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7" r:id="rId6"/>
    <p:sldId id="261" r:id="rId7"/>
    <p:sldId id="262" r:id="rId8"/>
    <p:sldId id="289" r:id="rId9"/>
    <p:sldId id="266" r:id="rId10"/>
    <p:sldId id="268" r:id="rId11"/>
    <p:sldId id="270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9" autoAdjust="0"/>
  </p:normalViewPr>
  <p:slideViewPr>
    <p:cSldViewPr snapToGrid="0">
      <p:cViewPr varScale="1">
        <p:scale>
          <a:sx n="103" d="100"/>
          <a:sy n="103" d="100"/>
        </p:scale>
        <p:origin x="828" y="10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 err="1"/>
              <a:t>Organisasi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1271110"/>
          </a:xfrm>
        </p:spPr>
        <p:txBody>
          <a:bodyPr/>
          <a:lstStyle/>
          <a:p>
            <a:r>
              <a:rPr lang="en-US" dirty="0"/>
              <a:t>Tegar Hartady 221011700474</a:t>
            </a:r>
          </a:p>
          <a:p>
            <a:r>
              <a:rPr lang="en-US" dirty="0" err="1"/>
              <a:t>Nadiv</a:t>
            </a:r>
            <a:r>
              <a:rPr lang="en-US" dirty="0"/>
              <a:t> 221011700</a:t>
            </a:r>
          </a:p>
          <a:p>
            <a:r>
              <a:rPr lang="en-US" dirty="0"/>
              <a:t>Adel 221011700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en-ID" dirty="0" err="1"/>
              <a:t>Pengertian</a:t>
            </a:r>
            <a:r>
              <a:rPr lang="en-ID" dirty="0"/>
              <a:t> </a:t>
            </a:r>
            <a:r>
              <a:rPr lang="en-ID" dirty="0" err="1"/>
              <a:t>Organisasi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/>
          <a:p>
            <a:r>
              <a:rPr lang="en-ID" dirty="0" err="1"/>
              <a:t>Organisasi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entitas</a:t>
            </a:r>
            <a:r>
              <a:rPr lang="en-ID" dirty="0"/>
              <a:t> yang </a:t>
            </a:r>
            <a:r>
              <a:rPr lang="en-ID" dirty="0" err="1"/>
              <a:t>terstruktur</a:t>
            </a:r>
            <a:r>
              <a:rPr lang="en-ID" dirty="0"/>
              <a:t> yang </a:t>
            </a:r>
            <a:r>
              <a:rPr lang="en-ID" dirty="0" err="1"/>
              <a:t>dibentuk</a:t>
            </a:r>
            <a:r>
              <a:rPr lang="en-ID" dirty="0"/>
              <a:t> oleh </a:t>
            </a:r>
            <a:r>
              <a:rPr lang="en-ID" dirty="0" err="1"/>
              <a:t>sekelompok</a:t>
            </a:r>
            <a:r>
              <a:rPr lang="en-ID" dirty="0"/>
              <a:t> orang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individu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mencapai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 </a:t>
            </a:r>
            <a:r>
              <a:rPr lang="en-ID" dirty="0" err="1"/>
              <a:t>Organisasi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entitas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, </a:t>
            </a:r>
            <a:r>
              <a:rPr lang="en-ID" dirty="0" err="1"/>
              <a:t>pemerintahan</a:t>
            </a:r>
            <a:r>
              <a:rPr lang="en-ID" dirty="0"/>
              <a:t>, </a:t>
            </a:r>
            <a:r>
              <a:rPr lang="en-ID" dirty="0" err="1"/>
              <a:t>nirlaba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bahkan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</a:t>
            </a:r>
            <a:r>
              <a:rPr lang="en-ID" dirty="0" err="1"/>
              <a:t>sosial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keluarga</a:t>
            </a:r>
            <a:r>
              <a:rPr lang="en-ID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18" y="5626354"/>
            <a:ext cx="4082142" cy="585788"/>
          </a:xfrm>
        </p:spPr>
        <p:txBody>
          <a:bodyPr>
            <a:normAutofit fontScale="90000"/>
          </a:bodyPr>
          <a:lstStyle/>
          <a:p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kunci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pengertian</a:t>
            </a:r>
            <a:r>
              <a:rPr lang="en-ID" dirty="0"/>
              <a:t> </a:t>
            </a:r>
            <a:r>
              <a:rPr lang="en-ID" dirty="0" err="1"/>
              <a:t>organisasi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D" dirty="0" err="1"/>
              <a:t>Struktur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ID" dirty="0" err="1"/>
              <a:t>Tujuan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ID" dirty="0" err="1"/>
              <a:t>Anggota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ID" dirty="0" err="1"/>
              <a:t>Kegiatan</a:t>
            </a:r>
            <a:r>
              <a:rPr lang="en-ID" dirty="0"/>
              <a:t> dan </a:t>
            </a:r>
            <a:r>
              <a:rPr lang="en-ID" dirty="0" err="1"/>
              <a:t>Operasi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ID" dirty="0" err="1"/>
              <a:t>Organisasi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yang </a:t>
            </a:r>
            <a:r>
              <a:rPr lang="en-ID" dirty="0" err="1"/>
              <a:t>terorganisir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, yang </a:t>
            </a:r>
            <a:r>
              <a:rPr lang="en-ID" dirty="0" err="1"/>
              <a:t>mencakup</a:t>
            </a:r>
            <a:r>
              <a:rPr lang="en-ID" dirty="0"/>
              <a:t> </a:t>
            </a:r>
            <a:r>
              <a:rPr lang="en-ID" dirty="0" err="1"/>
              <a:t>hierarki</a:t>
            </a:r>
            <a:r>
              <a:rPr lang="en-ID" dirty="0"/>
              <a:t>, </a:t>
            </a:r>
            <a:r>
              <a:rPr lang="en-ID" dirty="0" err="1"/>
              <a:t>tugas</a:t>
            </a:r>
            <a:r>
              <a:rPr lang="en-ID" dirty="0"/>
              <a:t> dan </a:t>
            </a:r>
            <a:r>
              <a:rPr lang="en-ID" dirty="0" err="1"/>
              <a:t>tanggung</a:t>
            </a:r>
            <a:r>
              <a:rPr lang="en-ID" dirty="0"/>
              <a:t> </a:t>
            </a:r>
            <a:r>
              <a:rPr lang="en-ID" dirty="0" err="1"/>
              <a:t>jawab</a:t>
            </a:r>
            <a:r>
              <a:rPr lang="en-ID" dirty="0"/>
              <a:t>, dan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antaranggota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55399" y="2552422"/>
            <a:ext cx="5539095" cy="1010842"/>
          </a:xfrm>
        </p:spPr>
        <p:txBody>
          <a:bodyPr/>
          <a:lstStyle/>
          <a:p>
            <a:r>
              <a:rPr lang="en-ID" dirty="0" err="1"/>
              <a:t>Organisasi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misi</a:t>
            </a:r>
            <a:r>
              <a:rPr lang="en-ID" dirty="0"/>
              <a:t> yang </a:t>
            </a:r>
            <a:r>
              <a:rPr lang="en-ID" dirty="0" err="1"/>
              <a:t>jelas</a:t>
            </a:r>
            <a:r>
              <a:rPr lang="en-ID" dirty="0"/>
              <a:t> yang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dicapai</a:t>
            </a:r>
            <a:r>
              <a:rPr lang="en-ID" dirty="0"/>
              <a:t>.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pencapaian</a:t>
            </a:r>
            <a:r>
              <a:rPr lang="en-ID" dirty="0"/>
              <a:t> </a:t>
            </a:r>
            <a:r>
              <a:rPr lang="en-ID" dirty="0" err="1"/>
              <a:t>keuntungan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, </a:t>
            </a:r>
            <a:r>
              <a:rPr lang="en-ID" dirty="0" err="1"/>
              <a:t>penyediaan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 </a:t>
            </a:r>
            <a:r>
              <a:rPr lang="en-ID" dirty="0" err="1"/>
              <a:t>nirlaba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pencapaian</a:t>
            </a:r>
            <a:r>
              <a:rPr lang="en-ID" dirty="0"/>
              <a:t> </a:t>
            </a:r>
            <a:r>
              <a:rPr lang="en-ID" dirty="0" err="1"/>
              <a:t>kebijakan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pemerintahan</a:t>
            </a:r>
            <a:r>
              <a:rPr lang="en-ID" dirty="0"/>
              <a:t>.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55639" y="3751108"/>
            <a:ext cx="5539095" cy="1010842"/>
          </a:xfrm>
        </p:spPr>
        <p:txBody>
          <a:bodyPr/>
          <a:lstStyle/>
          <a:p>
            <a:r>
              <a:rPr lang="en-ID" dirty="0" err="1"/>
              <a:t>Organisasi</a:t>
            </a:r>
            <a:r>
              <a:rPr lang="en-ID" dirty="0"/>
              <a:t>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anggota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individu</a:t>
            </a:r>
            <a:r>
              <a:rPr lang="en-ID" dirty="0"/>
              <a:t> yang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mencapai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bersama</a:t>
            </a:r>
            <a:r>
              <a:rPr lang="en-ID" dirty="0"/>
              <a:t>. </a:t>
            </a:r>
            <a:r>
              <a:rPr lang="en-ID" dirty="0" err="1"/>
              <a:t>Anggota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peran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manajer</a:t>
            </a:r>
            <a:r>
              <a:rPr lang="en-ID" dirty="0"/>
              <a:t>, </a:t>
            </a:r>
            <a:r>
              <a:rPr lang="en-ID" dirty="0" err="1"/>
              <a:t>karyawan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pemimpin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25989" y="4761950"/>
            <a:ext cx="5539095" cy="1010842"/>
          </a:xfrm>
        </p:spPr>
        <p:txBody>
          <a:bodyPr/>
          <a:lstStyle/>
          <a:p>
            <a:r>
              <a:rPr lang="en-ID" dirty="0" err="1"/>
              <a:t>Organisasi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kegiatan</a:t>
            </a:r>
            <a:r>
              <a:rPr lang="en-ID" dirty="0"/>
              <a:t> dan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mencapai</a:t>
            </a:r>
            <a:r>
              <a:rPr lang="en-ID" dirty="0"/>
              <a:t> </a:t>
            </a:r>
            <a:r>
              <a:rPr lang="en-ID" dirty="0" err="1"/>
              <a:t>tujuannya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perencanaan</a:t>
            </a:r>
            <a:r>
              <a:rPr lang="en-ID" dirty="0"/>
              <a:t>, </a:t>
            </a:r>
            <a:r>
              <a:rPr lang="en-ID" dirty="0" err="1"/>
              <a:t>pelaksanaan</a:t>
            </a:r>
            <a:r>
              <a:rPr lang="en-ID" dirty="0"/>
              <a:t>, </a:t>
            </a:r>
            <a:r>
              <a:rPr lang="en-ID" dirty="0" err="1"/>
              <a:t>pengawasan</a:t>
            </a:r>
            <a:r>
              <a:rPr lang="en-ID" dirty="0"/>
              <a:t>, dan </a:t>
            </a:r>
            <a:r>
              <a:rPr lang="en-ID" dirty="0" err="1"/>
              <a:t>evaluasi</a:t>
            </a:r>
            <a:r>
              <a:rPr lang="en-ID" dirty="0"/>
              <a:t> </a:t>
            </a:r>
            <a:r>
              <a:rPr lang="en-ID" dirty="0" err="1"/>
              <a:t>aktivitas</a:t>
            </a:r>
            <a:r>
              <a:rPr lang="en-ID" dirty="0"/>
              <a:t> yang </a:t>
            </a:r>
            <a:r>
              <a:rPr lang="en-ID" dirty="0" err="1"/>
              <a:t>relevan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ID" dirty="0" err="1"/>
              <a:t>Organisasi</a:t>
            </a:r>
            <a:r>
              <a:rPr lang="en-ID" dirty="0"/>
              <a:t> Formal dan Informal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/>
              <a:t>Organisasi</a:t>
            </a:r>
            <a:r>
              <a:rPr lang="en-US" dirty="0"/>
              <a:t> Formal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/>
          <a:lstStyle/>
          <a:p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ditetapkan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resmi</a:t>
            </a:r>
            <a:r>
              <a:rPr lang="en-ID" dirty="0"/>
              <a:t> dan </a:t>
            </a:r>
            <a:r>
              <a:rPr lang="en-ID" dirty="0" err="1"/>
              <a:t>terdokumentasi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mencakup</a:t>
            </a:r>
            <a:r>
              <a:rPr lang="en-ID" dirty="0"/>
              <a:t> </a:t>
            </a:r>
            <a:r>
              <a:rPr lang="en-ID" dirty="0" err="1"/>
              <a:t>hierarki</a:t>
            </a:r>
            <a:r>
              <a:rPr lang="en-ID" dirty="0"/>
              <a:t> </a:t>
            </a:r>
            <a:r>
              <a:rPr lang="en-ID" dirty="0" err="1"/>
              <a:t>jabatan</a:t>
            </a:r>
            <a:r>
              <a:rPr lang="en-ID" dirty="0"/>
              <a:t>, </a:t>
            </a:r>
            <a:r>
              <a:rPr lang="en-ID" dirty="0" err="1"/>
              <a:t>aturan</a:t>
            </a:r>
            <a:r>
              <a:rPr lang="en-ID" dirty="0"/>
              <a:t>, </a:t>
            </a:r>
            <a:r>
              <a:rPr lang="en-ID" dirty="0" err="1"/>
              <a:t>prosedur</a:t>
            </a:r>
            <a:r>
              <a:rPr lang="en-ID" dirty="0"/>
              <a:t>, dan </a:t>
            </a:r>
            <a:r>
              <a:rPr lang="en-ID" dirty="0" err="1"/>
              <a:t>tanggung</a:t>
            </a:r>
            <a:r>
              <a:rPr lang="en-ID" dirty="0"/>
              <a:t> </a:t>
            </a:r>
            <a:r>
              <a:rPr lang="en-ID" dirty="0" err="1"/>
              <a:t>jawab</a:t>
            </a:r>
            <a:r>
              <a:rPr lang="en-ID" dirty="0"/>
              <a:t> yang </a:t>
            </a:r>
            <a:r>
              <a:rPr lang="en-ID" dirty="0" err="1"/>
              <a:t>jelas</a:t>
            </a:r>
            <a:r>
              <a:rPr lang="en-ID" dirty="0"/>
              <a:t>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Organisasi</a:t>
            </a:r>
            <a:r>
              <a:rPr lang="en-US" dirty="0"/>
              <a:t> Informal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>
            <a:normAutofit lnSpcReduction="10000"/>
          </a:bodyPr>
          <a:lstStyle/>
          <a:p>
            <a:r>
              <a:rPr lang="en-ID" dirty="0" err="1"/>
              <a:t>aringan</a:t>
            </a:r>
            <a:r>
              <a:rPr lang="en-ID" dirty="0"/>
              <a:t> </a:t>
            </a:r>
            <a:r>
              <a:rPr lang="en-ID" dirty="0" err="1"/>
              <a:t>sosial</a:t>
            </a:r>
            <a:r>
              <a:rPr lang="en-ID" dirty="0"/>
              <a:t> yang </a:t>
            </a:r>
            <a:r>
              <a:rPr lang="en-ID" dirty="0" err="1"/>
              <a:t>muncul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alami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 formal.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ditetapkan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resmi</a:t>
            </a:r>
            <a:r>
              <a:rPr lang="en-ID" dirty="0"/>
              <a:t> dan </a:t>
            </a:r>
            <a:r>
              <a:rPr lang="en-ID" dirty="0" err="1"/>
              <a:t>sering</a:t>
            </a:r>
            <a:r>
              <a:rPr lang="en-ID" dirty="0"/>
              <a:t> kali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personal, </a:t>
            </a:r>
            <a:r>
              <a:rPr lang="en-ID" dirty="0" err="1"/>
              <a:t>minat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anggota</a:t>
            </a:r>
            <a:r>
              <a:rPr lang="en-ID" dirty="0"/>
              <a:t>.</a:t>
            </a:r>
            <a:endParaRPr lang="en-US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ID" dirty="0" err="1"/>
              <a:t>Bentuk-Bentuk</a:t>
            </a:r>
            <a:r>
              <a:rPr lang="en-ID" dirty="0"/>
              <a:t> </a:t>
            </a:r>
            <a:r>
              <a:rPr lang="en-ID" dirty="0" err="1"/>
              <a:t>Organiasi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8447" y="950550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ID" dirty="0" err="1"/>
              <a:t>Organisasi</a:t>
            </a:r>
            <a:r>
              <a:rPr lang="en-ID" dirty="0"/>
              <a:t> </a:t>
            </a:r>
            <a:r>
              <a:rPr lang="en-ID" dirty="0" err="1"/>
              <a:t>Fungsional</a:t>
            </a:r>
            <a:r>
              <a:rPr lang="en-ID" dirty="0"/>
              <a:t>: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9680" y="1404036"/>
            <a:ext cx="5434119" cy="1099797"/>
          </a:xfrm>
        </p:spPr>
        <p:txBody>
          <a:bodyPr>
            <a:normAutofit/>
          </a:bodyPr>
          <a:lstStyle/>
          <a:p>
            <a:r>
              <a:rPr lang="en-ID" dirty="0" err="1"/>
              <a:t>Organisasi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mengorganisasi</a:t>
            </a:r>
            <a:r>
              <a:rPr lang="en-ID" dirty="0"/>
              <a:t> </a:t>
            </a:r>
            <a:r>
              <a:rPr lang="en-ID" dirty="0" err="1"/>
              <a:t>pekerjaan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departemen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produksi</a:t>
            </a:r>
            <a:r>
              <a:rPr lang="en-ID" dirty="0"/>
              <a:t>, </a:t>
            </a:r>
            <a:r>
              <a:rPr lang="en-ID" dirty="0" err="1"/>
              <a:t>pemasaran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keuangan</a:t>
            </a:r>
            <a:r>
              <a:rPr lang="en-ID" dirty="0"/>
              <a:t>.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departemen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dan </a:t>
            </a:r>
            <a:r>
              <a:rPr lang="en-ID" dirty="0" err="1"/>
              <a:t>tanggung</a:t>
            </a:r>
            <a:r>
              <a:rPr lang="en-ID" dirty="0"/>
              <a:t> </a:t>
            </a:r>
            <a:r>
              <a:rPr lang="en-ID" dirty="0" err="1"/>
              <a:t>jawab</a:t>
            </a:r>
            <a:r>
              <a:rPr lang="en-ID" dirty="0"/>
              <a:t> yang </a:t>
            </a:r>
            <a:r>
              <a:rPr lang="en-ID" dirty="0" err="1"/>
              <a:t>khusus</a:t>
            </a:r>
            <a:r>
              <a:rPr lang="en-ID" dirty="0"/>
              <a:t> dan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manajernya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9680" y="2506043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ID" dirty="0" err="1"/>
              <a:t>Organisasi</a:t>
            </a:r>
            <a:r>
              <a:rPr lang="en-ID" dirty="0"/>
              <a:t> </a:t>
            </a:r>
            <a:r>
              <a:rPr lang="en-ID" dirty="0" err="1"/>
              <a:t>Matriks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19680" y="2924690"/>
            <a:ext cx="5431971" cy="557950"/>
          </a:xfrm>
        </p:spPr>
        <p:txBody>
          <a:bodyPr/>
          <a:lstStyle/>
          <a:p>
            <a:r>
              <a:rPr lang="nn-NO" dirty="0"/>
              <a:t>Organisasi matriks menggabungkan struktur fungsional dengan struktur proyek.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18447" y="3556702"/>
            <a:ext cx="5433204" cy="365125"/>
          </a:xfrm>
        </p:spPr>
        <p:txBody>
          <a:bodyPr>
            <a:normAutofit fontScale="85000" lnSpcReduction="10000"/>
          </a:bodyPr>
          <a:lstStyle/>
          <a:p>
            <a:r>
              <a:rPr lang="nn-NO" dirty="0"/>
              <a:t>Organisasi Berdasarkan Produk atau Layanan</a:t>
            </a:r>
            <a:r>
              <a:rPr lang="en-US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18447" y="3907484"/>
            <a:ext cx="5431971" cy="876147"/>
          </a:xfrm>
        </p:spPr>
        <p:txBody>
          <a:bodyPr>
            <a:normAutofit lnSpcReduction="10000"/>
          </a:bodyPr>
          <a:lstStyle/>
          <a:p>
            <a:r>
              <a:rPr lang="en-ID" dirty="0" err="1"/>
              <a:t>Organisasi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pekerjaan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yang </a:t>
            </a:r>
            <a:r>
              <a:rPr lang="en-ID" dirty="0" err="1"/>
              <a:t>dihasilkan</a:t>
            </a:r>
            <a:r>
              <a:rPr lang="en-ID" dirty="0"/>
              <a:t>.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tim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departemen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 yang </a:t>
            </a:r>
            <a:r>
              <a:rPr lang="en-ID" dirty="0" err="1"/>
              <a:t>bertanggung</a:t>
            </a:r>
            <a:r>
              <a:rPr lang="en-ID" dirty="0"/>
              <a:t> </a:t>
            </a:r>
            <a:r>
              <a:rPr lang="en-ID" dirty="0" err="1"/>
              <a:t>jawab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siklus</a:t>
            </a:r>
            <a:r>
              <a:rPr lang="en-ID" dirty="0"/>
              <a:t> </a:t>
            </a:r>
            <a:r>
              <a:rPr lang="en-ID" dirty="0" err="1"/>
              <a:t>hidupnya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18447" y="4852914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ID" dirty="0" err="1"/>
              <a:t>Organisasi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Proses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8447" y="5237228"/>
            <a:ext cx="5431971" cy="779043"/>
          </a:xfrm>
        </p:spPr>
        <p:txBody>
          <a:bodyPr>
            <a:normAutofit/>
          </a:bodyPr>
          <a:lstStyle/>
          <a:p>
            <a:r>
              <a:rPr lang="en-ID" dirty="0" err="1"/>
              <a:t>Organisasi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mengorganisasi</a:t>
            </a:r>
            <a:r>
              <a:rPr lang="en-ID" dirty="0"/>
              <a:t> </a:t>
            </a:r>
            <a:r>
              <a:rPr lang="en-ID" dirty="0" err="1"/>
              <a:t>pekerjaan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proses </a:t>
            </a:r>
            <a:r>
              <a:rPr lang="en-ID" dirty="0" err="1"/>
              <a:t>bisnis</a:t>
            </a:r>
            <a:r>
              <a:rPr lang="en-ID" dirty="0"/>
              <a:t> yang </a:t>
            </a:r>
            <a:r>
              <a:rPr lang="en-ID" dirty="0" err="1"/>
              <a:t>khusus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proses </a:t>
            </a:r>
            <a:r>
              <a:rPr lang="en-ID" dirty="0" err="1"/>
              <a:t>produksi</a:t>
            </a:r>
            <a:r>
              <a:rPr lang="en-ID" dirty="0"/>
              <a:t>, </a:t>
            </a:r>
            <a:r>
              <a:rPr lang="en-ID" dirty="0" err="1"/>
              <a:t>distribusi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.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ID" dirty="0" err="1"/>
              <a:t>Prinsip-Prinsip</a:t>
            </a:r>
            <a:r>
              <a:rPr lang="en-ID" dirty="0"/>
              <a:t> </a:t>
            </a:r>
            <a:r>
              <a:rPr lang="en-ID" dirty="0" err="1"/>
              <a:t>Organisasi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/>
          <a:lstStyle/>
          <a:p>
            <a:r>
              <a:rPr lang="en-ID" dirty="0" err="1"/>
              <a:t>Tujuan</a:t>
            </a:r>
            <a:r>
              <a:rPr lang="en-ID" dirty="0"/>
              <a:t> yang </a:t>
            </a:r>
            <a:r>
              <a:rPr lang="en-ID" dirty="0" err="1"/>
              <a:t>Jelas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/>
          <a:lstStyle/>
          <a:p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 yang </a:t>
            </a:r>
            <a:r>
              <a:rPr lang="en-ID" dirty="0" err="1"/>
              <a:t>Terorganisir</a:t>
            </a:r>
            <a:r>
              <a:rPr lang="en-ID" dirty="0"/>
              <a:t>: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D" dirty="0" err="1"/>
              <a:t>Koordinasi</a:t>
            </a:r>
            <a:r>
              <a:rPr lang="en-ID" dirty="0"/>
              <a:t> yang </a:t>
            </a:r>
            <a:r>
              <a:rPr lang="en-ID" dirty="0" err="1"/>
              <a:t>Efektif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0B695B95-29F7-0747-612C-688B8F6FA2F5}"/>
              </a:ext>
            </a:extLst>
          </p:cNvPr>
          <p:cNvSpPr txBox="1">
            <a:spLocks/>
          </p:cNvSpPr>
          <p:nvPr/>
        </p:nvSpPr>
        <p:spPr>
          <a:xfrm>
            <a:off x="1243104" y="3666455"/>
            <a:ext cx="288247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/>
              <a:t>Efisiensi dan Produktivitas</a:t>
            </a:r>
            <a:endParaRPr lang="en-ID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2B57FC95-43E5-9E21-AAC4-7B065BAF994F}"/>
              </a:ext>
            </a:extLst>
          </p:cNvPr>
          <p:cNvSpPr txBox="1">
            <a:spLocks/>
          </p:cNvSpPr>
          <p:nvPr/>
        </p:nvSpPr>
        <p:spPr>
          <a:xfrm>
            <a:off x="4661861" y="3666455"/>
            <a:ext cx="288247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Daya </a:t>
            </a:r>
            <a:r>
              <a:rPr lang="en-ID" dirty="0" err="1"/>
              <a:t>Manusia</a:t>
            </a:r>
            <a:endParaRPr lang="en-ID" dirty="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AD3B166B-4B35-7901-0984-7CFC687C3CF8}"/>
              </a:ext>
            </a:extLst>
          </p:cNvPr>
          <p:cNvSpPr txBox="1">
            <a:spLocks/>
          </p:cNvSpPr>
          <p:nvPr/>
        </p:nvSpPr>
        <p:spPr>
          <a:xfrm>
            <a:off x="8066421" y="3742731"/>
            <a:ext cx="288247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 err="1"/>
              <a:t>Fleksibilitas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ID" dirty="0" err="1"/>
              <a:t>Perilaku</a:t>
            </a:r>
            <a:r>
              <a:rPr lang="en-ID" dirty="0"/>
              <a:t> </a:t>
            </a:r>
            <a:r>
              <a:rPr lang="en-ID" dirty="0" err="1"/>
              <a:t>Individu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Organisasi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7781" y="2098676"/>
            <a:ext cx="3943627" cy="2699493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ID" dirty="0" err="1"/>
              <a:t>Ketepatan</a:t>
            </a:r>
            <a:r>
              <a:rPr lang="en-ID" dirty="0"/>
              <a:t> Waktu dan </a:t>
            </a:r>
            <a:r>
              <a:rPr lang="en-ID" dirty="0" err="1"/>
              <a:t>Kehadiran</a:t>
            </a:r>
            <a:endParaRPr lang="en-US" dirty="0"/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ID" dirty="0" err="1"/>
              <a:t>Kerja</a:t>
            </a:r>
            <a:r>
              <a:rPr lang="en-ID" dirty="0"/>
              <a:t> Tim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ID" dirty="0" err="1"/>
              <a:t>Komunikasi</a:t>
            </a:r>
            <a:endParaRPr lang="en-ID" dirty="0"/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ID" dirty="0" err="1"/>
              <a:t>Pengambilan</a:t>
            </a:r>
            <a:r>
              <a:rPr lang="en-ID" dirty="0"/>
              <a:t> Keputusan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ID" dirty="0" err="1"/>
              <a:t>Kepemimpinan</a:t>
            </a:r>
            <a:endParaRPr lang="en-ID" dirty="0"/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ID" dirty="0" err="1"/>
              <a:t>Pengelolaan</a:t>
            </a:r>
            <a:r>
              <a:rPr lang="en-ID" dirty="0"/>
              <a:t> </a:t>
            </a:r>
            <a:r>
              <a:rPr lang="en-ID" dirty="0" err="1"/>
              <a:t>Konflik</a:t>
            </a:r>
            <a:endParaRPr lang="en-ID" dirty="0"/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ID" dirty="0" err="1"/>
              <a:t>Inisiatif</a:t>
            </a:r>
            <a:endParaRPr lang="en-ID" dirty="0"/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Diri</a:t>
            </a:r>
            <a:endParaRPr lang="en-ID" dirty="0"/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ID" dirty="0"/>
              <a:t>Etika dan </a:t>
            </a:r>
            <a:r>
              <a:rPr lang="en-ID" dirty="0" err="1"/>
              <a:t>Integritas</a:t>
            </a:r>
            <a:endParaRPr lang="en-ID" dirty="0"/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ID" dirty="0" err="1"/>
              <a:t>Kepuasan</a:t>
            </a:r>
            <a:r>
              <a:rPr lang="en-ID" dirty="0"/>
              <a:t> </a:t>
            </a:r>
            <a:r>
              <a:rPr lang="en-ID" dirty="0" err="1"/>
              <a:t>Kerja</a:t>
            </a:r>
            <a:endParaRPr lang="en-US" noProof="1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D87B6-24E1-910B-9030-BD56EFBA6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91308" y="2217740"/>
            <a:ext cx="3924300" cy="2699493"/>
          </a:xfrm>
        </p:spPr>
        <p:txBody>
          <a:bodyPr>
            <a:normAutofit/>
          </a:bodyPr>
          <a:lstStyle/>
          <a:p>
            <a:r>
              <a:rPr lang="en-ID" dirty="0" err="1"/>
              <a:t>Perilaku</a:t>
            </a:r>
            <a:r>
              <a:rPr lang="en-ID" dirty="0"/>
              <a:t> </a:t>
            </a:r>
            <a:r>
              <a:rPr lang="en-ID" dirty="0" err="1"/>
              <a:t>individu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kombinasi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faktor</a:t>
            </a:r>
            <a:r>
              <a:rPr lang="en-ID" dirty="0"/>
              <a:t> </a:t>
            </a:r>
            <a:r>
              <a:rPr lang="en-ID" dirty="0" err="1"/>
              <a:t>pribadi</a:t>
            </a:r>
            <a:r>
              <a:rPr lang="en-ID" dirty="0"/>
              <a:t>, </a:t>
            </a:r>
            <a:r>
              <a:rPr lang="en-ID" dirty="0" err="1"/>
              <a:t>pengalaman</a:t>
            </a:r>
            <a:r>
              <a:rPr lang="en-ID" dirty="0"/>
              <a:t>, </a:t>
            </a:r>
            <a:r>
              <a:rPr lang="en-ID" dirty="0" err="1"/>
              <a:t>nilai-nilai</a:t>
            </a:r>
            <a:r>
              <a:rPr lang="en-ID" dirty="0"/>
              <a:t>, dan </a:t>
            </a:r>
            <a:r>
              <a:rPr lang="en-ID" dirty="0" err="1"/>
              <a:t>lingkungan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. </a:t>
            </a:r>
            <a:r>
              <a:rPr lang="en-ID" dirty="0" err="1"/>
              <a:t>Organisasi</a:t>
            </a:r>
            <a:r>
              <a:rPr lang="en-ID" dirty="0"/>
              <a:t>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berusaha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memotivasi</a:t>
            </a:r>
            <a:r>
              <a:rPr lang="en-ID" dirty="0"/>
              <a:t>, </a:t>
            </a:r>
            <a:r>
              <a:rPr lang="en-ID" dirty="0" err="1"/>
              <a:t>mengembangkan</a:t>
            </a:r>
            <a:r>
              <a:rPr lang="en-ID" dirty="0"/>
              <a:t>, dan </a:t>
            </a:r>
            <a:r>
              <a:rPr lang="en-ID" dirty="0" err="1"/>
              <a:t>mengelola</a:t>
            </a:r>
            <a:r>
              <a:rPr lang="en-ID" dirty="0"/>
              <a:t> </a:t>
            </a:r>
            <a:r>
              <a:rPr lang="en-ID" dirty="0" err="1"/>
              <a:t>perilaku</a:t>
            </a:r>
            <a:r>
              <a:rPr lang="en-ID" dirty="0"/>
              <a:t> </a:t>
            </a:r>
            <a:r>
              <a:rPr lang="en-ID" dirty="0" err="1"/>
              <a:t>individu</a:t>
            </a:r>
            <a:r>
              <a:rPr lang="en-ID" dirty="0"/>
              <a:t> agar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dan </a:t>
            </a:r>
            <a:r>
              <a:rPr lang="en-ID" dirty="0" err="1"/>
              <a:t>budaya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dan </a:t>
            </a:r>
            <a:r>
              <a:rPr lang="en-ID" dirty="0" err="1"/>
              <a:t>mengelola</a:t>
            </a:r>
            <a:r>
              <a:rPr lang="en-ID" dirty="0"/>
              <a:t> </a:t>
            </a:r>
            <a:r>
              <a:rPr lang="en-ID" dirty="0" err="1"/>
              <a:t>perilaku</a:t>
            </a:r>
            <a:r>
              <a:rPr lang="en-ID" dirty="0"/>
              <a:t> </a:t>
            </a:r>
            <a:r>
              <a:rPr lang="en-ID" dirty="0" err="1"/>
              <a:t>individu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, </a:t>
            </a:r>
            <a:r>
              <a:rPr lang="en-ID" dirty="0" err="1"/>
              <a:t>organisasi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mencapai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kesuksesan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mencapai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442" y="301096"/>
            <a:ext cx="5431971" cy="846301"/>
          </a:xfrm>
        </p:spPr>
        <p:txBody>
          <a:bodyPr>
            <a:normAutofit fontScale="90000"/>
          </a:bodyPr>
          <a:lstStyle/>
          <a:p>
            <a:r>
              <a:rPr lang="en-ID" dirty="0" err="1"/>
              <a:t>Kelompok</a:t>
            </a:r>
            <a:r>
              <a:rPr lang="en-ID" dirty="0"/>
              <a:t> dan </a:t>
            </a:r>
            <a:r>
              <a:rPr lang="en-ID" dirty="0" err="1"/>
              <a:t>Perilaku</a:t>
            </a:r>
            <a:r>
              <a:rPr lang="en-ID" dirty="0"/>
              <a:t> </a:t>
            </a:r>
            <a:r>
              <a:rPr lang="en-ID" dirty="0" err="1"/>
              <a:t>Pengorganisasian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90B97-5647-833D-563A-C954BD3F3095}"/>
              </a:ext>
            </a:extLst>
          </p:cNvPr>
          <p:cNvSpPr txBox="1"/>
          <p:nvPr/>
        </p:nvSpPr>
        <p:spPr>
          <a:xfrm>
            <a:off x="5414866" y="1147397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Kelompok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konteks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 </a:t>
            </a:r>
            <a:r>
              <a:rPr lang="en-ID" dirty="0" err="1"/>
              <a:t>merujuk</a:t>
            </a:r>
            <a:r>
              <a:rPr lang="en-ID" dirty="0"/>
              <a:t> pada </a:t>
            </a:r>
            <a:r>
              <a:rPr lang="en-ID" dirty="0" err="1"/>
              <a:t>sekelompok</a:t>
            </a:r>
            <a:r>
              <a:rPr lang="en-ID" dirty="0"/>
              <a:t> </a:t>
            </a:r>
            <a:r>
              <a:rPr lang="en-ID" dirty="0" err="1"/>
              <a:t>individu</a:t>
            </a:r>
            <a:r>
              <a:rPr lang="en-ID" dirty="0"/>
              <a:t> yang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bersama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unit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tim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mencapai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 </a:t>
            </a:r>
            <a:r>
              <a:rPr lang="en-ID" dirty="0" err="1"/>
              <a:t>Perilaku</a:t>
            </a:r>
            <a:r>
              <a:rPr lang="en-ID" dirty="0"/>
              <a:t> </a:t>
            </a:r>
            <a:r>
              <a:rPr lang="en-ID" dirty="0" err="1"/>
              <a:t>pengorganisasian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individu-individu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berinteraksi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,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berkontribusi</a:t>
            </a:r>
            <a:r>
              <a:rPr lang="en-ID" dirty="0"/>
              <a:t> pada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, dan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memengaruhi</a:t>
            </a:r>
            <a:r>
              <a:rPr lang="en-ID" dirty="0"/>
              <a:t> </a:t>
            </a:r>
            <a:r>
              <a:rPr lang="en-ID" dirty="0" err="1"/>
              <a:t>individu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sikap</a:t>
            </a:r>
            <a:r>
              <a:rPr lang="en-ID" dirty="0"/>
              <a:t>, </a:t>
            </a:r>
            <a:r>
              <a:rPr lang="en-ID" dirty="0" err="1"/>
              <a:t>motivasi</a:t>
            </a:r>
            <a:r>
              <a:rPr lang="en-ID" dirty="0"/>
              <a:t>, dan </a:t>
            </a:r>
            <a:r>
              <a:rPr lang="en-ID" dirty="0" err="1"/>
              <a:t>perilaku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99088E-DA4B-F2D5-6241-B247B0786714}"/>
              </a:ext>
            </a:extLst>
          </p:cNvPr>
          <p:cNvSpPr txBox="1"/>
          <p:nvPr/>
        </p:nvSpPr>
        <p:spPr>
          <a:xfrm>
            <a:off x="5414866" y="3553210"/>
            <a:ext cx="6097554" cy="319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rabicParenR"/>
            </a:pP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Struktur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Kelompok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arenR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Kelompok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arenR"/>
            </a:pP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Dinamika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Kelompok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arenR"/>
            </a:pP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Motivasi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Kelompok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arenR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Keputusan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Kelompok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arenR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Kelompok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arenR"/>
            </a:pP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Konflik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Kelompok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arenR"/>
            </a:pP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Kepuasan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Anggota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Kelompok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arenR"/>
            </a:pP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Kekuatan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Kelemahan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Kelompok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arenR"/>
            </a:pP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Keragaman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Kelompok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Pemimpin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Kelompok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6E94D4DF-24E6-4758-8701-2C20AC2BF2DD}" vid="{D9C778EE-A573-4D68-89BA-A3DB5F810E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1845F9-C5F4-4AA5-BA9E-EC2182E9148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C8B084D-D430-4822-B3CB-DEADB2E7A5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BFCE94-6EC9-4D8E-89B6-C22DE7AD70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536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Monoline</vt:lpstr>
      <vt:lpstr>Organisasi</vt:lpstr>
      <vt:lpstr>Pengertian Organisasi</vt:lpstr>
      <vt:lpstr>Berikut adalah beberapa elemen kunci dalam pengertian organisasi</vt:lpstr>
      <vt:lpstr>Organisasi Formal dan Informal</vt:lpstr>
      <vt:lpstr>Bentuk-Bentuk Organiasi</vt:lpstr>
      <vt:lpstr>Prinsip-Prinsip Organisasi</vt:lpstr>
      <vt:lpstr>Perilaku Individu Dalam Organisasi</vt:lpstr>
      <vt:lpstr>Kelompok dan Perilaku Pengorganisasian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2023-07-24T01:11:48Z</dcterms:created>
  <dcterms:modified xsi:type="dcterms:W3CDTF">2023-09-29T17:59:14Z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