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E3D9640-DFFA-4665-A2F2-F159171D137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24EEB71-18F9-4C83-AB79-794BBD4F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45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9640-DFFA-4665-A2F2-F159171D137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EB71-18F9-4C83-AB79-794BBD4F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3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9640-DFFA-4665-A2F2-F159171D137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EB71-18F9-4C83-AB79-794BBD4F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9640-DFFA-4665-A2F2-F159171D137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EB71-18F9-4C83-AB79-794BBD4F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E3D9640-DFFA-4665-A2F2-F159171D137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924EEB71-18F9-4C83-AB79-794BBD4F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9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9640-DFFA-4665-A2F2-F159171D137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EB71-18F9-4C83-AB79-794BBD4F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6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9640-DFFA-4665-A2F2-F159171D137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EB71-18F9-4C83-AB79-794BBD4F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6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9640-DFFA-4665-A2F2-F159171D137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EB71-18F9-4C83-AB79-794BBD4F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2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9640-DFFA-4665-A2F2-F159171D137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EB71-18F9-4C83-AB79-794BBD4F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7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9640-DFFA-4665-A2F2-F159171D137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924EEB71-18F9-4C83-AB79-794BBD4F279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694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E3D9640-DFFA-4665-A2F2-F159171D137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924EEB71-18F9-4C83-AB79-794BBD4F27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546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E3D9640-DFFA-4665-A2F2-F159171D137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24EEB71-18F9-4C83-AB79-794BBD4F27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00919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fdic.gov/resources/resolutions/bank-failures/failed-bank-list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sudalairajkumar/novel-corona-virus-2019-datase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6C86-8921-01D7-12D8-0BB469860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8</a:t>
            </a:r>
            <a:br>
              <a:rPr lang="en-US" dirty="0"/>
            </a:br>
            <a:r>
              <a:rPr lang="en-US" dirty="0"/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112A6-B546-2360-259E-2522967E3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READ DATA CSV, EXCEL DAN URL</a:t>
            </a:r>
          </a:p>
        </p:txBody>
      </p:sp>
    </p:spTree>
    <p:extLst>
      <p:ext uri="{BB962C8B-B14F-4D97-AF65-F5344CB8AC3E}">
        <p14:creationId xmlns:p14="http://schemas.microsoft.com/office/powerpoint/2010/main" val="179408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BBEF-2E71-3B8E-E18F-FD5117354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7" y="2074334"/>
            <a:ext cx="5192407" cy="90439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Kita juga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dapat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menampilkan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data paling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akhir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dari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Data Frame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dengan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menggunakan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command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berikut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12EAA-C057-67FA-3517-25D064EE8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6211" y="2873541"/>
            <a:ext cx="4754880" cy="3570119"/>
          </a:xfrm>
        </p:spPr>
        <p:txBody>
          <a:bodyPr>
            <a:normAutofit/>
          </a:bodyPr>
          <a:lstStyle/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Source Code :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 err="1"/>
              <a:t>nama_deklarasi.tail</a:t>
            </a:r>
            <a:r>
              <a:rPr lang="en-US" b="1" dirty="0"/>
              <a:t>()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(</a:t>
            </a:r>
            <a:r>
              <a:rPr lang="en-US" b="1" dirty="0" err="1"/>
              <a:t>klik</a:t>
            </a:r>
            <a:r>
              <a:rPr lang="en-US" b="1" dirty="0"/>
              <a:t> run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)</a:t>
            </a:r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0" i="0" dirty="0">
              <a:solidFill>
                <a:srgbClr val="242424"/>
              </a:solidFill>
              <a:effectLst/>
              <a:latin typeface="+mj-lt"/>
            </a:endParaRPr>
          </a:p>
          <a:p>
            <a:pPr marL="23495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Sama </a:t>
            </a:r>
            <a:r>
              <a:rPr lang="en-US" dirty="0" err="1">
                <a:latin typeface="+mj-lt"/>
              </a:rPr>
              <a:t>seperti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sebelumnya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kita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dapat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mengatur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ulang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jumlah</a:t>
            </a:r>
            <a:r>
              <a:rPr lang="en-US" dirty="0">
                <a:latin typeface="+mj-lt"/>
              </a:rPr>
              <a:t> data yang </a:t>
            </a:r>
            <a:r>
              <a:rPr lang="en-US" dirty="0" err="1">
                <a:latin typeface="+mj-lt"/>
              </a:rPr>
              <a:t>ingin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ditampilkan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dengan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menambahkan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argumen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jumlah</a:t>
            </a:r>
            <a:r>
              <a:rPr lang="en-US" dirty="0">
                <a:latin typeface="+mj-lt"/>
              </a:rPr>
              <a:t> baris data.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1816C-86AC-3001-0249-F632F949E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4" y="1724396"/>
            <a:ext cx="4754880" cy="6400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590187-AF2F-6C47-E99D-376187BC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1. </a:t>
            </a:r>
            <a:r>
              <a:rPr lang="en-US" b="1" dirty="0" err="1"/>
              <a:t>Membaca</a:t>
            </a:r>
            <a:r>
              <a:rPr lang="en-US" b="1" dirty="0"/>
              <a:t> CSV File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Pandas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664797-4928-57EB-FEF2-75EEA627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11" y="4196842"/>
            <a:ext cx="3313834" cy="582975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E014FFF-A3D8-9B5B-5861-02D0670735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3812" y="2507673"/>
            <a:ext cx="5416405" cy="3707389"/>
          </a:xfrm>
        </p:spPr>
      </p:pic>
    </p:spTree>
    <p:extLst>
      <p:ext uri="{BB962C8B-B14F-4D97-AF65-F5344CB8AC3E}">
        <p14:creationId xmlns:p14="http://schemas.microsoft.com/office/powerpoint/2010/main" val="59158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BBEF-2E71-3B8E-E18F-FD5117354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7" y="2074334"/>
            <a:ext cx="5416405" cy="90439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Kita juga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dapat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melakukan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random sampling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dari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data yang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diambil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dengan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menggunakan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command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berikut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12EAA-C057-67FA-3517-25D064EE8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6211" y="2873541"/>
            <a:ext cx="4754880" cy="3570119"/>
          </a:xfrm>
        </p:spPr>
        <p:txBody>
          <a:bodyPr>
            <a:normAutofit/>
          </a:bodyPr>
          <a:lstStyle/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Source Code :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 err="1"/>
              <a:t>nama_deklarasi.sample</a:t>
            </a:r>
            <a:r>
              <a:rPr lang="en-US" b="1" dirty="0"/>
              <a:t>(10)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(</a:t>
            </a:r>
            <a:r>
              <a:rPr lang="en-US" b="1" dirty="0" err="1"/>
              <a:t>klik</a:t>
            </a:r>
            <a:r>
              <a:rPr lang="en-US" b="1" dirty="0"/>
              <a:t> run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)</a:t>
            </a:r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1816C-86AC-3001-0249-F632F949E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4" y="1724396"/>
            <a:ext cx="4754880" cy="6400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590187-AF2F-6C47-E99D-376187BC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1. </a:t>
            </a:r>
            <a:r>
              <a:rPr lang="en-US" b="1" dirty="0" err="1"/>
              <a:t>Membaca</a:t>
            </a:r>
            <a:r>
              <a:rPr lang="en-US" b="1" dirty="0"/>
              <a:t> CSV File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Pandas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84256-5F38-23E4-EED7-C274F435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30" y="4068257"/>
            <a:ext cx="3145415" cy="62843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69C1F6-D4DF-B3D9-C0D7-DC0EE248F5C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172DE-A0C5-7EB2-F653-54F00123E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74" y="2424272"/>
            <a:ext cx="5422944" cy="40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3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BBEF-2E71-3B8E-E18F-FD5117354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7" y="2074334"/>
            <a:ext cx="5416405" cy="1458575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Kita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dapat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menampilkan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rangkuman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dari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Data Frame yang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sedang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diproses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sehingga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kita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dapat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melihat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banyaknya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kolom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tipe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-data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tiap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kolom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banyaknya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baris data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sampai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alokasi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memori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12EAA-C057-67FA-3517-25D064EE8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6211" y="3532909"/>
            <a:ext cx="4754880" cy="2910751"/>
          </a:xfrm>
        </p:spPr>
        <p:txBody>
          <a:bodyPr>
            <a:normAutofit/>
          </a:bodyPr>
          <a:lstStyle/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Source Code :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nama_deklarasi.info()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(</a:t>
            </a:r>
            <a:r>
              <a:rPr lang="en-US" b="1" dirty="0" err="1"/>
              <a:t>klik</a:t>
            </a:r>
            <a:r>
              <a:rPr lang="en-US" b="1" dirty="0"/>
              <a:t> run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)</a:t>
            </a:r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1816C-86AC-3001-0249-F632F949E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4" y="1724396"/>
            <a:ext cx="4754880" cy="6400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590187-AF2F-6C47-E99D-376187BC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1. </a:t>
            </a:r>
            <a:r>
              <a:rPr lang="en-US" b="1" dirty="0" err="1"/>
              <a:t>Membaca</a:t>
            </a:r>
            <a:r>
              <a:rPr lang="en-US" b="1" dirty="0"/>
              <a:t> CSV File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Pandas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69C1F6-D4DF-B3D9-C0D7-DC0EE248F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0910" y="2756581"/>
            <a:ext cx="4547337" cy="3200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5DF066-8BFB-F804-3E2E-B263CEFF2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33" y="4845408"/>
            <a:ext cx="3397394" cy="7518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824C98-6F8D-32F9-86ED-87D66E121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816" y="2521527"/>
            <a:ext cx="4855184" cy="39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7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BBEF-2E71-3B8E-E18F-FD5117354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7" y="2074334"/>
            <a:ext cx="5416405" cy="1458575"/>
          </a:xfrm>
        </p:spPr>
        <p:txBody>
          <a:bodyPr>
            <a:normAutofit fontScale="92500"/>
          </a:bodyPr>
          <a:lstStyle/>
          <a:p>
            <a:pPr algn="l"/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Terlihat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pada slide 12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bahwa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summary pada Data Frame yang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di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miliki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mempunyai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8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kolom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dan 306.429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entri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data.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Selanjutnya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kita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akan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coba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mengambil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hanya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sebagian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kolom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yang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diperlukan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 Kolom yang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akan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kita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gunakan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adalah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: Country/Region, Confirmed, Death dan Recovered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12EAA-C057-67FA-3517-25D064EE8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6211" y="3532909"/>
            <a:ext cx="4754880" cy="2910751"/>
          </a:xfrm>
        </p:spPr>
        <p:txBody>
          <a:bodyPr>
            <a:normAutofit/>
          </a:bodyPr>
          <a:lstStyle/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Source Code :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 err="1"/>
              <a:t>nama_deklarasi</a:t>
            </a:r>
            <a:r>
              <a:rPr lang="en-US" b="1" dirty="0"/>
              <a:t>[[‘kolom1’, ‘kolom2’,’kolom 3’,’dst’]]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(</a:t>
            </a:r>
            <a:r>
              <a:rPr lang="en-US" b="1" dirty="0" err="1"/>
              <a:t>klik</a:t>
            </a:r>
            <a:r>
              <a:rPr lang="en-US" b="1" dirty="0"/>
              <a:t> run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)</a:t>
            </a:r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1816C-86AC-3001-0249-F632F949E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4" y="1724396"/>
            <a:ext cx="4754880" cy="64008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590187-AF2F-6C47-E99D-376187BC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1. </a:t>
            </a:r>
            <a:r>
              <a:rPr lang="en-US" b="1" dirty="0" err="1"/>
              <a:t>Membaca</a:t>
            </a:r>
            <a:r>
              <a:rPr lang="en-US" b="1" dirty="0"/>
              <a:t> CSV File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Pandas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4FE0AF4-C759-F1C7-3138-72DA6B4A31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01669" y="2202873"/>
            <a:ext cx="4754880" cy="424078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F55382-71EE-E3F2-63E7-2799ACBA8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51" y="4988283"/>
            <a:ext cx="4754880" cy="96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50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BBEF-2E71-3B8E-E18F-FD5117354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7" y="2074334"/>
            <a:ext cx="5416405" cy="1458575"/>
          </a:xfrm>
        </p:spPr>
        <p:txBody>
          <a:bodyPr>
            <a:normAutofit/>
          </a:bodyPr>
          <a:lstStyle/>
          <a:p>
            <a:pPr algn="l"/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Ingat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bahwa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pada slide 13, data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hanya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bisa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dilihat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Apabila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ingin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digunakan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kembali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pada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deklarasikan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file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dengan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nama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baru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.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Caranya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sama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dengan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slide 8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12EAA-C057-67FA-3517-25D064EE8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6210" y="3532909"/>
            <a:ext cx="5946371" cy="2910751"/>
          </a:xfrm>
        </p:spPr>
        <p:txBody>
          <a:bodyPr>
            <a:normAutofit/>
          </a:bodyPr>
          <a:lstStyle/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Source Code :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 err="1"/>
              <a:t>nama_deklarasibaru</a:t>
            </a:r>
            <a:r>
              <a:rPr lang="en-US" b="1" dirty="0"/>
              <a:t> = </a:t>
            </a:r>
            <a:r>
              <a:rPr lang="en-US" b="1" dirty="0" err="1"/>
              <a:t>nama_deklarasi</a:t>
            </a:r>
            <a:r>
              <a:rPr lang="en-US" b="1" dirty="0"/>
              <a:t>[[‘kolom1’, ‘kolom2’,’kolom 3’,’dst’]]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(</a:t>
            </a:r>
            <a:r>
              <a:rPr lang="en-US" b="1" dirty="0" err="1"/>
              <a:t>klik</a:t>
            </a:r>
            <a:r>
              <a:rPr lang="en-US" b="1" dirty="0"/>
              <a:t> run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)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 err="1"/>
              <a:t>nama_deklarasibaru</a:t>
            </a:r>
            <a:r>
              <a:rPr lang="en-US" b="1" dirty="0"/>
              <a:t> (</a:t>
            </a:r>
            <a:r>
              <a:rPr lang="en-US" b="1" dirty="0" err="1"/>
              <a:t>menampilkan</a:t>
            </a:r>
            <a:r>
              <a:rPr lang="en-US" b="1" dirty="0"/>
              <a:t> file)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(</a:t>
            </a:r>
            <a:r>
              <a:rPr lang="en-US" b="1" dirty="0" err="1"/>
              <a:t>klik</a:t>
            </a:r>
            <a:r>
              <a:rPr lang="en-US" b="1" dirty="0"/>
              <a:t> run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)</a:t>
            </a:r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1816C-86AC-3001-0249-F632F949E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4" y="1724396"/>
            <a:ext cx="4754880" cy="6400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590187-AF2F-6C47-E99D-376187BC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1. </a:t>
            </a:r>
            <a:r>
              <a:rPr lang="en-US" b="1" dirty="0" err="1"/>
              <a:t>Membaca</a:t>
            </a:r>
            <a:r>
              <a:rPr lang="en-US" b="1" dirty="0"/>
              <a:t> CSV File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Pandas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2C4914-8EB7-5EF7-550E-BD07A7AD3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363007"/>
            <a:ext cx="4838700" cy="852055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8B8310BC-9F16-E5D0-69FB-8FB75C5F556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4228" y="2364476"/>
            <a:ext cx="5204317" cy="4079183"/>
          </a:xfrm>
        </p:spPr>
      </p:pic>
    </p:spTree>
    <p:extLst>
      <p:ext uri="{BB962C8B-B14F-4D97-AF65-F5344CB8AC3E}">
        <p14:creationId xmlns:p14="http://schemas.microsoft.com/office/powerpoint/2010/main" val="416797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BBEF-2E71-3B8E-E18F-FD5117354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074335"/>
            <a:ext cx="4847990" cy="1021662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Selanjutnya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menyimpan</a:t>
            </a:r>
            <a:r>
              <a:rPr lang="en-US" dirty="0">
                <a:solidFill>
                  <a:schemeClr val="tx1"/>
                </a:solidFill>
              </a:rPr>
              <a:t> Data Frame </a:t>
            </a:r>
            <a:r>
              <a:rPr lang="en-US" dirty="0" err="1">
                <a:solidFill>
                  <a:schemeClr val="tx1"/>
                </a:solidFill>
              </a:rPr>
              <a:t>kedalam</a:t>
            </a:r>
            <a:r>
              <a:rPr lang="en-US" dirty="0">
                <a:solidFill>
                  <a:schemeClr val="tx1"/>
                </a:solidFill>
              </a:rPr>
              <a:t> file CSV. </a:t>
            </a:r>
            <a:r>
              <a:rPr lang="en-US" dirty="0" err="1">
                <a:solidFill>
                  <a:schemeClr val="tx1"/>
                </a:solidFill>
              </a:rPr>
              <a:t>Jalankan</a:t>
            </a:r>
            <a:r>
              <a:rPr lang="en-US" dirty="0">
                <a:solidFill>
                  <a:schemeClr val="tx1"/>
                </a:solidFill>
              </a:rPr>
              <a:t> command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12EAA-C057-67FA-3517-25D064EE8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6210" y="3004556"/>
            <a:ext cx="5946371" cy="2910751"/>
          </a:xfrm>
        </p:spPr>
        <p:txBody>
          <a:bodyPr>
            <a:normAutofit/>
          </a:bodyPr>
          <a:lstStyle/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Source Code :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 err="1"/>
              <a:t>nama_deklarasibaru.to_csv</a:t>
            </a:r>
            <a:r>
              <a:rPr lang="en-US" b="1" dirty="0"/>
              <a:t> (“</a:t>
            </a:r>
            <a:r>
              <a:rPr lang="en-US" b="1" dirty="0" err="1"/>
              <a:t>nama</a:t>
            </a:r>
            <a:r>
              <a:rPr lang="en-US" b="1" dirty="0"/>
              <a:t> file baru.csv”, index=False)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(</a:t>
            </a:r>
            <a:r>
              <a:rPr lang="en-US" b="1" dirty="0" err="1"/>
              <a:t>klik</a:t>
            </a:r>
            <a:r>
              <a:rPr lang="en-US" b="1" dirty="0"/>
              <a:t> run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)</a:t>
            </a:r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1816C-86AC-3001-0249-F632F949E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4" y="1724396"/>
            <a:ext cx="4754880" cy="6400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590187-AF2F-6C47-E99D-376187BC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1. </a:t>
            </a:r>
            <a:r>
              <a:rPr lang="en-US" b="1" dirty="0" err="1"/>
              <a:t>Membaca</a:t>
            </a:r>
            <a:r>
              <a:rPr lang="en-US" b="1" dirty="0"/>
              <a:t> CSV File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Pandas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84D5F86-13A0-9F00-9224-25104E6DBC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7274" y="2660073"/>
            <a:ext cx="5201271" cy="1833452"/>
          </a:xfr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F93DB10-0F96-E240-CAD4-9745DE0E8552}"/>
              </a:ext>
            </a:extLst>
          </p:cNvPr>
          <p:cNvSpPr txBox="1">
            <a:spLocks/>
          </p:cNvSpPr>
          <p:nvPr/>
        </p:nvSpPr>
        <p:spPr>
          <a:xfrm>
            <a:off x="6487800" y="4662029"/>
            <a:ext cx="4847990" cy="1021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Bisa </a:t>
            </a:r>
            <a:r>
              <a:rPr lang="en-US" b="1" dirty="0" err="1">
                <a:solidFill>
                  <a:schemeClr val="tx1"/>
                </a:solidFill>
              </a:rPr>
              <a:t>dilihat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bahwa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sekarang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kita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mempunyai</a:t>
            </a:r>
            <a:r>
              <a:rPr lang="en-US" b="1" dirty="0">
                <a:solidFill>
                  <a:schemeClr val="tx1"/>
                </a:solidFill>
              </a:rPr>
              <a:t> 2 data </a:t>
            </a:r>
            <a:r>
              <a:rPr lang="en-US" b="1" dirty="0" err="1">
                <a:solidFill>
                  <a:schemeClr val="tx1"/>
                </a:solidFill>
              </a:rPr>
              <a:t>yaitu</a:t>
            </a:r>
            <a:endParaRPr lang="en-US" b="1" dirty="0">
              <a:solidFill>
                <a:schemeClr val="tx1"/>
              </a:solidFill>
            </a:endParaRPr>
          </a:p>
          <a:p>
            <a:pPr marL="342900" indent="-342900" algn="l"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covid_19_data.csv</a:t>
            </a:r>
          </a:p>
          <a:p>
            <a:pPr marL="342900" indent="-342900" algn="l"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covid_19_data_baru.csv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12B611-05E2-13EF-19F9-13067D4F8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378407"/>
            <a:ext cx="4757927" cy="128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25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90DF-0F0F-6340-08EB-45D61ACB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2. </a:t>
            </a:r>
            <a:r>
              <a:rPr lang="en-US" b="1" dirty="0" err="1"/>
              <a:t>Membaca</a:t>
            </a:r>
            <a:r>
              <a:rPr lang="en-US" b="1" dirty="0"/>
              <a:t> Excel File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Pandas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F7D1-DDDA-9C0A-48BE-45A92573F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2103119"/>
            <a:ext cx="4754881" cy="457477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STUDI KASUS </a:t>
            </a:r>
          </a:p>
          <a:p>
            <a:pPr marL="342900" indent="-342900">
              <a:buAutoNum type="arabicPeriod"/>
            </a:pPr>
            <a:r>
              <a:rPr lang="en-US" b="1" dirty="0" err="1"/>
              <a:t>Mempunyai</a:t>
            </a:r>
            <a:r>
              <a:rPr lang="en-US" b="1" dirty="0"/>
              <a:t> Data Excel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912AF-A699-E6FC-749A-CED7ED661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320" y="2103119"/>
            <a:ext cx="5558444" cy="4428867"/>
          </a:xfrm>
        </p:spPr>
        <p:txBody>
          <a:bodyPr/>
          <a:lstStyle/>
          <a:p>
            <a:pPr marL="234950" indent="-234950">
              <a:buNone/>
            </a:pPr>
            <a:r>
              <a:rPr lang="en-US" b="1" dirty="0"/>
              <a:t>2. </a:t>
            </a:r>
            <a:r>
              <a:rPr lang="en-US" b="1" dirty="0" err="1"/>
              <a:t>Simpan</a:t>
            </a:r>
            <a:r>
              <a:rPr lang="en-US" b="1" dirty="0"/>
              <a:t> File </a:t>
            </a:r>
            <a:r>
              <a:rPr lang="en-US" b="1" dirty="0" err="1"/>
              <a:t>Tersebut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folder </a:t>
            </a:r>
            <a:r>
              <a:rPr lang="en-US" b="1" dirty="0" err="1"/>
              <a:t>Jupyter</a:t>
            </a:r>
            <a:r>
              <a:rPr lang="en-US" b="1" dirty="0"/>
              <a:t> Notebook </a:t>
            </a:r>
            <a:r>
              <a:rPr lang="en-US" b="1" dirty="0" err="1"/>
              <a:t>dari</a:t>
            </a:r>
            <a:r>
              <a:rPr lang="en-US" b="1" dirty="0"/>
              <a:t> Anaconda</a:t>
            </a:r>
          </a:p>
          <a:p>
            <a:pPr marL="234950" indent="-23495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F5CD58-5571-B933-8BBC-86AA13F88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064" y="3049211"/>
            <a:ext cx="5196982" cy="3323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55B44-A0FD-5306-C9C8-7621593B9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472" y="2953441"/>
            <a:ext cx="4067536" cy="357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7D83-CF70-4EE4-2274-C9734780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873" y="607392"/>
            <a:ext cx="2666307" cy="5793408"/>
          </a:xfrm>
        </p:spPr>
        <p:txBody>
          <a:bodyPr/>
          <a:lstStyle/>
          <a:p>
            <a:pPr algn="ctr"/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New -&gt; Phyton 3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8595F6-AEAF-6458-EA75-612198329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080655"/>
            <a:ext cx="7772400" cy="4835236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72F2E34-0D7A-6F31-0F2B-83F5E53CBAF1}"/>
              </a:ext>
            </a:extLst>
          </p:cNvPr>
          <p:cNvSpPr txBox="1">
            <a:spLocks/>
          </p:cNvSpPr>
          <p:nvPr/>
        </p:nvSpPr>
        <p:spPr>
          <a:xfrm>
            <a:off x="554182" y="121227"/>
            <a:ext cx="8506691" cy="6719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b="1" dirty="0"/>
              <a:t>2. </a:t>
            </a:r>
            <a:r>
              <a:rPr lang="en-US" b="1" dirty="0" err="1"/>
              <a:t>Membaca</a:t>
            </a:r>
            <a:r>
              <a:rPr lang="en-US" b="1" dirty="0"/>
              <a:t> Excel File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6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4D5A-B8B4-044B-0B11-F0097F0D6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folder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juga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Source Code :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 err="1"/>
              <a:t>pwd</a:t>
            </a:r>
            <a:r>
              <a:rPr lang="en-US" b="1" dirty="0"/>
              <a:t> </a:t>
            </a:r>
            <a:r>
              <a:rPr lang="en-US" b="1" dirty="0" err="1"/>
              <a:t>kemudian</a:t>
            </a:r>
            <a:r>
              <a:rPr lang="en-US" b="1" dirty="0"/>
              <a:t> </a:t>
            </a:r>
            <a:r>
              <a:rPr lang="en-US" b="1" dirty="0" err="1"/>
              <a:t>ketik</a:t>
            </a:r>
            <a:r>
              <a:rPr lang="en-US" b="1" dirty="0"/>
              <a:t> run</a:t>
            </a:r>
          </a:p>
          <a:p>
            <a:pPr marL="23495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F0B09-0B42-25A6-C7B7-DB05277B15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Setelah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itu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kita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import library pandas,</a:t>
            </a:r>
          </a:p>
          <a:p>
            <a:pPr marL="0" indent="0">
              <a:buNone/>
            </a:pPr>
            <a:endParaRPr lang="en-US" b="0" i="0" dirty="0">
              <a:solidFill>
                <a:srgbClr val="242424"/>
              </a:solidFill>
              <a:effectLst/>
              <a:latin typeface="+mj-lt"/>
            </a:endParaRP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Source Code :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import pandas as pd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(</a:t>
            </a:r>
            <a:r>
              <a:rPr lang="en-US" b="1" dirty="0" err="1"/>
              <a:t>klik</a:t>
            </a:r>
            <a:r>
              <a:rPr lang="en-US" b="1" dirty="0"/>
              <a:t> run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)</a:t>
            </a:r>
            <a:endParaRPr lang="en-US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A04A33-6F8F-1DCF-085C-A7FB20C5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2. </a:t>
            </a:r>
            <a:r>
              <a:rPr lang="en-US" b="1" dirty="0" err="1"/>
              <a:t>Membaca</a:t>
            </a:r>
            <a:r>
              <a:rPr lang="en-US" b="1" dirty="0"/>
              <a:t> Excel File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Pandas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170747-33D2-4DB2-1420-F14F2F02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977640"/>
            <a:ext cx="4857750" cy="1704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34795-EE76-D257-A89B-A86645451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958" y="3801427"/>
            <a:ext cx="3592224" cy="4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46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BBEF-2E71-3B8E-E18F-FD5117354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err="1">
                <a:solidFill>
                  <a:srgbClr val="242424"/>
                </a:solidFill>
                <a:latin typeface="source-serif-pro"/>
              </a:rPr>
              <a:t>Menggunakan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file Excel “Data Excel BPJS” yang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telah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didownload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dengan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menggunakan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fungsi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1" i="1" dirty="0" err="1">
                <a:solidFill>
                  <a:srgbClr val="242424"/>
                </a:solidFill>
                <a:effectLst/>
                <a:latin typeface="source-serif-pro"/>
              </a:rPr>
              <a:t>pd.read_excel</a:t>
            </a: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()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12EAA-C057-67FA-3517-25D064EE8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5026152" cy="3700320"/>
          </a:xfrm>
        </p:spPr>
        <p:txBody>
          <a:bodyPr/>
          <a:lstStyle/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Source Code :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 err="1"/>
              <a:t>nama_deklarasi</a:t>
            </a:r>
            <a:r>
              <a:rPr lang="en-US" b="1" dirty="0"/>
              <a:t>=</a:t>
            </a:r>
            <a:r>
              <a:rPr lang="en-US" b="1" dirty="0" err="1"/>
              <a:t>pd.read_excel</a:t>
            </a:r>
            <a:r>
              <a:rPr lang="en-US" b="1" dirty="0"/>
              <a:t>(“</a:t>
            </a:r>
            <a:r>
              <a:rPr lang="en-US" b="1" dirty="0" err="1"/>
              <a:t>nama</a:t>
            </a:r>
            <a:r>
              <a:rPr lang="en-US" b="1" dirty="0"/>
              <a:t> file”, </a:t>
            </a:r>
            <a:r>
              <a:rPr lang="en-US" b="1" dirty="0" err="1"/>
              <a:t>sheet_name</a:t>
            </a:r>
            <a:r>
              <a:rPr lang="en-US" b="1" dirty="0"/>
              <a:t>=‘</a:t>
            </a:r>
            <a:r>
              <a:rPr lang="en-US" b="1" dirty="0" err="1"/>
              <a:t>nama</a:t>
            </a:r>
            <a:r>
              <a:rPr lang="en-US" b="1" dirty="0"/>
              <a:t> sheet’)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(</a:t>
            </a:r>
            <a:r>
              <a:rPr lang="en-US" b="1" dirty="0" err="1"/>
              <a:t>klik</a:t>
            </a:r>
            <a:r>
              <a:rPr lang="en-US" b="1" dirty="0"/>
              <a:t> run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)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 err="1"/>
              <a:t>nama_deklarasi</a:t>
            </a:r>
            <a:r>
              <a:rPr lang="en-US" b="1" dirty="0"/>
              <a:t> (</a:t>
            </a:r>
            <a:r>
              <a:rPr lang="en-US" b="1" dirty="0" err="1"/>
              <a:t>menampilkan</a:t>
            </a:r>
            <a:r>
              <a:rPr lang="en-US" b="1" dirty="0"/>
              <a:t> file)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(</a:t>
            </a:r>
            <a:r>
              <a:rPr lang="en-US" b="1" dirty="0" err="1"/>
              <a:t>klik</a:t>
            </a:r>
            <a:r>
              <a:rPr lang="en-US" b="1" dirty="0"/>
              <a:t> run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)</a:t>
            </a:r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234950" indent="0">
              <a:spcBef>
                <a:spcPts val="0"/>
              </a:spcBef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23495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C00000"/>
                </a:solidFill>
              </a:rPr>
              <a:t>Catatan</a:t>
            </a:r>
            <a:r>
              <a:rPr lang="en-US" dirty="0">
                <a:solidFill>
                  <a:srgbClr val="C00000"/>
                </a:solidFill>
              </a:rPr>
              <a:t> : Jika </a:t>
            </a:r>
            <a:r>
              <a:rPr lang="en-US" dirty="0" err="1">
                <a:solidFill>
                  <a:srgbClr val="C00000"/>
                </a:solidFill>
              </a:rPr>
              <a:t>terdapat</a:t>
            </a:r>
            <a:r>
              <a:rPr lang="en-US" dirty="0">
                <a:solidFill>
                  <a:srgbClr val="C00000"/>
                </a:solidFill>
              </a:rPr>
              <a:t> error, </a:t>
            </a:r>
            <a:r>
              <a:rPr lang="en-US" dirty="0" err="1">
                <a:solidFill>
                  <a:srgbClr val="C00000"/>
                </a:solidFill>
              </a:rPr>
              <a:t>maka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kita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perlu</a:t>
            </a:r>
            <a:r>
              <a:rPr lang="en-US" dirty="0">
                <a:solidFill>
                  <a:srgbClr val="C00000"/>
                </a:solidFill>
              </a:rPr>
              <a:t> meng-install library dependency </a:t>
            </a:r>
            <a:r>
              <a:rPr lang="en-US" dirty="0" err="1">
                <a:solidFill>
                  <a:srgbClr val="C00000"/>
                </a:solidFill>
              </a:rPr>
              <a:t>tambahan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xlrd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melalui</a:t>
            </a:r>
            <a:r>
              <a:rPr lang="en-US" dirty="0">
                <a:solidFill>
                  <a:srgbClr val="C00000"/>
                </a:solidFill>
              </a:rPr>
              <a:t> Anaconda Prompt.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1816C-86AC-3001-0249-F632F949E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2" y="1607171"/>
            <a:ext cx="4754880" cy="64008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590187-AF2F-6C47-E99D-376187BC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2. </a:t>
            </a:r>
            <a:r>
              <a:rPr lang="en-US" b="1" dirty="0" err="1"/>
              <a:t>Membaca</a:t>
            </a:r>
            <a:r>
              <a:rPr lang="en-US" b="1" dirty="0"/>
              <a:t> Excel File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Pandas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C3FB39-BFD4-5F93-F484-E94B1904679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2247251"/>
            <a:ext cx="5638799" cy="420896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312C0F-1816-8BCD-E669-0DE9921B9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9" y="4658706"/>
            <a:ext cx="50577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0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08EE-90EF-1137-FCD0-B3928814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2448"/>
            <a:ext cx="10058400" cy="7477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F9C0-5DDD-80AE-DEDF-957DF3A47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280159"/>
            <a:ext cx="10293927" cy="5148349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Pandas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merepresentasikan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data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sebagai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Data Frame. Data Frame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sendiri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merupakan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struktur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data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berbentuk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tabel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dua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dimensi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dengan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ukuran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yang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dapat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berubah-ubah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dan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dapat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menampung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data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heterogen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(integer, text, decimal,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dll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.). Data Frame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disusun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oleh Baris, Kolom dan 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8BD74-C621-9584-F59E-3144480D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411557"/>
            <a:ext cx="64674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9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BBEF-2E71-3B8E-E18F-FD5117354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err="1">
                <a:solidFill>
                  <a:srgbClr val="242424"/>
                </a:solidFill>
                <a:latin typeface="source-serif-pro"/>
              </a:rPr>
              <a:t>Menggunakan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file Excel “Data Excel BPJS” yang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telah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didownload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dengan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menggunakan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fungsi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1" i="1" dirty="0" err="1">
                <a:solidFill>
                  <a:srgbClr val="242424"/>
                </a:solidFill>
                <a:effectLst/>
                <a:latin typeface="source-serif-pro"/>
              </a:rPr>
              <a:t>pd.read_excel</a:t>
            </a: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()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12EAA-C057-67FA-3517-25D064EE8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5026152" cy="3700320"/>
          </a:xfrm>
        </p:spPr>
        <p:txBody>
          <a:bodyPr/>
          <a:lstStyle/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Source Code :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 err="1"/>
              <a:t>nama_deklarasi</a:t>
            </a:r>
            <a:r>
              <a:rPr lang="en-US" b="1" dirty="0"/>
              <a:t>=</a:t>
            </a:r>
            <a:r>
              <a:rPr lang="en-US" b="1" dirty="0" err="1"/>
              <a:t>pd.read_excel</a:t>
            </a:r>
            <a:r>
              <a:rPr lang="en-US" b="1" dirty="0"/>
              <a:t>(“</a:t>
            </a:r>
            <a:r>
              <a:rPr lang="en-US" b="1" dirty="0" err="1"/>
              <a:t>nama</a:t>
            </a:r>
            <a:r>
              <a:rPr lang="en-US" b="1" dirty="0"/>
              <a:t> file”, </a:t>
            </a:r>
            <a:r>
              <a:rPr lang="en-US" b="1" dirty="0" err="1"/>
              <a:t>sheet_name</a:t>
            </a:r>
            <a:r>
              <a:rPr lang="en-US" b="1" dirty="0"/>
              <a:t>=‘</a:t>
            </a:r>
            <a:r>
              <a:rPr lang="en-US" b="1" dirty="0" err="1"/>
              <a:t>nama</a:t>
            </a:r>
            <a:r>
              <a:rPr lang="en-US" b="1" dirty="0"/>
              <a:t> sheet’)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(</a:t>
            </a:r>
            <a:r>
              <a:rPr lang="en-US" b="1" dirty="0" err="1"/>
              <a:t>klik</a:t>
            </a:r>
            <a:r>
              <a:rPr lang="en-US" b="1" dirty="0"/>
              <a:t> run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)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 err="1"/>
              <a:t>nama_deklarasi</a:t>
            </a:r>
            <a:r>
              <a:rPr lang="en-US" b="1" dirty="0"/>
              <a:t> (</a:t>
            </a:r>
            <a:r>
              <a:rPr lang="en-US" b="1" dirty="0" err="1"/>
              <a:t>menampilkan</a:t>
            </a:r>
            <a:r>
              <a:rPr lang="en-US" b="1" dirty="0"/>
              <a:t> file)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(</a:t>
            </a:r>
            <a:r>
              <a:rPr lang="en-US" b="1" dirty="0" err="1"/>
              <a:t>klik</a:t>
            </a:r>
            <a:r>
              <a:rPr lang="en-US" b="1" dirty="0"/>
              <a:t> run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)</a:t>
            </a:r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234950" indent="0">
              <a:spcBef>
                <a:spcPts val="0"/>
              </a:spcBef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23495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C00000"/>
                </a:solidFill>
              </a:rPr>
              <a:t>Catatan</a:t>
            </a:r>
            <a:r>
              <a:rPr lang="en-US" dirty="0">
                <a:solidFill>
                  <a:srgbClr val="C00000"/>
                </a:solidFill>
              </a:rPr>
              <a:t> : Jika </a:t>
            </a:r>
            <a:r>
              <a:rPr lang="en-US" dirty="0" err="1">
                <a:solidFill>
                  <a:srgbClr val="C00000"/>
                </a:solidFill>
              </a:rPr>
              <a:t>terdapat</a:t>
            </a:r>
            <a:r>
              <a:rPr lang="en-US" dirty="0">
                <a:solidFill>
                  <a:srgbClr val="C00000"/>
                </a:solidFill>
              </a:rPr>
              <a:t> error, </a:t>
            </a:r>
            <a:r>
              <a:rPr lang="en-US" dirty="0" err="1">
                <a:solidFill>
                  <a:srgbClr val="C00000"/>
                </a:solidFill>
              </a:rPr>
              <a:t>maka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kita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perlu</a:t>
            </a:r>
            <a:r>
              <a:rPr lang="en-US" dirty="0">
                <a:solidFill>
                  <a:srgbClr val="C00000"/>
                </a:solidFill>
              </a:rPr>
              <a:t> meng-install library dependency </a:t>
            </a:r>
            <a:r>
              <a:rPr lang="en-US" dirty="0" err="1">
                <a:solidFill>
                  <a:srgbClr val="C00000"/>
                </a:solidFill>
              </a:rPr>
              <a:t>tambahan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xlrd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melalui</a:t>
            </a:r>
            <a:r>
              <a:rPr lang="en-US" dirty="0">
                <a:solidFill>
                  <a:srgbClr val="C00000"/>
                </a:solidFill>
              </a:rPr>
              <a:t> Anaconda Prompt.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1816C-86AC-3001-0249-F632F949E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2" y="1607171"/>
            <a:ext cx="4754880" cy="64008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590187-AF2F-6C47-E99D-376187BC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2. </a:t>
            </a:r>
            <a:r>
              <a:rPr lang="en-US" b="1" dirty="0" err="1"/>
              <a:t>Membaca</a:t>
            </a:r>
            <a:r>
              <a:rPr lang="en-US" b="1" dirty="0"/>
              <a:t> Excel File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Pandas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C3FB39-BFD4-5F93-F484-E94B1904679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2247251"/>
            <a:ext cx="5638799" cy="420896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312C0F-1816-8BCD-E669-0DE9921B9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9" y="4658706"/>
            <a:ext cx="50577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15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BBEF-2E71-3B8E-E18F-FD5117354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074335"/>
            <a:ext cx="5026152" cy="1021662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Selanjutnya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menyimpan</a:t>
            </a:r>
            <a:r>
              <a:rPr lang="en-US" dirty="0">
                <a:solidFill>
                  <a:schemeClr val="tx1"/>
                </a:solidFill>
              </a:rPr>
              <a:t> Data Frame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file Excel </a:t>
            </a:r>
            <a:r>
              <a:rPr lang="en-US" dirty="0" err="1">
                <a:solidFill>
                  <a:schemeClr val="tx1"/>
                </a:solidFill>
              </a:rPr>
              <a:t>baru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Jalankan</a:t>
            </a:r>
            <a:r>
              <a:rPr lang="en-US" dirty="0">
                <a:solidFill>
                  <a:schemeClr val="tx1"/>
                </a:solidFill>
              </a:rPr>
              <a:t> command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12EAA-C057-67FA-3517-25D064EE8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6210" y="3004556"/>
            <a:ext cx="5946371" cy="2910751"/>
          </a:xfrm>
        </p:spPr>
        <p:txBody>
          <a:bodyPr>
            <a:normAutofit/>
          </a:bodyPr>
          <a:lstStyle/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Source Code :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 err="1"/>
              <a:t>nama_deklarasi.to_excel</a:t>
            </a:r>
            <a:r>
              <a:rPr lang="en-US" b="1" dirty="0"/>
              <a:t> (“</a:t>
            </a:r>
            <a:r>
              <a:rPr lang="en-US" b="1" dirty="0" err="1"/>
              <a:t>nama</a:t>
            </a:r>
            <a:r>
              <a:rPr lang="en-US" b="1" dirty="0"/>
              <a:t> file baru.xlsx”, index=False, </a:t>
            </a:r>
            <a:r>
              <a:rPr lang="en-US" b="1" dirty="0" err="1"/>
              <a:t>sheet_name</a:t>
            </a:r>
            <a:r>
              <a:rPr lang="en-US" b="1" dirty="0"/>
              <a:t>=‘</a:t>
            </a:r>
            <a:r>
              <a:rPr lang="en-US" b="1" dirty="0" err="1"/>
              <a:t>nama</a:t>
            </a:r>
            <a:r>
              <a:rPr lang="en-US" b="1" dirty="0"/>
              <a:t> sheet’)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(</a:t>
            </a:r>
            <a:r>
              <a:rPr lang="en-US" b="1" dirty="0" err="1"/>
              <a:t>klik</a:t>
            </a:r>
            <a:r>
              <a:rPr lang="en-US" b="1" dirty="0"/>
              <a:t> run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)</a:t>
            </a:r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1816C-86AC-3001-0249-F632F949E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4" y="1724396"/>
            <a:ext cx="4754880" cy="6400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590187-AF2F-6C47-E99D-376187BC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2. </a:t>
            </a:r>
            <a:r>
              <a:rPr lang="en-US" b="1" dirty="0" err="1"/>
              <a:t>Membaca</a:t>
            </a:r>
            <a:r>
              <a:rPr lang="en-US" b="1" dirty="0"/>
              <a:t> Excel File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Pandas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F40A4-9E65-A24E-284A-21668C1E0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78" y="4493524"/>
            <a:ext cx="4498423" cy="1297675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5DEC994-C048-DC92-240E-4EDA5CA02D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3812" y="2784764"/>
            <a:ext cx="5402551" cy="3671454"/>
          </a:xfrm>
        </p:spPr>
      </p:pic>
    </p:spTree>
    <p:extLst>
      <p:ext uri="{BB962C8B-B14F-4D97-AF65-F5344CB8AC3E}">
        <p14:creationId xmlns:p14="http://schemas.microsoft.com/office/powerpoint/2010/main" val="959459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12EAA-C057-67FA-3517-25D064EE8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5026152" cy="3700320"/>
          </a:xfrm>
        </p:spPr>
        <p:txBody>
          <a:bodyPr/>
          <a:lstStyle/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Source Code :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 err="1"/>
              <a:t>nama_deklarasi</a:t>
            </a:r>
            <a:r>
              <a:rPr lang="en-US" b="1" dirty="0"/>
              <a:t>=</a:t>
            </a:r>
            <a:r>
              <a:rPr lang="en-US" b="1" dirty="0" err="1"/>
              <a:t>pd.read_html</a:t>
            </a:r>
            <a:r>
              <a:rPr lang="en-US" b="1" dirty="0"/>
              <a:t>(“Alamat URL’)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(</a:t>
            </a:r>
            <a:r>
              <a:rPr lang="en-US" b="1" dirty="0" err="1"/>
              <a:t>klik</a:t>
            </a:r>
            <a:r>
              <a:rPr lang="en-US" b="1" dirty="0"/>
              <a:t> run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)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 err="1"/>
              <a:t>nama_deklarasi</a:t>
            </a:r>
            <a:r>
              <a:rPr lang="en-US" b="1" dirty="0"/>
              <a:t> (</a:t>
            </a:r>
            <a:r>
              <a:rPr lang="en-US" b="1" dirty="0" err="1"/>
              <a:t>menampilkan</a:t>
            </a:r>
            <a:r>
              <a:rPr lang="en-US" b="1" dirty="0"/>
              <a:t> file)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(</a:t>
            </a:r>
            <a:r>
              <a:rPr lang="en-US" b="1" dirty="0" err="1"/>
              <a:t>klik</a:t>
            </a:r>
            <a:r>
              <a:rPr lang="en-US" b="1" dirty="0"/>
              <a:t> run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)</a:t>
            </a:r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1816C-86AC-3001-0249-F632F949E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2" y="1607171"/>
            <a:ext cx="4754880" cy="6400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590187-AF2F-6C47-E99D-376187BC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3. </a:t>
            </a:r>
            <a:r>
              <a:rPr lang="en-US" b="1" dirty="0" err="1"/>
              <a:t>Membaca</a:t>
            </a:r>
            <a:r>
              <a:rPr lang="en-US" b="1" dirty="0"/>
              <a:t> URL File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Pandas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A55D85-385A-CC9C-0FE3-625E28891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hlinkClick r:id="rId2"/>
              </a:rPr>
              <a:t>https://www.fdic.gov/resources/resolutions/bank-failures/failed-bank-list/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3C9AC9-580A-720B-B02C-A70D89DF2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7" y="4486274"/>
            <a:ext cx="5026152" cy="1055543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62309A3-018D-B8B0-5FFF-C8501908B4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73812" y="2247251"/>
            <a:ext cx="5290883" cy="4208967"/>
          </a:xfrm>
        </p:spPr>
      </p:pic>
    </p:spTree>
    <p:extLst>
      <p:ext uri="{BB962C8B-B14F-4D97-AF65-F5344CB8AC3E}">
        <p14:creationId xmlns:p14="http://schemas.microsoft.com/office/powerpoint/2010/main" val="1300099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12EAA-C057-67FA-3517-25D064EE8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5026152" cy="3700320"/>
          </a:xfrm>
        </p:spPr>
        <p:txBody>
          <a:bodyPr/>
          <a:lstStyle/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Source Code :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 err="1"/>
              <a:t>nama_deklarasi</a:t>
            </a:r>
            <a:r>
              <a:rPr lang="en-US" b="1" dirty="0"/>
              <a:t>[0]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(</a:t>
            </a:r>
            <a:r>
              <a:rPr lang="en-US" b="1" dirty="0" err="1"/>
              <a:t>klik</a:t>
            </a:r>
            <a:r>
              <a:rPr lang="en-US" b="1" dirty="0"/>
              <a:t> run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)</a:t>
            </a:r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1816C-86AC-3001-0249-F632F949E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2" y="1607171"/>
            <a:ext cx="4754880" cy="6400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590187-AF2F-6C47-E99D-376187BC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3. </a:t>
            </a:r>
            <a:r>
              <a:rPr lang="en-US" b="1" dirty="0" err="1"/>
              <a:t>Membaca</a:t>
            </a:r>
            <a:r>
              <a:rPr lang="en-US" b="1" dirty="0"/>
              <a:t> URL File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Pandas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A55D85-385A-CC9C-0FE3-625E28891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menjadikan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table </a:t>
            </a:r>
            <a:r>
              <a:rPr lang="en-US" dirty="0" err="1">
                <a:solidFill>
                  <a:schemeClr val="tx1"/>
                </a:solidFill>
              </a:rPr>
              <a:t>maka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perlu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memanggil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indeks</a:t>
            </a:r>
            <a:r>
              <a:rPr lang="en-US" dirty="0">
                <a:solidFill>
                  <a:schemeClr val="tx1"/>
                </a:solidFill>
              </a:rPr>
              <a:t> ke-0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E6F03-5B73-49BC-C10D-2C3727B2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08" y="4037409"/>
            <a:ext cx="2982191" cy="368336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159106A-4AD6-E231-A13D-05DD45753F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3812" y="2247250"/>
            <a:ext cx="5290883" cy="4208967"/>
          </a:xfrm>
        </p:spPr>
      </p:pic>
    </p:spTree>
    <p:extLst>
      <p:ext uri="{BB962C8B-B14F-4D97-AF65-F5344CB8AC3E}">
        <p14:creationId xmlns:p14="http://schemas.microsoft.com/office/powerpoint/2010/main" val="348415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787-4AC3-8E12-3DA0-88CF5E01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E10B-F9A9-B061-601B-E71E6587F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err="1"/>
              <a:t>Praktekan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data Excel, CSV dan HTML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PPT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Input dan Output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silahkan</a:t>
            </a:r>
            <a:r>
              <a:rPr lang="en-US" dirty="0"/>
              <a:t> di screen shoot dan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pada Word (Save As </a:t>
            </a:r>
            <a:r>
              <a:rPr lang="en-US" dirty="0" err="1"/>
              <a:t>ke</a:t>
            </a:r>
            <a:r>
              <a:rPr lang="en-US" dirty="0"/>
              <a:t> pdf)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/>
              <a:t>.    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email dosenunpam02829@gmail.com (paling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Jum’at</a:t>
            </a:r>
            <a:r>
              <a:rPr lang="en-US" dirty="0"/>
              <a:t>, 10 November 2023)</a:t>
            </a:r>
          </a:p>
          <a:p>
            <a:pPr marL="0" indent="0">
              <a:buNone/>
            </a:pPr>
            <a:r>
              <a:rPr lang="en-US" dirty="0"/>
              <a:t>4.    Subject:nama_kelas_pertemuan8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29C4C-4BDB-39A4-C9E1-86D5BDB0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6" y="2933700"/>
            <a:ext cx="7429932" cy="13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63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E2E3-6701-F12D-875F-B149CD94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82621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D32D-EC98-16B9-DB48-2375F305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Membaca</a:t>
            </a:r>
            <a:r>
              <a:rPr lang="en-US" dirty="0"/>
              <a:t> Dataset </a:t>
            </a:r>
            <a:r>
              <a:rPr lang="en-US" dirty="0" err="1"/>
              <a:t>dengan</a:t>
            </a:r>
            <a:r>
              <a:rPr lang="en-US" dirty="0"/>
              <a:t>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FE47-2720-F784-21B5-00DCCE0F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b="1" dirty="0" err="1"/>
              <a:t>Membaca</a:t>
            </a:r>
            <a:r>
              <a:rPr lang="en-US" b="1" dirty="0"/>
              <a:t> CSV File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Pandas</a:t>
            </a:r>
          </a:p>
          <a:p>
            <a:pPr marL="623888" indent="-333375" algn="just">
              <a:lnSpc>
                <a:spcPct val="150000"/>
              </a:lnSpc>
            </a:pP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membaca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file csv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.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pandas,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gunakan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pandas</a:t>
            </a:r>
            <a:endParaRPr lang="en-US" dirty="0"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623888" indent="-333375" algn="just">
              <a:lnSpc>
                <a:spcPct val="150000"/>
              </a:lnSpc>
            </a:pP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Bentuk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umum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penulisannya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: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9963" lvl="0" indent="-401638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read_csv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()  //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pembatas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nilainya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karakter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koma</a:t>
            </a:r>
            <a:endParaRPr lang="en-US" dirty="0"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69963" lvl="0" indent="-401638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read_table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() //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pembatas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nilainya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tab \t.</a:t>
            </a:r>
          </a:p>
          <a:p>
            <a:pPr marL="568325" lvl="0" indent="0" algn="just">
              <a:lnSpc>
                <a:spcPct val="150000"/>
              </a:lnSpc>
              <a:buNone/>
            </a:pPr>
            <a:endParaRPr lang="en-ID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68325" lvl="0" indent="0" algn="just">
              <a:lnSpc>
                <a:spcPct val="150000"/>
              </a:lnSpc>
              <a:buNone/>
            </a:pP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Perbedaan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antara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read_csv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()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read_table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()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hampir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Faktanya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sama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dipanggil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oleh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sumber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data 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162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90DF-0F0F-6340-08EB-45D61ACB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1. </a:t>
            </a:r>
            <a:r>
              <a:rPr lang="en-US" b="1" dirty="0" err="1"/>
              <a:t>Membaca</a:t>
            </a:r>
            <a:r>
              <a:rPr lang="en-US" b="1" dirty="0"/>
              <a:t> CSV File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Pandas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F7D1-DDDA-9C0A-48BE-45A92573F5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STUDI KASUS </a:t>
            </a:r>
          </a:p>
          <a:p>
            <a:pPr marL="342900" indent="-342900">
              <a:buAutoNum type="arabicPeriod"/>
            </a:pPr>
            <a:r>
              <a:rPr lang="en-US" b="1" dirty="0" err="1"/>
              <a:t>Mempunyai</a:t>
            </a:r>
            <a:r>
              <a:rPr lang="en-US" b="1" dirty="0"/>
              <a:t> Data CSV Covid yang di </a:t>
            </a:r>
            <a:r>
              <a:rPr lang="en-US" b="1" dirty="0" err="1"/>
              <a:t>ambil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Keggle</a:t>
            </a:r>
            <a:r>
              <a:rPr lang="en-US" b="1" dirty="0"/>
              <a:t> </a:t>
            </a:r>
            <a:r>
              <a:rPr lang="en-US" b="1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https://www.kaggle.com/datasets/sudalairajkumar/novel-corona-virus-2019-dataset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912AF-A699-E6FC-749A-CED7ED6615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34950" indent="-234950">
              <a:buNone/>
            </a:pPr>
            <a:r>
              <a:rPr lang="en-US" b="1" dirty="0"/>
              <a:t>2. </a:t>
            </a:r>
            <a:r>
              <a:rPr lang="en-US" b="1" dirty="0" err="1"/>
              <a:t>Simpan</a:t>
            </a:r>
            <a:r>
              <a:rPr lang="en-US" b="1" dirty="0"/>
              <a:t> File </a:t>
            </a:r>
            <a:r>
              <a:rPr lang="en-US" b="1" dirty="0" err="1"/>
              <a:t>Tersebut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folder </a:t>
            </a:r>
            <a:r>
              <a:rPr lang="en-US" b="1" dirty="0" err="1"/>
              <a:t>Jupyter</a:t>
            </a:r>
            <a:r>
              <a:rPr lang="en-US" b="1" dirty="0"/>
              <a:t> Notebook </a:t>
            </a:r>
            <a:r>
              <a:rPr lang="en-US" b="1" dirty="0" err="1"/>
              <a:t>dari</a:t>
            </a:r>
            <a:r>
              <a:rPr lang="en-US" b="1" dirty="0"/>
              <a:t> Anaconda</a:t>
            </a:r>
          </a:p>
          <a:p>
            <a:pPr marL="234950" indent="-23495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C5AB26-276A-3265-40CE-535F6AEE9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825497"/>
            <a:ext cx="5196982" cy="2389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F5CD58-5571-B933-8BBC-86AA13F88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064" y="3049211"/>
            <a:ext cx="5196982" cy="33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6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7D83-CF70-4EE4-2274-C9734780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873" y="607392"/>
            <a:ext cx="2666307" cy="5793408"/>
          </a:xfrm>
        </p:spPr>
        <p:txBody>
          <a:bodyPr/>
          <a:lstStyle/>
          <a:p>
            <a:pPr algn="ctr"/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New -&gt; Phyton 3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8595F6-AEAF-6458-EA75-612198329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080655"/>
            <a:ext cx="7772400" cy="4835236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72F2E34-0D7A-6F31-0F2B-83F5E53CBAF1}"/>
              </a:ext>
            </a:extLst>
          </p:cNvPr>
          <p:cNvSpPr txBox="1">
            <a:spLocks/>
          </p:cNvSpPr>
          <p:nvPr/>
        </p:nvSpPr>
        <p:spPr>
          <a:xfrm>
            <a:off x="554182" y="121227"/>
            <a:ext cx="8506691" cy="6719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b="1"/>
              <a:t>1. Membaca CSV File dengan Fungsi Pandas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5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4D5A-B8B4-044B-0B11-F0097F0D6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folder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juga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Source Code :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 err="1"/>
              <a:t>pwd</a:t>
            </a:r>
            <a:r>
              <a:rPr lang="en-US" b="1" dirty="0"/>
              <a:t> </a:t>
            </a:r>
            <a:r>
              <a:rPr lang="en-US" b="1" dirty="0" err="1"/>
              <a:t>kemudian</a:t>
            </a:r>
            <a:r>
              <a:rPr lang="en-US" b="1" dirty="0"/>
              <a:t> </a:t>
            </a:r>
            <a:r>
              <a:rPr lang="en-US" b="1" dirty="0" err="1"/>
              <a:t>ketik</a:t>
            </a:r>
            <a:r>
              <a:rPr lang="en-US" b="1" dirty="0"/>
              <a:t> run</a:t>
            </a:r>
          </a:p>
          <a:p>
            <a:pPr marL="23495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F0B09-0B42-25A6-C7B7-DB05277B15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Setelah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itu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kita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import library pandas,</a:t>
            </a:r>
          </a:p>
          <a:p>
            <a:pPr marL="0" indent="0">
              <a:buNone/>
            </a:pPr>
            <a:endParaRPr lang="en-US" b="0" i="0" dirty="0">
              <a:solidFill>
                <a:srgbClr val="242424"/>
              </a:solidFill>
              <a:effectLst/>
              <a:latin typeface="+mj-lt"/>
            </a:endParaRP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Source Code :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import pandas as pd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(</a:t>
            </a:r>
            <a:r>
              <a:rPr lang="en-US" b="1" dirty="0" err="1"/>
              <a:t>klik</a:t>
            </a:r>
            <a:r>
              <a:rPr lang="en-US" b="1" dirty="0"/>
              <a:t> run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)</a:t>
            </a:r>
            <a:endParaRPr lang="en-US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A04A33-6F8F-1DCF-085C-A7FB20C5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1. </a:t>
            </a:r>
            <a:r>
              <a:rPr lang="en-US" b="1" dirty="0" err="1"/>
              <a:t>Membaca</a:t>
            </a:r>
            <a:r>
              <a:rPr lang="en-US" b="1" dirty="0"/>
              <a:t> CSV File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Pandas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170747-33D2-4DB2-1420-F14F2F02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977640"/>
            <a:ext cx="4857750" cy="1704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34795-EE76-D257-A89B-A86645451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958" y="3801427"/>
            <a:ext cx="3592224" cy="4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8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BBEF-2E71-3B8E-E18F-FD5117354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rgbClr val="242424"/>
                </a:solidFill>
                <a:latin typeface="source-serif-pro"/>
              </a:rPr>
              <a:t>M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embaca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file CSV COVID-19 yang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telah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didownload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dengan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menggunakan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fungsi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1" i="1" dirty="0" err="1">
                <a:solidFill>
                  <a:srgbClr val="242424"/>
                </a:solidFill>
                <a:effectLst/>
                <a:latin typeface="source-serif-pro"/>
              </a:rPr>
              <a:t>pd.read_csv</a:t>
            </a: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()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12EAA-C057-67FA-3517-25D064EE84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Source Code :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 err="1"/>
              <a:t>pd.read_csv</a:t>
            </a:r>
            <a:r>
              <a:rPr lang="en-US" b="1" dirty="0"/>
              <a:t>(“</a:t>
            </a:r>
            <a:r>
              <a:rPr lang="en-US" b="1" dirty="0" err="1"/>
              <a:t>nama</a:t>
            </a:r>
            <a:r>
              <a:rPr lang="en-US" b="1" dirty="0"/>
              <a:t> file”)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(</a:t>
            </a:r>
            <a:r>
              <a:rPr lang="en-US" b="1" dirty="0" err="1"/>
              <a:t>klik</a:t>
            </a:r>
            <a:r>
              <a:rPr lang="en-US" b="1" dirty="0"/>
              <a:t> run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1816C-86AC-3001-0249-F632F949E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2" y="1607171"/>
            <a:ext cx="4754880" cy="64008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FE36DCA-0DE8-1266-0B08-94FE2A5AE4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2247251"/>
            <a:ext cx="5708073" cy="4098131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B590187-AF2F-6C47-E99D-376187BC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1. </a:t>
            </a:r>
            <a:r>
              <a:rPr lang="en-US" b="1" dirty="0" err="1"/>
              <a:t>Membaca</a:t>
            </a:r>
            <a:r>
              <a:rPr lang="en-US" b="1" dirty="0"/>
              <a:t> CSV File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Pandas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FF8860-4E37-8086-193F-1581AAFDC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60" y="3843770"/>
            <a:ext cx="2642322" cy="5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1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BBEF-2E71-3B8E-E18F-FD5117354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135466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42424"/>
                </a:solidFill>
                <a:latin typeface="source-serif-pro"/>
              </a:rPr>
              <a:t>Pada slide 7, file yang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telah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dibuka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itu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hanya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bisa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dibaca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saja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, agar data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bisa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digunakan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untuk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analisa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,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maka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kita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perlu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mendeklarasikan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file-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nya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terlebih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dahulu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12EAA-C057-67FA-3517-25D064EE8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5157" y="3488796"/>
            <a:ext cx="4754880" cy="2954866"/>
          </a:xfrm>
        </p:spPr>
        <p:txBody>
          <a:bodyPr/>
          <a:lstStyle/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Source Code :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 err="1"/>
              <a:t>nama_deklarasi</a:t>
            </a:r>
            <a:r>
              <a:rPr lang="en-US" b="1" dirty="0"/>
              <a:t> = </a:t>
            </a:r>
            <a:r>
              <a:rPr lang="en-US" b="1" dirty="0" err="1"/>
              <a:t>pd.read_csv</a:t>
            </a:r>
            <a:r>
              <a:rPr lang="en-US" b="1" dirty="0"/>
              <a:t>(“</a:t>
            </a:r>
            <a:r>
              <a:rPr lang="en-US" b="1" dirty="0" err="1"/>
              <a:t>nama</a:t>
            </a:r>
            <a:r>
              <a:rPr lang="en-US" b="1" dirty="0"/>
              <a:t> file”)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(</a:t>
            </a:r>
            <a:r>
              <a:rPr lang="en-US" b="1" dirty="0" err="1"/>
              <a:t>klik</a:t>
            </a:r>
            <a:r>
              <a:rPr lang="en-US" b="1" dirty="0"/>
              <a:t> run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)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 err="1"/>
              <a:t>nama_deklarasi</a:t>
            </a:r>
            <a:r>
              <a:rPr lang="en-US" b="1" dirty="0"/>
              <a:t> (</a:t>
            </a:r>
            <a:r>
              <a:rPr lang="en-US" b="1" dirty="0" err="1"/>
              <a:t>menampilkan</a:t>
            </a:r>
            <a:r>
              <a:rPr lang="en-US" b="1" dirty="0"/>
              <a:t> file)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(</a:t>
            </a:r>
            <a:r>
              <a:rPr lang="en-US" b="1" dirty="0" err="1"/>
              <a:t>klik</a:t>
            </a:r>
            <a:r>
              <a:rPr lang="en-US" b="1" dirty="0"/>
              <a:t> run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1816C-86AC-3001-0249-F632F949E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4" y="1724396"/>
            <a:ext cx="4754880" cy="6400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590187-AF2F-6C47-E99D-376187BC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1. </a:t>
            </a:r>
            <a:r>
              <a:rPr lang="en-US" b="1" dirty="0" err="1"/>
              <a:t>Membaca</a:t>
            </a:r>
            <a:r>
              <a:rPr lang="en-US" b="1" dirty="0"/>
              <a:t> CSV File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Pandas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1FC93BA-C715-E79C-E60D-392AC686E8F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2258290"/>
            <a:ext cx="5680364" cy="418537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3A6600-ED1A-5EA7-5CAA-E8DDD9F39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5051905"/>
            <a:ext cx="3868882" cy="103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3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BBEF-2E71-3B8E-E18F-FD5117354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904393"/>
          </a:xfrm>
        </p:spPr>
        <p:txBody>
          <a:bodyPr>
            <a:normAutofit/>
          </a:bodyPr>
          <a:lstStyle/>
          <a:p>
            <a:pPr algn="l"/>
            <a:r>
              <a:rPr lang="sv-SE" b="0" i="0" dirty="0">
                <a:solidFill>
                  <a:srgbClr val="242424"/>
                </a:solidFill>
                <a:effectLst/>
                <a:latin typeface="source-serif-pro"/>
              </a:rPr>
              <a:t>Untuk menampilkan beberapa baris data teratas, bisa menggunakan perintah berikut,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12EAA-C057-67FA-3517-25D064EE8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6211" y="2873541"/>
            <a:ext cx="4754880" cy="3570119"/>
          </a:xfrm>
        </p:spPr>
        <p:txBody>
          <a:bodyPr>
            <a:normAutofit lnSpcReduction="10000"/>
          </a:bodyPr>
          <a:lstStyle/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Source Code : 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 err="1"/>
              <a:t>nama_deklarasi.head</a:t>
            </a:r>
            <a:r>
              <a:rPr lang="en-US" b="1" dirty="0"/>
              <a:t>()</a:t>
            </a:r>
          </a:p>
          <a:p>
            <a:pPr marL="234950" indent="0">
              <a:spcBef>
                <a:spcPts val="0"/>
              </a:spcBef>
              <a:buNone/>
            </a:pPr>
            <a:r>
              <a:rPr lang="en-US" b="1" dirty="0"/>
              <a:t>(</a:t>
            </a:r>
            <a:r>
              <a:rPr lang="en-US" b="1" dirty="0" err="1"/>
              <a:t>klik</a:t>
            </a:r>
            <a:r>
              <a:rPr lang="en-US" b="1" dirty="0"/>
              <a:t> run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)</a:t>
            </a:r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1" dirty="0"/>
          </a:p>
          <a:p>
            <a:pPr marL="234950" indent="0">
              <a:spcBef>
                <a:spcPts val="0"/>
              </a:spcBef>
              <a:buNone/>
            </a:pPr>
            <a:endParaRPr lang="en-US" b="0" i="0" dirty="0">
              <a:solidFill>
                <a:srgbClr val="242424"/>
              </a:solidFill>
              <a:effectLst/>
              <a:latin typeface="+mj-lt"/>
            </a:endParaRPr>
          </a:p>
          <a:p>
            <a:pPr marL="234950" indent="0">
              <a:spcBef>
                <a:spcPts val="0"/>
              </a:spcBef>
              <a:buNone/>
            </a:pP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Perintah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diatas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hanya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akan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menampilkan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5 data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teratas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kita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dapat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mengatur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ulang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jumlah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data yang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ingin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dikeluarkan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dengan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menambahkan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argumen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banyaknya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baris data. </a:t>
            </a:r>
            <a:endParaRPr lang="en-US" b="1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1816C-86AC-3001-0249-F632F949E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4" y="1724396"/>
            <a:ext cx="4754880" cy="6400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590187-AF2F-6C47-E99D-376187BC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1. </a:t>
            </a:r>
            <a:r>
              <a:rPr lang="en-US" b="1" dirty="0" err="1"/>
              <a:t>Membaca</a:t>
            </a:r>
            <a:r>
              <a:rPr lang="en-US" b="1" dirty="0"/>
              <a:t> CSV File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Pandas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6D0A7-A795-0EB7-7719-6BA72A8D5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60" y="3760232"/>
            <a:ext cx="3097357" cy="617804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2E82D28-C7CC-1031-1CDC-444ACED454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3812" y="2978727"/>
            <a:ext cx="5360987" cy="3464933"/>
          </a:xfrm>
        </p:spPr>
      </p:pic>
    </p:spTree>
    <p:extLst>
      <p:ext uri="{BB962C8B-B14F-4D97-AF65-F5344CB8AC3E}">
        <p14:creationId xmlns:p14="http://schemas.microsoft.com/office/powerpoint/2010/main" val="237006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486</TotalTime>
  <Words>1295</Words>
  <Application>Microsoft Office PowerPoint</Application>
  <PresentationFormat>Widescreen</PresentationFormat>
  <Paragraphs>196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Garamond</vt:lpstr>
      <vt:lpstr>source-serif-pro</vt:lpstr>
      <vt:lpstr>Symbol</vt:lpstr>
      <vt:lpstr>Savon</vt:lpstr>
      <vt:lpstr>Pertemuan 8 pandas</vt:lpstr>
      <vt:lpstr>Pendahuluan</vt:lpstr>
      <vt:lpstr>Membaca Dataset dengan Pandas</vt:lpstr>
      <vt:lpstr>1. Membaca CSV File dengan Fungsi Pandas</vt:lpstr>
      <vt:lpstr>Jalankan Jupyter Notebook  New -&gt; Phyton 3       </vt:lpstr>
      <vt:lpstr>1. Membaca CSV File dengan Fungsi Pandas</vt:lpstr>
      <vt:lpstr>1. Membaca CSV File dengan Fungsi Pandas</vt:lpstr>
      <vt:lpstr>1. Membaca CSV File dengan Fungsi Pandas</vt:lpstr>
      <vt:lpstr>1. Membaca CSV File dengan Fungsi Pandas</vt:lpstr>
      <vt:lpstr>1. Membaca CSV File dengan Fungsi Pandas</vt:lpstr>
      <vt:lpstr>1. Membaca CSV File dengan Fungsi Pandas</vt:lpstr>
      <vt:lpstr>1. Membaca CSV File dengan Fungsi Pandas</vt:lpstr>
      <vt:lpstr>1. Membaca CSV File dengan Fungsi Pandas</vt:lpstr>
      <vt:lpstr>1. Membaca CSV File dengan Fungsi Pandas</vt:lpstr>
      <vt:lpstr>1. Membaca CSV File dengan Fungsi Pandas</vt:lpstr>
      <vt:lpstr>2. Membaca Excel File dengan Fungsi Pandas</vt:lpstr>
      <vt:lpstr>Jalankan Jupyter Notebook  New -&gt; Phyton 3       </vt:lpstr>
      <vt:lpstr>2. Membaca Excel File dengan Fungsi Pandas</vt:lpstr>
      <vt:lpstr>2. Membaca Excel File dengan Fungsi Pandas</vt:lpstr>
      <vt:lpstr>2. Membaca Excel File dengan Fungsi Pandas</vt:lpstr>
      <vt:lpstr>2. Membaca Excel File dengan Fungsi Pandas</vt:lpstr>
      <vt:lpstr>3. Membaca URL File dengan Fungsi Pandas</vt:lpstr>
      <vt:lpstr>3. Membaca URL File dengan Fungsi Pandas</vt:lpstr>
      <vt:lpstr>TUGAS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8 pandas</dc:title>
  <dc:creator>Leni Susanti</dc:creator>
  <cp:lastModifiedBy>Leni Susanti</cp:lastModifiedBy>
  <cp:revision>37</cp:revision>
  <dcterms:created xsi:type="dcterms:W3CDTF">2023-10-29T10:28:28Z</dcterms:created>
  <dcterms:modified xsi:type="dcterms:W3CDTF">2023-11-04T01:25:57Z</dcterms:modified>
</cp:coreProperties>
</file>