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1" r:id="rId5"/>
    <p:sldId id="259" r:id="rId6"/>
    <p:sldId id="270" r:id="rId7"/>
    <p:sldId id="275" r:id="rId8"/>
    <p:sldId id="260" r:id="rId9"/>
    <p:sldId id="276" r:id="rId10"/>
    <p:sldId id="277" r:id="rId11"/>
    <p:sldId id="269" r:id="rId12"/>
    <p:sldId id="263" r:id="rId13"/>
    <p:sldId id="257" r:id="rId14"/>
    <p:sldId id="264" r:id="rId15"/>
    <p:sldId id="267" r:id="rId16"/>
    <p:sldId id="266" r:id="rId17"/>
    <p:sldId id="272" r:id="rId18"/>
    <p:sldId id="273" r:id="rId19"/>
    <p:sldId id="274" r:id="rId20"/>
    <p:sldId id="261" r:id="rId21"/>
    <p:sldId id="278" r:id="rId22"/>
    <p:sldId id="262" r:id="rId23"/>
    <p:sldId id="280" r:id="rId24"/>
    <p:sldId id="281" r:id="rId25"/>
    <p:sldId id="285" r:id="rId26"/>
    <p:sldId id="287" r:id="rId27"/>
    <p:sldId id="290" r:id="rId28"/>
    <p:sldId id="289" r:id="rId29"/>
    <p:sldId id="292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932" y="1122363"/>
            <a:ext cx="7357403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7932" y="3602038"/>
            <a:ext cx="735740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367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2134" y="6340035"/>
            <a:ext cx="2743200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wnload.moodle.org/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932" y="1122363"/>
            <a:ext cx="7357403" cy="1244822"/>
          </a:xfrm>
        </p:spPr>
        <p:txBody>
          <a:bodyPr/>
          <a:lstStyle/>
          <a:p>
            <a:r>
              <a:rPr lang="en-US" dirty="0"/>
              <a:t>Moodle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069" y="2326586"/>
            <a:ext cx="7357402" cy="619584"/>
          </a:xfrm>
        </p:spPr>
        <p:txBody>
          <a:bodyPr/>
          <a:lstStyle/>
          <a:p>
            <a:r>
              <a:rPr lang="en-US" dirty="0"/>
              <a:t>Learning Management System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9E294-085D-C840-FD83-0C89FEE5AA54}"/>
              </a:ext>
            </a:extLst>
          </p:cNvPr>
          <p:cNvSpPr txBox="1"/>
          <p:nvPr/>
        </p:nvSpPr>
        <p:spPr>
          <a:xfrm>
            <a:off x="5942175" y="3153398"/>
            <a:ext cx="5748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Afrizal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Arif </a:t>
            </a:r>
            <a:r>
              <a:rPr lang="en-US" dirty="0" err="1">
                <a:solidFill>
                  <a:schemeClr val="bg1"/>
                </a:solidFill>
              </a:rPr>
              <a:t>Frima</a:t>
            </a:r>
            <a:r>
              <a:rPr lang="en-US" dirty="0">
                <a:solidFill>
                  <a:schemeClr val="bg1"/>
                </a:solidFill>
              </a:rPr>
              <a:t> Ari Suwadji (221011700443)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Julius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Satya Lana Wijaya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Wardi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40906"/>
            <a:ext cx="10515600" cy="540131"/>
          </a:xfrm>
        </p:spPr>
        <p:txBody>
          <a:bodyPr>
            <a:noAutofit/>
          </a:bodyPr>
          <a:lstStyle/>
          <a:p>
            <a:r>
              <a:rPr lang="en-US" sz="2800" dirty="0"/>
              <a:t>Moodle and Interoperability (</a:t>
            </a:r>
            <a:r>
              <a:rPr lang="en-US" sz="2800" dirty="0" err="1"/>
              <a:t>Interoperabilitas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532180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mulus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 </a:t>
            </a:r>
            <a:r>
              <a:rPr lang="en-US" dirty="0" err="1"/>
              <a:t>berbagai</a:t>
            </a:r>
            <a:r>
              <a:rPr lang="en-US" dirty="0"/>
              <a:t> vendor, platform Moodle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dan </a:t>
            </a:r>
            <a:r>
              <a:rPr lang="en-US" dirty="0" err="1"/>
              <a:t>dukungan</a:t>
            </a:r>
            <a:r>
              <a:rPr lang="en-US" dirty="0"/>
              <a:t> Web: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1. Authentication (</a:t>
            </a:r>
            <a:r>
              <a:rPr lang="en-US" dirty="0" err="1"/>
              <a:t>Autentikasi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LDAP,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autentikasi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Pencarian</a:t>
            </a:r>
            <a:r>
              <a:rPr lang="en-US" dirty="0"/>
              <a:t> database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external Oracle Database, Shibboleth protocol,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IMAP, NNTP, CAS,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FirstClass</a:t>
            </a:r>
            <a:r>
              <a:rPr lang="en-US" dirty="0"/>
              <a:t>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2. Enrolment (</a:t>
            </a:r>
            <a:r>
              <a:rPr lang="en-US" dirty="0" err="1"/>
              <a:t>Pendaftaran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Server LDAP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Standar</a:t>
            </a:r>
            <a:r>
              <a:rPr lang="en-US" dirty="0"/>
              <a:t> IMS Enterprise.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3. Content (</a:t>
            </a:r>
            <a:r>
              <a:rPr lang="en-US" dirty="0" err="1"/>
              <a:t>Konten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Reusable Learning Objects, yang </a:t>
            </a:r>
            <a:r>
              <a:rPr lang="en-US" dirty="0" err="1"/>
              <a:t>dikemas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Pengemasan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SCORM/AICC/IMS.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Moodle 1.9.5 </a:t>
            </a:r>
            <a:r>
              <a:rPr lang="en-US" dirty="0" err="1"/>
              <a:t>bersertifikat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SCORM 1.2.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Moodle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dan </a:t>
            </a:r>
            <a:r>
              <a:rPr lang="en-US" dirty="0" err="1"/>
              <a:t>ekspor</a:t>
            </a:r>
            <a:r>
              <a:rPr lang="en-US" dirty="0"/>
              <a:t> IMS Common Cartridge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Penggunaan</a:t>
            </a:r>
            <a:r>
              <a:rPr lang="en-US" dirty="0"/>
              <a:t> XML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/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(</a:t>
            </a:r>
            <a:r>
              <a:rPr lang="en-US" dirty="0" err="1"/>
              <a:t>standar</a:t>
            </a:r>
            <a:r>
              <a:rPr lang="en-US" dirty="0"/>
              <a:t> di Moodle). </a:t>
            </a:r>
            <a:r>
              <a:rPr lang="en-US" dirty="0" err="1"/>
              <a:t>Metode</a:t>
            </a:r>
            <a:r>
              <a:rPr lang="en-US" dirty="0"/>
              <a:t> "</a:t>
            </a:r>
            <a:r>
              <a:rPr lang="en-US" dirty="0" err="1"/>
              <a:t>layanan</a:t>
            </a:r>
            <a:r>
              <a:rPr lang="en-US" dirty="0"/>
              <a:t> web"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lain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SOAP </a:t>
            </a:r>
            <a:r>
              <a:rPr lang="en-US" dirty="0" err="1"/>
              <a:t>atau</a:t>
            </a:r>
            <a:r>
              <a:rPr lang="en-US" dirty="0"/>
              <a:t> XML-RPC)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-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4. Quiz questions (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kuis</a:t>
            </a:r>
            <a:r>
              <a:rPr lang="en-US" dirty="0"/>
              <a:t>)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dan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format.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5.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RSS,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situs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Moodle.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Diskusi</a:t>
            </a:r>
            <a:r>
              <a:rPr lang="en-US" dirty="0"/>
              <a:t> forum,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glosarium</a:t>
            </a:r>
            <a:r>
              <a:rPr lang="en-US" dirty="0"/>
              <a:t>, dan </a:t>
            </a:r>
            <a:r>
              <a:rPr lang="en-US" dirty="0" err="1"/>
              <a:t>konten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RSS, dan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situs web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berkemampuan</a:t>
            </a:r>
            <a:r>
              <a:rPr lang="en-US" dirty="0"/>
              <a:t> RSS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61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915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44E76F71-1EAF-80DF-E89A-669384D7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EBB2854-B71D-9D9C-D1E4-9379F8EF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5" y="1285874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General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Umum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Modern, easy to use interface (</a:t>
            </a:r>
            <a:r>
              <a:rPr lang="sv-SE" dirty="0"/>
              <a:t>Antarmuka yang modern dan mudah digunakan)</a:t>
            </a:r>
          </a:p>
          <a:p>
            <a:pPr marL="457200" lvl="1" indent="0" algn="just">
              <a:buNone/>
            </a:pP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responsif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antarmuka</a:t>
            </a:r>
            <a:r>
              <a:rPr lang="en-US" dirty="0"/>
              <a:t> Moodle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dinavigasi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desktop dan </a:t>
            </a:r>
            <a:r>
              <a:rPr lang="en-US" dirty="0" err="1"/>
              <a:t>seluler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fi-FI" dirty="0"/>
              <a:t>Personalised My course page (Halaman kursus yang dipersonalisasi)</a:t>
            </a:r>
          </a:p>
          <a:p>
            <a:pPr marL="457200" lvl="1" indent="0" algn="just">
              <a:buNone/>
            </a:pPr>
            <a:r>
              <a:rPr lang="fi-FI" dirty="0"/>
              <a:t>Menampilkan mata kuliah saat ini, yang lalu </a:t>
            </a:r>
          </a:p>
          <a:p>
            <a:pPr marL="457200" lvl="1" indent="0" algn="just">
              <a:buNone/>
            </a:pPr>
            <a:r>
              <a:rPr lang="fi-FI" dirty="0"/>
              <a:t>dan yang akan datang.</a:t>
            </a:r>
          </a:p>
          <a:p>
            <a:pPr marL="457200" lvl="1" indent="0" algn="just">
              <a:buNone/>
            </a:pPr>
            <a:endParaRPr lang="fi-FI" dirty="0"/>
          </a:p>
          <a:p>
            <a:pPr algn="just"/>
            <a:r>
              <a:rPr lang="en-US" dirty="0"/>
              <a:t>See-at-a-glance Timeline (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Garis Waktu)</a:t>
            </a:r>
          </a:p>
          <a:p>
            <a:pPr marL="457200" lvl="1" indent="0" algn="just">
              <a:buNone/>
            </a:pPr>
            <a:r>
              <a:rPr lang="en-US" dirty="0"/>
              <a:t>Dari </a:t>
            </a:r>
            <a:r>
              <a:rPr lang="en-US" dirty="0" err="1"/>
              <a:t>dasbor</a:t>
            </a:r>
            <a:r>
              <a:rPr lang="en-US" dirty="0"/>
              <a:t>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tenggat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acara </a:t>
            </a:r>
            <a:r>
              <a:rPr lang="en-US" dirty="0" err="1"/>
              <a:t>kalender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Collaborative tools and activities (</a:t>
            </a:r>
            <a:r>
              <a:rPr lang="sv-SE" dirty="0"/>
              <a:t>Alat bantu dan aktivitas kolaboratif)</a:t>
            </a:r>
          </a:p>
          <a:p>
            <a:pPr marL="457200" lvl="1" indent="0" algn="just">
              <a:buNone/>
            </a:pPr>
            <a:r>
              <a:rPr lang="sv-SE" dirty="0"/>
              <a:t>Bekerja dan belajar bersama dalam forum, wiki, glosarium, aktivitas basis data, dan masih banyak lagi.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CB0E5-946D-5685-80F0-0BD2CC37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71" y="3803007"/>
            <a:ext cx="273367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EB61C2-1497-F62C-9C2C-19A61C1F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817" y="3803007"/>
            <a:ext cx="273367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7EA5E-B841-A468-5CBF-CA4BAB1C0F85}"/>
              </a:ext>
            </a:extLst>
          </p:cNvPr>
          <p:cNvSpPr txBox="1"/>
          <p:nvPr/>
        </p:nvSpPr>
        <p:spPr>
          <a:xfrm>
            <a:off x="6230071" y="978097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Modern, easy to use interface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0349-4D00-ED2B-D9A6-6FE8F3248B0D}"/>
              </a:ext>
            </a:extLst>
          </p:cNvPr>
          <p:cNvSpPr txBox="1"/>
          <p:nvPr/>
        </p:nvSpPr>
        <p:spPr>
          <a:xfrm>
            <a:off x="9032875" y="977138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Personalised</a:t>
            </a:r>
            <a:r>
              <a:rPr lang="en-US" sz="1400" dirty="0">
                <a:solidFill>
                  <a:schemeClr val="bg1"/>
                </a:solidFill>
              </a:rPr>
              <a:t> My course page 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A14A9-3B72-1F29-31D1-9B659A9AD465}"/>
              </a:ext>
            </a:extLst>
          </p:cNvPr>
          <p:cNvSpPr txBox="1"/>
          <p:nvPr/>
        </p:nvSpPr>
        <p:spPr>
          <a:xfrm>
            <a:off x="6230071" y="3495230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See-at-a-glance Timeline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EC11B-891F-59F1-3EF8-44FBBB340C00}"/>
              </a:ext>
            </a:extLst>
          </p:cNvPr>
          <p:cNvSpPr txBox="1"/>
          <p:nvPr/>
        </p:nvSpPr>
        <p:spPr>
          <a:xfrm>
            <a:off x="9037060" y="3495230"/>
            <a:ext cx="2863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Collaborative tools and activities </a:t>
            </a:r>
          </a:p>
        </p:txBody>
      </p:sp>
    </p:spTree>
    <p:extLst>
      <p:ext uri="{BB962C8B-B14F-4D97-AF65-F5344CB8AC3E}">
        <p14:creationId xmlns:p14="http://schemas.microsoft.com/office/powerpoint/2010/main" val="196242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General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Umum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v-SE" dirty="0"/>
              <a:t>Convenient file management (Manajemen file yang nyaman)</a:t>
            </a:r>
          </a:p>
          <a:p>
            <a:pPr marL="457200" lvl="1" indent="0" algn="just">
              <a:buNone/>
            </a:pPr>
            <a:r>
              <a:rPr lang="sv-SE" dirty="0"/>
              <a:t>Seret dan letakkan file dari layanan penyimpanan awan termasuk MS OneDrive, Dropbox, dan Google Drive.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Simple and intuitive text editors (</a:t>
            </a:r>
            <a:r>
              <a:rPr lang="sv-SE" dirty="0"/>
              <a:t>Editor teks yang sederhana dan intuitif)</a:t>
            </a:r>
          </a:p>
          <a:p>
            <a:pPr marL="457200" lvl="1" indent="0" algn="just">
              <a:buNone/>
            </a:pPr>
            <a:r>
              <a:rPr lang="sv-SE" dirty="0"/>
              <a:t>Pilih dari editor Atto atau TinyMCE untuk memformat teks dan banyak lagi.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Notifications (</a:t>
            </a:r>
            <a:r>
              <a:rPr lang="en-US" dirty="0" err="1"/>
              <a:t>Pemberitahuan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tenggat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postingan</a:t>
            </a:r>
            <a:r>
              <a:rPr lang="en-US" dirty="0"/>
              <a:t> forum, dan juga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Track progress (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Pendidik</a:t>
            </a:r>
            <a:r>
              <a:rPr lang="en-US" dirty="0"/>
              <a:t> dan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dan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dan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.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4988A288-D04C-EC1A-6F59-70046CCA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11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BDF4B1F0-6076-AC64-3F98-4DB08D9D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97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7AE5805-C096-38C2-F08E-030AEBCB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11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180C269-63E5-DF1A-410A-3B46B1CD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842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Convenient file management 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Simple and intuitive text editors 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Notifications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Track progress 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355B4F-EA79-EAD6-630E-C4EBF94F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34" y="131530"/>
            <a:ext cx="2733675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84" y="523363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Administrative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Administratif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71" y="1538720"/>
            <a:ext cx="5257800" cy="4387352"/>
          </a:xfrm>
        </p:spPr>
        <p:txBody>
          <a:bodyPr>
            <a:normAutofit fontScale="47500" lnSpcReduction="20000"/>
          </a:bodyPr>
          <a:lstStyle/>
          <a:p>
            <a:pPr algn="just"/>
            <a:endParaRPr lang="sv-SE" dirty="0"/>
          </a:p>
          <a:p>
            <a:pPr algn="just"/>
            <a:r>
              <a:rPr lang="en-US" dirty="0" err="1"/>
              <a:t>Customisable</a:t>
            </a:r>
            <a:r>
              <a:rPr lang="en-US" dirty="0"/>
              <a:t> site design and layout (</a:t>
            </a:r>
            <a:r>
              <a:rPr lang="sv-SE" dirty="0"/>
              <a:t>Desain dan tata letak situs yang dapat disesuaikan)</a:t>
            </a:r>
          </a:p>
          <a:p>
            <a:pPr marL="457200" lvl="1" indent="0" algn="just">
              <a:buNone/>
            </a:pPr>
            <a:r>
              <a:rPr lang="sv-SE" dirty="0"/>
              <a:t>Sesuaikan tema Moodle dengan mudah dengan logo, skema warna, dan masih banyak lagi atau cukup rancang tema Anda sendiri.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Secure authentication and mass enrolment (</a:t>
            </a:r>
            <a:r>
              <a:rPr lang="sv-SE" dirty="0"/>
              <a:t>Autentikasi aman dan pendaftaran massal)</a:t>
            </a:r>
          </a:p>
          <a:p>
            <a:pPr marL="457200" lvl="1" indent="0" algn="just">
              <a:buNone/>
            </a:pPr>
            <a:r>
              <a:rPr lang="sv-SE" dirty="0"/>
              <a:t>Lebih dari 50 opsi autentikasi dan pendaftaran untuk menambah dan mendaftarkan pengguna ke situs dan kursus Moodle Anda.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sv-SE" dirty="0"/>
              <a:t>Multilingual capability (Kemampuan multibahasa)</a:t>
            </a:r>
          </a:p>
          <a:p>
            <a:pPr marL="457200" lvl="1" indent="0" algn="just">
              <a:buNone/>
            </a:pPr>
            <a:r>
              <a:rPr lang="sv-SE" dirty="0"/>
              <a:t>Memungkinkan pengguna untuk melihat konten kursus dan belajar dalam bahasa mereka sendiri, atau mengaturnya untuk pengguna dan organisasi multibahasa.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Bulk course creation and easy backup (</a:t>
            </a:r>
            <a:r>
              <a:rPr lang="sv-SE" dirty="0"/>
              <a:t>Pembuatan kursus massal dan pencadangan yang mudah)</a:t>
            </a:r>
          </a:p>
          <a:p>
            <a:pPr marL="457200" lvl="1" indent="0" algn="just">
              <a:buNone/>
            </a:pPr>
            <a:r>
              <a:rPr lang="sv-SE" dirty="0"/>
              <a:t>Tambahkan kursus secara massal, cadangkan dan pulihkan kursus besar dengan mudah.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sv-SE" dirty="0"/>
              <a:t>Mengelola peran dan izin pengguna</a:t>
            </a:r>
          </a:p>
          <a:p>
            <a:pPr marL="457200" lvl="1" indent="0" algn="just">
              <a:buNone/>
            </a:pPr>
            <a:r>
              <a:rPr lang="sv-SE" dirty="0"/>
              <a:t>Mengatasi masalah keamanan dengan menentukan peran untuk menentukan dan mengelola akses pengguna.</a:t>
            </a:r>
          </a:p>
          <a:p>
            <a:pPr algn="just"/>
            <a:endParaRPr lang="sv-SE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7EA5E-B841-A468-5CBF-CA4BAB1C0F85}"/>
              </a:ext>
            </a:extLst>
          </p:cNvPr>
          <p:cNvSpPr txBox="1"/>
          <p:nvPr/>
        </p:nvSpPr>
        <p:spPr>
          <a:xfrm rot="16200000">
            <a:off x="4812334" y="899167"/>
            <a:ext cx="2576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Customisable</a:t>
            </a:r>
            <a:r>
              <a:rPr lang="en-US" sz="1400" dirty="0">
                <a:solidFill>
                  <a:schemeClr val="bg1"/>
                </a:solidFill>
              </a:rPr>
              <a:t> site design and layout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0349-4D00-ED2B-D9A6-6FE8F3248B0D}"/>
              </a:ext>
            </a:extLst>
          </p:cNvPr>
          <p:cNvSpPr txBox="1"/>
          <p:nvPr/>
        </p:nvSpPr>
        <p:spPr>
          <a:xfrm>
            <a:off x="9065345" y="47139"/>
            <a:ext cx="2798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Secure authentication and mass enrolment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A14A9-3B72-1F29-31D1-9B659A9AD465}"/>
              </a:ext>
            </a:extLst>
          </p:cNvPr>
          <p:cNvSpPr txBox="1"/>
          <p:nvPr/>
        </p:nvSpPr>
        <p:spPr>
          <a:xfrm rot="16200000">
            <a:off x="4881275" y="2949467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Multilingual capability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EC11B-891F-59F1-3EF8-44FBBB340C00}"/>
              </a:ext>
            </a:extLst>
          </p:cNvPr>
          <p:cNvSpPr txBox="1"/>
          <p:nvPr/>
        </p:nvSpPr>
        <p:spPr>
          <a:xfrm>
            <a:off x="9097816" y="2696928"/>
            <a:ext cx="2863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Bulk course creation and easy backup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6A8B1-3BDE-C971-88CD-6E783A4A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16" y="553803"/>
            <a:ext cx="273367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5D97A-8549-32FC-923F-FAA35F4E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33" y="2370413"/>
            <a:ext cx="273367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98E01-8B3A-77D1-96B0-E0F1EB2D3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283" y="3203592"/>
            <a:ext cx="273367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1CBAE4-ED9F-3E5B-27C5-BA800E3FA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417" y="4569715"/>
            <a:ext cx="273367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86FF44-79D1-867F-2799-B321107821E9}"/>
              </a:ext>
            </a:extLst>
          </p:cNvPr>
          <p:cNvSpPr txBox="1"/>
          <p:nvPr/>
        </p:nvSpPr>
        <p:spPr>
          <a:xfrm rot="16200000">
            <a:off x="4848167" y="5204544"/>
            <a:ext cx="2520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Manage user roles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10405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84" y="523363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Administrative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Administratif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71" y="1538720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v-SE" dirty="0"/>
              <a:t>Supports open standards (Mendukung standar terbuka)</a:t>
            </a:r>
          </a:p>
          <a:p>
            <a:pPr marL="457200" lvl="1" indent="0" algn="just">
              <a:buNone/>
            </a:pPr>
            <a:r>
              <a:rPr lang="sv-SE" dirty="0"/>
              <a:t>Mengimpor dan mengekspor kursus IMS-LTI, SCORM, dan lainnya dengan mudah ke dalam Moodle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High interoperability (</a:t>
            </a:r>
            <a:r>
              <a:rPr lang="en-US" dirty="0" err="1"/>
              <a:t>Interoperabilitas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Integrasikan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plugin Anda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Simple plugin management (</a:t>
            </a:r>
            <a:r>
              <a:rPr lang="en-US" dirty="0" err="1"/>
              <a:t>Manajemen</a:t>
            </a:r>
            <a:r>
              <a:rPr lang="en-US" dirty="0"/>
              <a:t> plugin) </a:t>
            </a:r>
            <a:r>
              <a:rPr lang="en-US" dirty="0" err="1"/>
              <a:t>sederhana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err="1"/>
              <a:t>Menginstal</a:t>
            </a:r>
            <a:r>
              <a:rPr lang="en-US" dirty="0"/>
              <a:t> dan </a:t>
            </a:r>
            <a:r>
              <a:rPr lang="en-US" dirty="0" err="1"/>
              <a:t>menonaktifkan</a:t>
            </a:r>
            <a:r>
              <a:rPr lang="en-US" dirty="0"/>
              <a:t> plugin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admin.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sv-SE" dirty="0"/>
              <a:t>Regular security updates (Pembaruan keamanan reguler)</a:t>
            </a:r>
          </a:p>
          <a:p>
            <a:pPr marL="457200" lvl="1" indent="0" algn="just">
              <a:buNone/>
            </a:pPr>
            <a:r>
              <a:rPr lang="sv-SE" dirty="0"/>
              <a:t>Moodle diperbarui secara berkala dengan patch keamanan terbaru untuk membantu memastikan situs Moodle Anda aman.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Detailed reporting and logs (</a:t>
            </a:r>
            <a:r>
              <a:rPr lang="en-US" dirty="0" err="1"/>
              <a:t>Pelaporan</a:t>
            </a:r>
            <a:r>
              <a:rPr lang="en-US" dirty="0"/>
              <a:t> dan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dan </a:t>
            </a:r>
            <a:r>
              <a:rPr lang="en-US" dirty="0" err="1"/>
              <a:t>laporan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7EA5E-B841-A468-5CBF-CA4BAB1C0F85}"/>
              </a:ext>
            </a:extLst>
          </p:cNvPr>
          <p:cNvSpPr txBox="1"/>
          <p:nvPr/>
        </p:nvSpPr>
        <p:spPr>
          <a:xfrm rot="16200000">
            <a:off x="4811272" y="814984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Supports open standards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0349-4D00-ED2B-D9A6-6FE8F3248B0D}"/>
              </a:ext>
            </a:extLst>
          </p:cNvPr>
          <p:cNvSpPr txBox="1"/>
          <p:nvPr/>
        </p:nvSpPr>
        <p:spPr>
          <a:xfrm>
            <a:off x="9079342" y="131530"/>
            <a:ext cx="2798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High interoperability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A14A9-3B72-1F29-31D1-9B659A9AD465}"/>
              </a:ext>
            </a:extLst>
          </p:cNvPr>
          <p:cNvSpPr txBox="1"/>
          <p:nvPr/>
        </p:nvSpPr>
        <p:spPr>
          <a:xfrm rot="16200000">
            <a:off x="4887819" y="3158293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Simple plugin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EC11B-891F-59F1-3EF8-44FBBB340C00}"/>
              </a:ext>
            </a:extLst>
          </p:cNvPr>
          <p:cNvSpPr txBox="1"/>
          <p:nvPr/>
        </p:nvSpPr>
        <p:spPr>
          <a:xfrm>
            <a:off x="9096092" y="2771374"/>
            <a:ext cx="2863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Regular security updates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6FF44-79D1-867F-2799-B321107821E9}"/>
              </a:ext>
            </a:extLst>
          </p:cNvPr>
          <p:cNvSpPr txBox="1"/>
          <p:nvPr/>
        </p:nvSpPr>
        <p:spPr>
          <a:xfrm rot="16200000">
            <a:off x="5002017" y="5358393"/>
            <a:ext cx="2212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Detailed reporting and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0EEAD-0257-5AB8-CF7D-556B9BBD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1" y="131530"/>
            <a:ext cx="273367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FCC4B-8D96-38D7-F538-E9D29656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763" y="431029"/>
            <a:ext cx="273367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4BCD2E-8D2E-EF9A-769D-848DF4A4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416" y="2370413"/>
            <a:ext cx="273367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ECECB7-1A91-2EF0-5AA5-534928982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328" y="3079151"/>
            <a:ext cx="2733675" cy="2143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42C82B-6D77-5700-DD45-C09887AC1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655" y="4602037"/>
            <a:ext cx="2733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359400" cy="1621272"/>
          </a:xfrm>
        </p:spPr>
        <p:txBody>
          <a:bodyPr>
            <a:noAutofit/>
          </a:bodyPr>
          <a:lstStyle/>
          <a:p>
            <a:r>
              <a:rPr lang="en-US" sz="2800" dirty="0"/>
              <a:t>Course Development and Management Features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Pengembangan</a:t>
            </a:r>
            <a:r>
              <a:rPr lang="en-US" sz="2800" dirty="0"/>
              <a:t> dan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Kursus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 Direct learning paths (Jalur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Rancang</a:t>
            </a:r>
            <a:r>
              <a:rPr lang="en-US" dirty="0"/>
              <a:t> dan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dipimpin</a:t>
            </a:r>
            <a:r>
              <a:rPr lang="en-US" dirty="0"/>
              <a:t> oleh </a:t>
            </a:r>
            <a:r>
              <a:rPr lang="en-US" dirty="0" err="1"/>
              <a:t>instruktur</a:t>
            </a:r>
            <a:r>
              <a:rPr lang="en-US" dirty="0"/>
              <a:t>,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campuran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online.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Encourage collaboration (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Fitur </a:t>
            </a:r>
            <a:r>
              <a:rPr lang="en-US" dirty="0" err="1"/>
              <a:t>penerbitan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dan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Embed external resources (</a:t>
            </a: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Ajarkan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dan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situs lain dan </a:t>
            </a:r>
            <a:r>
              <a:rPr lang="en-US" dirty="0" err="1"/>
              <a:t>sambungkan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di Moodle.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Multimedia Integration (Multimedia Integration)</a:t>
            </a:r>
          </a:p>
          <a:p>
            <a:pPr marL="457200" lvl="1" indent="0" algn="just">
              <a:buNone/>
            </a:pPr>
            <a:r>
              <a:rPr lang="en-US" dirty="0"/>
              <a:t>Moodle’s built-in media support enables you to easily search for and insert video and audio files in your courses.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D7AE5805-C096-38C2-F08E-030AEBCB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11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>
                <a:solidFill>
                  <a:schemeClr val="bg1"/>
                </a:solidFill>
              </a:rPr>
              <a:t>Direct learning paths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Encourage collaboration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Embed external resources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Multimedia Integration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DDCC25-6F0B-DEC1-82BF-D75B19BC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127" y="3835256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52DAF2-981E-0058-5062-E2139AFD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25" y="131667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1A4372-7D57-DCC4-D307-F3C82D6A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25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2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359400" cy="1621272"/>
          </a:xfrm>
        </p:spPr>
        <p:txBody>
          <a:bodyPr>
            <a:noAutofit/>
          </a:bodyPr>
          <a:lstStyle/>
          <a:p>
            <a:r>
              <a:rPr lang="en-US" sz="2800" dirty="0"/>
              <a:t>Course Development and Management Features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Pengembangan</a:t>
            </a:r>
            <a:r>
              <a:rPr lang="en-US" sz="2800" dirty="0"/>
              <a:t> dan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Kursus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Group management (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Kelompokkan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,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, dan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tim.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Marking workflow (Alur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penandaan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moderasi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dan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In-line marking (</a:t>
            </a:r>
            <a:r>
              <a:rPr lang="en-US" dirty="0" err="1"/>
              <a:t>Penandaan</a:t>
            </a:r>
            <a:r>
              <a:rPr lang="en-US" dirty="0"/>
              <a:t> in-line)</a:t>
            </a:r>
          </a:p>
          <a:p>
            <a:pPr marL="457200" lvl="1" indent="0" algn="just">
              <a:buNone/>
            </a:pPr>
            <a:r>
              <a:rPr lang="en-US" dirty="0" err="1"/>
              <a:t>Tinjau</a:t>
            </a:r>
            <a:r>
              <a:rPr lang="en-US" dirty="0"/>
              <a:t> dan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in-line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anotasi</a:t>
            </a:r>
            <a:r>
              <a:rPr lang="en-US" dirty="0"/>
              <a:t> pada file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browser.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Peer and self assessment (</a:t>
            </a:r>
            <a:r>
              <a:rPr lang="en-US" dirty="0" err="1"/>
              <a:t>Penilaian</a:t>
            </a:r>
            <a:r>
              <a:rPr lang="en-US" dirty="0"/>
              <a:t> oleh </a:t>
            </a:r>
            <a:r>
              <a:rPr lang="en-US" dirty="0" err="1"/>
              <a:t>rekan</a:t>
            </a:r>
            <a:r>
              <a:rPr lang="en-US" dirty="0"/>
              <a:t> </a:t>
            </a:r>
            <a:r>
              <a:rPr lang="en-US" dirty="0" err="1"/>
              <a:t>sejawat</a:t>
            </a:r>
            <a:r>
              <a:rPr lang="en-US" dirty="0"/>
              <a:t> dan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Kegiatan</a:t>
            </a:r>
            <a:r>
              <a:rPr lang="en-US" dirty="0"/>
              <a:t> internal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lokakarya</a:t>
            </a:r>
            <a:r>
              <a:rPr lang="en-US" dirty="0"/>
              <a:t> dan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, </a:t>
            </a:r>
            <a:r>
              <a:rPr lang="en-US" dirty="0" err="1"/>
              <a:t>menilai</a:t>
            </a:r>
            <a:r>
              <a:rPr lang="en-US" dirty="0"/>
              <a:t>, dan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Group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Marking workflow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In-line marking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Peer and self assessment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E1D14C-2713-E2D6-39B4-CE66326B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45" y="131667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48BD6-78A8-3BA2-E818-CF54E710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565" y="1285875"/>
            <a:ext cx="2733675" cy="214312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8F1431-85B5-3554-5F76-CA852072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6" y="382433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1B0B28A-937D-156C-3DD7-18766BF5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127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5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359400" cy="1621272"/>
          </a:xfrm>
        </p:spPr>
        <p:txBody>
          <a:bodyPr>
            <a:noAutofit/>
          </a:bodyPr>
          <a:lstStyle/>
          <a:p>
            <a:r>
              <a:rPr lang="en-US" sz="2800" dirty="0"/>
              <a:t>Course Development and Management Features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Pengembangan</a:t>
            </a:r>
            <a:r>
              <a:rPr lang="en-US" sz="2800" dirty="0"/>
              <a:t> dan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Kursus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Integrated Badges (</a:t>
            </a:r>
            <a:r>
              <a:rPr lang="en-US" dirty="0" err="1"/>
              <a:t>Lencana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kompatibel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Mozilla Open Badges,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dan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Lencana</a:t>
            </a:r>
            <a:r>
              <a:rPr lang="en-US" dirty="0"/>
              <a:t> yang </a:t>
            </a:r>
            <a:r>
              <a:rPr lang="en-US" dirty="0" err="1"/>
              <a:t>disesuaikan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Advanced grading (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dan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Anda.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sv-SE" dirty="0"/>
              <a:t>Competency based marking (Penilaian berbasis kompetensi)</a:t>
            </a:r>
          </a:p>
          <a:p>
            <a:pPr marL="457200" lvl="1" indent="0" algn="just">
              <a:buNone/>
            </a:pPr>
            <a:r>
              <a:rPr lang="sv-SE" dirty="0"/>
              <a:t>Siapkan kompetensi dengan rencana pembelajaran pribadi di seluruh mata kuliah dan aktivitas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Security and privacy (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privasi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Mengajar</a:t>
            </a:r>
            <a:r>
              <a:rPr lang="en-US" dirty="0"/>
              <a:t> dan </a:t>
            </a:r>
            <a:r>
              <a:rPr lang="en-US" dirty="0" err="1"/>
              <a:t>berbagi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Anda dan </a:t>
            </a:r>
            <a:r>
              <a:rPr lang="en-US" dirty="0" err="1"/>
              <a:t>kelas</a:t>
            </a:r>
            <a:r>
              <a:rPr lang="en-US" dirty="0"/>
              <a:t> Anda.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Integrated Badges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Advanced grading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Competency based marking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Security and privacy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5FD024-2C91-9083-E3AB-ED8C1E16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20" y="131667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F8D49A-2D35-496B-9204-8B2C390B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947" y="1300961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819C0-74B6-0E51-84F1-1E3DB5CA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26" y="3851981"/>
            <a:ext cx="273367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2E3BA-4E38-1632-3F66-B9948FEE3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946" y="3851981"/>
            <a:ext cx="2733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Usage (</a:t>
            </a:r>
            <a:r>
              <a:rPr lang="en-US" b="1" dirty="0" err="1"/>
              <a:t>Pengguna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021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(Gambaran </a:t>
            </a:r>
            <a:r>
              <a:rPr lang="en-US" dirty="0" err="1"/>
              <a:t>Umum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Moodle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online gratis yang </a:t>
            </a:r>
            <a:r>
              <a:rPr lang="en-US" sz="1800" dirty="0" err="1"/>
              <a:t>memungkinkan</a:t>
            </a:r>
            <a:r>
              <a:rPr lang="en-US" sz="1800" dirty="0"/>
              <a:t> para </a:t>
            </a:r>
            <a:r>
              <a:rPr lang="en-US" sz="1800" dirty="0" err="1"/>
              <a:t>pendidik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situs web </a:t>
            </a:r>
            <a:r>
              <a:rPr lang="en-US" sz="1800" dirty="0" err="1"/>
              <a:t>pribadi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yang </a:t>
            </a:r>
            <a:r>
              <a:rPr lang="en-US" sz="1800" dirty="0" err="1"/>
              <a:t>diisi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kursus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 yang </a:t>
            </a:r>
            <a:r>
              <a:rPr lang="en-US" sz="1800" dirty="0" err="1"/>
              <a:t>memperluas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, </a:t>
            </a:r>
            <a:r>
              <a:rPr lang="en-US" sz="1800" dirty="0" err="1"/>
              <a:t>kapan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, di mana </a:t>
            </a:r>
            <a:r>
              <a:rPr lang="en-US" sz="1800" dirty="0" err="1"/>
              <a:t>saja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seorang</a:t>
            </a:r>
            <a:r>
              <a:rPr lang="en-US" sz="1800" dirty="0"/>
              <a:t> guru, </a:t>
            </a:r>
            <a:r>
              <a:rPr lang="en-US" sz="1800" dirty="0" err="1"/>
              <a:t>siswa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administrator, Moodle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. Moodle yang sangat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dikustomisasi</a:t>
            </a:r>
            <a:r>
              <a:rPr lang="en-US" sz="1800" dirty="0"/>
              <a:t> </a:t>
            </a:r>
            <a:r>
              <a:rPr lang="en-US" sz="1800" dirty="0" err="1"/>
              <a:t>dilengkapi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210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Moodle?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dan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Universitas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pemerintah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militer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Maskapai</a:t>
            </a:r>
            <a:r>
              <a:rPr lang="en-US" dirty="0"/>
              <a:t> </a:t>
            </a:r>
            <a:r>
              <a:rPr lang="en-US" dirty="0" err="1"/>
              <a:t>penerbangan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Perusahaan </a:t>
            </a:r>
            <a:r>
              <a:rPr lang="en-US" dirty="0" err="1"/>
              <a:t>minyak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rumah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Pendidik</a:t>
            </a:r>
            <a:r>
              <a:rPr lang="en-US" dirty="0"/>
              <a:t> </a:t>
            </a:r>
            <a:r>
              <a:rPr lang="en-US" dirty="0" err="1"/>
              <a:t>independen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pendidik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9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Installation (</a:t>
            </a:r>
            <a:r>
              <a:rPr lang="en-US" b="1" dirty="0" err="1"/>
              <a:t>Instalasi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293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926" y="352747"/>
            <a:ext cx="6271901" cy="74582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Complete install packages for Windows (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12" y="1379413"/>
            <a:ext cx="10271333" cy="113305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download Windows Moodle.org dan juga di  </a:t>
            </a:r>
            <a:r>
              <a:rPr lang="en-US" dirty="0" err="1"/>
              <a:t>Bitnami</a:t>
            </a:r>
            <a:r>
              <a:rPr lang="en-US" dirty="0"/>
              <a:t>. </a:t>
            </a:r>
            <a:r>
              <a:rPr lang="en-US" dirty="0" err="1"/>
              <a:t>Paket-paket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XAMPP Apache Friends yang </a:t>
            </a:r>
            <a:r>
              <a:rPr lang="en-US" dirty="0" err="1"/>
              <a:t>populer</a:t>
            </a:r>
            <a:r>
              <a:rPr lang="en-US" dirty="0"/>
              <a:t>.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server,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situs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Harap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Moodle.org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Moodle.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051A73-DC5C-C92C-3033-38E72A5B0528}"/>
              </a:ext>
            </a:extLst>
          </p:cNvPr>
          <p:cNvSpPr txBox="1">
            <a:spLocks/>
          </p:cNvSpPr>
          <p:nvPr/>
        </p:nvSpPr>
        <p:spPr>
          <a:xfrm>
            <a:off x="854577" y="2879932"/>
            <a:ext cx="3529415" cy="94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System requirements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Persyaratan</a:t>
            </a:r>
            <a:r>
              <a:rPr lang="en-US" sz="2500" dirty="0"/>
              <a:t> </a:t>
            </a:r>
            <a:r>
              <a:rPr lang="en-US" sz="2500" dirty="0" err="1"/>
              <a:t>Sistem</a:t>
            </a:r>
            <a:r>
              <a:rPr lang="en-US" sz="25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51C913-CA3A-9959-ABBD-D1FCA0413E59}"/>
              </a:ext>
            </a:extLst>
          </p:cNvPr>
          <p:cNvSpPr txBox="1">
            <a:spLocks/>
          </p:cNvSpPr>
          <p:nvPr/>
        </p:nvSpPr>
        <p:spPr>
          <a:xfrm>
            <a:off x="710014" y="3819970"/>
            <a:ext cx="9450936" cy="28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dirty="0"/>
              <a:t>RAM 256 MB (minimum), RAM 1GB (</a:t>
            </a:r>
            <a:r>
              <a:rPr lang="en-US" dirty="0" err="1"/>
              <a:t>disarankan</a:t>
            </a:r>
            <a:r>
              <a:rPr lang="en-US" dirty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500 MB Disk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unggahan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Untuk</a:t>
            </a:r>
            <a:r>
              <a:rPr lang="en-US" dirty="0"/>
              <a:t> Moodle </a:t>
            </a:r>
            <a:r>
              <a:rPr lang="en-US" dirty="0" err="1"/>
              <a:t>versi</a:t>
            </a:r>
            <a:r>
              <a:rPr lang="en-US" dirty="0"/>
              <a:t> lama: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Windows 98/ME (minimum)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Windows NT/2000/XP/2003 (</a:t>
            </a:r>
            <a:r>
              <a:rPr lang="en-US" dirty="0" err="1"/>
              <a:t>disarankan</a:t>
            </a:r>
            <a:r>
              <a:rPr lang="en-US" dirty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Untuk</a:t>
            </a:r>
            <a:r>
              <a:rPr lang="en-US" dirty="0"/>
              <a:t> Moodle 3.1 dan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Windows Vista/7/8/10/2008/2012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Microsoft Visual C++ 2015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PHP (</a:t>
            </a:r>
            <a:r>
              <a:rPr lang="en-US" dirty="0" err="1"/>
              <a:t>tautan</a:t>
            </a:r>
            <a:r>
              <a:rPr lang="en-US" dirty="0"/>
              <a:t> </a:t>
            </a:r>
            <a:r>
              <a:rPr lang="en-US" dirty="0" err="1"/>
              <a:t>unduhan</a:t>
            </a:r>
            <a:r>
              <a:rPr lang="en-US" dirty="0"/>
              <a:t>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unduhan</a:t>
            </a:r>
            <a:r>
              <a:rPr lang="en-US" dirty="0"/>
              <a:t> vc_redist.x86.exe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PHP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32-bit.</a:t>
            </a:r>
          </a:p>
        </p:txBody>
      </p:sp>
    </p:spTree>
    <p:extLst>
      <p:ext uri="{BB962C8B-B14F-4D97-AF65-F5344CB8AC3E}">
        <p14:creationId xmlns:p14="http://schemas.microsoft.com/office/powerpoint/2010/main" val="186398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186585" cy="1053477"/>
          </a:xfrm>
        </p:spPr>
        <p:txBody>
          <a:bodyPr>
            <a:noAutofit/>
          </a:bodyPr>
          <a:lstStyle/>
          <a:p>
            <a:r>
              <a:rPr lang="en-US" sz="2500" dirty="0"/>
              <a:t>Install complete package process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Instal</a:t>
            </a:r>
            <a:r>
              <a:rPr lang="en-US" sz="2500" dirty="0"/>
              <a:t> proses </a:t>
            </a:r>
            <a:r>
              <a:rPr lang="en-US" sz="2500" dirty="0" err="1"/>
              <a:t>paket</a:t>
            </a:r>
            <a:r>
              <a:rPr lang="en-US" sz="2500" dirty="0"/>
              <a:t> </a:t>
            </a:r>
            <a:r>
              <a:rPr lang="en-US" sz="2500" dirty="0" err="1"/>
              <a:t>lengkap</a:t>
            </a:r>
            <a:r>
              <a:rPr lang="en-US" sz="25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8602"/>
            <a:ext cx="5066944" cy="2303824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zip yang </a:t>
            </a:r>
            <a:r>
              <a:rPr lang="en-US" dirty="0" err="1"/>
              <a:t>berisi</a:t>
            </a:r>
            <a:r>
              <a:rPr lang="en-US" dirty="0"/>
              <a:t> server web </a:t>
            </a:r>
            <a:r>
              <a:rPr lang="en-US" dirty="0" err="1"/>
              <a:t>bernama</a:t>
            </a:r>
            <a:r>
              <a:rPr lang="en-US" dirty="0"/>
              <a:t> Apache,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MySQL dan program PHP yang </a:t>
            </a:r>
            <a:r>
              <a:rPr lang="en-US" dirty="0" err="1"/>
              <a:t>dibutuhkan</a:t>
            </a:r>
            <a:r>
              <a:rPr lang="en-US" dirty="0"/>
              <a:t> Moodle.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Unduh</a:t>
            </a:r>
            <a:r>
              <a:rPr lang="en-US" dirty="0"/>
              <a:t> dan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(XAMPP).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Jalankan</a:t>
            </a:r>
            <a:r>
              <a:rPr lang="en-US" dirty="0"/>
              <a:t> server web.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Instal</a:t>
            </a:r>
            <a:r>
              <a:rPr lang="en-US" dirty="0"/>
              <a:t> Moodle </a:t>
            </a:r>
            <a:r>
              <a:rPr lang="en-US" dirty="0" err="1"/>
              <a:t>menggunakan</a:t>
            </a:r>
            <a:r>
              <a:rPr lang="en-US" dirty="0"/>
              <a:t> browser web.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paket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>
                <a:hlinkClick r:id="rId2"/>
              </a:rPr>
              <a:t>https://download.moodle.org/windows</a:t>
            </a:r>
            <a:endParaRPr lang="en-US" dirty="0"/>
          </a:p>
          <a:p>
            <a:pPr lvl="1" algn="just"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18DF8-EF0C-94EC-C6C1-70A2EB54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2" y="3784297"/>
            <a:ext cx="5066944" cy="6452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1B9C1-EED6-FB41-1207-E21782064C1A}"/>
              </a:ext>
            </a:extLst>
          </p:cNvPr>
          <p:cNvSpPr txBox="1">
            <a:spLocks/>
          </p:cNvSpPr>
          <p:nvPr/>
        </p:nvSpPr>
        <p:spPr>
          <a:xfrm>
            <a:off x="6894318" y="527494"/>
            <a:ext cx="4588379" cy="7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start Moodle installation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Memulai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Moodle)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F3420-26B8-92BE-F220-08F4DC800952}"/>
              </a:ext>
            </a:extLst>
          </p:cNvPr>
          <p:cNvSpPr txBox="1">
            <a:spLocks/>
          </p:cNvSpPr>
          <p:nvPr/>
        </p:nvSpPr>
        <p:spPr>
          <a:xfrm>
            <a:off x="6623701" y="1476958"/>
            <a:ext cx="5266347" cy="111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400" dirty="0" err="1"/>
              <a:t>Jalankan</a:t>
            </a:r>
            <a:r>
              <a:rPr lang="en-US" sz="1400" dirty="0"/>
              <a:t> browser web Anda dan </a:t>
            </a:r>
            <a:r>
              <a:rPr lang="en-US" sz="1400" dirty="0" err="1"/>
              <a:t>ketik</a:t>
            </a:r>
            <a:r>
              <a:rPr lang="en-US" sz="1400" dirty="0"/>
              <a:t> localhost, </a:t>
            </a:r>
            <a:r>
              <a:rPr lang="en-US" sz="1400" dirty="0" err="1"/>
              <a:t>atau</a:t>
            </a:r>
            <a:r>
              <a:rPr lang="en-US" sz="1400" dirty="0"/>
              <a:t> http://127.0.0.1 </a:t>
            </a:r>
            <a:r>
              <a:rPr lang="en-US" sz="1400" dirty="0" err="1"/>
              <a:t>atau</a:t>
            </a:r>
            <a:r>
              <a:rPr lang="en-US" sz="1400" dirty="0"/>
              <a:t> http://localhost pada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/>
              <a:t>alamat</a:t>
            </a:r>
            <a:r>
              <a:rPr lang="en-US" sz="1400" dirty="0"/>
              <a:t>. Anda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memulai</a:t>
            </a:r>
            <a:r>
              <a:rPr lang="en-US" sz="1400" dirty="0"/>
              <a:t> </a:t>
            </a:r>
            <a:r>
              <a:rPr lang="en-US" sz="1400" dirty="0" err="1"/>
              <a:t>instalasi</a:t>
            </a:r>
            <a:r>
              <a:rPr lang="en-US" sz="1400" dirty="0"/>
              <a:t> Moodle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kalinya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terinstal</a:t>
            </a:r>
            <a:r>
              <a:rPr lang="en-US" sz="1400" dirty="0"/>
              <a:t>, Anda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 situs Moodle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layar</a:t>
            </a:r>
            <a:r>
              <a:rPr lang="en-US" sz="1400" dirty="0"/>
              <a:t> Login.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94FA7-FAA0-3837-8996-ABDE9677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318" y="2701273"/>
            <a:ext cx="4725112" cy="6166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49394D6-46CE-A359-3F7B-D69F2B0FFF5A}"/>
              </a:ext>
            </a:extLst>
          </p:cNvPr>
          <p:cNvSpPr/>
          <p:nvPr/>
        </p:nvSpPr>
        <p:spPr>
          <a:xfrm>
            <a:off x="6104187" y="891862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227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04" y="365125"/>
            <a:ext cx="3562884" cy="645940"/>
          </a:xfrm>
        </p:spPr>
        <p:txBody>
          <a:bodyPr>
            <a:noAutofit/>
          </a:bodyPr>
          <a:lstStyle/>
          <a:p>
            <a:r>
              <a:rPr lang="en-US" sz="2500" dirty="0"/>
              <a:t>Set language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Tetapkan</a:t>
            </a:r>
            <a:r>
              <a:rPr lang="en-US" sz="2500" dirty="0"/>
              <a:t> Bahasa)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080"/>
            <a:ext cx="4400372" cy="64594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300" dirty="0"/>
              <a:t>Halaman </a:t>
            </a:r>
            <a:r>
              <a:rPr lang="en-US" sz="1300" dirty="0" err="1"/>
              <a:t>penginstalan</a:t>
            </a:r>
            <a:r>
              <a:rPr lang="en-US" sz="1300" dirty="0"/>
              <a:t> </a:t>
            </a:r>
            <a:r>
              <a:rPr lang="en-US" sz="1300" dirty="0" err="1"/>
              <a:t>awal</a:t>
            </a:r>
            <a:r>
              <a:rPr lang="en-US" sz="1300" dirty="0"/>
              <a:t> </a:t>
            </a:r>
            <a:r>
              <a:rPr lang="en-US" sz="1300" dirty="0" err="1"/>
              <a:t>akan</a:t>
            </a:r>
            <a:r>
              <a:rPr lang="en-US" sz="1300" dirty="0"/>
              <a:t> </a:t>
            </a:r>
            <a:r>
              <a:rPr lang="en-US" sz="1300" dirty="0" err="1"/>
              <a:t>ditampilkan</a:t>
            </a:r>
            <a:r>
              <a:rPr lang="en-US" sz="1300" dirty="0"/>
              <a:t> </a:t>
            </a:r>
            <a:r>
              <a:rPr lang="en-US" sz="1300" dirty="0" err="1"/>
              <a:t>setelah</a:t>
            </a:r>
            <a:r>
              <a:rPr lang="en-US" sz="1300" dirty="0"/>
              <a:t> Anda </a:t>
            </a:r>
            <a:r>
              <a:rPr lang="en-US" sz="1300" dirty="0" err="1"/>
              <a:t>mengetikkan</a:t>
            </a:r>
            <a:r>
              <a:rPr lang="en-US" sz="1300" dirty="0"/>
              <a:t> "localhost".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00198-3427-7E95-E10F-99E35B34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70" y="1945019"/>
            <a:ext cx="4260231" cy="296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62E0F-A9A6-0043-D6B2-DDE5B7F1C10F}"/>
              </a:ext>
            </a:extLst>
          </p:cNvPr>
          <p:cNvSpPr txBox="1"/>
          <p:nvPr/>
        </p:nvSpPr>
        <p:spPr>
          <a:xfrm>
            <a:off x="908270" y="4912980"/>
            <a:ext cx="41081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300" dirty="0" err="1">
                <a:solidFill>
                  <a:schemeClr val="bg1"/>
                </a:solidFill>
              </a:rPr>
              <a:t>Pilih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bahasa</a:t>
            </a:r>
            <a:r>
              <a:rPr lang="en-ID" sz="1300" dirty="0">
                <a:solidFill>
                  <a:schemeClr val="bg1"/>
                </a:solidFill>
              </a:rPr>
              <a:t> yang Anda </a:t>
            </a:r>
            <a:r>
              <a:rPr lang="en-ID" sz="1300" dirty="0" err="1">
                <a:solidFill>
                  <a:schemeClr val="bg1"/>
                </a:solidFill>
              </a:rPr>
              <a:t>inginkan</a:t>
            </a:r>
            <a:r>
              <a:rPr lang="en-ID" sz="1300" dirty="0">
                <a:solidFill>
                  <a:schemeClr val="bg1"/>
                </a:solidFill>
              </a:rPr>
              <a:t> (</a:t>
            </a:r>
            <a:r>
              <a:rPr lang="en-ID" sz="1300" dirty="0" err="1">
                <a:solidFill>
                  <a:schemeClr val="bg1"/>
                </a:solidFill>
              </a:rPr>
              <a:t>bahasa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Inggris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digunakan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dalam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contoh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ini</a:t>
            </a:r>
            <a:r>
              <a:rPr lang="en-ID" sz="1300" dirty="0">
                <a:solidFill>
                  <a:schemeClr val="bg1"/>
                </a:solidFill>
              </a:rPr>
              <a:t>) dan </a:t>
            </a:r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“Next".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AA0DA5-AB02-AD9D-D82F-4457BC866D8B}"/>
              </a:ext>
            </a:extLst>
          </p:cNvPr>
          <p:cNvSpPr txBox="1">
            <a:spLocks/>
          </p:cNvSpPr>
          <p:nvPr/>
        </p:nvSpPr>
        <p:spPr>
          <a:xfrm>
            <a:off x="7411338" y="249699"/>
            <a:ext cx="3338558" cy="9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Diagnostic results</a:t>
            </a:r>
            <a:br>
              <a:rPr lang="en-US" sz="2500" dirty="0"/>
            </a:br>
            <a:r>
              <a:rPr lang="en-US" sz="2500" dirty="0"/>
              <a:t>(Hasil diagnostic)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E7FEB7-F6C8-7DBC-90B0-6B040AE6172A}"/>
              </a:ext>
            </a:extLst>
          </p:cNvPr>
          <p:cNvSpPr txBox="1">
            <a:spLocks/>
          </p:cNvSpPr>
          <p:nvPr/>
        </p:nvSpPr>
        <p:spPr>
          <a:xfrm>
            <a:off x="6522578" y="1299080"/>
            <a:ext cx="4831222" cy="774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diagnostik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- </a:t>
            </a:r>
            <a:r>
              <a:rPr lang="en-US" dirty="0" err="1"/>
              <a:t>mudah-mudahan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Anda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12DC01F-BA0A-7749-E2D5-A724FECF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70" y="2056334"/>
            <a:ext cx="52006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22E41-D755-EF4A-64A4-3097541C9CB7}"/>
              </a:ext>
            </a:extLst>
          </p:cNvPr>
          <p:cNvSpPr txBox="1"/>
          <p:nvPr/>
        </p:nvSpPr>
        <p:spPr>
          <a:xfrm>
            <a:off x="6680409" y="4764867"/>
            <a:ext cx="35659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“Next"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melanjutkan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89C521-5C37-B9CB-E76A-B56C6312AA7C}"/>
              </a:ext>
            </a:extLst>
          </p:cNvPr>
          <p:cNvSpPr/>
          <p:nvPr/>
        </p:nvSpPr>
        <p:spPr>
          <a:xfrm>
            <a:off x="5597420" y="848878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01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72" y="322275"/>
            <a:ext cx="3186869" cy="778155"/>
          </a:xfrm>
        </p:spPr>
        <p:txBody>
          <a:bodyPr>
            <a:normAutofit/>
          </a:bodyPr>
          <a:lstStyle/>
          <a:p>
            <a:r>
              <a:rPr lang="en-US" sz="2500" dirty="0"/>
              <a:t>Moodle paths</a:t>
            </a:r>
            <a:br>
              <a:rPr lang="en-US" sz="2500" dirty="0"/>
            </a:br>
            <a:r>
              <a:rPr lang="en-US" sz="2500" dirty="0"/>
              <a:t>(Jalur Moodle)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02" y="1152249"/>
            <a:ext cx="5867756" cy="2172345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Jalur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Moodle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- </a:t>
            </a:r>
            <a:r>
              <a:rPr lang="en-US" dirty="0" err="1"/>
              <a:t>jika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server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pada </a:t>
            </a:r>
            <a:r>
              <a:rPr lang="en-US" dirty="0" err="1"/>
              <a:t>layar</a:t>
            </a:r>
            <a:r>
              <a:rPr lang="en-US" dirty="0"/>
              <a:t> Anda.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Apa</a:t>
            </a:r>
            <a:r>
              <a:rPr lang="en-US" dirty="0"/>
              <a:t> yang Anda </a:t>
            </a:r>
            <a:r>
              <a:rPr lang="en-US" dirty="0" err="1"/>
              <a:t>masukkan</a:t>
            </a:r>
            <a:r>
              <a:rPr lang="en-US" dirty="0"/>
              <a:t> pada </a:t>
            </a:r>
            <a:r>
              <a:rPr lang="en-US" dirty="0" err="1"/>
              <a:t>kolom</a:t>
            </a:r>
            <a:r>
              <a:rPr lang="en-US" dirty="0"/>
              <a:t> "Alamat Web"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tujuan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Moodle yang </a:t>
            </a:r>
            <a:r>
              <a:rPr lang="en-US" dirty="0" err="1"/>
              <a:t>baru</a:t>
            </a:r>
            <a:r>
              <a:rPr lang="en-US" dirty="0"/>
              <a:t>. Jika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'http://localhost'. Jika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LAN,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lain pada LAN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melayani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 miring dan </a:t>
            </a:r>
            <a:r>
              <a:rPr lang="en-US" dirty="0" err="1"/>
              <a:t>moodle</a:t>
            </a:r>
            <a:r>
              <a:rPr lang="en-US" dirty="0"/>
              <a:t>: Alamat Web - http://192.168.1.1/moodle Jika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di internet,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 miring dan </a:t>
            </a:r>
            <a:r>
              <a:rPr lang="en-US" dirty="0" err="1"/>
              <a:t>moodle</a:t>
            </a:r>
            <a:r>
              <a:rPr lang="en-US" dirty="0"/>
              <a:t>: http://your_ip_address/moodle </a:t>
            </a:r>
            <a:r>
              <a:rPr lang="en-US" dirty="0" err="1"/>
              <a:t>atau</a:t>
            </a:r>
            <a:r>
              <a:rPr lang="en-US" dirty="0"/>
              <a:t>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Anda di </a:t>
            </a:r>
            <a:r>
              <a:rPr lang="en-US" dirty="0" err="1"/>
              <a:t>sini</a:t>
            </a:r>
            <a:r>
              <a:rPr lang="en-US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B4B70-46B6-0FE3-3CCC-1F56F64C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8" y="3324594"/>
            <a:ext cx="5715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790CE-A174-A1C3-AB29-72FA2E1E801B}"/>
              </a:ext>
            </a:extLst>
          </p:cNvPr>
          <p:cNvSpPr txBox="1"/>
          <p:nvPr/>
        </p:nvSpPr>
        <p:spPr>
          <a:xfrm>
            <a:off x="654466" y="6065303"/>
            <a:ext cx="3105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“Next"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melanjutkan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B6C069-18C2-E107-8682-B1BACE37B1B4}"/>
              </a:ext>
            </a:extLst>
          </p:cNvPr>
          <p:cNvSpPr txBox="1">
            <a:spLocks/>
          </p:cNvSpPr>
          <p:nvPr/>
        </p:nvSpPr>
        <p:spPr>
          <a:xfrm>
            <a:off x="6671417" y="217869"/>
            <a:ext cx="4015811" cy="882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Database configuration</a:t>
            </a:r>
            <a:br>
              <a:rPr lang="en-US" sz="2500"/>
            </a:br>
            <a:r>
              <a:rPr lang="en-US" sz="2500"/>
              <a:t>(Konfigurasi basis data)</a:t>
            </a:r>
            <a:endParaRPr lang="en-US" sz="25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10F226-7061-43EA-15AE-9BBA749B13EC}"/>
              </a:ext>
            </a:extLst>
          </p:cNvPr>
          <p:cNvSpPr txBox="1">
            <a:spLocks/>
          </p:cNvSpPr>
          <p:nvPr/>
        </p:nvSpPr>
        <p:spPr>
          <a:xfrm>
            <a:off x="6671417" y="1187443"/>
            <a:ext cx="5160948" cy="1517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dirty="0"/>
              <a:t>Pada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database. Kolom-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disarankan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Kami sangat </a:t>
            </a:r>
            <a:r>
              <a:rPr lang="en-US" dirty="0" err="1"/>
              <a:t>menyarankan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kata </a:t>
            </a:r>
            <a:r>
              <a:rPr lang="en-US" dirty="0" err="1"/>
              <a:t>sandi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(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JANGAN GUNAKAN PENGGUNA "ROOT" TANPA KATA SANDI UNTUK INSTALASI PRODUKSI KARENA HAL INI AKAN MENCIPTAKAN KERENTANAN KEAMANAN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D96AF-9663-898C-9C8D-A06BEB2C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59" y="2575226"/>
            <a:ext cx="5095875" cy="2914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74818D-C854-6F6E-31B4-C1DD7CC74CB1}"/>
              </a:ext>
            </a:extLst>
          </p:cNvPr>
          <p:cNvSpPr txBox="1"/>
          <p:nvPr/>
        </p:nvSpPr>
        <p:spPr>
          <a:xfrm>
            <a:off x="6799159" y="5489876"/>
            <a:ext cx="22624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Setelah kolom diisi, klik tombol "Next" untuk melanjutkan.</a:t>
            </a:r>
            <a:endParaRPr lang="en-ID" sz="11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A2614F-7EB6-DA09-0172-615E801ACDDA}"/>
              </a:ext>
            </a:extLst>
          </p:cNvPr>
          <p:cNvSpPr/>
          <p:nvPr/>
        </p:nvSpPr>
        <p:spPr>
          <a:xfrm>
            <a:off x="5881286" y="459283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22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59437" cy="814195"/>
          </a:xfrm>
        </p:spPr>
        <p:txBody>
          <a:bodyPr>
            <a:normAutofit/>
          </a:bodyPr>
          <a:lstStyle/>
          <a:p>
            <a:r>
              <a:rPr lang="en-US" sz="2500" dirty="0"/>
              <a:t>Check server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Periksa</a:t>
            </a:r>
            <a:r>
              <a:rPr lang="en-US" sz="2500" dirty="0"/>
              <a:t> 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046"/>
            <a:ext cx="4443101" cy="705761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server yang </a:t>
            </a:r>
            <a:r>
              <a:rPr lang="en-US" dirty="0" err="1"/>
              <a:t>diinstal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lulus </a:t>
            </a: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FBF3-687B-C6DF-B404-44B3FB4A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8533"/>
            <a:ext cx="5095875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F1C04-04DF-D36A-BD27-DCE2949B21BD}"/>
              </a:ext>
            </a:extLst>
          </p:cNvPr>
          <p:cNvSpPr txBox="1"/>
          <p:nvPr/>
        </p:nvSpPr>
        <p:spPr>
          <a:xfrm>
            <a:off x="838200" y="5720408"/>
            <a:ext cx="26963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“Next"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melanjutkan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10F09-89EF-AEA2-7D9D-9196113C8558}"/>
              </a:ext>
            </a:extLst>
          </p:cNvPr>
          <p:cNvSpPr txBox="1">
            <a:spLocks/>
          </p:cNvSpPr>
          <p:nvPr/>
        </p:nvSpPr>
        <p:spPr>
          <a:xfrm>
            <a:off x="6615157" y="365125"/>
            <a:ext cx="5109673" cy="916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Confirm initial language pack</a:t>
            </a:r>
            <a:br>
              <a:rPr lang="en-US" sz="2500"/>
            </a:br>
            <a:r>
              <a:rPr lang="en-US" sz="2500"/>
              <a:t>(Konfirmasi paket bahasa awal)</a:t>
            </a:r>
            <a:endParaRPr lang="en-US" sz="25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F4D4E9-0E6B-7BB9-D153-D8C8EDBA6B5D}"/>
              </a:ext>
            </a:extLst>
          </p:cNvPr>
          <p:cNvSpPr txBox="1">
            <a:spLocks/>
          </p:cNvSpPr>
          <p:nvPr/>
        </p:nvSpPr>
        <p:spPr>
          <a:xfrm>
            <a:off x="6615157" y="1370867"/>
            <a:ext cx="5095875" cy="774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/>
              <a:t>Moodle sekarang akan memeriksa apakah paket bahasa tersedia untuk bahasa yang Anda pilih pada langkah pertama. Jika tidak, Moodle akan melanjutkan instalasi dalam bahasa Inggris.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A1373AA-111D-2782-E56B-148C09CB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56" y="2059535"/>
            <a:ext cx="50958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4E3FFDD-5A37-DCF5-1CE8-5DA37B601410}"/>
              </a:ext>
            </a:extLst>
          </p:cNvPr>
          <p:cNvSpPr/>
          <p:nvPr/>
        </p:nvSpPr>
        <p:spPr>
          <a:xfrm>
            <a:off x="5700934" y="675182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11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64" y="165965"/>
            <a:ext cx="4289277" cy="1019294"/>
          </a:xfrm>
        </p:spPr>
        <p:txBody>
          <a:bodyPr>
            <a:noAutofit/>
          </a:bodyPr>
          <a:lstStyle/>
          <a:p>
            <a:r>
              <a:rPr lang="en-US" sz="2400" dirty="0"/>
              <a:t>Confirm </a:t>
            </a:r>
            <a:r>
              <a:rPr lang="en-US" sz="2400" dirty="0" err="1"/>
              <a:t>config.php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Konfirmasikan</a:t>
            </a:r>
            <a:r>
              <a:rPr lang="en-US" sz="2400" dirty="0"/>
              <a:t> </a:t>
            </a:r>
            <a:r>
              <a:rPr lang="en-US" sz="2400" dirty="0" err="1"/>
              <a:t>config.php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76" y="1185260"/>
            <a:ext cx="5140207" cy="62514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100" dirty="0"/>
              <a:t>Ketika folder Moodle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ditulis</a:t>
            </a:r>
            <a:r>
              <a:rPr lang="en-US" sz="1100" dirty="0"/>
              <a:t>, </a:t>
            </a:r>
            <a:r>
              <a:rPr lang="en-US" sz="1100" dirty="0" err="1"/>
              <a:t>sebuah</a:t>
            </a:r>
            <a:r>
              <a:rPr lang="en-US" sz="1100" dirty="0"/>
              <a:t> </a:t>
            </a:r>
            <a:r>
              <a:rPr lang="en-US" sz="1100" dirty="0" err="1"/>
              <a:t>pesan</a:t>
            </a:r>
            <a:r>
              <a:rPr lang="en-US" sz="1100" dirty="0"/>
              <a:t> yang </a:t>
            </a:r>
            <a:r>
              <a:rPr lang="en-US" sz="1100" dirty="0" err="1"/>
              <a:t>mengonfirmasi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konfigurasi</a:t>
            </a:r>
            <a:r>
              <a:rPr lang="en-US" sz="1100" dirty="0"/>
              <a:t>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selesai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ditampilkan</a:t>
            </a:r>
            <a:r>
              <a:rPr lang="en-US" sz="11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FFF26-CFEA-3017-8D2A-0CC7825C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6" y="1742190"/>
            <a:ext cx="5229225" cy="129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BDBAB-257D-A6F2-07D1-1AB4488895BE}"/>
              </a:ext>
            </a:extLst>
          </p:cNvPr>
          <p:cNvSpPr txBox="1"/>
          <p:nvPr/>
        </p:nvSpPr>
        <p:spPr>
          <a:xfrm>
            <a:off x="678766" y="3240521"/>
            <a:ext cx="3852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"</a:t>
            </a:r>
            <a:r>
              <a:rPr lang="en-ID" sz="1100" dirty="0" err="1">
                <a:solidFill>
                  <a:schemeClr val="bg1"/>
                </a:solidFill>
              </a:rPr>
              <a:t>Lanjutkan</a:t>
            </a:r>
            <a:r>
              <a:rPr lang="en-ID" sz="1100" dirty="0">
                <a:solidFill>
                  <a:schemeClr val="bg1"/>
                </a:solidFill>
              </a:rPr>
              <a:t>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melanjutkan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E7E32-1916-585E-6374-726F1070E50E}"/>
              </a:ext>
            </a:extLst>
          </p:cNvPr>
          <p:cNvSpPr txBox="1">
            <a:spLocks/>
          </p:cNvSpPr>
          <p:nvPr/>
        </p:nvSpPr>
        <p:spPr>
          <a:xfrm>
            <a:off x="6653614" y="228393"/>
            <a:ext cx="5257800" cy="77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Moodle copyright &amp; agreement</a:t>
            </a:r>
            <a:br>
              <a:rPr lang="en-US" sz="2400" dirty="0"/>
            </a:br>
            <a:r>
              <a:rPr lang="en-US" sz="2400" dirty="0"/>
              <a:t>(Hak </a:t>
            </a:r>
            <a:r>
              <a:rPr lang="en-US" sz="2400" dirty="0" err="1"/>
              <a:t>cipta</a:t>
            </a:r>
            <a:r>
              <a:rPr lang="en-US" sz="2400" dirty="0"/>
              <a:t> &amp; </a:t>
            </a:r>
            <a:r>
              <a:rPr lang="en-US" sz="2400" dirty="0" err="1"/>
              <a:t>perjanjian</a:t>
            </a:r>
            <a:r>
              <a:rPr lang="en-US" sz="2400" dirty="0"/>
              <a:t> Moodle)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0B4445-D5C5-2C2A-2118-C733758E1BD2}"/>
              </a:ext>
            </a:extLst>
          </p:cNvPr>
          <p:cNvSpPr txBox="1">
            <a:spLocks/>
          </p:cNvSpPr>
          <p:nvPr/>
        </p:nvSpPr>
        <p:spPr>
          <a:xfrm>
            <a:off x="7243275" y="1087621"/>
            <a:ext cx="4350076" cy="35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i-FI" sz="1100" dirty="0"/>
              <a:t>Pemberitahuan hak cipta/lisensi Moodle ditampilkan.</a:t>
            </a: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4B2797-31D9-91FF-2C93-5752BDB5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220" y="1358717"/>
            <a:ext cx="38100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478B1-44A5-2BCB-508D-44CED6DCEBD4}"/>
              </a:ext>
            </a:extLst>
          </p:cNvPr>
          <p:cNvSpPr txBox="1"/>
          <p:nvPr/>
        </p:nvSpPr>
        <p:spPr>
          <a:xfrm>
            <a:off x="7946876" y="3623468"/>
            <a:ext cx="33990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“Yes"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melanjutkan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53FC0F6-D872-10EF-326E-82C17CE31922}"/>
              </a:ext>
            </a:extLst>
          </p:cNvPr>
          <p:cNvSpPr txBox="1">
            <a:spLocks/>
          </p:cNvSpPr>
          <p:nvPr/>
        </p:nvSpPr>
        <p:spPr>
          <a:xfrm>
            <a:off x="280586" y="4090177"/>
            <a:ext cx="6502637" cy="93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Current release and unattended option</a:t>
            </a:r>
            <a:br>
              <a:rPr lang="en-US" sz="2400" dirty="0"/>
            </a:br>
            <a:r>
              <a:rPr lang="fi-FI" sz="2400" dirty="0"/>
              <a:t>(Rilis saat ini dan opsi tanpa pengawasan)</a:t>
            </a:r>
            <a:endParaRPr lang="en-US" sz="2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A89553-6EFE-261D-35DF-DE9CCB310DDB}"/>
              </a:ext>
            </a:extLst>
          </p:cNvPr>
          <p:cNvSpPr txBox="1">
            <a:spLocks/>
          </p:cNvSpPr>
          <p:nvPr/>
        </p:nvSpPr>
        <p:spPr>
          <a:xfrm>
            <a:off x="479989" y="5083862"/>
            <a:ext cx="3658846" cy="1875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rilis</a:t>
            </a:r>
            <a:r>
              <a:rPr lang="en-US" sz="1100" dirty="0"/>
              <a:t>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ditampilkan</a:t>
            </a:r>
            <a:r>
              <a:rPr lang="en-US" sz="1100" dirty="0"/>
              <a:t>. </a:t>
            </a:r>
            <a:r>
              <a:rPr lang="en-US" sz="1100" dirty="0" err="1"/>
              <a:t>Centang</a:t>
            </a:r>
            <a:r>
              <a:rPr lang="en-US" sz="1100" dirty="0"/>
              <a:t> </a:t>
            </a:r>
            <a:r>
              <a:rPr lang="en-US" sz="1100" dirty="0" err="1"/>
              <a:t>kotak</a:t>
            </a:r>
            <a:r>
              <a:rPr lang="en-US" sz="1100" dirty="0"/>
              <a:t> </a:t>
            </a:r>
            <a:r>
              <a:rPr lang="en-US" sz="1100" dirty="0" err="1"/>
              <a:t>operasi</a:t>
            </a:r>
            <a:r>
              <a:rPr lang="en-US" sz="1100" dirty="0"/>
              <a:t> </a:t>
            </a:r>
            <a:r>
              <a:rPr lang="en-US" sz="1100" dirty="0" err="1"/>
              <a:t>tanpa</a:t>
            </a:r>
            <a:r>
              <a:rPr lang="en-US" sz="1100" dirty="0"/>
              <a:t> </a:t>
            </a:r>
            <a:r>
              <a:rPr lang="en-US" sz="1100" dirty="0" err="1"/>
              <a:t>pengawasan</a:t>
            </a:r>
            <a:r>
              <a:rPr lang="en-US" sz="1100" dirty="0"/>
              <a:t>.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otomatis</a:t>
            </a:r>
            <a:r>
              <a:rPr lang="en-US" sz="1100" dirty="0"/>
              <a:t> </a:t>
            </a:r>
            <a:r>
              <a:rPr lang="en-US" sz="1100" dirty="0" err="1"/>
              <a:t>maju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layar</a:t>
            </a:r>
            <a:r>
              <a:rPr lang="en-US" sz="1100" dirty="0"/>
              <a:t>. Jika Anda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menonton</a:t>
            </a:r>
            <a:r>
              <a:rPr lang="en-US" sz="1100" dirty="0"/>
              <a:t> </a:t>
            </a:r>
            <a:r>
              <a:rPr lang="en-US" sz="1100" dirty="0" err="1"/>
              <a:t>penginstalan</a:t>
            </a:r>
            <a:r>
              <a:rPr lang="en-US" sz="1100" dirty="0"/>
              <a:t> </a:t>
            </a:r>
            <a:r>
              <a:rPr lang="en-US" sz="1100" dirty="0" err="1"/>
              <a:t>layar</a:t>
            </a:r>
            <a:r>
              <a:rPr lang="en-US" sz="1100" dirty="0"/>
              <a:t> demi </a:t>
            </a:r>
            <a:r>
              <a:rPr lang="en-US" sz="1100" dirty="0" err="1"/>
              <a:t>layar</a:t>
            </a:r>
            <a:r>
              <a:rPr lang="en-US" sz="1100" dirty="0"/>
              <a:t>, </a:t>
            </a:r>
            <a:r>
              <a:rPr lang="en-US" sz="1100" dirty="0" err="1"/>
              <a:t>jangan</a:t>
            </a:r>
            <a:r>
              <a:rPr lang="en-US" sz="1100" dirty="0"/>
              <a:t> </a:t>
            </a:r>
            <a:r>
              <a:rPr lang="en-US" sz="1100" dirty="0" err="1"/>
              <a:t>centang</a:t>
            </a:r>
            <a:r>
              <a:rPr lang="en-US" sz="1100" dirty="0"/>
              <a:t> </a:t>
            </a:r>
            <a:r>
              <a:rPr lang="en-US" sz="1100" dirty="0" err="1"/>
              <a:t>kotak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dan </a:t>
            </a:r>
            <a:r>
              <a:rPr lang="en-US" sz="1100" dirty="0" err="1"/>
              <a:t>bersiaplah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menekan</a:t>
            </a:r>
            <a:r>
              <a:rPr lang="en-US" sz="1100" dirty="0"/>
              <a:t> "</a:t>
            </a:r>
            <a:r>
              <a:rPr lang="en-US" sz="1100" dirty="0" err="1"/>
              <a:t>tombol</a:t>
            </a:r>
            <a:r>
              <a:rPr lang="en-US" sz="1100" dirty="0"/>
              <a:t> continue" </a:t>
            </a:r>
            <a:r>
              <a:rPr lang="en-US" sz="1100" dirty="0" err="1"/>
              <a:t>berkali</a:t>
            </a:r>
            <a:r>
              <a:rPr lang="en-US" sz="1100" dirty="0"/>
              <a:t>-kali.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50D382B-B995-8F61-33D0-922CCE6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85" y="5121995"/>
            <a:ext cx="5715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D75F66-95F3-795B-568B-2EB71722F2BA}"/>
              </a:ext>
            </a:extLst>
          </p:cNvPr>
          <p:cNvSpPr txBox="1"/>
          <p:nvPr/>
        </p:nvSpPr>
        <p:spPr>
          <a:xfrm>
            <a:off x="4379806" y="6569795"/>
            <a:ext cx="30563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“Continue" dan </a:t>
            </a:r>
            <a:r>
              <a:rPr lang="en-ID" sz="1100" dirty="0" err="1">
                <a:solidFill>
                  <a:schemeClr val="bg1"/>
                </a:solidFill>
              </a:rPr>
              <a:t>tunggu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3994E51-9894-0BEF-7688-842936FE95A0}"/>
              </a:ext>
            </a:extLst>
          </p:cNvPr>
          <p:cNvSpPr/>
          <p:nvPr/>
        </p:nvSpPr>
        <p:spPr>
          <a:xfrm>
            <a:off x="5863483" y="854579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066328-BE1F-29E5-5EF0-4EB2AA997157}"/>
              </a:ext>
            </a:extLst>
          </p:cNvPr>
          <p:cNvSpPr/>
          <p:nvPr/>
        </p:nvSpPr>
        <p:spPr>
          <a:xfrm rot="8728889">
            <a:off x="5917198" y="3371399"/>
            <a:ext cx="1690308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572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31" y="222001"/>
            <a:ext cx="6297538" cy="822740"/>
          </a:xfrm>
        </p:spPr>
        <p:txBody>
          <a:bodyPr>
            <a:normAutofit/>
          </a:bodyPr>
          <a:lstStyle/>
          <a:p>
            <a:r>
              <a:rPr lang="en-US" sz="2400" dirty="0"/>
              <a:t>Installation modules and blocks screens</a:t>
            </a:r>
            <a:br>
              <a:rPr lang="en-US" sz="2400" dirty="0"/>
            </a:br>
            <a:r>
              <a:rPr lang="es-ES" sz="2400" dirty="0"/>
              <a:t>(</a:t>
            </a:r>
            <a:r>
              <a:rPr lang="es-ES" sz="2400" dirty="0" err="1"/>
              <a:t>Modul</a:t>
            </a:r>
            <a:r>
              <a:rPr lang="es-ES" sz="2400" dirty="0"/>
              <a:t> </a:t>
            </a:r>
            <a:r>
              <a:rPr lang="es-ES" sz="2400" dirty="0" err="1"/>
              <a:t>instalasi</a:t>
            </a:r>
            <a:r>
              <a:rPr lang="es-ES" sz="2400" dirty="0"/>
              <a:t> dan layar </a:t>
            </a:r>
            <a:r>
              <a:rPr lang="es-ES" sz="2400" dirty="0" err="1"/>
              <a:t>blok</a:t>
            </a:r>
            <a:r>
              <a:rPr lang="es-ES" sz="2400" dirty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16" y="1129356"/>
            <a:ext cx="4810570" cy="8227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Pada </a:t>
            </a:r>
            <a:r>
              <a:rPr lang="en-US" sz="1100" dirty="0" err="1"/>
              <a:t>kebanyakan</a:t>
            </a:r>
            <a:r>
              <a:rPr lang="en-US" sz="1100" dirty="0"/>
              <a:t> </a:t>
            </a:r>
            <a:r>
              <a:rPr lang="en-US" sz="1100" dirty="0" err="1"/>
              <a:t>kasus</a:t>
            </a:r>
            <a:r>
              <a:rPr lang="en-US" sz="1100" dirty="0"/>
              <a:t>,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diikuti</a:t>
            </a:r>
            <a:r>
              <a:rPr lang="en-US" sz="1100" dirty="0"/>
              <a:t> oleh </a:t>
            </a:r>
            <a:r>
              <a:rPr lang="en-US" sz="1100" dirty="0" err="1"/>
              <a:t>serangkaian</a:t>
            </a:r>
            <a:r>
              <a:rPr lang="en-US" sz="1100" dirty="0"/>
              <a:t> </a:t>
            </a:r>
            <a:r>
              <a:rPr lang="en-US" sz="1100" dirty="0" err="1"/>
              <a:t>layar</a:t>
            </a:r>
            <a:r>
              <a:rPr lang="en-US" sz="1100" dirty="0"/>
              <a:t> yang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tombol</a:t>
            </a:r>
            <a:r>
              <a:rPr lang="en-US" sz="1100" dirty="0"/>
              <a:t> </a:t>
            </a:r>
            <a:r>
              <a:rPr lang="en-US" sz="1100" dirty="0" err="1"/>
              <a:t>lanjutkan</a:t>
            </a:r>
            <a:r>
              <a:rPr lang="en-US" sz="1100" dirty="0"/>
              <a:t> di </a:t>
            </a:r>
            <a:r>
              <a:rPr lang="en-US" sz="1100" dirty="0" err="1"/>
              <a:t>bagian</a:t>
            </a:r>
            <a:r>
              <a:rPr lang="en-US" sz="1100" dirty="0"/>
              <a:t> </a:t>
            </a:r>
            <a:r>
              <a:rPr lang="en-US" sz="1100" dirty="0" err="1"/>
              <a:t>bawah</a:t>
            </a:r>
            <a:r>
              <a:rPr lang="en-US" sz="1100" dirty="0"/>
              <a:t>. Proses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berhenti</a:t>
            </a:r>
            <a:r>
              <a:rPr lang="en-US" sz="1100" dirty="0"/>
              <a:t> pada </a:t>
            </a:r>
            <a:r>
              <a:rPr lang="en-US" sz="1100" dirty="0" err="1"/>
              <a:t>pengaturan</a:t>
            </a:r>
            <a:r>
              <a:rPr lang="en-US" sz="1100" dirty="0"/>
              <a:t> </a:t>
            </a:r>
            <a:r>
              <a:rPr lang="en-US" sz="1100" dirty="0" err="1"/>
              <a:t>profil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Admin yang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diisi</a:t>
            </a:r>
            <a:r>
              <a:rPr lang="en-US" sz="11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1C3483-AF3D-0B11-52EF-5D25CE940927}"/>
              </a:ext>
            </a:extLst>
          </p:cNvPr>
          <p:cNvSpPr txBox="1">
            <a:spLocks/>
          </p:cNvSpPr>
          <p:nvPr/>
        </p:nvSpPr>
        <p:spPr>
          <a:xfrm>
            <a:off x="7273181" y="324551"/>
            <a:ext cx="4844753" cy="720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Administrator user profile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Profil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administrator)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AB9711-214C-2ED0-ED0A-23236AED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18" y="1073290"/>
            <a:ext cx="28575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C088B-E46F-EDBC-A290-C0548FD7EADC}"/>
              </a:ext>
            </a:extLst>
          </p:cNvPr>
          <p:cNvSpPr txBox="1"/>
          <p:nvPr/>
        </p:nvSpPr>
        <p:spPr>
          <a:xfrm>
            <a:off x="8300368" y="2721089"/>
            <a:ext cx="2636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chemeClr val="bg1"/>
                </a:solidFill>
              </a:rPr>
              <a:t>Isi </a:t>
            </a:r>
            <a:r>
              <a:rPr lang="en-ID" sz="1300" dirty="0" err="1">
                <a:solidFill>
                  <a:schemeClr val="bg1"/>
                </a:solidFill>
              </a:rPr>
              <a:t>kolom</a:t>
            </a:r>
            <a:r>
              <a:rPr lang="en-ID" sz="1300" dirty="0">
                <a:solidFill>
                  <a:schemeClr val="bg1"/>
                </a:solidFill>
              </a:rPr>
              <a:t> yang </a:t>
            </a:r>
            <a:r>
              <a:rPr lang="en-ID" sz="1300" dirty="0" err="1">
                <a:solidFill>
                  <a:schemeClr val="bg1"/>
                </a:solidFill>
              </a:rPr>
              <a:t>wajib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diisi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  <a:p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“Save"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melanjutkan</a:t>
            </a:r>
            <a:endParaRPr lang="en-ID" sz="1300" dirty="0">
              <a:solidFill>
                <a:schemeClr val="bg1"/>
              </a:solidFill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52CF9720-E6BF-FD83-3FEC-EE1EFD7EAE9C}"/>
              </a:ext>
            </a:extLst>
          </p:cNvPr>
          <p:cNvSpPr txBox="1">
            <a:spLocks/>
          </p:cNvSpPr>
          <p:nvPr/>
        </p:nvSpPr>
        <p:spPr>
          <a:xfrm>
            <a:off x="804016" y="3009084"/>
            <a:ext cx="4810570" cy="839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dirty="0"/>
              <a:t>Front page settings</a:t>
            </a:r>
            <a:br>
              <a:rPr lang="en-ID" sz="2400" dirty="0"/>
            </a:br>
            <a:r>
              <a:rPr lang="en-ID" sz="2400" dirty="0"/>
              <a:t>(</a:t>
            </a:r>
            <a:r>
              <a:rPr lang="en-ID" sz="2400" dirty="0" err="1"/>
              <a:t>Pengaturan</a:t>
            </a:r>
            <a:r>
              <a:rPr lang="en-ID" sz="2400" dirty="0"/>
              <a:t> </a:t>
            </a:r>
            <a:r>
              <a:rPr lang="en-ID" sz="2400" dirty="0" err="1"/>
              <a:t>halaman</a:t>
            </a:r>
            <a:r>
              <a:rPr lang="en-ID" sz="2400" dirty="0"/>
              <a:t> </a:t>
            </a:r>
            <a:r>
              <a:rPr lang="en-ID" sz="2400" dirty="0" err="1"/>
              <a:t>depan</a:t>
            </a:r>
            <a:r>
              <a:rPr lang="en-ID" sz="2400" dirty="0"/>
              <a:t>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26E4CF5-E99B-85BB-D5CC-67534932C9DA}"/>
              </a:ext>
            </a:extLst>
          </p:cNvPr>
          <p:cNvSpPr txBox="1">
            <a:spLocks/>
          </p:cNvSpPr>
          <p:nvPr/>
        </p:nvSpPr>
        <p:spPr>
          <a:xfrm>
            <a:off x="658737" y="3933531"/>
            <a:ext cx="4613129" cy="765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ID" sz="1300" dirty="0" err="1"/>
              <a:t>Layar</a:t>
            </a:r>
            <a:r>
              <a:rPr lang="en-ID" sz="1300" dirty="0"/>
              <a:t> </a:t>
            </a:r>
            <a:r>
              <a:rPr lang="en-ID" sz="1300" dirty="0" err="1"/>
              <a:t>berikutnya</a:t>
            </a:r>
            <a:r>
              <a:rPr lang="en-ID" sz="1300" dirty="0"/>
              <a:t> </a:t>
            </a:r>
            <a:r>
              <a:rPr lang="en-ID" sz="1300" dirty="0" err="1"/>
              <a:t>adalah</a:t>
            </a:r>
            <a:r>
              <a:rPr lang="en-ID" sz="1300" dirty="0"/>
              <a:t> </a:t>
            </a:r>
            <a:r>
              <a:rPr lang="en-ID" sz="1300" dirty="0" err="1"/>
              <a:t>halaman</a:t>
            </a:r>
            <a:r>
              <a:rPr lang="en-ID" sz="1300" dirty="0"/>
              <a:t> </a:t>
            </a:r>
            <a:r>
              <a:rPr lang="en-ID" sz="1300" dirty="0" err="1"/>
              <a:t>pengaturan</a:t>
            </a:r>
            <a:r>
              <a:rPr lang="en-ID" sz="1300" dirty="0"/>
              <a:t> Halaman </a:t>
            </a:r>
            <a:r>
              <a:rPr lang="en-ID" sz="1300" dirty="0" err="1"/>
              <a:t>Depan</a:t>
            </a:r>
            <a:r>
              <a:rPr lang="en-ID" sz="1300" dirty="0"/>
              <a:t>. Ada dua </a:t>
            </a:r>
            <a:r>
              <a:rPr lang="en-ID" sz="1300" dirty="0" err="1"/>
              <a:t>bagian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itu</a:t>
            </a:r>
            <a:r>
              <a:rPr lang="en-ID" sz="1300" dirty="0"/>
              <a:t>. Bagian </a:t>
            </a:r>
            <a:r>
              <a:rPr lang="en-ID" sz="1300" dirty="0" err="1"/>
              <a:t>pertama</a:t>
            </a:r>
            <a:r>
              <a:rPr lang="en-ID" sz="1300" dirty="0"/>
              <a:t> </a:t>
            </a:r>
            <a:r>
              <a:rPr lang="en-ID" sz="1300" dirty="0" err="1"/>
              <a:t>akan</a:t>
            </a:r>
            <a:r>
              <a:rPr lang="en-ID" sz="1300" dirty="0"/>
              <a:t> </a:t>
            </a:r>
            <a:r>
              <a:rPr lang="en-ID" sz="1300" dirty="0" err="1"/>
              <a:t>menanyakan</a:t>
            </a:r>
            <a:r>
              <a:rPr lang="en-ID" sz="1300" dirty="0"/>
              <a:t> </a:t>
            </a:r>
            <a:r>
              <a:rPr lang="en-ID" sz="1300" dirty="0" err="1"/>
              <a:t>nama</a:t>
            </a:r>
            <a:r>
              <a:rPr lang="en-ID" sz="1300" dirty="0"/>
              <a:t> </a:t>
            </a:r>
            <a:r>
              <a:rPr lang="en-ID" sz="1300" dirty="0" err="1"/>
              <a:t>lengkap</a:t>
            </a:r>
            <a:r>
              <a:rPr lang="en-ID" sz="1300" dirty="0"/>
              <a:t> situs Anda dan </a:t>
            </a:r>
            <a:r>
              <a:rPr lang="en-ID" sz="1300" dirty="0" err="1"/>
              <a:t>nama</a:t>
            </a:r>
            <a:r>
              <a:rPr lang="en-ID" sz="1300" dirty="0"/>
              <a:t> </a:t>
            </a:r>
            <a:r>
              <a:rPr lang="en-ID" sz="1300" dirty="0" err="1"/>
              <a:t>pendek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bilah</a:t>
            </a:r>
            <a:r>
              <a:rPr lang="en-ID" sz="1300" dirty="0"/>
              <a:t> </a:t>
            </a:r>
            <a:r>
              <a:rPr lang="en-ID" sz="1300" dirty="0" err="1"/>
              <a:t>navigasi</a:t>
            </a:r>
            <a:r>
              <a:rPr lang="en-ID" sz="1300" dirty="0"/>
              <a:t>. Ada juga </a:t>
            </a:r>
            <a:r>
              <a:rPr lang="en-ID" sz="1300" dirty="0" err="1"/>
              <a:t>tempat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deskripsi</a:t>
            </a:r>
            <a:r>
              <a:rPr lang="en-ID" sz="1300" dirty="0"/>
              <a:t>. Anda </a:t>
            </a:r>
            <a:r>
              <a:rPr lang="en-ID" sz="1300" dirty="0" err="1"/>
              <a:t>dapat</a:t>
            </a:r>
            <a:r>
              <a:rPr lang="en-ID" sz="1300" dirty="0"/>
              <a:t> </a:t>
            </a:r>
            <a:r>
              <a:rPr lang="en-ID" sz="1300" dirty="0" err="1"/>
              <a:t>mengubahnya</a:t>
            </a:r>
            <a:r>
              <a:rPr lang="en-ID" sz="1300" dirty="0"/>
              <a:t> </a:t>
            </a:r>
            <a:r>
              <a:rPr lang="en-ID" sz="1300" dirty="0" err="1"/>
              <a:t>nanti</a:t>
            </a:r>
            <a:r>
              <a:rPr lang="en-ID" sz="13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5E7DC-EC5E-3FD0-AD0B-44F56A75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0" y="4883813"/>
            <a:ext cx="2857500" cy="1704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D68FA-1600-49AC-F40D-CFFF7D330FF7}"/>
              </a:ext>
            </a:extLst>
          </p:cNvPr>
          <p:cNvSpPr txBox="1"/>
          <p:nvPr/>
        </p:nvSpPr>
        <p:spPr>
          <a:xfrm>
            <a:off x="5740102" y="3968776"/>
            <a:ext cx="5366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100" dirty="0">
                <a:solidFill>
                  <a:schemeClr val="bg1"/>
                </a:solidFill>
              </a:rPr>
              <a:t>Bagian </a:t>
            </a:r>
            <a:r>
              <a:rPr lang="en-ID" sz="1100" dirty="0" err="1">
                <a:solidFill>
                  <a:schemeClr val="bg1"/>
                </a:solidFill>
              </a:rPr>
              <a:t>kedua</a:t>
            </a:r>
            <a:r>
              <a:rPr lang="en-ID" sz="1100" dirty="0">
                <a:solidFill>
                  <a:schemeClr val="bg1"/>
                </a:solidFill>
              </a:rPr>
              <a:t> di </a:t>
            </a:r>
            <a:r>
              <a:rPr lang="en-ID" sz="1100" dirty="0" err="1">
                <a:solidFill>
                  <a:schemeClr val="bg1"/>
                </a:solidFill>
              </a:rPr>
              <a:t>bagian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bawah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menginstruksikan</a:t>
            </a:r>
            <a:r>
              <a:rPr lang="en-ID" sz="1100" dirty="0">
                <a:solidFill>
                  <a:schemeClr val="bg1"/>
                </a:solidFill>
              </a:rPr>
              <a:t> Moodle </a:t>
            </a:r>
            <a:r>
              <a:rPr lang="en-ID" sz="1100" dirty="0" err="1">
                <a:solidFill>
                  <a:schemeClr val="bg1"/>
                </a:solidFill>
              </a:rPr>
              <a:t>jika</a:t>
            </a:r>
            <a:r>
              <a:rPr lang="en-ID" sz="1100" dirty="0">
                <a:solidFill>
                  <a:schemeClr val="bg1"/>
                </a:solidFill>
              </a:rPr>
              <a:t> Anda </a:t>
            </a:r>
            <a:r>
              <a:rPr lang="en-ID" sz="1100" dirty="0" err="1">
                <a:solidFill>
                  <a:schemeClr val="bg1"/>
                </a:solidFill>
              </a:rPr>
              <a:t>akan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menonaktifkan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otentikasi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mandiri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pengguna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baru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melalui</a:t>
            </a:r>
            <a:r>
              <a:rPr lang="en-ID" sz="1100" dirty="0">
                <a:solidFill>
                  <a:schemeClr val="bg1"/>
                </a:solidFill>
              </a:rPr>
              <a:t> proses email. </a:t>
            </a:r>
            <a:r>
              <a:rPr lang="en-ID" sz="1100" dirty="0" err="1">
                <a:solidFill>
                  <a:schemeClr val="bg1"/>
                </a:solidFill>
              </a:rPr>
              <a:t>Standarnya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adalah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menonaktifkan</a:t>
            </a:r>
            <a:r>
              <a:rPr lang="en-ID" sz="1100" dirty="0">
                <a:solidFill>
                  <a:schemeClr val="bg1"/>
                </a:solidFill>
              </a:rPr>
              <a:t>. Hal </a:t>
            </a:r>
            <a:r>
              <a:rPr lang="en-ID" sz="1100" dirty="0" err="1">
                <a:solidFill>
                  <a:schemeClr val="bg1"/>
                </a:solidFill>
              </a:rPr>
              <a:t>ini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dapat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diubah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nanti</a:t>
            </a:r>
            <a:r>
              <a:rPr lang="en-ID" sz="1100" dirty="0">
                <a:solidFill>
                  <a:schemeClr val="bg1"/>
                </a:solidFill>
              </a:rPr>
              <a:t> di </a:t>
            </a:r>
            <a:r>
              <a:rPr lang="en-ID" sz="1100" dirty="0" err="1">
                <a:solidFill>
                  <a:schemeClr val="bg1"/>
                </a:solidFill>
              </a:rPr>
              <a:t>blok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administrasi</a:t>
            </a:r>
            <a:r>
              <a:rPr lang="en-ID" sz="1100" dirty="0">
                <a:solidFill>
                  <a:schemeClr val="bg1"/>
                </a:solidFill>
              </a:rPr>
              <a:t> situs.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269A4C-9581-E64D-4A13-E69EB784F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68" y="4968059"/>
            <a:ext cx="4762500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2D25B-1039-CA36-0BBD-3BB08AD0CB04}"/>
              </a:ext>
            </a:extLst>
          </p:cNvPr>
          <p:cNvSpPr txBox="1"/>
          <p:nvPr/>
        </p:nvSpPr>
        <p:spPr>
          <a:xfrm>
            <a:off x="5740102" y="6179690"/>
            <a:ext cx="42217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“Save Changes"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membuka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halaman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beranda</a:t>
            </a:r>
            <a:r>
              <a:rPr lang="en-ID" sz="1100" dirty="0">
                <a:solidFill>
                  <a:schemeClr val="bg1"/>
                </a:solidFill>
              </a:rPr>
              <a:t> situs Moodle.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0BEC610-D190-FEE1-72C1-089395C2D7BE}"/>
              </a:ext>
            </a:extLst>
          </p:cNvPr>
          <p:cNvSpPr/>
          <p:nvPr/>
        </p:nvSpPr>
        <p:spPr>
          <a:xfrm>
            <a:off x="6426350" y="821221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4FCCC5-FC97-E2ED-852D-3C9FB84D5F93}"/>
              </a:ext>
            </a:extLst>
          </p:cNvPr>
          <p:cNvSpPr/>
          <p:nvPr/>
        </p:nvSpPr>
        <p:spPr>
          <a:xfrm rot="9198574">
            <a:off x="5339362" y="2329222"/>
            <a:ext cx="2476108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7608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F989C06-AE7E-E913-92B7-B7A046AF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368203"/>
            <a:ext cx="3955991" cy="811850"/>
          </a:xfrm>
        </p:spPr>
        <p:txBody>
          <a:bodyPr>
            <a:normAutofit/>
          </a:bodyPr>
          <a:lstStyle/>
          <a:p>
            <a:r>
              <a:rPr lang="en-ID" sz="2500" dirty="0"/>
              <a:t>Moodle ON </a:t>
            </a:r>
            <a:br>
              <a:rPr lang="en-ID" sz="2500" dirty="0"/>
            </a:br>
            <a:r>
              <a:rPr lang="en-ID" sz="2500" dirty="0"/>
              <a:t>(Moodle </a:t>
            </a:r>
            <a:r>
              <a:rPr lang="en-ID" sz="2500" dirty="0" err="1"/>
              <a:t>aktif</a:t>
            </a:r>
            <a:r>
              <a:rPr lang="en-ID" sz="2500" dirty="0"/>
              <a:t>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6AE0552-293D-7C46-68B6-A1B1ABFC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80" y="1396014"/>
            <a:ext cx="4614017" cy="440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1300" dirty="0" err="1"/>
              <a:t>Sekarang</a:t>
            </a:r>
            <a:r>
              <a:rPr lang="en-ID" sz="1300" dirty="0"/>
              <a:t> Anda </a:t>
            </a:r>
            <a:r>
              <a:rPr lang="en-ID" sz="1300" dirty="0" err="1"/>
              <a:t>telah</a:t>
            </a:r>
            <a:r>
              <a:rPr lang="en-ID" sz="1300" dirty="0"/>
              <a:t> </a:t>
            </a:r>
            <a:r>
              <a:rPr lang="en-ID" sz="1300" dirty="0" err="1"/>
              <a:t>siap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menggunakan</a:t>
            </a:r>
            <a:r>
              <a:rPr lang="en-ID" sz="1300" dirty="0"/>
              <a:t> Moodle!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E7B709-9089-3154-49AF-994E2D79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49" y="1750908"/>
            <a:ext cx="2857500" cy="13906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7CDAA8-209E-524E-B197-76A431184A09}"/>
              </a:ext>
            </a:extLst>
          </p:cNvPr>
          <p:cNvSpPr txBox="1"/>
          <p:nvPr/>
        </p:nvSpPr>
        <p:spPr>
          <a:xfrm>
            <a:off x="778379" y="3319849"/>
            <a:ext cx="410127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chemeClr val="bg1"/>
                </a:solidFill>
              </a:rPr>
              <a:t>Blok </a:t>
            </a:r>
            <a:r>
              <a:rPr lang="en-ID" sz="1300" dirty="0" err="1">
                <a:solidFill>
                  <a:schemeClr val="bg1"/>
                </a:solidFill>
              </a:rPr>
              <a:t>Administrasi</a:t>
            </a:r>
            <a:r>
              <a:rPr lang="en-ID" sz="1300" dirty="0">
                <a:solidFill>
                  <a:schemeClr val="bg1"/>
                </a:solidFill>
              </a:rPr>
              <a:t> Situs </a:t>
            </a:r>
            <a:r>
              <a:rPr lang="en-ID" sz="1300" dirty="0" err="1">
                <a:solidFill>
                  <a:schemeClr val="bg1"/>
                </a:solidFill>
              </a:rPr>
              <a:t>ada</a:t>
            </a:r>
            <a:r>
              <a:rPr lang="en-ID" sz="1300" dirty="0">
                <a:solidFill>
                  <a:schemeClr val="bg1"/>
                </a:solidFill>
              </a:rPr>
              <a:t> di </a:t>
            </a:r>
            <a:r>
              <a:rPr lang="en-ID" sz="1300" dirty="0" err="1">
                <a:solidFill>
                  <a:schemeClr val="bg1"/>
                </a:solidFill>
              </a:rPr>
              <a:t>sebelah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kiri</a:t>
            </a:r>
            <a:r>
              <a:rPr lang="en-ID" sz="1300" dirty="0">
                <a:solidFill>
                  <a:schemeClr val="bg1"/>
                </a:solidFill>
              </a:rPr>
              <a:t>,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“Turn Edit On" di </a:t>
            </a:r>
            <a:r>
              <a:rPr lang="en-ID" sz="1300" dirty="0" err="1">
                <a:solidFill>
                  <a:schemeClr val="bg1"/>
                </a:solidFill>
              </a:rPr>
              <a:t>sudut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kanan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atas</a:t>
            </a:r>
            <a:r>
              <a:rPr lang="en-ID" sz="1300" dirty="0">
                <a:solidFill>
                  <a:schemeClr val="bg1"/>
                </a:solidFill>
              </a:rPr>
              <a:t>, </a:t>
            </a:r>
            <a:r>
              <a:rPr lang="en-ID" sz="1300" dirty="0" err="1">
                <a:solidFill>
                  <a:schemeClr val="bg1"/>
                </a:solidFill>
              </a:rPr>
              <a:t>dengan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blok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deskripsi</a:t>
            </a:r>
            <a:r>
              <a:rPr lang="en-ID" sz="1300" dirty="0">
                <a:solidFill>
                  <a:schemeClr val="bg1"/>
                </a:solidFill>
              </a:rPr>
              <a:t> situs </a:t>
            </a:r>
            <a:r>
              <a:rPr lang="en-ID" sz="1300" dirty="0" err="1">
                <a:solidFill>
                  <a:schemeClr val="bg1"/>
                </a:solidFill>
              </a:rPr>
              <a:t>tepat</a:t>
            </a:r>
            <a:r>
              <a:rPr lang="en-ID" sz="1300" dirty="0">
                <a:solidFill>
                  <a:schemeClr val="bg1"/>
                </a:solidFill>
              </a:rPr>
              <a:t> di </a:t>
            </a:r>
            <a:r>
              <a:rPr lang="en-ID" sz="1300" dirty="0" err="1">
                <a:solidFill>
                  <a:schemeClr val="bg1"/>
                </a:solidFill>
              </a:rPr>
              <a:t>bawahnya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9CE71-C622-D53D-D59A-2FF761602F1A}"/>
              </a:ext>
            </a:extLst>
          </p:cNvPr>
          <p:cNvSpPr txBox="1"/>
          <p:nvPr/>
        </p:nvSpPr>
        <p:spPr>
          <a:xfrm>
            <a:off x="5318688" y="368203"/>
            <a:ext cx="67992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Congratulations - Moodle has been installed</a:t>
            </a:r>
            <a:br>
              <a:rPr lang="en-ID" sz="2500" b="1" dirty="0">
                <a:solidFill>
                  <a:schemeClr val="bg1"/>
                </a:solidFill>
              </a:rPr>
            </a:br>
            <a:r>
              <a:rPr lang="en-ID" sz="2500" b="1" dirty="0">
                <a:solidFill>
                  <a:schemeClr val="bg1"/>
                </a:solidFill>
              </a:rPr>
              <a:t>(</a:t>
            </a:r>
            <a:r>
              <a:rPr lang="en-ID" sz="2500" b="1" dirty="0" err="1">
                <a:solidFill>
                  <a:schemeClr val="bg1"/>
                </a:solidFill>
              </a:rPr>
              <a:t>Selamat</a:t>
            </a:r>
            <a:r>
              <a:rPr lang="en-ID" sz="2500" b="1" dirty="0">
                <a:solidFill>
                  <a:schemeClr val="bg1"/>
                </a:solidFill>
              </a:rPr>
              <a:t> - Moodle </a:t>
            </a:r>
            <a:r>
              <a:rPr lang="en-ID" sz="2500" b="1" dirty="0" err="1">
                <a:solidFill>
                  <a:schemeClr val="bg1"/>
                </a:solidFill>
              </a:rPr>
              <a:t>telah</a:t>
            </a:r>
            <a:r>
              <a:rPr lang="en-ID" sz="2500" b="1" dirty="0">
                <a:solidFill>
                  <a:schemeClr val="bg1"/>
                </a:solidFill>
              </a:rPr>
              <a:t> </a:t>
            </a:r>
            <a:r>
              <a:rPr lang="en-ID" sz="2500" b="1" dirty="0" err="1">
                <a:solidFill>
                  <a:schemeClr val="bg1"/>
                </a:solidFill>
              </a:rPr>
              <a:t>terinstal</a:t>
            </a:r>
            <a:r>
              <a:rPr lang="en-ID" sz="25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F97AE-2C8B-16C3-91B3-333A2595BCE3}"/>
              </a:ext>
            </a:extLst>
          </p:cNvPr>
          <p:cNvSpPr txBox="1"/>
          <p:nvPr/>
        </p:nvSpPr>
        <p:spPr>
          <a:xfrm>
            <a:off x="5648769" y="1396014"/>
            <a:ext cx="628115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1"/>
                </a:solidFill>
              </a:rPr>
              <a:t>Instalasi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telah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selesai</a:t>
            </a:r>
            <a:r>
              <a:rPr lang="en-ID" sz="1300" dirty="0">
                <a:solidFill>
                  <a:schemeClr val="bg1"/>
                </a:solidFill>
              </a:rPr>
              <a:t>. </a:t>
            </a:r>
            <a:r>
              <a:rPr lang="en-ID" sz="1300" dirty="0" err="1">
                <a:solidFill>
                  <a:schemeClr val="bg1"/>
                </a:solidFill>
              </a:rPr>
              <a:t>Ketik</a:t>
            </a:r>
            <a:r>
              <a:rPr lang="en-ID" sz="1300" dirty="0">
                <a:solidFill>
                  <a:schemeClr val="bg1"/>
                </a:solidFill>
              </a:rPr>
              <a:t> http://localhost (</a:t>
            </a:r>
            <a:r>
              <a:rPr lang="en-ID" sz="1300" dirty="0" err="1">
                <a:solidFill>
                  <a:schemeClr val="bg1"/>
                </a:solidFill>
              </a:rPr>
              <a:t>atau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apapun</a:t>
            </a:r>
            <a:r>
              <a:rPr lang="en-ID" sz="1300" dirty="0">
                <a:solidFill>
                  <a:schemeClr val="bg1"/>
                </a:solidFill>
              </a:rPr>
              <a:t> yang Anda </a:t>
            </a:r>
            <a:r>
              <a:rPr lang="en-ID" sz="1300" dirty="0" err="1">
                <a:solidFill>
                  <a:schemeClr val="bg1"/>
                </a:solidFill>
              </a:rPr>
              <a:t>tentukan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alamat</a:t>
            </a:r>
            <a:r>
              <a:rPr lang="en-ID" sz="1300" dirty="0">
                <a:solidFill>
                  <a:schemeClr val="bg1"/>
                </a:solidFill>
              </a:rPr>
              <a:t> web di </a:t>
            </a:r>
            <a:r>
              <a:rPr lang="en-ID" sz="1300" dirty="0" err="1">
                <a:solidFill>
                  <a:schemeClr val="bg1"/>
                </a:solidFill>
              </a:rPr>
              <a:t>awal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penyiapan</a:t>
            </a:r>
            <a:r>
              <a:rPr lang="en-ID" sz="1300" dirty="0">
                <a:solidFill>
                  <a:schemeClr val="bg1"/>
                </a:solidFill>
              </a:rPr>
              <a:t>!) pada </a:t>
            </a:r>
            <a:r>
              <a:rPr lang="en-ID" sz="1300" dirty="0" err="1">
                <a:solidFill>
                  <a:schemeClr val="bg1"/>
                </a:solidFill>
              </a:rPr>
              <a:t>peramban</a:t>
            </a:r>
            <a:r>
              <a:rPr lang="en-ID" sz="1300" dirty="0">
                <a:solidFill>
                  <a:schemeClr val="bg1"/>
                </a:solidFill>
              </a:rPr>
              <a:t> (browser) dan Moodle </a:t>
            </a:r>
            <a:r>
              <a:rPr lang="en-ID" sz="1300" dirty="0" err="1">
                <a:solidFill>
                  <a:schemeClr val="bg1"/>
                </a:solidFill>
              </a:rPr>
              <a:t>akan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terbuka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  <a:p>
            <a:endParaRPr lang="en-ID" sz="1300" dirty="0">
              <a:solidFill>
                <a:schemeClr val="bg1"/>
              </a:solidFill>
            </a:endParaRPr>
          </a:p>
          <a:p>
            <a:r>
              <a:rPr lang="en-ID" sz="1300" dirty="0" err="1">
                <a:solidFill>
                  <a:schemeClr val="bg1"/>
                </a:solidFill>
              </a:rPr>
              <a:t>Tugas</a:t>
            </a:r>
            <a:r>
              <a:rPr lang="en-ID" sz="1300" dirty="0">
                <a:solidFill>
                  <a:schemeClr val="bg1"/>
                </a:solidFill>
              </a:rPr>
              <a:t> Anda </a:t>
            </a:r>
            <a:r>
              <a:rPr lang="en-ID" sz="1300" dirty="0" err="1">
                <a:solidFill>
                  <a:schemeClr val="bg1"/>
                </a:solidFill>
              </a:rPr>
              <a:t>selanjutnya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adalah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mengkonfigurasi</a:t>
            </a:r>
            <a:r>
              <a:rPr lang="en-ID" sz="1300" dirty="0">
                <a:solidFill>
                  <a:schemeClr val="bg1"/>
                </a:solidFill>
              </a:rPr>
              <a:t> Moodle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memenuhi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kebutuhan</a:t>
            </a:r>
            <a:r>
              <a:rPr lang="en-ID" sz="1300" dirty="0">
                <a:solidFill>
                  <a:schemeClr val="bg1"/>
                </a:solidFill>
              </a:rPr>
              <a:t> Anda. </a:t>
            </a:r>
            <a:r>
              <a:rPr lang="en-ID" sz="1300" dirty="0" err="1">
                <a:solidFill>
                  <a:schemeClr val="bg1"/>
                </a:solidFill>
              </a:rPr>
              <a:t>Jangan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khawatir</a:t>
            </a:r>
            <a:r>
              <a:rPr lang="en-ID" sz="1300" dirty="0">
                <a:solidFill>
                  <a:schemeClr val="bg1"/>
                </a:solidFill>
              </a:rPr>
              <a:t>, sangat </a:t>
            </a:r>
            <a:r>
              <a:rPr lang="en-ID" sz="1300" dirty="0" err="1">
                <a:solidFill>
                  <a:schemeClr val="bg1"/>
                </a:solidFill>
              </a:rPr>
              <a:t>mudah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mengubah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pengaturan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apapun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setelah</a:t>
            </a:r>
            <a:r>
              <a:rPr lang="en-ID" sz="1300" dirty="0">
                <a:solidFill>
                  <a:schemeClr val="bg1"/>
                </a:solidFill>
              </a:rPr>
              <a:t> Moodle </a:t>
            </a:r>
            <a:r>
              <a:rPr lang="en-ID" sz="1300" dirty="0" err="1">
                <a:solidFill>
                  <a:schemeClr val="bg1"/>
                </a:solidFill>
              </a:rPr>
              <a:t>aktif</a:t>
            </a:r>
            <a:r>
              <a:rPr lang="en-ID" sz="1300" dirty="0">
                <a:solidFill>
                  <a:schemeClr val="bg1"/>
                </a:solidFill>
              </a:rPr>
              <a:t> dan </a:t>
            </a:r>
            <a:r>
              <a:rPr lang="en-ID" sz="1300" dirty="0" err="1">
                <a:solidFill>
                  <a:schemeClr val="bg1"/>
                </a:solidFill>
              </a:rPr>
              <a:t>berjalan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  <a:p>
            <a:endParaRPr lang="en-ID" sz="1300" dirty="0">
              <a:solidFill>
                <a:schemeClr val="bg1"/>
              </a:solidFill>
            </a:endParaRPr>
          </a:p>
          <a:p>
            <a:r>
              <a:rPr lang="en-ID" sz="1300" dirty="0" err="1">
                <a:solidFill>
                  <a:schemeClr val="bg1"/>
                </a:solidFill>
              </a:rPr>
              <a:t>Periksa</a:t>
            </a:r>
            <a:r>
              <a:rPr lang="en-ID" sz="1300" dirty="0">
                <a:solidFill>
                  <a:schemeClr val="bg1"/>
                </a:solidFill>
              </a:rPr>
              <a:t> Settings &gt; Site administration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tautan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lebih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lanjut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5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Introduction (</a:t>
            </a:r>
            <a:r>
              <a:rPr lang="en-US" b="1" dirty="0" err="1"/>
              <a:t>Pengenalan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Usage (</a:t>
            </a:r>
            <a:r>
              <a:rPr lang="en-US" b="1" dirty="0" err="1"/>
              <a:t>Pengguna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Installation (</a:t>
            </a:r>
            <a:r>
              <a:rPr lang="en-US" b="1" dirty="0" err="1"/>
              <a:t>Instalasi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9873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BA9982-863D-FAFB-ADA0-529F09A3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2FC9C6-B06E-459E-B50C-620A7CFA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Kelompok</a:t>
            </a:r>
            <a:r>
              <a:rPr lang="en-US" dirty="0"/>
              <a:t> 5</a:t>
            </a:r>
          </a:p>
          <a:p>
            <a:pPr lvl="1"/>
            <a:r>
              <a:rPr lang="en-US" dirty="0" err="1"/>
              <a:t>Afrizal</a:t>
            </a:r>
            <a:endParaRPr lang="en-US" dirty="0"/>
          </a:p>
          <a:p>
            <a:pPr lvl="1"/>
            <a:r>
              <a:rPr lang="en-US" dirty="0"/>
              <a:t>Arif </a:t>
            </a:r>
            <a:r>
              <a:rPr lang="en-US" dirty="0" err="1"/>
              <a:t>Frima</a:t>
            </a:r>
            <a:r>
              <a:rPr lang="en-US" dirty="0"/>
              <a:t> Ari Suwadji (221011700443)</a:t>
            </a:r>
          </a:p>
          <a:p>
            <a:pPr lvl="1"/>
            <a:r>
              <a:rPr lang="en-US" dirty="0"/>
              <a:t>Julius</a:t>
            </a:r>
          </a:p>
          <a:p>
            <a:pPr lvl="1"/>
            <a:r>
              <a:rPr lang="en-US" dirty="0"/>
              <a:t>Satya Lana Wijaya</a:t>
            </a:r>
          </a:p>
          <a:p>
            <a:pPr lvl="1"/>
            <a:r>
              <a:rPr lang="en-US" dirty="0" err="1"/>
              <a:t>Wardi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684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6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(Sejarah)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3087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Tumbuh</a:t>
            </a:r>
            <a:r>
              <a:rPr lang="en-US" sz="1000" dirty="0"/>
              <a:t> </a:t>
            </a:r>
            <a:r>
              <a:rPr lang="en-US" sz="1000" dirty="0" err="1"/>
              <a:t>besar</a:t>
            </a:r>
            <a:r>
              <a:rPr lang="en-US" sz="1000" dirty="0"/>
              <a:t> di </a:t>
            </a:r>
            <a:r>
              <a:rPr lang="en-US" sz="1000" dirty="0" err="1"/>
              <a:t>pedalaman</a:t>
            </a:r>
            <a:r>
              <a:rPr lang="en-US" sz="1000" dirty="0"/>
              <a:t> Australia pada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1970-an, </a:t>
            </a:r>
            <a:r>
              <a:rPr lang="en-US" sz="1000" dirty="0" err="1"/>
              <a:t>Pendiri</a:t>
            </a:r>
            <a:r>
              <a:rPr lang="en-US" sz="1000" dirty="0"/>
              <a:t> dan </a:t>
            </a:r>
            <a:r>
              <a:rPr lang="en-US" sz="1000" dirty="0" err="1"/>
              <a:t>Pengembang</a:t>
            </a:r>
            <a:r>
              <a:rPr lang="en-US" sz="1000" dirty="0"/>
              <a:t> Utama Moodle, Martin </a:t>
            </a:r>
            <a:r>
              <a:rPr lang="en-US" sz="1000" dirty="0" err="1"/>
              <a:t>Dougiamas</a:t>
            </a:r>
            <a:r>
              <a:rPr lang="en-US" sz="1000" dirty="0"/>
              <a:t>, </a:t>
            </a:r>
            <a:r>
              <a:rPr lang="en-US" sz="1000" dirty="0" err="1"/>
              <a:t>mengambil</a:t>
            </a:r>
            <a:r>
              <a:rPr lang="en-US" sz="1000" dirty="0"/>
              <a:t> </a:t>
            </a:r>
            <a:r>
              <a:rPr lang="en-US" sz="1000" dirty="0" err="1"/>
              <a:t>pelajaran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School of the Air, yang </a:t>
            </a:r>
            <a:r>
              <a:rPr lang="en-US" sz="1000" dirty="0" err="1"/>
              <a:t>memberinya</a:t>
            </a:r>
            <a:r>
              <a:rPr lang="en-US" sz="1000" dirty="0"/>
              <a:t> </a:t>
            </a:r>
            <a:r>
              <a:rPr lang="en-US" sz="1000" dirty="0" err="1"/>
              <a:t>wawasan</a:t>
            </a:r>
            <a:r>
              <a:rPr lang="en-US" sz="1000" dirty="0"/>
              <a:t> </a:t>
            </a:r>
            <a:r>
              <a:rPr lang="en-US" sz="1000" dirty="0" err="1"/>
              <a:t>tentang</a:t>
            </a:r>
            <a:r>
              <a:rPr lang="en-US" sz="1000" dirty="0"/>
              <a:t> </a:t>
            </a:r>
            <a:r>
              <a:rPr lang="en-US" sz="1000" dirty="0" err="1"/>
              <a:t>pembelajaran</a:t>
            </a:r>
            <a:r>
              <a:rPr lang="en-US" sz="1000" dirty="0"/>
              <a:t> </a:t>
            </a:r>
            <a:r>
              <a:rPr lang="en-US" sz="1000" dirty="0" err="1"/>
              <a:t>jarak</a:t>
            </a:r>
            <a:r>
              <a:rPr lang="en-US" sz="1000" dirty="0"/>
              <a:t> </a:t>
            </a:r>
            <a:r>
              <a:rPr lang="en-US" sz="1000" dirty="0" err="1"/>
              <a:t>jauh</a:t>
            </a:r>
            <a:r>
              <a:rPr lang="en-US" sz="1000" dirty="0"/>
              <a:t> </a:t>
            </a:r>
            <a:r>
              <a:rPr lang="en-US" sz="1000" dirty="0" err="1"/>
              <a:t>sejak</a:t>
            </a:r>
            <a:r>
              <a:rPr lang="en-US" sz="1000" dirty="0"/>
              <a:t> </a:t>
            </a:r>
            <a:r>
              <a:rPr lang="en-US" sz="1000" dirty="0" err="1"/>
              <a:t>usia</a:t>
            </a:r>
            <a:r>
              <a:rPr lang="en-US" sz="1000" dirty="0"/>
              <a:t> </a:t>
            </a:r>
            <a:r>
              <a:rPr lang="en-US" sz="1000" dirty="0" err="1"/>
              <a:t>muda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Sebagai</a:t>
            </a:r>
            <a:r>
              <a:rPr lang="en-US" sz="1000" dirty="0"/>
              <a:t> orang </a:t>
            </a:r>
            <a:r>
              <a:rPr lang="en-US" sz="1000" dirty="0" err="1"/>
              <a:t>dewasa</a:t>
            </a:r>
            <a:r>
              <a:rPr lang="en-US" sz="1000" dirty="0"/>
              <a:t>, </a:t>
            </a:r>
            <a:r>
              <a:rPr lang="en-US" sz="1000" dirty="0" err="1"/>
              <a:t>ia</a:t>
            </a:r>
            <a:r>
              <a:rPr lang="en-US" sz="1000" dirty="0"/>
              <a:t> </a:t>
            </a:r>
            <a:r>
              <a:rPr lang="en-US" sz="1000" dirty="0" err="1"/>
              <a:t>bekerja</a:t>
            </a:r>
            <a:r>
              <a:rPr lang="en-US" sz="1000" dirty="0"/>
              <a:t> dan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belajar</a:t>
            </a:r>
            <a:r>
              <a:rPr lang="en-US" sz="1000" dirty="0"/>
              <a:t> di Curtin University, di mana </a:t>
            </a:r>
            <a:r>
              <a:rPr lang="en-US" sz="1000" dirty="0" err="1"/>
              <a:t>pengalamannya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WebCT </a:t>
            </a:r>
            <a:r>
              <a:rPr lang="en-US" sz="1000" dirty="0" err="1"/>
              <a:t>mendorongnya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menyelidiki</a:t>
            </a:r>
            <a:r>
              <a:rPr lang="en-US" sz="1000" dirty="0"/>
              <a:t>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alternatif</a:t>
            </a:r>
            <a:r>
              <a:rPr lang="en-US" sz="1000" dirty="0"/>
              <a:t> </a:t>
            </a:r>
            <a:r>
              <a:rPr lang="en-US" sz="1000" dirty="0" err="1"/>
              <a:t>pengajaran</a:t>
            </a:r>
            <a:r>
              <a:rPr lang="en-US" sz="1000" dirty="0"/>
              <a:t> online. Pada </a:t>
            </a:r>
            <a:r>
              <a:rPr lang="en-US" sz="1000" dirty="0" err="1"/>
              <a:t>tahun</a:t>
            </a:r>
            <a:r>
              <a:rPr lang="en-US" sz="1000" dirty="0"/>
              <a:t> 1999, </a:t>
            </a:r>
            <a:r>
              <a:rPr lang="en-US" sz="1000" dirty="0" err="1"/>
              <a:t>ia</a:t>
            </a:r>
            <a:r>
              <a:rPr lang="en-US" sz="1000" dirty="0"/>
              <a:t> </a:t>
            </a:r>
            <a:r>
              <a:rPr lang="en-US" sz="1000" dirty="0" err="1"/>
              <a:t>mulai</a:t>
            </a:r>
            <a:r>
              <a:rPr lang="en-US" sz="1000" dirty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coba</a:t>
            </a:r>
            <a:r>
              <a:rPr lang="en-US" sz="1000" dirty="0"/>
              <a:t> </a:t>
            </a:r>
            <a:r>
              <a:rPr lang="en-US" sz="1000" dirty="0" err="1"/>
              <a:t>prototipe</a:t>
            </a:r>
            <a:r>
              <a:rPr lang="en-US" sz="1000" dirty="0"/>
              <a:t> </a:t>
            </a:r>
            <a:r>
              <a:rPr lang="en-US" sz="1000" dirty="0" err="1"/>
              <a:t>awal</a:t>
            </a:r>
            <a:r>
              <a:rPr lang="en-US" sz="1000" dirty="0"/>
              <a:t> LMS </a:t>
            </a:r>
            <a:r>
              <a:rPr lang="en-US" sz="1000" dirty="0" err="1"/>
              <a:t>baru</a:t>
            </a:r>
            <a:r>
              <a:rPr lang="en-US" sz="1000" dirty="0"/>
              <a:t>, yang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dasar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makalahnya</a:t>
            </a:r>
            <a:r>
              <a:rPr lang="en-US" sz="1000" dirty="0"/>
              <a:t> yang </a:t>
            </a:r>
            <a:r>
              <a:rPr lang="en-US" sz="1000" dirty="0" err="1"/>
              <a:t>berjudul</a:t>
            </a:r>
            <a:r>
              <a:rPr lang="en-US" sz="1000" dirty="0"/>
              <a:t> Improving the Effectiveness of online Learning. </a:t>
            </a:r>
            <a:r>
              <a:rPr lang="en-US" sz="1000" dirty="0" err="1"/>
              <a:t>Ia</a:t>
            </a:r>
            <a:r>
              <a:rPr lang="en-US" sz="1000" dirty="0"/>
              <a:t> </a:t>
            </a:r>
            <a:r>
              <a:rPr lang="en-US" sz="1000" dirty="0" err="1"/>
              <a:t>mendaftarkan</a:t>
            </a:r>
            <a:r>
              <a:rPr lang="en-US" sz="1000" dirty="0"/>
              <a:t> kata 'Moodle'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merek</a:t>
            </a:r>
            <a:r>
              <a:rPr lang="en-US" sz="1000" dirty="0"/>
              <a:t> </a:t>
            </a:r>
            <a:r>
              <a:rPr lang="en-US" sz="1000" dirty="0" err="1"/>
              <a:t>dagang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Moodle Pty Ltd dan </a:t>
            </a:r>
            <a:r>
              <a:rPr lang="en-US" sz="1000" dirty="0" err="1"/>
              <a:t>menjelaskan</a:t>
            </a:r>
            <a:r>
              <a:rPr lang="en-US" sz="1000" dirty="0"/>
              <a:t> </a:t>
            </a:r>
            <a:r>
              <a:rPr lang="en-US" sz="1000" dirty="0" err="1"/>
              <a:t>pilihan</a:t>
            </a:r>
            <a:r>
              <a:rPr lang="en-US" sz="1000" dirty="0"/>
              <a:t> </a:t>
            </a:r>
            <a:r>
              <a:rPr lang="en-US" sz="1000" dirty="0" err="1"/>
              <a:t>namanya</a:t>
            </a:r>
            <a:r>
              <a:rPr lang="en-US" sz="1000" dirty="0"/>
              <a:t> di </a:t>
            </a:r>
            <a:r>
              <a:rPr lang="en-US" sz="1000" dirty="0" err="1"/>
              <a:t>sebuah</a:t>
            </a:r>
            <a:r>
              <a:rPr lang="en-US" sz="1000" dirty="0"/>
              <a:t> forum </a:t>
            </a:r>
            <a:r>
              <a:rPr lang="en-US" sz="1000" dirty="0" err="1"/>
              <a:t>beberapa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</a:t>
            </a:r>
            <a:r>
              <a:rPr lang="en-US" sz="1000" dirty="0" err="1"/>
              <a:t>kemudian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Penelitian</a:t>
            </a:r>
            <a:r>
              <a:rPr lang="en-US" sz="1000" dirty="0"/>
              <a:t> </a:t>
            </a:r>
            <a:r>
              <a:rPr lang="en-US" sz="1000" dirty="0" err="1"/>
              <a:t>berlanjut</a:t>
            </a:r>
            <a:r>
              <a:rPr lang="en-US" sz="1000" dirty="0"/>
              <a:t>: situs Moodle </a:t>
            </a:r>
            <a:r>
              <a:rPr lang="en-US" sz="1000" dirty="0" err="1"/>
              <a:t>pertama</a:t>
            </a:r>
            <a:r>
              <a:rPr lang="en-US" sz="1000" dirty="0"/>
              <a:t> yang </a:t>
            </a:r>
            <a:r>
              <a:rPr lang="en-US" sz="1000" dirty="0" err="1"/>
              <a:t>pernah</a:t>
            </a:r>
            <a:r>
              <a:rPr lang="en-US" sz="1000" dirty="0"/>
              <a:t>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http://smec2001.moodle.com/ </a:t>
            </a:r>
            <a:r>
              <a:rPr lang="en-US" sz="1000" dirty="0" err="1"/>
              <a:t>milik</a:t>
            </a:r>
            <a:r>
              <a:rPr lang="en-US" sz="1000" dirty="0"/>
              <a:t> Peter Taylor di Curtin University, </a:t>
            </a:r>
            <a:r>
              <a:rPr lang="en-US" sz="1000" dirty="0" err="1"/>
              <a:t>dengan</a:t>
            </a:r>
            <a:r>
              <a:rPr lang="en-US" sz="1000" dirty="0"/>
              <a:t> Martin </a:t>
            </a:r>
            <a:r>
              <a:rPr lang="en-US" sz="1000" dirty="0" err="1"/>
              <a:t>membuat</a:t>
            </a:r>
            <a:r>
              <a:rPr lang="en-US" sz="1000" dirty="0"/>
              <a:t> posting </a:t>
            </a:r>
            <a:r>
              <a:rPr lang="en-US" sz="1000" dirty="0" err="1"/>
              <a:t>pertama</a:t>
            </a:r>
            <a:r>
              <a:rPr lang="en-US" sz="1000" dirty="0"/>
              <a:t> di situs Moodle.com </a:t>
            </a:r>
            <a:r>
              <a:rPr lang="en-US" sz="1000" dirty="0" err="1"/>
              <a:t>miliknya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November 2001. </a:t>
            </a:r>
            <a:r>
              <a:rPr lang="en-US" sz="1000" dirty="0" err="1"/>
              <a:t>Pasangan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mempublikasikan</a:t>
            </a:r>
            <a:r>
              <a:rPr lang="en-US" sz="1000" dirty="0"/>
              <a:t> </a:t>
            </a:r>
            <a:r>
              <a:rPr lang="en-US" sz="1000" dirty="0" err="1"/>
              <a:t>Analisis</a:t>
            </a:r>
            <a:r>
              <a:rPr lang="en-US" sz="1000" dirty="0"/>
              <a:t> </a:t>
            </a:r>
            <a:r>
              <a:rPr lang="en-US" sz="1000" dirty="0" err="1"/>
              <a:t>Interpretatif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kursus</a:t>
            </a:r>
            <a:r>
              <a:rPr lang="en-US" sz="1000" dirty="0"/>
              <a:t> </a:t>
            </a:r>
            <a:r>
              <a:rPr lang="en-US" sz="1000" dirty="0" err="1"/>
              <a:t>berbasis</a:t>
            </a:r>
            <a:r>
              <a:rPr lang="en-US" sz="1000" dirty="0"/>
              <a:t> internet yang </a:t>
            </a:r>
            <a:r>
              <a:rPr lang="en-US" sz="1000" dirty="0" err="1"/>
              <a:t>dibangun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perangkat</a:t>
            </a:r>
            <a:r>
              <a:rPr lang="en-US" sz="1000" dirty="0"/>
              <a:t> </a:t>
            </a:r>
            <a:r>
              <a:rPr lang="en-US" sz="1000" dirty="0" err="1"/>
              <a:t>lunak</a:t>
            </a:r>
            <a:r>
              <a:rPr lang="en-US" sz="1000" dirty="0"/>
              <a:t> </a:t>
            </a:r>
            <a:r>
              <a:rPr lang="en-US" sz="1000" dirty="0" err="1"/>
              <a:t>kursus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yang </a:t>
            </a:r>
            <a:r>
              <a:rPr lang="en-US" sz="1000" dirty="0" err="1"/>
              <a:t>disebut</a:t>
            </a:r>
            <a:r>
              <a:rPr lang="en-US" sz="1000" dirty="0"/>
              <a:t> Moodle.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2001, Moodle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diunduh</a:t>
            </a:r>
            <a:r>
              <a:rPr lang="en-US" sz="1000" dirty="0"/>
              <a:t> </a:t>
            </a:r>
            <a:r>
              <a:rPr lang="en-US" sz="1000" dirty="0" err="1"/>
              <a:t>melalui</a:t>
            </a:r>
            <a:r>
              <a:rPr lang="en-US" sz="1000" dirty="0"/>
              <a:t> CVS (Git </a:t>
            </a:r>
            <a:r>
              <a:rPr lang="en-US" sz="1000" dirty="0" err="1"/>
              <a:t>hadir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2010 dan </a:t>
            </a:r>
            <a:r>
              <a:rPr lang="en-US" sz="1000" dirty="0" err="1"/>
              <a:t>menggantikan</a:t>
            </a:r>
            <a:r>
              <a:rPr lang="en-US" sz="1000" dirty="0"/>
              <a:t> CVS pada </a:t>
            </a:r>
            <a:r>
              <a:rPr lang="en-US" sz="1000" dirty="0" err="1"/>
              <a:t>tahun</a:t>
            </a:r>
            <a:r>
              <a:rPr lang="en-US" sz="1000" dirty="0"/>
              <a:t> 2013) dan </a:t>
            </a:r>
            <a:r>
              <a:rPr lang="en-US" sz="1000" dirty="0" err="1"/>
              <a:t>dokumentasi</a:t>
            </a:r>
            <a:r>
              <a:rPr lang="en-US" sz="1000" dirty="0"/>
              <a:t> </a:t>
            </a:r>
            <a:r>
              <a:rPr lang="en-US" sz="1000" dirty="0" err="1"/>
              <a:t>instalasi</a:t>
            </a:r>
            <a:r>
              <a:rPr lang="en-US" sz="1000" dirty="0"/>
              <a:t> </a:t>
            </a:r>
            <a:r>
              <a:rPr lang="en-US" sz="1000" dirty="0" err="1"/>
              <a:t>dasar</a:t>
            </a:r>
            <a:r>
              <a:rPr lang="en-US" sz="1000" dirty="0"/>
              <a:t>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tersedia</a:t>
            </a:r>
            <a:r>
              <a:rPr lang="en-US" sz="1000" dirty="0"/>
              <a:t>. </a:t>
            </a:r>
            <a:r>
              <a:rPr lang="en-US" sz="1000" dirty="0" err="1"/>
              <a:t>Saat</a:t>
            </a:r>
            <a:r>
              <a:rPr lang="en-US" sz="1000" dirty="0"/>
              <a:t> </a:t>
            </a:r>
            <a:r>
              <a:rPr lang="en-US" sz="1000" dirty="0" err="1"/>
              <a:t>itu</a:t>
            </a:r>
            <a:r>
              <a:rPr lang="en-US" sz="1000" dirty="0"/>
              <a:t> </a:t>
            </a:r>
            <a:r>
              <a:rPr lang="en-US" sz="1000" dirty="0" err="1"/>
              <a:t>masih</a:t>
            </a:r>
            <a:r>
              <a:rPr lang="en-US" sz="1000" dirty="0"/>
              <a:t> </a:t>
            </a:r>
            <a:r>
              <a:rPr lang="en-US" sz="1000" dirty="0" err="1"/>
              <a:t>merupakan</a:t>
            </a:r>
            <a:r>
              <a:rPr lang="en-US" sz="1000" dirty="0"/>
              <a:t> </a:t>
            </a:r>
            <a:r>
              <a:rPr lang="en-US" sz="1000" dirty="0" err="1"/>
              <a:t>visi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orang, </a:t>
            </a:r>
            <a:r>
              <a:rPr lang="en-US" sz="1000" dirty="0" err="1"/>
              <a:t>dengan</a:t>
            </a:r>
            <a:r>
              <a:rPr lang="en-US" sz="1000" dirty="0"/>
              <a:t> Martin yang </a:t>
            </a:r>
            <a:r>
              <a:rPr lang="en-US" sz="1000" dirty="0" err="1"/>
              <a:t>membuat</a:t>
            </a:r>
            <a:r>
              <a:rPr lang="en-US" sz="1000" dirty="0"/>
              <a:t> </a:t>
            </a:r>
            <a:r>
              <a:rPr lang="en-US" sz="1000" dirty="0" err="1"/>
              <a:t>pelacak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Mei 2002.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Moodle 1.0 </a:t>
            </a:r>
            <a:r>
              <a:rPr lang="en-US" sz="1000" dirty="0" err="1"/>
              <a:t>dirilis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Agustus</a:t>
            </a:r>
            <a:r>
              <a:rPr lang="en-US" sz="1000" dirty="0"/>
              <a:t> 2002. Para </a:t>
            </a:r>
            <a:r>
              <a:rPr lang="en-US" sz="1000" dirty="0" err="1"/>
              <a:t>pengguna</a:t>
            </a:r>
            <a:r>
              <a:rPr lang="en-US" sz="1000" dirty="0"/>
              <a:t> </a:t>
            </a:r>
            <a:r>
              <a:rPr lang="en-US" sz="1000" dirty="0" err="1"/>
              <a:t>mendiskusikan</a:t>
            </a:r>
            <a:r>
              <a:rPr lang="en-US" sz="1000" dirty="0"/>
              <a:t> Moodle di forum </a:t>
            </a:r>
            <a:r>
              <a:rPr lang="en-US" sz="1000" dirty="0" err="1"/>
              <a:t>baru</a:t>
            </a:r>
            <a:r>
              <a:rPr lang="en-US" sz="1000" dirty="0"/>
              <a:t>, </a:t>
            </a:r>
            <a:r>
              <a:rPr lang="en-US" sz="1000" dirty="0" err="1"/>
              <a:t>menerjemahkan</a:t>
            </a:r>
            <a:r>
              <a:rPr lang="en-US" sz="1000" dirty="0"/>
              <a:t> Moodle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berbagai</a:t>
            </a:r>
            <a:r>
              <a:rPr lang="en-US" sz="1000" dirty="0"/>
              <a:t> </a:t>
            </a:r>
            <a:r>
              <a:rPr lang="en-US" sz="1000" dirty="0" err="1"/>
              <a:t>bahasa</a:t>
            </a:r>
            <a:r>
              <a:rPr lang="en-US" sz="1000" dirty="0"/>
              <a:t> dan </a:t>
            </a:r>
            <a:r>
              <a:rPr lang="en-US" sz="1000" dirty="0" err="1"/>
              <a:t>membuat</a:t>
            </a:r>
            <a:r>
              <a:rPr lang="en-US" sz="1000" dirty="0"/>
              <a:t> </a:t>
            </a:r>
            <a:r>
              <a:rPr lang="en-US" sz="1000" dirty="0" err="1"/>
              <a:t>tema</a:t>
            </a:r>
            <a:r>
              <a:rPr lang="en-US" sz="1000" dirty="0"/>
              <a:t>. </a:t>
            </a:r>
            <a:r>
              <a:rPr lang="en-US" sz="1000" dirty="0" err="1"/>
              <a:t>Setahun</a:t>
            </a:r>
            <a:r>
              <a:rPr lang="en-US" sz="1000" dirty="0"/>
              <a:t> </a:t>
            </a:r>
            <a:r>
              <a:rPr lang="en-US" sz="1000" dirty="0" err="1"/>
              <a:t>kemudian</a:t>
            </a:r>
            <a:r>
              <a:rPr lang="en-US" sz="1000" dirty="0"/>
              <a:t>, </a:t>
            </a:r>
            <a:r>
              <a:rPr lang="en-US" sz="1000" dirty="0" err="1"/>
              <a:t>modul</a:t>
            </a:r>
            <a:r>
              <a:rPr lang="en-US" sz="1000" dirty="0"/>
              <a:t> </a:t>
            </a:r>
            <a:r>
              <a:rPr lang="en-US" sz="1000" dirty="0" err="1"/>
              <a:t>kontribusi</a:t>
            </a:r>
            <a:r>
              <a:rPr lang="en-US" sz="1000" dirty="0"/>
              <a:t> </a:t>
            </a:r>
            <a:r>
              <a:rPr lang="en-US" sz="1000" dirty="0" err="1"/>
              <a:t>pertama</a:t>
            </a:r>
            <a:r>
              <a:rPr lang="en-US" sz="1000" dirty="0"/>
              <a:t> (workshop) </a:t>
            </a:r>
            <a:r>
              <a:rPr lang="en-US" sz="1000" dirty="0" err="1"/>
              <a:t>dirilis</a:t>
            </a:r>
            <a:r>
              <a:rPr lang="en-US" sz="1000" dirty="0"/>
              <a:t> dan Moodle.org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bagian</a:t>
            </a:r>
            <a:r>
              <a:rPr lang="en-US" sz="1000" dirty="0"/>
              <a:t> </a:t>
            </a:r>
            <a:r>
              <a:rPr lang="en-US" sz="1000" dirty="0" err="1"/>
              <a:t>komunitas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Moodle, </a:t>
            </a:r>
            <a:r>
              <a:rPr lang="en-US" sz="1000" dirty="0" err="1"/>
              <a:t>dengan</a:t>
            </a:r>
            <a:r>
              <a:rPr lang="en-US" sz="1000" dirty="0"/>
              <a:t> Moodle.com yang </a:t>
            </a:r>
            <a:r>
              <a:rPr lang="en-US" sz="1000" dirty="0" err="1"/>
              <a:t>mewakili</a:t>
            </a:r>
            <a:r>
              <a:rPr lang="en-US" sz="1000" dirty="0"/>
              <a:t> </a:t>
            </a:r>
            <a:r>
              <a:rPr lang="en-US" sz="1000" dirty="0" err="1"/>
              <a:t>aspek</a:t>
            </a:r>
            <a:r>
              <a:rPr lang="en-US" sz="1000" dirty="0"/>
              <a:t> </a:t>
            </a:r>
            <a:r>
              <a:rPr lang="en-US" sz="1000" dirty="0" err="1"/>
              <a:t>komersial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Moodle </a:t>
            </a:r>
            <a:r>
              <a:rPr lang="en-US" sz="1000" dirty="0" err="1"/>
              <a:t>berkembang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cepat</a:t>
            </a:r>
            <a:r>
              <a:rPr lang="en-US" sz="1000" dirty="0"/>
              <a:t>: Moodle Moot yang </a:t>
            </a:r>
            <a:r>
              <a:rPr lang="en-US" sz="1000" dirty="0" err="1"/>
              <a:t>pertama</a:t>
            </a:r>
            <a:r>
              <a:rPr lang="en-US" sz="1000" dirty="0"/>
              <a:t> </a:t>
            </a:r>
            <a:r>
              <a:rPr lang="en-US" sz="1000" dirty="0" err="1"/>
              <a:t>diadakan</a:t>
            </a:r>
            <a:r>
              <a:rPr lang="en-US" sz="1000" dirty="0"/>
              <a:t> di Oxford pada </a:t>
            </a:r>
            <a:r>
              <a:rPr lang="en-US" sz="1000" dirty="0" err="1"/>
              <a:t>tahun</a:t>
            </a:r>
            <a:r>
              <a:rPr lang="en-US" sz="1000" dirty="0"/>
              <a:t> 2004 dan </a:t>
            </a:r>
            <a:r>
              <a:rPr lang="en-US" sz="1000" dirty="0" err="1"/>
              <a:t>perusahaan-perusahaan</a:t>
            </a:r>
            <a:r>
              <a:rPr lang="en-US" sz="1000" dirty="0"/>
              <a:t> </a:t>
            </a:r>
            <a:r>
              <a:rPr lang="en-US" sz="1000" dirty="0" err="1"/>
              <a:t>mulai</a:t>
            </a:r>
            <a:r>
              <a:rPr lang="en-US" sz="1000" dirty="0"/>
              <a:t> </a:t>
            </a:r>
            <a:r>
              <a:rPr lang="en-US" sz="1000" dirty="0" err="1"/>
              <a:t>mendaftar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mitra</a:t>
            </a:r>
            <a:r>
              <a:rPr lang="en-US" sz="1000" dirty="0"/>
              <a:t> Moodle. </a:t>
            </a:r>
            <a:r>
              <a:rPr lang="en-US" sz="1000" dirty="0" err="1"/>
              <a:t>Tahun</a:t>
            </a:r>
            <a:r>
              <a:rPr lang="en-US" sz="1000" dirty="0"/>
              <a:t> 2005 </a:t>
            </a:r>
            <a:r>
              <a:rPr lang="en-US" sz="1000" dirty="0" err="1"/>
              <a:t>menandai</a:t>
            </a:r>
            <a:r>
              <a:rPr lang="en-US" sz="1000" dirty="0"/>
              <a:t> </a:t>
            </a:r>
            <a:r>
              <a:rPr lang="en-US" sz="1000" dirty="0" err="1"/>
              <a:t>kepindahan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tempat</a:t>
            </a:r>
            <a:r>
              <a:rPr lang="en-US" sz="1000" dirty="0"/>
              <a:t> </a:t>
            </a:r>
            <a:r>
              <a:rPr lang="en-US" sz="1000" dirty="0" err="1"/>
              <a:t>khusus</a:t>
            </a:r>
            <a:r>
              <a:rPr lang="en-US" sz="1000" dirty="0"/>
              <a:t> </a:t>
            </a:r>
            <a:r>
              <a:rPr lang="en-US" sz="1000" dirty="0" err="1"/>
              <a:t>bersama</a:t>
            </a:r>
            <a:r>
              <a:rPr lang="en-US" sz="1000" dirty="0"/>
              <a:t> Martin dan 4 orang </a:t>
            </a:r>
            <a:r>
              <a:rPr lang="en-US" sz="1000" dirty="0" err="1"/>
              <a:t>lainnya</a:t>
            </a:r>
            <a:r>
              <a:rPr lang="en-US" sz="1000" dirty="0"/>
              <a:t>; </a:t>
            </a:r>
            <a:r>
              <a:rPr lang="en-US" sz="1000" dirty="0" err="1"/>
              <a:t>kantor</a:t>
            </a:r>
            <a:r>
              <a:rPr lang="en-US" sz="1000" dirty="0"/>
              <a:t> </a:t>
            </a:r>
            <a:r>
              <a:rPr lang="en-US" sz="1000" dirty="0" err="1"/>
              <a:t>pusat</a:t>
            </a:r>
            <a:r>
              <a:rPr lang="en-US" sz="1000" dirty="0"/>
              <a:t> di Richardson St West Perth, </a:t>
            </a:r>
            <a:r>
              <a:rPr lang="en-US" sz="1000" dirty="0" err="1"/>
              <a:t>menampung</a:t>
            </a:r>
            <a:r>
              <a:rPr lang="en-US" sz="1000" dirty="0"/>
              <a:t> 16 orang </a:t>
            </a:r>
            <a:r>
              <a:rPr lang="en-US" sz="1000" dirty="0" err="1"/>
              <a:t>dengan</a:t>
            </a:r>
            <a:r>
              <a:rPr lang="en-US" sz="1000" dirty="0"/>
              <a:t> 11 orang yang </a:t>
            </a:r>
            <a:r>
              <a:rPr lang="en-US" sz="1000" dirty="0" err="1"/>
              <a:t>bekerja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remote.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dokumentasi</a:t>
            </a:r>
            <a:r>
              <a:rPr lang="en-US" sz="1000" dirty="0"/>
              <a:t> yang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baik</a:t>
            </a:r>
            <a:r>
              <a:rPr lang="en-US" sz="1000" dirty="0"/>
              <a:t> dan </a:t>
            </a:r>
            <a:r>
              <a:rPr lang="en-US" sz="1000" dirty="0" err="1"/>
              <a:t>sertifikasi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, Moodle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memantapkan</a:t>
            </a:r>
            <a:r>
              <a:rPr lang="en-US" sz="1000" dirty="0"/>
              <a:t> </a:t>
            </a:r>
            <a:r>
              <a:rPr lang="en-US" sz="1000" dirty="0" err="1"/>
              <a:t>dirinya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2007 </a:t>
            </a:r>
            <a:r>
              <a:rPr lang="en-US" sz="1000" dirty="0" err="1"/>
              <a:t>sebagai</a:t>
            </a:r>
            <a:r>
              <a:rPr lang="en-US" sz="1000" dirty="0"/>
              <a:t> LMS open source </a:t>
            </a:r>
            <a:r>
              <a:rPr lang="en-US" sz="1000" dirty="0" err="1"/>
              <a:t>terkemuka</a:t>
            </a:r>
            <a:r>
              <a:rPr lang="en-US" sz="1000" dirty="0"/>
              <a:t> dan </a:t>
            </a:r>
            <a:r>
              <a:rPr lang="en-US" sz="1000" dirty="0" err="1"/>
              <a:t>pemenang</a:t>
            </a:r>
            <a:r>
              <a:rPr lang="en-US" sz="1000" dirty="0"/>
              <a:t> </a:t>
            </a:r>
            <a:r>
              <a:rPr lang="en-US" sz="1000" dirty="0" err="1"/>
              <a:t>penghargaan</a:t>
            </a:r>
            <a:r>
              <a:rPr lang="en-US" sz="1000" dirty="0"/>
              <a:t>. Dari 1000 situs </a:t>
            </a:r>
            <a:r>
              <a:rPr lang="en-US" sz="1000" dirty="0" err="1"/>
              <a:t>terdaftar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2004,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mencapai</a:t>
            </a:r>
            <a:r>
              <a:rPr lang="en-US" sz="1000" dirty="0"/>
              <a:t> </a:t>
            </a:r>
            <a:r>
              <a:rPr lang="en-US" sz="1000" dirty="0" err="1"/>
              <a:t>setengah</a:t>
            </a:r>
            <a:r>
              <a:rPr lang="en-US" sz="1000" dirty="0"/>
              <a:t> </a:t>
            </a:r>
            <a:r>
              <a:rPr lang="en-US" sz="1000" dirty="0" err="1"/>
              <a:t>juta</a:t>
            </a:r>
            <a:r>
              <a:rPr lang="en-US" sz="1000" dirty="0"/>
              <a:t> </a:t>
            </a:r>
            <a:r>
              <a:rPr lang="en-US" sz="1000" dirty="0" err="1"/>
              <a:t>pengguna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2008 dan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juta</a:t>
            </a:r>
            <a:r>
              <a:rPr lang="en-US" sz="1000" dirty="0"/>
              <a:t> </a:t>
            </a:r>
            <a:r>
              <a:rPr lang="en-US" sz="1000" dirty="0" err="1"/>
              <a:t>pengguna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2010,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50 </a:t>
            </a:r>
            <a:r>
              <a:rPr lang="en-US" sz="1000" dirty="0" err="1"/>
              <a:t>mitra</a:t>
            </a:r>
            <a:r>
              <a:rPr lang="en-US" sz="1000" dirty="0"/>
              <a:t> Moodle. </a:t>
            </a:r>
            <a:r>
              <a:rPr lang="en-US" sz="1000" dirty="0" err="1"/>
              <a:t>Repositori</a:t>
            </a:r>
            <a:r>
              <a:rPr lang="en-US" sz="1000" dirty="0"/>
              <a:t> </a:t>
            </a:r>
            <a:r>
              <a:rPr lang="en-US" sz="1000" dirty="0" err="1"/>
              <a:t>terjemahannya</a:t>
            </a:r>
            <a:r>
              <a:rPr lang="en-US" sz="1000" dirty="0"/>
              <a:t>, AMOS,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100 </a:t>
            </a:r>
            <a:r>
              <a:rPr lang="en-US" sz="1000" dirty="0" err="1"/>
              <a:t>bahasa</a:t>
            </a:r>
            <a:r>
              <a:rPr lang="en-US" sz="1000" dirty="0"/>
              <a:t>. Moodle 2.0 yang </a:t>
            </a:r>
            <a:r>
              <a:rPr lang="en-US" sz="1000" dirty="0" err="1"/>
              <a:t>telah</a:t>
            </a:r>
            <a:r>
              <a:rPr lang="en-US" sz="1000" dirty="0"/>
              <a:t> lama </a:t>
            </a:r>
            <a:r>
              <a:rPr lang="en-US" sz="1000" dirty="0" err="1"/>
              <a:t>ditunggu-tunggu</a:t>
            </a:r>
            <a:r>
              <a:rPr lang="en-US" sz="1000" dirty="0"/>
              <a:t> </a:t>
            </a:r>
            <a:r>
              <a:rPr lang="en-US" sz="1000" dirty="0" err="1"/>
              <a:t>keluar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November 2010 dan </a:t>
            </a:r>
            <a:r>
              <a:rPr lang="en-US" sz="1000" dirty="0" err="1"/>
              <a:t>sekarang</a:t>
            </a:r>
            <a:r>
              <a:rPr lang="en-US" sz="1000" dirty="0"/>
              <a:t>, </a:t>
            </a:r>
            <a:r>
              <a:rPr lang="en-US" sz="1000" dirty="0" err="1"/>
              <a:t>rilis</a:t>
            </a:r>
            <a:r>
              <a:rPr lang="en-US" sz="1000" dirty="0"/>
              <a:t> </a:t>
            </a:r>
            <a:r>
              <a:rPr lang="en-US" sz="1000" dirty="0" err="1"/>
              <a:t>reguler</a:t>
            </a:r>
            <a:r>
              <a:rPr lang="en-US" sz="1000" dirty="0"/>
              <a:t> </a:t>
            </a:r>
            <a:r>
              <a:rPr lang="en-US" sz="1000" dirty="0" err="1"/>
              <a:t>membawa</a:t>
            </a:r>
            <a:r>
              <a:rPr lang="en-US" sz="1000" dirty="0"/>
              <a:t> </a:t>
            </a:r>
            <a:r>
              <a:rPr lang="en-US" sz="1000" dirty="0" err="1"/>
              <a:t>fitur-fitur</a:t>
            </a:r>
            <a:r>
              <a:rPr lang="en-US" sz="1000" dirty="0"/>
              <a:t> yang </a:t>
            </a:r>
            <a:r>
              <a:rPr lang="en-US" sz="1000" dirty="0" err="1"/>
              <a:t>disempurnakan</a:t>
            </a:r>
            <a:r>
              <a:rPr lang="en-US" sz="1000" dirty="0"/>
              <a:t> </a:t>
            </a: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enam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. </a:t>
            </a:r>
            <a:r>
              <a:rPr lang="en-US" sz="1000" dirty="0" err="1"/>
              <a:t>Fokus</a:t>
            </a:r>
            <a:r>
              <a:rPr lang="en-US" sz="1000" dirty="0"/>
              <a:t> pada </a:t>
            </a:r>
            <a:r>
              <a:rPr lang="en-US" sz="1000" dirty="0" err="1"/>
              <a:t>teknologi</a:t>
            </a:r>
            <a:r>
              <a:rPr lang="en-US" sz="1000" dirty="0"/>
              <a:t> mobile: </a:t>
            </a:r>
            <a:r>
              <a:rPr lang="en-US" sz="1000" dirty="0" err="1"/>
              <a:t>aplikasi</a:t>
            </a:r>
            <a:r>
              <a:rPr lang="en-US" sz="1000" dirty="0"/>
              <a:t> HTML5 </a:t>
            </a:r>
            <a:r>
              <a:rPr lang="en-US" sz="1000" dirty="0" err="1"/>
              <a:t>resmi</a:t>
            </a:r>
            <a:r>
              <a:rPr lang="en-US" sz="1000" dirty="0"/>
              <a:t> </a:t>
            </a:r>
            <a:r>
              <a:rPr lang="en-US" sz="1000" dirty="0" err="1"/>
              <a:t>dirilis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2013 dan Moodle </a:t>
            </a:r>
            <a:r>
              <a:rPr lang="en-US" sz="1000" dirty="0" err="1"/>
              <a:t>menyertakan</a:t>
            </a:r>
            <a:r>
              <a:rPr lang="en-US" sz="1000" dirty="0"/>
              <a:t> </a:t>
            </a:r>
            <a:r>
              <a:rPr lang="en-US" sz="1000" dirty="0" err="1"/>
              <a:t>tema</a:t>
            </a:r>
            <a:r>
              <a:rPr lang="en-US" sz="1000" dirty="0"/>
              <a:t> yang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disesuaikan</a:t>
            </a:r>
            <a:r>
              <a:rPr lang="en-US" sz="1000" dirty="0"/>
              <a:t> yang </a:t>
            </a:r>
            <a:r>
              <a:rPr lang="en-US" sz="1000" dirty="0" err="1"/>
              <a:t>cocok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</a:t>
            </a:r>
            <a:r>
              <a:rPr lang="en-US" sz="1000" dirty="0" err="1"/>
              <a:t>ukuran</a:t>
            </a:r>
            <a:r>
              <a:rPr lang="en-US" sz="1000" dirty="0"/>
              <a:t> </a:t>
            </a:r>
            <a:r>
              <a:rPr lang="en-US" sz="1000" dirty="0" err="1"/>
              <a:t>layar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1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6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(Sejarah)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3087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Peresmian</a:t>
            </a:r>
            <a:r>
              <a:rPr lang="en-US" sz="1000" dirty="0"/>
              <a:t> </a:t>
            </a:r>
            <a:r>
              <a:rPr lang="en-US" sz="1000" dirty="0" err="1"/>
              <a:t>konferensi</a:t>
            </a:r>
            <a:r>
              <a:rPr lang="en-US" sz="1000" dirty="0"/>
              <a:t> Moodle Research pada </a:t>
            </a:r>
            <a:r>
              <a:rPr lang="en-US" sz="1000" dirty="0" err="1"/>
              <a:t>tahun</a:t>
            </a:r>
            <a:r>
              <a:rPr lang="en-US" sz="1000" dirty="0"/>
              <a:t> 2012 </a:t>
            </a:r>
            <a:r>
              <a:rPr lang="en-US" sz="1000" dirty="0" err="1"/>
              <a:t>berfungsi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pengingat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, </a:t>
            </a:r>
            <a:r>
              <a:rPr lang="en-US" sz="1000" dirty="0" err="1"/>
              <a:t>betapapun</a:t>
            </a:r>
            <a:r>
              <a:rPr lang="en-US" sz="1000" dirty="0"/>
              <a:t> </a:t>
            </a:r>
            <a:r>
              <a:rPr lang="en-US" sz="1000" dirty="0" err="1"/>
              <a:t>canggihnya</a:t>
            </a:r>
            <a:r>
              <a:rPr lang="en-US" sz="1000" dirty="0"/>
              <a:t> </a:t>
            </a:r>
            <a:r>
              <a:rPr lang="en-US" sz="1000" dirty="0" err="1"/>
              <a:t>teknologi</a:t>
            </a:r>
            <a:r>
              <a:rPr lang="en-US" sz="1000" dirty="0"/>
              <a:t>, </a:t>
            </a:r>
            <a:r>
              <a:rPr lang="en-US" sz="1000" dirty="0" err="1"/>
              <a:t>desain</a:t>
            </a:r>
            <a:r>
              <a:rPr lang="en-US" sz="1000" dirty="0"/>
              <a:t> dan </a:t>
            </a:r>
            <a:r>
              <a:rPr lang="en-US" sz="1000" dirty="0" err="1"/>
              <a:t>pengembangan</a:t>
            </a:r>
            <a:r>
              <a:rPr lang="en-US" sz="1000" dirty="0"/>
              <a:t> Moodle </a:t>
            </a:r>
            <a:r>
              <a:rPr lang="en-US" sz="1000" dirty="0" err="1"/>
              <a:t>dipandu</a:t>
            </a:r>
            <a:r>
              <a:rPr lang="en-US" sz="1000" dirty="0"/>
              <a:t> oleh social constructionist pedagogy. </a:t>
            </a:r>
            <a:r>
              <a:rPr lang="en-US" sz="1000" dirty="0" err="1"/>
              <a:t>Selama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 September 2013, MOOC </a:t>
            </a:r>
            <a:r>
              <a:rPr lang="en-US" sz="1000" dirty="0" err="1"/>
              <a:t>resmi</a:t>
            </a:r>
            <a:r>
              <a:rPr lang="en-US" sz="1000" dirty="0"/>
              <a:t> Moodle, Learn Moodle, </a:t>
            </a:r>
            <a:r>
              <a:rPr lang="en-US" sz="1000" dirty="0" err="1"/>
              <a:t>memperkenalkan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9000 </a:t>
            </a:r>
            <a:r>
              <a:rPr lang="en-US" sz="1000" dirty="0" err="1"/>
              <a:t>peserta</a:t>
            </a:r>
            <a:r>
              <a:rPr lang="en-US" sz="1000" dirty="0"/>
              <a:t> pada </a:t>
            </a:r>
            <a:r>
              <a:rPr lang="en-US" sz="1000" dirty="0" err="1"/>
              <a:t>fitur-fitur</a:t>
            </a:r>
            <a:r>
              <a:rPr lang="en-US" sz="1000" dirty="0"/>
              <a:t> </a:t>
            </a:r>
            <a:r>
              <a:rPr lang="en-US" sz="1000" dirty="0" err="1"/>
              <a:t>dasar</a:t>
            </a:r>
            <a:r>
              <a:rPr lang="en-US" sz="1000" dirty="0"/>
              <a:t> Moodle. Para </a:t>
            </a:r>
            <a:r>
              <a:rPr lang="en-US" sz="1000" dirty="0" err="1"/>
              <a:t>pendidik</a:t>
            </a:r>
            <a:r>
              <a:rPr lang="en-US" sz="1000" dirty="0"/>
              <a:t> di </a:t>
            </a:r>
            <a:r>
              <a:rPr lang="en-US" sz="1000" dirty="0" err="1"/>
              <a:t>seluruh</a:t>
            </a:r>
            <a:r>
              <a:rPr lang="en-US" sz="1000" dirty="0"/>
              <a:t> dunia </a:t>
            </a:r>
            <a:r>
              <a:rPr lang="en-US" sz="1000" dirty="0" err="1"/>
              <a:t>didorong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berbagi</a:t>
            </a:r>
            <a:r>
              <a:rPr lang="en-US" sz="1000" dirty="0"/>
              <a:t> </a:t>
            </a:r>
            <a:r>
              <a:rPr lang="en-US" sz="1000" dirty="0" err="1"/>
              <a:t>pengalaman</a:t>
            </a:r>
            <a:r>
              <a:rPr lang="en-US" sz="1000" dirty="0"/>
              <a:t> </a:t>
            </a:r>
            <a:r>
              <a:rPr lang="en-US" sz="1000" dirty="0" err="1"/>
              <a:t>mereka</a:t>
            </a:r>
            <a:r>
              <a:rPr lang="en-US" sz="1000" dirty="0"/>
              <a:t>, </a:t>
            </a:r>
            <a:r>
              <a:rPr lang="en-US" sz="1000" dirty="0" err="1"/>
              <a:t>seperti</a:t>
            </a:r>
            <a:r>
              <a:rPr lang="en-US" sz="1000" dirty="0"/>
              <a:t> yang </a:t>
            </a:r>
            <a:r>
              <a:rPr lang="en-US" sz="1000" dirty="0" err="1"/>
              <a:t>dilakukan</a:t>
            </a:r>
            <a:r>
              <a:rPr lang="en-US" sz="1000" dirty="0"/>
              <a:t> Martin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dekade</a:t>
            </a:r>
            <a:r>
              <a:rPr lang="en-US" sz="1000" dirty="0"/>
              <a:t> </a:t>
            </a:r>
            <a:r>
              <a:rPr lang="en-US" sz="1000" dirty="0" err="1"/>
              <a:t>sebelumnya</a:t>
            </a:r>
            <a:r>
              <a:rPr lang="en-US" sz="1000" dirty="0"/>
              <a:t>. MOOC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diulang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Januari</a:t>
            </a:r>
            <a:r>
              <a:rPr lang="en-US" sz="1000" dirty="0"/>
              <a:t> 2015 dan </a:t>
            </a:r>
            <a:r>
              <a:rPr lang="en-US" sz="1000" dirty="0" err="1"/>
              <a:t>sekarang</a:t>
            </a:r>
            <a:r>
              <a:rPr lang="en-US" sz="1000" dirty="0"/>
              <a:t> </a:t>
            </a:r>
            <a:r>
              <a:rPr lang="en-US" sz="1000" dirty="0" err="1"/>
              <a:t>dijalankan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rutin</a:t>
            </a:r>
            <a:r>
              <a:rPr lang="en-US" sz="1000" dirty="0"/>
              <a:t> </a:t>
            </a: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enam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sekali</a:t>
            </a:r>
            <a:r>
              <a:rPr lang="en-US" sz="1000" dirty="0"/>
              <a:t>. </a:t>
            </a:r>
            <a:r>
              <a:rPr lang="en-US" sz="1000" dirty="0" err="1"/>
              <a:t>Selama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2020, </a:t>
            </a:r>
            <a:r>
              <a:rPr lang="en-US" sz="1000" dirty="0" err="1"/>
              <a:t>kursus</a:t>
            </a:r>
            <a:r>
              <a:rPr lang="en-US" sz="1000" dirty="0"/>
              <a:t> </a:t>
            </a:r>
            <a:r>
              <a:rPr lang="en-US" sz="1000" dirty="0" err="1"/>
              <a:t>mandiri</a:t>
            </a:r>
            <a:r>
              <a:rPr lang="en-US" sz="1000" dirty="0"/>
              <a:t> gratis </a:t>
            </a:r>
            <a:r>
              <a:rPr lang="en-US" sz="1000" dirty="0" err="1"/>
              <a:t>ditambahkan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Learn Moodle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membantu</a:t>
            </a:r>
            <a:r>
              <a:rPr lang="en-US" sz="1000" dirty="0"/>
              <a:t> para </a:t>
            </a:r>
            <a:r>
              <a:rPr lang="en-US" sz="1000" dirty="0" err="1"/>
              <a:t>pengajar</a:t>
            </a:r>
            <a:r>
              <a:rPr lang="en-US" sz="1000" dirty="0"/>
              <a:t>, administrator, dan </a:t>
            </a:r>
            <a:r>
              <a:rPr lang="en-US" sz="1000" dirty="0" err="1"/>
              <a:t>pengembang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bulan</a:t>
            </a:r>
            <a:r>
              <a:rPr lang="en-US" sz="1000" dirty="0"/>
              <a:t> Juli 2015, </a:t>
            </a:r>
            <a:r>
              <a:rPr lang="en-US" sz="1000" dirty="0" err="1"/>
              <a:t>bersamaan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desain</a:t>
            </a:r>
            <a:r>
              <a:rPr lang="en-US" sz="1000" dirty="0"/>
              <a:t> </a:t>
            </a:r>
            <a:r>
              <a:rPr lang="en-US" sz="1000" dirty="0" err="1"/>
              <a:t>ulang</a:t>
            </a:r>
            <a:r>
              <a:rPr lang="en-US" sz="1000" dirty="0"/>
              <a:t> </a:t>
            </a:r>
            <a:r>
              <a:rPr lang="en-US" sz="1000" dirty="0" err="1"/>
              <a:t>besar-besaran</a:t>
            </a:r>
            <a:r>
              <a:rPr lang="en-US" sz="1000" dirty="0"/>
              <a:t> Moodle.com, </a:t>
            </a:r>
            <a:r>
              <a:rPr lang="en-US" sz="1000" dirty="0" err="1"/>
              <a:t>sebuah</a:t>
            </a:r>
            <a:r>
              <a:rPr lang="en-US" sz="1000" dirty="0"/>
              <a:t> </a:t>
            </a:r>
            <a:r>
              <a:rPr lang="en-US" sz="1000" dirty="0" err="1"/>
              <a:t>inisiatif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</a:t>
            </a:r>
            <a:r>
              <a:rPr lang="en-US" sz="1000" dirty="0" err="1"/>
              <a:t>diumumkan</a:t>
            </a:r>
            <a:r>
              <a:rPr lang="en-US" sz="1000" dirty="0"/>
              <a:t>: </a:t>
            </a:r>
            <a:r>
              <a:rPr lang="en-US" sz="1000" dirty="0" err="1"/>
              <a:t>MoodleCloud</a:t>
            </a:r>
            <a:r>
              <a:rPr lang="en-US" sz="1000" dirty="0"/>
              <a:t> yang </a:t>
            </a:r>
            <a:r>
              <a:rPr lang="en-US" sz="1000" dirty="0" err="1"/>
              <a:t>menawarkan</a:t>
            </a:r>
            <a:r>
              <a:rPr lang="en-US" sz="1000" dirty="0"/>
              <a:t> hosting gratis yang </a:t>
            </a:r>
            <a:r>
              <a:rPr lang="en-US" sz="1000" dirty="0" err="1"/>
              <a:t>dikelola</a:t>
            </a:r>
            <a:r>
              <a:rPr lang="en-US" sz="1000" dirty="0"/>
              <a:t> oleh </a:t>
            </a:r>
            <a:r>
              <a:rPr lang="en-US" sz="1000" dirty="0" err="1"/>
              <a:t>kantor</a:t>
            </a:r>
            <a:r>
              <a:rPr lang="en-US" sz="1000" dirty="0"/>
              <a:t> </a:t>
            </a:r>
            <a:r>
              <a:rPr lang="en-US" sz="1000" dirty="0" err="1"/>
              <a:t>pusat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Sepanjang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2016, HQ </a:t>
            </a:r>
            <a:r>
              <a:rPr lang="en-US" sz="1000" dirty="0" err="1"/>
              <a:t>bekerja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meningkatkan</a:t>
            </a:r>
            <a:r>
              <a:rPr lang="en-US" sz="1000" dirty="0"/>
              <a:t> User </a:t>
            </a:r>
            <a:r>
              <a:rPr lang="en-US" sz="1000" dirty="0" err="1"/>
              <a:t>eXperience</a:t>
            </a:r>
            <a:r>
              <a:rPr lang="en-US" sz="1000" dirty="0"/>
              <a:t> (UX) Moodle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membentuk</a:t>
            </a:r>
            <a:r>
              <a:rPr lang="en-US" sz="1000" dirty="0"/>
              <a:t> </a:t>
            </a:r>
            <a:r>
              <a:rPr lang="en-US" sz="1000" dirty="0" err="1"/>
              <a:t>tim</a:t>
            </a:r>
            <a:r>
              <a:rPr lang="en-US" sz="1000" dirty="0"/>
              <a:t> UX </a:t>
            </a:r>
            <a:r>
              <a:rPr lang="en-US" sz="1000" dirty="0" err="1"/>
              <a:t>pertama</a:t>
            </a:r>
            <a:r>
              <a:rPr lang="en-US" sz="1000" dirty="0"/>
              <a:t> dan juga </a:t>
            </a:r>
            <a:r>
              <a:rPr lang="en-US" sz="1000" dirty="0" err="1"/>
              <a:t>merilis</a:t>
            </a:r>
            <a:r>
              <a:rPr lang="en-US" sz="1000" dirty="0"/>
              <a:t> </a:t>
            </a:r>
            <a:r>
              <a:rPr lang="en-US" sz="1000" dirty="0" err="1"/>
              <a:t>tema</a:t>
            </a:r>
            <a:r>
              <a:rPr lang="en-US" sz="1000" dirty="0"/>
              <a:t> default </a:t>
            </a:r>
            <a:r>
              <a:rPr lang="en-US" sz="1000" dirty="0" err="1"/>
              <a:t>baru</a:t>
            </a:r>
            <a:r>
              <a:rPr lang="en-US" sz="1000" dirty="0"/>
              <a:t> yang segar (Boots Theme).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tahun</a:t>
            </a:r>
            <a:r>
              <a:rPr lang="en-US" sz="1000" dirty="0"/>
              <a:t> 2017, </a:t>
            </a:r>
            <a:r>
              <a:rPr lang="en-US" sz="1000" dirty="0" err="1"/>
              <a:t>statistik</a:t>
            </a:r>
            <a:r>
              <a:rPr lang="en-US" sz="1000" dirty="0"/>
              <a:t> di Moodle.net </a:t>
            </a:r>
            <a:r>
              <a:rPr lang="en-US" sz="1000" dirty="0" err="1"/>
              <a:t>menunjukkan</a:t>
            </a:r>
            <a:r>
              <a:rPr lang="en-US" sz="1000" dirty="0"/>
              <a:t>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100 </a:t>
            </a:r>
            <a:r>
              <a:rPr lang="en-US" sz="1000" dirty="0" err="1"/>
              <a:t>juta</a:t>
            </a:r>
            <a:r>
              <a:rPr lang="en-US" sz="1000" dirty="0"/>
              <a:t> </a:t>
            </a:r>
            <a:r>
              <a:rPr lang="en-US" sz="1000" dirty="0" err="1"/>
              <a:t>pengguna</a:t>
            </a:r>
            <a:r>
              <a:rPr lang="en-US" sz="1000" dirty="0"/>
              <a:t> </a:t>
            </a:r>
            <a:r>
              <a:rPr lang="en-US" sz="1000" dirty="0" err="1"/>
              <a:t>terdaftar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Moodle. </a:t>
            </a:r>
            <a:r>
              <a:rPr lang="en-US" sz="1000" dirty="0" err="1"/>
              <a:t>Selama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2017, </a:t>
            </a:r>
            <a:r>
              <a:rPr lang="en-US" sz="1000" dirty="0" err="1"/>
              <a:t>sejumlah</a:t>
            </a:r>
            <a:r>
              <a:rPr lang="en-US" sz="1000" dirty="0"/>
              <a:t> </a:t>
            </a:r>
            <a:r>
              <a:rPr lang="en-US" sz="1000" dirty="0" err="1"/>
              <a:t>proyek</a:t>
            </a:r>
            <a:r>
              <a:rPr lang="en-US" sz="1000" dirty="0"/>
              <a:t> </a:t>
            </a:r>
            <a:r>
              <a:rPr lang="en-US" sz="1000" dirty="0" err="1"/>
              <a:t>dikembangkan</a:t>
            </a:r>
            <a:r>
              <a:rPr lang="en-US" sz="1000" dirty="0"/>
              <a:t>, </a:t>
            </a:r>
            <a:r>
              <a:rPr lang="en-US" sz="1000" dirty="0" err="1"/>
              <a:t>termasuk</a:t>
            </a:r>
            <a:r>
              <a:rPr lang="en-US" sz="10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Mengerjakan</a:t>
            </a:r>
            <a:r>
              <a:rPr lang="en-US" sz="1000" dirty="0"/>
              <a:t> dan </a:t>
            </a:r>
            <a:r>
              <a:rPr lang="en-US" sz="1000" dirty="0" err="1"/>
              <a:t>mengintegrasikan</a:t>
            </a:r>
            <a:r>
              <a:rPr lang="en-US" sz="1000" dirty="0"/>
              <a:t> </a:t>
            </a:r>
            <a:r>
              <a:rPr lang="en-US" sz="1000" dirty="0" err="1"/>
              <a:t>solusi</a:t>
            </a:r>
            <a:r>
              <a:rPr lang="en-US" sz="1000" dirty="0"/>
              <a:t> </a:t>
            </a:r>
            <a:r>
              <a:rPr lang="en-US" sz="1000" dirty="0" err="1"/>
              <a:t>sumber</a:t>
            </a:r>
            <a:r>
              <a:rPr lang="en-US" sz="1000" dirty="0"/>
              <a:t> </a:t>
            </a:r>
            <a:r>
              <a:rPr lang="en-US" sz="1000" dirty="0" err="1"/>
              <a:t>terbuka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analisis</a:t>
            </a:r>
            <a:r>
              <a:rPr lang="en-US" sz="1000" dirty="0"/>
              <a:t> </a:t>
            </a:r>
            <a:r>
              <a:rPr lang="en-US" sz="1000" dirty="0" err="1"/>
              <a:t>pembelajaran</a:t>
            </a:r>
            <a:r>
              <a:rPr lang="en-US" sz="1000" dirty="0"/>
              <a:t> - Project Inspire</a:t>
            </a:r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Menyebarkan</a:t>
            </a:r>
            <a:r>
              <a:rPr lang="en-US" sz="1000" dirty="0"/>
              <a:t> acara </a:t>
            </a:r>
            <a:r>
              <a:rPr lang="en-US" sz="1000" dirty="0" err="1"/>
              <a:t>MoodleMoot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banyak</a:t>
            </a:r>
            <a:r>
              <a:rPr lang="en-US" sz="1000" dirty="0"/>
              <a:t> negara di </a:t>
            </a:r>
            <a:r>
              <a:rPr lang="en-US" sz="1000" dirty="0" err="1"/>
              <a:t>seluruh</a:t>
            </a:r>
            <a:r>
              <a:rPr lang="en-US" sz="1000" dirty="0"/>
              <a:t> dunia</a:t>
            </a:r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Membentuk</a:t>
            </a:r>
            <a:r>
              <a:rPr lang="en-US" sz="1000" dirty="0"/>
              <a:t> </a:t>
            </a:r>
            <a:r>
              <a:rPr lang="en-US" sz="1000" dirty="0" err="1"/>
              <a:t>tim</a:t>
            </a:r>
            <a:r>
              <a:rPr lang="en-US" sz="1000" dirty="0"/>
              <a:t> Pendidikan </a:t>
            </a:r>
            <a:r>
              <a:rPr lang="en-US" sz="1000" dirty="0" err="1"/>
              <a:t>pertama</a:t>
            </a:r>
            <a:endParaRPr lang="en-US" sz="1000" dirty="0"/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Menegaskan</a:t>
            </a:r>
            <a:r>
              <a:rPr lang="en-US" sz="1000" dirty="0"/>
              <a:t> </a:t>
            </a:r>
            <a:r>
              <a:rPr lang="en-US" sz="1000" dirty="0" err="1"/>
              <a:t>kembali</a:t>
            </a:r>
            <a:r>
              <a:rPr lang="en-US" sz="1000" dirty="0"/>
              <a:t> </a:t>
            </a:r>
            <a:r>
              <a:rPr lang="en-US" sz="1000" dirty="0" err="1"/>
              <a:t>misi</a:t>
            </a:r>
            <a:r>
              <a:rPr lang="en-US" sz="1000" dirty="0"/>
              <a:t> Moodle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memberdayakan</a:t>
            </a:r>
            <a:r>
              <a:rPr lang="en-US" sz="1000" dirty="0"/>
              <a:t> </a:t>
            </a:r>
            <a:r>
              <a:rPr lang="en-US" sz="1000" dirty="0" err="1"/>
              <a:t>pendidik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meningkatkan</a:t>
            </a:r>
            <a:r>
              <a:rPr lang="en-US" sz="1000" dirty="0"/>
              <a:t> dunia </a:t>
            </a:r>
            <a:r>
              <a:rPr lang="en-US" sz="1000" dirty="0" err="1"/>
              <a:t>kita</a:t>
            </a:r>
            <a:endParaRPr lang="en-US" sz="1000" dirty="0"/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Merilis</a:t>
            </a:r>
            <a:r>
              <a:rPr lang="en-US" sz="1000" dirty="0"/>
              <a:t> Moodle Desktop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2017, Moodle </a:t>
            </a:r>
            <a:r>
              <a:rPr lang="en-US" sz="1000" dirty="0" err="1"/>
              <a:t>menerima</a:t>
            </a:r>
            <a:r>
              <a:rPr lang="en-US" sz="1000" dirty="0"/>
              <a:t> </a:t>
            </a:r>
            <a:r>
              <a:rPr lang="en-US" sz="1000" dirty="0" err="1"/>
              <a:t>investasi</a:t>
            </a:r>
            <a:r>
              <a:rPr lang="en-US" sz="1000" dirty="0"/>
              <a:t> significant 'angel' investment, yang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pertumbuhan</a:t>
            </a:r>
            <a:r>
              <a:rPr lang="en-US" sz="1000" dirty="0"/>
              <a:t> dan </a:t>
            </a:r>
            <a:r>
              <a:rPr lang="en-US" sz="1000" dirty="0" err="1"/>
              <a:t>inovasi</a:t>
            </a:r>
            <a:r>
              <a:rPr lang="en-US" sz="1000" dirty="0"/>
              <a:t>. </a:t>
            </a:r>
            <a:r>
              <a:rPr lang="en-US" sz="1000" dirty="0" err="1"/>
              <a:t>Perjalanan</a:t>
            </a:r>
            <a:r>
              <a:rPr lang="en-US" sz="1000" dirty="0"/>
              <a:t> </a:t>
            </a:r>
            <a:r>
              <a:rPr lang="en-US" sz="1000" dirty="0" err="1"/>
              <a:t>bersama</a:t>
            </a:r>
            <a:r>
              <a:rPr lang="en-US" sz="1000" dirty="0"/>
              <a:t> </a:t>
            </a:r>
            <a:r>
              <a:rPr lang="en-US" sz="1000" dirty="0" err="1"/>
              <a:t>komunitas</a:t>
            </a:r>
            <a:r>
              <a:rPr lang="en-US" sz="1000" dirty="0"/>
              <a:t>, </a:t>
            </a:r>
            <a:r>
              <a:rPr lang="en-US" sz="1000" dirty="0" err="1"/>
              <a:t>mitra</a:t>
            </a:r>
            <a:r>
              <a:rPr lang="en-US" sz="1000" dirty="0"/>
              <a:t>, dan </a:t>
            </a:r>
            <a:r>
              <a:rPr lang="en-US" sz="1000" dirty="0" err="1"/>
              <a:t>pengguna</a:t>
            </a:r>
            <a:r>
              <a:rPr lang="en-US" sz="1000" dirty="0"/>
              <a:t> global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perjalanan</a:t>
            </a:r>
            <a:r>
              <a:rPr lang="en-US" sz="1000" dirty="0"/>
              <a:t> yang </a:t>
            </a:r>
            <a:r>
              <a:rPr lang="en-US" sz="1000" dirty="0" err="1"/>
              <a:t>mengasyikkan</a:t>
            </a:r>
            <a:r>
              <a:rPr lang="en-US" sz="1000" dirty="0"/>
              <a:t>, </a:t>
            </a:r>
            <a:r>
              <a:rPr lang="en-US" sz="1000" dirty="0" err="1"/>
              <a:t>seperti</a:t>
            </a:r>
            <a:r>
              <a:rPr lang="en-US" sz="1000" dirty="0"/>
              <a:t> yang </a:t>
            </a:r>
            <a:r>
              <a:rPr lang="en-US" sz="1000" dirty="0" err="1"/>
              <a:t>disampaikan</a:t>
            </a:r>
            <a:r>
              <a:rPr lang="en-US" sz="1000" dirty="0"/>
              <a:t> Martin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pidato</a:t>
            </a:r>
            <a:r>
              <a:rPr lang="en-US" sz="1000" dirty="0"/>
              <a:t> </a:t>
            </a:r>
            <a:r>
              <a:rPr lang="en-US" sz="1000" dirty="0" err="1"/>
              <a:t>utamanya</a:t>
            </a:r>
            <a:r>
              <a:rPr lang="en-US" sz="1000" dirty="0"/>
              <a:t> di </a:t>
            </a:r>
            <a:r>
              <a:rPr lang="en-US" sz="1000" dirty="0" err="1"/>
              <a:t>MoodleMoot</a:t>
            </a:r>
            <a:r>
              <a:rPr lang="en-US" sz="1000" dirty="0"/>
              <a:t> Australia 2017.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MoodleMoot</a:t>
            </a:r>
            <a:r>
              <a:rPr lang="en-US" sz="1000" dirty="0"/>
              <a:t> Global </a:t>
            </a:r>
            <a:r>
              <a:rPr lang="en-US" sz="1000" dirty="0" err="1"/>
              <a:t>pertama</a:t>
            </a:r>
            <a:r>
              <a:rPr lang="en-US" sz="1000" dirty="0"/>
              <a:t> </a:t>
            </a:r>
            <a:r>
              <a:rPr lang="en-US" sz="1000" dirty="0" err="1"/>
              <a:t>berlangsung</a:t>
            </a:r>
            <a:r>
              <a:rPr lang="en-US" sz="1000" dirty="0"/>
              <a:t> di Barcelona pada </a:t>
            </a:r>
            <a:r>
              <a:rPr lang="en-US" sz="1000" dirty="0" err="1"/>
              <a:t>bulan</a:t>
            </a:r>
            <a:r>
              <a:rPr lang="en-US" sz="1000" dirty="0"/>
              <a:t> November 2019.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Maret</a:t>
            </a:r>
            <a:r>
              <a:rPr lang="en-US" sz="1000" dirty="0"/>
              <a:t> 2020, </a:t>
            </a:r>
            <a:r>
              <a:rPr lang="en-US" sz="1000" dirty="0" err="1"/>
              <a:t>pengguna</a:t>
            </a:r>
            <a:r>
              <a:rPr lang="en-US" sz="1000" dirty="0"/>
              <a:t> </a:t>
            </a:r>
            <a:r>
              <a:rPr lang="en-US" sz="1000" dirty="0" err="1"/>
              <a:t>terdaftar</a:t>
            </a:r>
            <a:r>
              <a:rPr lang="en-US" sz="1000" dirty="0"/>
              <a:t>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melampaui</a:t>
            </a:r>
            <a:r>
              <a:rPr lang="en-US" sz="1000" dirty="0"/>
              <a:t> 190 </a:t>
            </a:r>
            <a:r>
              <a:rPr lang="en-US" sz="1000" dirty="0" err="1"/>
              <a:t>juta</a:t>
            </a:r>
            <a:r>
              <a:rPr lang="en-US" sz="1000" dirty="0"/>
              <a:t> di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145.000 situs.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bulan</a:t>
            </a:r>
            <a:r>
              <a:rPr lang="en-US" sz="1000" dirty="0"/>
              <a:t> Mei 2020, program </a:t>
            </a:r>
            <a:r>
              <a:rPr lang="en-US" sz="1000" dirty="0" err="1"/>
              <a:t>Sertifikasi</a:t>
            </a:r>
            <a:r>
              <a:rPr lang="en-US" sz="1000" dirty="0"/>
              <a:t> </a:t>
            </a:r>
            <a:r>
              <a:rPr lang="en-US" sz="1000" dirty="0" err="1"/>
              <a:t>Pendidik</a:t>
            </a:r>
            <a:r>
              <a:rPr lang="en-US" sz="1000" dirty="0"/>
              <a:t> Moodle </a:t>
            </a:r>
            <a:r>
              <a:rPr lang="en-US" sz="1000" dirty="0" err="1"/>
              <a:t>diluncurkan</a:t>
            </a:r>
            <a:r>
              <a:rPr lang="en-US" sz="1000" dirty="0"/>
              <a:t>,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mensertifikasi</a:t>
            </a:r>
            <a:r>
              <a:rPr lang="en-US" sz="1000" dirty="0"/>
              <a:t> guru yang </a:t>
            </a:r>
            <a:r>
              <a:rPr lang="en-US" sz="1000" dirty="0" err="1"/>
              <a:t>berpengalaman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Moodle, dan </a:t>
            </a:r>
            <a:r>
              <a:rPr lang="en-US" sz="1000" dirty="0" err="1"/>
              <a:t>kemajuan</a:t>
            </a:r>
            <a:r>
              <a:rPr lang="en-US" sz="1000" dirty="0"/>
              <a:t> </a:t>
            </a:r>
            <a:r>
              <a:rPr lang="en-US" sz="1000" dirty="0" err="1"/>
              <a:t>dibuat</a:t>
            </a:r>
            <a:r>
              <a:rPr lang="en-US" sz="1000" dirty="0"/>
              <a:t> pada situs </a:t>
            </a:r>
            <a:r>
              <a:rPr lang="en-US" sz="1000" dirty="0" err="1"/>
              <a:t>berbagi</a:t>
            </a:r>
            <a:r>
              <a:rPr lang="en-US" sz="1000" dirty="0"/>
              <a:t> </a:t>
            </a:r>
            <a:r>
              <a:rPr lang="en-US" sz="1000" dirty="0" err="1"/>
              <a:t>sumber</a:t>
            </a:r>
            <a:r>
              <a:rPr lang="en-US" sz="1000" dirty="0"/>
              <a:t> </a:t>
            </a:r>
            <a:r>
              <a:rPr lang="en-US" sz="1000" dirty="0" err="1"/>
              <a:t>daya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</a:t>
            </a:r>
            <a:r>
              <a:rPr lang="en-US" sz="1000" dirty="0" err="1"/>
              <a:t>MoodleNet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963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Introduction (</a:t>
            </a:r>
            <a:r>
              <a:rPr lang="en-US" b="1" dirty="0" err="1"/>
              <a:t>Pengenalan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2270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40906"/>
            <a:ext cx="10515600" cy="540131"/>
          </a:xfrm>
        </p:spPr>
        <p:txBody>
          <a:bodyPr>
            <a:noAutofit/>
          </a:bodyPr>
          <a:lstStyle/>
          <a:p>
            <a:r>
              <a:rPr lang="en-US" sz="2800" dirty="0"/>
              <a:t>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32180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adalah</a:t>
            </a:r>
            <a:r>
              <a:rPr lang="en-US" dirty="0"/>
              <a:t> platform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global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interoperabilitas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platform Moodle.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Moodle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dan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, dan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fleksibilitas</a:t>
            </a:r>
            <a:r>
              <a:rPr lang="en-US" dirty="0"/>
              <a:t>, </a:t>
            </a:r>
            <a:r>
              <a:rPr lang="en-US" dirty="0" err="1"/>
              <a:t>pengelolaan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dan </a:t>
            </a:r>
            <a:r>
              <a:rPr lang="en-US" dirty="0" err="1"/>
              <a:t>skalabilitas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Moodle.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dan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1. An Open Source Initiative (</a:t>
            </a:r>
            <a:r>
              <a:rPr lang="en-US" dirty="0" err="1"/>
              <a:t>Inisiatif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Terbuka)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gratis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dimodifikasi</a:t>
            </a:r>
            <a:r>
              <a:rPr lang="en-US" dirty="0"/>
              <a:t>, dan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Publik </a:t>
            </a:r>
            <a:r>
              <a:rPr lang="en-US" dirty="0" err="1"/>
              <a:t>Umum</a:t>
            </a:r>
            <a:r>
              <a:rPr lang="en-US" dirty="0"/>
              <a:t> GNU.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,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, 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Moodle.org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marL="1828800" lvl="4" indent="0" algn="just">
              <a:lnSpc>
                <a:spcPct val="120000"/>
              </a:lnSpc>
              <a:buNone/>
            </a:pPr>
            <a:r>
              <a:rPr lang="en-US" dirty="0" err="1"/>
              <a:t>Dokumentasi</a:t>
            </a:r>
            <a:r>
              <a:rPr lang="en-US" dirty="0"/>
              <a:t> Moodle: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di docs.moodle.org </a:t>
            </a:r>
            <a:r>
              <a:rPr lang="en-US" dirty="0" err="1"/>
              <a:t>dilisensikan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Publik </a:t>
            </a:r>
            <a:r>
              <a:rPr lang="en-US" dirty="0" err="1"/>
              <a:t>Umum</a:t>
            </a:r>
            <a:r>
              <a:rPr lang="en-US" dirty="0"/>
              <a:t> GNU, dan </a:t>
            </a:r>
            <a:r>
              <a:rPr lang="en-US" dirty="0" err="1"/>
              <a:t>merupakan</a:t>
            </a:r>
            <a:r>
              <a:rPr lang="en-US" dirty="0"/>
              <a:t> Hak </a:t>
            </a:r>
            <a:r>
              <a:rPr lang="en-US" dirty="0" err="1"/>
              <a:t>Cipta</a:t>
            </a:r>
            <a:r>
              <a:rPr lang="en-US" dirty="0"/>
              <a:t> © 2005 dan </a:t>
            </a:r>
            <a:r>
              <a:rPr lang="en-US" dirty="0" err="1"/>
              <a:t>seterusnya</a:t>
            </a:r>
            <a:r>
              <a:rPr lang="en-US" dirty="0"/>
              <a:t> oleh masing-masing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2. IMS LTI™ Certified (</a:t>
            </a:r>
            <a:r>
              <a:rPr lang="en-US" dirty="0" err="1"/>
              <a:t>Bersertifikat</a:t>
            </a:r>
            <a:r>
              <a:rPr lang="en-US" dirty="0"/>
              <a:t> IMS LTI™)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Learning Tool Interoperability (LTI) Advantage Complete. </a:t>
            </a:r>
            <a:r>
              <a:rPr lang="en-US" dirty="0" err="1"/>
              <a:t>Sertifikasi</a:t>
            </a:r>
            <a:r>
              <a:rPr lang="en-US" dirty="0"/>
              <a:t> LTI™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global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. LTI Advantage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menyempurnakan</a:t>
            </a:r>
            <a:r>
              <a:rPr lang="en-US" dirty="0"/>
              <a:t> 1.1 dan 2.0 dan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dan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dihosting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platform Moodle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dan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LTI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platform Moodle Anda. Pada Moodle 3.1 dan </a:t>
            </a:r>
            <a:r>
              <a:rPr lang="en-US" dirty="0" err="1"/>
              <a:t>seterusnya</a:t>
            </a:r>
            <a:r>
              <a:rPr lang="en-US" dirty="0"/>
              <a:t>, Moodle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LTI 1.1 dan 2.0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Publish as LTI.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11DB37-08F0-369D-94E3-091E7B72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12" y="3809811"/>
            <a:ext cx="959263" cy="5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2195C2F-9ACA-E3B0-8DC5-B8A709D0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11" y="5253705"/>
            <a:ext cx="959263" cy="5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25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40906"/>
            <a:ext cx="10515600" cy="540131"/>
          </a:xfrm>
        </p:spPr>
        <p:txBody>
          <a:bodyPr>
            <a:noAutofit/>
          </a:bodyPr>
          <a:lstStyle/>
          <a:p>
            <a:r>
              <a:rPr lang="en-US" sz="2800" dirty="0"/>
              <a:t>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32180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3. SCORM-ADL compliant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SCORM-ADL)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SCORM 1.2. SCORM (Sharable Content Object Reference Model)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dan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e-learning </a:t>
            </a:r>
            <a:r>
              <a:rPr lang="en-US" dirty="0" err="1"/>
              <a:t>berbasis</a:t>
            </a:r>
            <a:r>
              <a:rPr lang="en-US" dirty="0"/>
              <a:t> web.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SCORM </a:t>
            </a:r>
            <a:r>
              <a:rPr lang="en-US" dirty="0" err="1"/>
              <a:t>melalui</a:t>
            </a:r>
            <a:r>
              <a:rPr lang="en-US" dirty="0"/>
              <a:t> Moodle </a:t>
            </a:r>
            <a:r>
              <a:rPr lang="en-US" dirty="0" err="1"/>
              <a:t>dengan</a:t>
            </a:r>
            <a:r>
              <a:rPr lang="en-US" dirty="0"/>
              <a:t> meng-upload </a:t>
            </a:r>
            <a:r>
              <a:rPr lang="en-US" dirty="0" err="1"/>
              <a:t>paket</a:t>
            </a:r>
            <a:r>
              <a:rPr lang="en-US" dirty="0"/>
              <a:t> SCORM </a:t>
            </a:r>
            <a:r>
              <a:rPr lang="en-US" dirty="0" err="1"/>
              <a:t>atau</a:t>
            </a:r>
            <a:r>
              <a:rPr lang="en-US" dirty="0"/>
              <a:t> AICC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Moodle. Ada juga plugin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API Experience (Tin Can). Plugin </a:t>
            </a:r>
            <a:r>
              <a:rPr lang="en-US" dirty="0" err="1"/>
              <a:t>komersial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SCORM 2004 dan Experience API juga </a:t>
            </a:r>
            <a:r>
              <a:rPr lang="en-US" dirty="0" err="1"/>
              <a:t>tersedia</a:t>
            </a:r>
            <a:r>
              <a:rPr lang="en-US" dirty="0"/>
              <a:t> di Plugin di </a:t>
            </a:r>
            <a:r>
              <a:rPr lang="en-US" dirty="0" err="1"/>
              <a:t>sini</a:t>
            </a: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4. Open Badges (</a:t>
            </a:r>
            <a:r>
              <a:rPr lang="en-US" dirty="0" err="1"/>
              <a:t>Lencana</a:t>
            </a:r>
            <a:r>
              <a:rPr lang="en-US" dirty="0"/>
              <a:t> Terbuka)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 err="1"/>
              <a:t>Proyek</a:t>
            </a:r>
            <a:r>
              <a:rPr lang="en-US" dirty="0"/>
              <a:t> Open Badges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online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dan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lencana</a:t>
            </a:r>
            <a:r>
              <a:rPr lang="en-US" dirty="0"/>
              <a:t> digital.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inti </a:t>
            </a:r>
            <a:r>
              <a:rPr lang="en-US" dirty="0" err="1"/>
              <a:t>dalam</a:t>
            </a:r>
            <a:r>
              <a:rPr lang="en-US" dirty="0"/>
              <a:t> Moodle, </a:t>
            </a:r>
            <a:r>
              <a:rPr lang="en-US" dirty="0" err="1"/>
              <a:t>institusi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mana pun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menerbitkan</a:t>
            </a:r>
            <a:r>
              <a:rPr lang="en-US" dirty="0"/>
              <a:t> </a:t>
            </a:r>
            <a:r>
              <a:rPr lang="en-US" dirty="0" err="1"/>
              <a:t>lencana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pada platform </a:t>
            </a:r>
            <a:r>
              <a:rPr lang="en-US" dirty="0" err="1"/>
              <a:t>pembelajaran</a:t>
            </a:r>
            <a:r>
              <a:rPr lang="en-US" dirty="0"/>
              <a:t> Moodle </a:t>
            </a:r>
            <a:r>
              <a:rPr lang="en-US" dirty="0" err="1"/>
              <a:t>mereka</a:t>
            </a:r>
            <a:r>
              <a:rPr lang="en-US" dirty="0"/>
              <a:t>. Moodle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tersertifikasi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Open Badges v 2.0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penerbit</a:t>
            </a:r>
            <a:r>
              <a:rPr lang="en-US" dirty="0"/>
              <a:t> oleh IMS dan pada Moodle 3.11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platform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Open Badges v 2.1.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5. WCAG 2.1 Level AA (WCAG 2.1 Level AA)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akreditasi</a:t>
            </a:r>
            <a:r>
              <a:rPr lang="en-US" dirty="0"/>
              <a:t> WCAG 2.1 Level AA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audit </a:t>
            </a:r>
            <a:r>
              <a:rPr lang="en-US" dirty="0" err="1"/>
              <a:t>eksternal</a:t>
            </a:r>
            <a:r>
              <a:rPr lang="en-US" dirty="0"/>
              <a:t> pada </a:t>
            </a:r>
            <a:r>
              <a:rPr lang="en-US" dirty="0" err="1"/>
              <a:t>halaman-halaman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dan </a:t>
            </a:r>
            <a:r>
              <a:rPr lang="en-US" dirty="0" err="1"/>
              <a:t>aksesibilitas</a:t>
            </a:r>
            <a:r>
              <a:rPr lang="en-US" dirty="0"/>
              <a:t>.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aksesibilitas</a:t>
            </a:r>
            <a:r>
              <a:rPr lang="en-US" dirty="0"/>
              <a:t> area lain di Moodle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WCAG 2.1 Level AA.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13931249-1AC6-747B-4B7F-C74770B5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8" y="1439800"/>
            <a:ext cx="959263" cy="5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79BF1E6-BAC6-85D2-838F-6B48A56E1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9" y="2933700"/>
            <a:ext cx="152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10C2C30-08E8-9CCC-FB1D-844057A3D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8" y="4804219"/>
            <a:ext cx="1093538" cy="3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2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8F9FB07-40E6-4828-B26B-29FDFBE13DAD}" vid="{08E180BC-EF0F-4A59-A3C2-7B0B122C9D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3904</Words>
  <Application>Microsoft Office PowerPoint</Application>
  <PresentationFormat>Widescreen</PresentationFormat>
  <Paragraphs>310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Trebuchet MS</vt:lpstr>
      <vt:lpstr>Office Theme</vt:lpstr>
      <vt:lpstr>Moodle</vt:lpstr>
      <vt:lpstr>Overview (Gambaran Umum)</vt:lpstr>
      <vt:lpstr>Agenda Pembahasan</vt:lpstr>
      <vt:lpstr>Agenda Pembahasan</vt:lpstr>
      <vt:lpstr>History (Sejarah)</vt:lpstr>
      <vt:lpstr>History (Sejarah)</vt:lpstr>
      <vt:lpstr>Agenda Pembahasan</vt:lpstr>
      <vt:lpstr>Moodle</vt:lpstr>
      <vt:lpstr>Moodle</vt:lpstr>
      <vt:lpstr>Moodle and Interoperability (Interoperabilitas)</vt:lpstr>
      <vt:lpstr>Agenda Pembahasan</vt:lpstr>
      <vt:lpstr>General Features  (Fitur Umum) Moodle</vt:lpstr>
      <vt:lpstr>General Features  (Fitur Umum) Moodle</vt:lpstr>
      <vt:lpstr>Administrative Features  (Fitur Administratif) Moodle</vt:lpstr>
      <vt:lpstr>Administrative Features  (Fitur Administratif) Moodle</vt:lpstr>
      <vt:lpstr>Course Development and Management Features (Fitur Pengembangan dan Manajemen Kursus)</vt:lpstr>
      <vt:lpstr>Course Development and Management Features (Fitur Pengembangan dan Manajemen Kursus)</vt:lpstr>
      <vt:lpstr>Course Development and Management Features (Fitur Pengembangan dan Manajemen Kursus)</vt:lpstr>
      <vt:lpstr>Agenda Pembahasan</vt:lpstr>
      <vt:lpstr>Siapa yang menggunakan Moodle?</vt:lpstr>
      <vt:lpstr>Agenda Pembahasan</vt:lpstr>
      <vt:lpstr>Complete install packages for Windows (Paket instalasi lengkap untuk Windows)</vt:lpstr>
      <vt:lpstr>Install complete package process (Instal proses paket lengkap)</vt:lpstr>
      <vt:lpstr>Set language (Tetapkan Bahasa)</vt:lpstr>
      <vt:lpstr>Moodle paths (Jalur Moodle)</vt:lpstr>
      <vt:lpstr>Check server (Periksa server)</vt:lpstr>
      <vt:lpstr>Confirm config.php (Konfirmasikan config.php)</vt:lpstr>
      <vt:lpstr>Installation modules and blocks screens (Modul instalasi dan layar blok)</vt:lpstr>
      <vt:lpstr>Moodle ON  (Moodle aktif)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</dc:title>
  <dc:creator>Arif Suwadji</dc:creator>
  <cp:lastModifiedBy>Arif Suwadji</cp:lastModifiedBy>
  <cp:revision>9</cp:revision>
  <dcterms:created xsi:type="dcterms:W3CDTF">2023-11-21T04:23:32Z</dcterms:created>
  <dcterms:modified xsi:type="dcterms:W3CDTF">2023-11-22T09:56:27Z</dcterms:modified>
</cp:coreProperties>
</file>