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8" autoAdjust="0"/>
    <p:restoredTop sz="94660"/>
  </p:normalViewPr>
  <p:slideViewPr>
    <p:cSldViewPr snapToGrid="0">
      <p:cViewPr varScale="1">
        <p:scale>
          <a:sx n="106" d="100"/>
          <a:sy n="106" d="100"/>
        </p:scale>
        <p:origin x="5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CEFE-0E11-1170-6822-660AD144A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87AD6164-1AFF-9256-3FE2-D5B68EF43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40A06882-DD0E-19D2-D417-2C7AF7493DF1}"/>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5" name="Footer Placeholder 4">
            <a:extLst>
              <a:ext uri="{FF2B5EF4-FFF2-40B4-BE49-F238E27FC236}">
                <a16:creationId xmlns:a16="http://schemas.microsoft.com/office/drawing/2014/main" id="{9341C65C-B62C-7AE2-88D1-42818B763C1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19CC831-4776-A817-C098-F3C61608FB11}"/>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120930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DE23-CFA6-1117-30ED-1E7E7DDFFD5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A88FE1D-9380-FA9B-CDC3-FA95790DD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FA9FB22-90CD-511B-E35E-15B3183EC6C2}"/>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5" name="Footer Placeholder 4">
            <a:extLst>
              <a:ext uri="{FF2B5EF4-FFF2-40B4-BE49-F238E27FC236}">
                <a16:creationId xmlns:a16="http://schemas.microsoft.com/office/drawing/2014/main" id="{BD04FBC2-F6AB-8D85-9C44-7432003298B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0A7B507-2F8A-AADB-84FE-1DC2F142C34B}"/>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15649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BA4FB-70A2-B7DA-8257-A404AE7E21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8E94122-30B4-EB35-EB0A-E5B9CF30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43D8ACE-3E1E-49E6-A84B-CB7C0C580A27}"/>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5" name="Footer Placeholder 4">
            <a:extLst>
              <a:ext uri="{FF2B5EF4-FFF2-40B4-BE49-F238E27FC236}">
                <a16:creationId xmlns:a16="http://schemas.microsoft.com/office/drawing/2014/main" id="{DC3F3ED7-4C47-5C21-66AE-8A06CA6A548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28885EA-7ABF-CF38-23A6-D3DD281D5670}"/>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4114645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5A0A-A1F0-83BA-D767-DEDD1F1AADF4}"/>
              </a:ext>
            </a:extLst>
          </p:cNvPr>
          <p:cNvSpPr>
            <a:spLocks noGrp="1"/>
          </p:cNvSpPr>
          <p:nvPr>
            <p:ph type="title"/>
          </p:nvPr>
        </p:nvSpPr>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32F37FC-67D4-1C7F-FAA5-89990B0F813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76EA7DC-D825-FABD-6C03-6666F5800D34}"/>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5" name="Footer Placeholder 4">
            <a:extLst>
              <a:ext uri="{FF2B5EF4-FFF2-40B4-BE49-F238E27FC236}">
                <a16:creationId xmlns:a16="http://schemas.microsoft.com/office/drawing/2014/main" id="{544868D0-E6F6-B667-9860-4273118A331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EE31AB9-E71F-59B5-EA54-D5FB16429D62}"/>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322277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8219-4F95-0D77-8D48-008DFB5AF88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AAFF3A5-7A2B-06FE-2C33-44F5B7A39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4216C1B-E6EF-4A87-F40A-902C438A82F3}"/>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5" name="Footer Placeholder 4">
            <a:extLst>
              <a:ext uri="{FF2B5EF4-FFF2-40B4-BE49-F238E27FC236}">
                <a16:creationId xmlns:a16="http://schemas.microsoft.com/office/drawing/2014/main" id="{7359C2F6-4051-F359-44B2-05104EC703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89F5653-3F57-7073-1FB8-EE98B04F58FC}"/>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117072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98B0-241A-1921-7260-2205F03DE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4971331-CCED-3E82-ADBD-1D8161197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29D7A0-6700-0DFA-17F2-604B2A1D2F9B}"/>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5" name="Footer Placeholder 4">
            <a:extLst>
              <a:ext uri="{FF2B5EF4-FFF2-40B4-BE49-F238E27FC236}">
                <a16:creationId xmlns:a16="http://schemas.microsoft.com/office/drawing/2014/main" id="{93EA9597-C5F9-776A-6EF7-9412A7C924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C4CC74-1D1D-226D-C9B9-2DAC8AFD1B69}"/>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194577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82E1-A130-69BA-6FFA-DFF8E133949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AB90D07-10B6-033F-628C-C23FA9303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6020D91D-CDE4-DB67-A966-BA97413D7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1C01BC4-3BCD-6783-BC61-21314F8D2B00}"/>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6" name="Footer Placeholder 5">
            <a:extLst>
              <a:ext uri="{FF2B5EF4-FFF2-40B4-BE49-F238E27FC236}">
                <a16:creationId xmlns:a16="http://schemas.microsoft.com/office/drawing/2014/main" id="{D1D520D0-66BE-E966-0A32-A93C2B37005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9B4E696-6BE5-24B8-86A6-3739F88C205F}"/>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419936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3A19-1A88-B6A9-348A-1398EA2D576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22B4F35-5041-F939-4178-48BB61DEC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30E3D6-ADDF-C6BC-BA63-C0B17CC70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F988423-0DDE-B130-45C2-657328AF9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3037B-4AC9-B4B7-C907-507E8EC5F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2B24212-77DA-03CD-B014-1F3D6ECDA0EB}"/>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8" name="Footer Placeholder 7">
            <a:extLst>
              <a:ext uri="{FF2B5EF4-FFF2-40B4-BE49-F238E27FC236}">
                <a16:creationId xmlns:a16="http://schemas.microsoft.com/office/drawing/2014/main" id="{DE8A3D99-188D-5D0A-0766-1B31C557969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E8B7E51-2EC7-3450-7F6B-2D24A531BE62}"/>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120580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9C4D-85B1-A9F2-DC5A-242FC460EB25}"/>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471F688D-B181-2E13-0FE0-C81BA3E71E97}"/>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4" name="Footer Placeholder 3">
            <a:extLst>
              <a:ext uri="{FF2B5EF4-FFF2-40B4-BE49-F238E27FC236}">
                <a16:creationId xmlns:a16="http://schemas.microsoft.com/office/drawing/2014/main" id="{6D647977-2E5F-B1AB-7B18-C4027590595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151829D-6D21-5FBE-E759-4E9231A5C416}"/>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61627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B771C-9690-1212-119A-CF4B2ECA99B3}"/>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3" name="Footer Placeholder 2">
            <a:extLst>
              <a:ext uri="{FF2B5EF4-FFF2-40B4-BE49-F238E27FC236}">
                <a16:creationId xmlns:a16="http://schemas.microsoft.com/office/drawing/2014/main" id="{9F41BABC-B0E7-7AE0-40B6-0FA7001E5E7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7C7A6B1D-8D11-89D7-64A3-C9208F7FAC4E}"/>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210740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6976-FF36-5B5E-2C9C-2B87C0788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8CA4D0A-5097-C018-EECA-360A7210DD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834E6B8-E48F-708E-ACC7-AB9AD679A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0673F-C196-8963-377E-C73752C87186}"/>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6" name="Footer Placeholder 5">
            <a:extLst>
              <a:ext uri="{FF2B5EF4-FFF2-40B4-BE49-F238E27FC236}">
                <a16:creationId xmlns:a16="http://schemas.microsoft.com/office/drawing/2014/main" id="{213E4444-4282-644B-4E23-9A9D73AF6E0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1D4A7E8-AB99-304C-04BA-9E41370B086C}"/>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324039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B698-3875-C7D3-F84D-057FBA363E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81F7C4A6-B5C6-78A5-13E0-82DA0795B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D"/>
          </a:p>
        </p:txBody>
      </p:sp>
      <p:sp>
        <p:nvSpPr>
          <p:cNvPr id="4" name="Text Placeholder 3">
            <a:extLst>
              <a:ext uri="{FF2B5EF4-FFF2-40B4-BE49-F238E27FC236}">
                <a16:creationId xmlns:a16="http://schemas.microsoft.com/office/drawing/2014/main" id="{C4FA2C39-A387-1BEF-45F7-5A5D8AA9A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084E4-E336-1BE9-BB31-9D8AC93D0438}"/>
              </a:ext>
            </a:extLst>
          </p:cNvPr>
          <p:cNvSpPr>
            <a:spLocks noGrp="1"/>
          </p:cNvSpPr>
          <p:nvPr>
            <p:ph type="dt" sz="half" idx="10"/>
          </p:nvPr>
        </p:nvSpPr>
        <p:spPr/>
        <p:txBody>
          <a:bodyPr/>
          <a:lstStyle/>
          <a:p>
            <a:fld id="{8B6EC5FA-DBDE-4978-A369-E136D92CBCDB}" type="datetimeFigureOut">
              <a:rPr lang="en-ID" smtClean="0"/>
              <a:t>05/06/2024</a:t>
            </a:fld>
            <a:endParaRPr lang="en-ID"/>
          </a:p>
        </p:txBody>
      </p:sp>
      <p:sp>
        <p:nvSpPr>
          <p:cNvPr id="6" name="Footer Placeholder 5">
            <a:extLst>
              <a:ext uri="{FF2B5EF4-FFF2-40B4-BE49-F238E27FC236}">
                <a16:creationId xmlns:a16="http://schemas.microsoft.com/office/drawing/2014/main" id="{7F99A0C5-3A47-12F0-BCD4-10086010F4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A42CD22-0BF3-B124-3320-FCC69C663F1A}"/>
              </a:ext>
            </a:extLst>
          </p:cNvPr>
          <p:cNvSpPr>
            <a:spLocks noGrp="1"/>
          </p:cNvSpPr>
          <p:nvPr>
            <p:ph type="sldNum" sz="quarter" idx="12"/>
          </p:nvPr>
        </p:nvSpPr>
        <p:spPr/>
        <p:txBody>
          <a:bodyPr/>
          <a:lstStyle/>
          <a:p>
            <a:fld id="{C589B732-096C-4231-B776-4E0CFC7D9DA1}" type="slidenum">
              <a:rPr lang="en-ID" smtClean="0"/>
              <a:t>‹#›</a:t>
            </a:fld>
            <a:endParaRPr lang="en-ID"/>
          </a:p>
        </p:txBody>
      </p:sp>
    </p:spTree>
    <p:extLst>
      <p:ext uri="{BB962C8B-B14F-4D97-AF65-F5344CB8AC3E}">
        <p14:creationId xmlns:p14="http://schemas.microsoft.com/office/powerpoint/2010/main" val="109550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BB4E1-4AC7-1152-DF14-64439B8D4F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E82D28C-A1B6-09AE-999F-75E7BB098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8315F90-255C-1637-751E-EED75F7E5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EC5FA-DBDE-4978-A369-E136D92CBCDB}" type="datetimeFigureOut">
              <a:rPr lang="en-ID" smtClean="0"/>
              <a:t>05/06/2024</a:t>
            </a:fld>
            <a:endParaRPr lang="en-ID"/>
          </a:p>
        </p:txBody>
      </p:sp>
      <p:sp>
        <p:nvSpPr>
          <p:cNvPr id="5" name="Footer Placeholder 4">
            <a:extLst>
              <a:ext uri="{FF2B5EF4-FFF2-40B4-BE49-F238E27FC236}">
                <a16:creationId xmlns:a16="http://schemas.microsoft.com/office/drawing/2014/main" id="{1BBA6523-4B16-A03B-0B71-3D72E9177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6F64471-0C80-DB66-E38B-5FEABBF72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9B732-096C-4231-B776-4E0CFC7D9DA1}" type="slidenum">
              <a:rPr lang="en-ID" smtClean="0"/>
              <a:t>‹#›</a:t>
            </a:fld>
            <a:endParaRPr lang="en-ID"/>
          </a:p>
        </p:txBody>
      </p:sp>
    </p:spTree>
    <p:extLst>
      <p:ext uri="{BB962C8B-B14F-4D97-AF65-F5344CB8AC3E}">
        <p14:creationId xmlns:p14="http://schemas.microsoft.com/office/powerpoint/2010/main" val="206098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57E5-B0B7-1B73-00AB-E576B8683C8B}"/>
              </a:ext>
            </a:extLst>
          </p:cNvPr>
          <p:cNvSpPr>
            <a:spLocks noGrp="1"/>
          </p:cNvSpPr>
          <p:nvPr>
            <p:ph type="title"/>
          </p:nvPr>
        </p:nvSpPr>
        <p:spPr>
          <a:xfrm>
            <a:off x="838200" y="365125"/>
            <a:ext cx="10515600" cy="4641441"/>
          </a:xfrm>
        </p:spPr>
        <p:txBody>
          <a:bodyPr>
            <a:normAutofit/>
          </a:bodyPr>
          <a:lstStyle/>
          <a:p>
            <a:pPr marR="0" rtl="0"/>
            <a:r>
              <a:rPr lang="en-ID" b="1" i="0" u="none" strike="noStrike" kern="100" baseline="0" dirty="0">
                <a:solidFill>
                  <a:prstClr val="black"/>
                </a:solidFill>
                <a:latin typeface="Calibri Light" panose="020F0302020204030204" pitchFamily="34" charset="0"/>
              </a:rPr>
              <a:t>PENGELOLAAN HARDWARE PADA PC &amp; PERKEMBANGAN TEKNOLOGI PRINTER, LAPTOP, MOBILE DEVICE DAN OS SELAIN PADA PC</a:t>
            </a:r>
            <a:endParaRPr lang="en-ID" b="1" i="0" u="none" strike="noStrike" kern="100" baseline="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59266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D561-5829-64EC-07EB-BADC1676EBE3}"/>
              </a:ext>
            </a:extLst>
          </p:cNvPr>
          <p:cNvSpPr>
            <a:spLocks noGrp="1"/>
          </p:cNvSpPr>
          <p:nvPr>
            <p:ph type="title"/>
          </p:nvPr>
        </p:nvSpPr>
        <p:spPr/>
        <p:txBody>
          <a:bodyPr/>
          <a:lstStyle/>
          <a:p>
            <a:pPr marR="0" rtl="0"/>
            <a:r>
              <a:rPr lang="sv-SE" b="1" i="0" u="none" strike="noStrike" kern="100" baseline="0">
                <a:solidFill>
                  <a:prstClr val="black"/>
                </a:solidFill>
                <a:latin typeface="Calibri Light" panose="020F0302020204030204" pitchFamily="34" charset="0"/>
              </a:rPr>
              <a:t>Tips Merawat Komputer Agar Awet </a:t>
            </a:r>
            <a:endParaRPr lang="sv-SE"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B73AC794-84A3-AF1D-BE23-83A26A362F72}"/>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tips-tips praktis untuk merawat komputer agar awet dari aspek hardware, seperti:</a:t>
            </a:r>
          </a:p>
          <a:p>
            <a:pPr marR="0" lvl="0" rtl="0"/>
            <a:r>
              <a:rPr lang="en-ID" b="0" i="0" u="none" strike="noStrike" kern="100" baseline="0">
                <a:solidFill>
                  <a:prstClr val="black"/>
                </a:solidFill>
                <a:latin typeface="Calibri Light" panose="020F0302020204030204" pitchFamily="34" charset="0"/>
              </a:rPr>
              <a:t>Menempatkan komputer di tempat yang stabil</a:t>
            </a:r>
          </a:p>
          <a:p>
            <a:pPr marR="0" lvl="0" rtl="0"/>
            <a:r>
              <a:rPr lang="en-ID" b="0" i="0" u="none" strike="noStrike" kern="100" baseline="0">
                <a:solidFill>
                  <a:prstClr val="black"/>
                </a:solidFill>
                <a:latin typeface="Calibri Light" panose="020F0302020204030204" pitchFamily="34" charset="0"/>
              </a:rPr>
              <a:t>Tidak memukul komputer saat bermasalah</a:t>
            </a:r>
          </a:p>
          <a:p>
            <a:pPr marR="0" lvl="0" rtl="0"/>
            <a:r>
              <a:rPr lang="en-ID" b="0" i="0" u="none" strike="noStrike" kern="100" baseline="0">
                <a:solidFill>
                  <a:prstClr val="black"/>
                </a:solidFill>
                <a:latin typeface="Calibri Light" panose="020F0302020204030204" pitchFamily="34" charset="0"/>
              </a:rPr>
              <a:t>Menggunakan ruangan dengan sirkulasi udara baik</a:t>
            </a:r>
          </a:p>
          <a:p>
            <a:pPr marR="0" lvl="0" rtl="0"/>
            <a:r>
              <a:rPr lang="en-ID" b="0" i="0" u="none" strike="noStrike" kern="100" baseline="0">
                <a:solidFill>
                  <a:prstClr val="black"/>
                </a:solidFill>
                <a:latin typeface="Calibri Light" panose="020F0302020204030204" pitchFamily="34" charset="0"/>
              </a:rPr>
              <a:t>Tidak merokok di dekat komputer</a:t>
            </a:r>
          </a:p>
          <a:p>
            <a:pPr marR="0" lvl="0" rtl="0"/>
            <a:r>
              <a:rPr lang="en-ID" b="0" i="0" u="none" strike="noStrike" kern="100" baseline="0">
                <a:solidFill>
                  <a:prstClr val="black"/>
                </a:solidFill>
                <a:latin typeface="Calibri Light" panose="020F0302020204030204" pitchFamily="34" charset="0"/>
              </a:rPr>
              <a:t>Menggunakan voltage stabilizer</a:t>
            </a:r>
          </a:p>
          <a:p>
            <a:pPr marR="0" lvl="0" rtl="0"/>
            <a:r>
              <a:rPr lang="en-ID" b="0" i="0" u="none" strike="noStrike" kern="100" baseline="0">
                <a:solidFill>
                  <a:prstClr val="black"/>
                </a:solidFill>
                <a:latin typeface="Calibri Light" panose="020F0302020204030204" pitchFamily="34" charset="0"/>
              </a:rPr>
              <a:t>Menggunakan komponen yang kompatibel</a:t>
            </a:r>
          </a:p>
          <a:p>
            <a:pPr marR="0" lvl="0" rtl="0"/>
            <a:r>
              <a:rPr lang="fi-FI" b="0" i="0" u="none" strike="noStrike" kern="100" baseline="0">
                <a:solidFill>
                  <a:prstClr val="black"/>
                </a:solidFill>
                <a:latin typeface="Calibri Light" panose="020F0302020204030204" pitchFamily="34" charset="0"/>
              </a:rPr>
              <a:t>Melakukan pembersihan dan pengecekan rutin</a:t>
            </a:r>
          </a:p>
        </p:txBody>
      </p:sp>
    </p:spTree>
    <p:extLst>
      <p:ext uri="{BB962C8B-B14F-4D97-AF65-F5344CB8AC3E}">
        <p14:creationId xmlns:p14="http://schemas.microsoft.com/office/powerpoint/2010/main" val="403681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AB32-9CCE-18D7-BC96-31B191E28B4D}"/>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Perkembangan Teknologi Printer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3FA7C688-2238-769F-1842-17E1D87624E8}"/>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Teknologi printer telah berkembang pesat, dari awalnya printer dot matrix, lalu diteruskan dengan printer inkjet dan laser dengan kualitas cetak lebih baik. Terbaru, terdapat printer 3D yang dapat mencetak objek tiga dimensi dari berbagai bahan seperti plastik, logam, bahkan makanan</a:t>
            </a:r>
            <a:r>
              <a:rPr lang="en-ID" b="0" i="0" u="none" strike="noStrike" kern="100" baseline="0">
                <a:solidFill>
                  <a:prstClr val="black"/>
                </a:solidFill>
                <a:latin typeface="Times New Roman" panose="02020603050405020304" pitchFamily="18" charset="0"/>
              </a:rPr>
              <a:t>.</a:t>
            </a:r>
          </a:p>
        </p:txBody>
      </p:sp>
    </p:spTree>
    <p:extLst>
      <p:ext uri="{BB962C8B-B14F-4D97-AF65-F5344CB8AC3E}">
        <p14:creationId xmlns:p14="http://schemas.microsoft.com/office/powerpoint/2010/main" val="299423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B71B-1DC6-7248-A22F-27F99CA2D390}"/>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Perkembangan Sistem Operasi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AFA1BC4B-A78B-6089-A2C2-DE71FFF071BB}"/>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Perkembangan sistem operasi tidak hanya terbatas pada PC, tetapi juga pada perangkat lain seperti smart TV (Android TV, Tizen), perangkat rumah pintar, konsol game (Nintendo Switch OS), dan kendaraan pintar. Fokus utama OS modern adalah konektivitas dan interoperabilitas antar perangkat.</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95313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3767-DDDD-17DC-EF12-7538AB099452}"/>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Pendahuluan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64A429BE-AA09-7B60-0F5C-1E13430FA1A4}"/>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Dalam era digital saat ini, pengelolaan hardware yang baik pada komputer sangat penting untuk memastikan kinerja optimal dan umur panjang perangkat. Selain itu, teknologi perangkat keras seperti printer, laptop, mobile device, dan sistem operasi terus berkembang dengan sangat pesat, menawarkan fitur dan kemampuan yang semakin canggih. Slide ini memberikan gambaran umum tentang topik yang akan dibahas dalam presentasi.</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63366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0A6C-B14E-9FCF-37FB-A2CAEC0232F6}"/>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Definisi Hardware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D0470F96-5079-B630-F37D-EDAF7E6B9CFB}"/>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Komputer Hardware komputer adalah semua komponen fisik yang membentuk sistem komputer seperti motherboard, prosesor, memori, penyimpanan data, kartu grafis, dan lainnya. Komponen-komponen inilah yang memungkinkan komputer untuk beroperasi dan menjalankan berbagai tugas.</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83231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08CE-60D3-079F-3F4F-C4E5E004878C}"/>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Komponen Utama Hardware PC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8F489F76-CBF2-16DA-AFFC-3BBBAA703751}"/>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Komputer terdiri dari beberapa komponen utama yang saling terhubung dan bekerja sama. Motherboard berfungsi sebagai papan utama yang menghubungkan semua komponen. Prosesor atau CPU adalah otak komputer yang melakukan perhitungan dan eksekusi instruksi. Memori atau RAM digunakan untuk menyimpan data sementara yang sedang diproses. Penyimpanan data seperti HDD dan SSD digunakan untuk menyimpan data jangka panjang. Kartu grafis atau GPU mengolah output visual, sementara PSU menyuplai daya ke semua komponen.</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16871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FFF5-813C-02C2-BF33-A8D982B22956}"/>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Pemeliharaan Fisik Hardware</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3C7EE5D0-9B0D-EB8B-EEC5-7A192A542ED3}"/>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Agar hardware dapat berfungsi dengan baik dalam jangka panjang, diperlukan pemeliharaan fisik secara berkala. Hal ini meliputi pembersihan komponen dari debu dan kotoran, memastikan sistem pendinginan seperti kipas dan heat sink bekerja dengan baik, melindungi perangkat dari debu dan benturan, serta menangani komponen dengan hati-hati saat pemasangan atau penggantian.</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716948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96F8-6AA5-C353-D861-16E78326DEA6}"/>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Pembaruan &amp; Upgrade Hardware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0A8777E9-1FA8-281A-A024-DF3168E670A2}"/>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11329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1CB2-CA26-6871-BB71-DEA469C25CF2}"/>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Pengelolaan Driver &amp; BIOS</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16FBDC5B-6DD6-6407-E898-2586C4F8A70D}"/>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Driver adalah perangkat lunak yang memungkinkan sistem operasi berkomunikasi dengan hardware. Memperbarui driver secara berkala penting untuk memastikan kompatibilitas dan kinerja optimal. Selain itu, BIOS (Basic Input/Output System) juga perlu dikonfigurasi dengan tepat untuk mengatur pengaturan dasar hardware agar sistem berjalan dengan stabil</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93892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39D7-1E5C-4FB1-D78A-D92203EACA8D}"/>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Pemantauan &amp; Diagnosis Masalah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9DC939CF-98A0-D100-25B0-2A2F2B4D57B5}"/>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Memantau kinerja dan kesehatan komponen hardware sangat penting. Dapat dilakukan dengan menggunakan software diagnosis dan pemantauan seperti SpeedFan, AIDA64, dll. Software ini dapat mendeteksi gejala masalah seperti suhu tinggi, kipas rusak, atau kegagalan komponen. Jika masalah terdeteksi, dapat dilakukan troubleshooting dan perbaikan.</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9659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C473-1060-3674-7149-703B136B84FB}"/>
              </a:ext>
            </a:extLst>
          </p:cNvPr>
          <p:cNvSpPr>
            <a:spLocks noGrp="1"/>
          </p:cNvSpPr>
          <p:nvPr>
            <p:ph type="title"/>
          </p:nvPr>
        </p:nvSpPr>
        <p:spPr/>
        <p:txBody>
          <a:bodyPr/>
          <a:lstStyle/>
          <a:p>
            <a:pPr marR="0" rtl="0"/>
            <a:r>
              <a:rPr lang="en-ID" b="1" i="0" u="none" strike="noStrike" kern="100" baseline="0">
                <a:solidFill>
                  <a:prstClr val="black"/>
                </a:solidFill>
                <a:latin typeface="Calibri Light" panose="020F0302020204030204" pitchFamily="34" charset="0"/>
              </a:rPr>
              <a:t>Keamanan &amp; Privasi Hardware </a:t>
            </a:r>
            <a:endParaRPr lang="en-ID" b="1" i="0" u="none" strike="noStrike" kern="100" baseline="0">
              <a:solidFill>
                <a:prstClr val="black"/>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D106AD81-3281-A19F-7EDD-2FBA30E040EA}"/>
              </a:ext>
            </a:extLst>
          </p:cNvPr>
          <p:cNvSpPr>
            <a:spLocks noGrp="1"/>
          </p:cNvSpPr>
          <p:nvPr>
            <p:ph type="body" idx="1"/>
          </p:nvPr>
        </p:nvSpPr>
        <p:spPr/>
        <p:txBody>
          <a:bodyPr/>
          <a:lstStyle/>
          <a:p>
            <a:pPr marR="0" lvl="0" rtl="0"/>
            <a:r>
              <a:rPr lang="en-ID" b="0" i="0" u="none" strike="noStrike" kern="100" baseline="0">
                <a:solidFill>
                  <a:prstClr val="black"/>
                </a:solidFill>
                <a:latin typeface="Calibri Light" panose="020F0302020204030204" pitchFamily="34" charset="0"/>
              </a:rPr>
              <a:t>Aspek keamanan dan privasi juga penting dalam pengelolaan hardware. Akses fisik ke komponen harus dibatasi hanya untuk pihak yang berwenang saja. Komputer juga harus dilindungi dari pencurian, kerusakan fisik, bencana seperti kebakaran/banjir, serta malware yang menargetkan hardware.</a:t>
            </a:r>
            <a:endParaRPr lang="en-ID" b="0" i="0" u="none" strike="noStrike" kern="100" baseline="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220894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0</TotalTime>
  <Words>582</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PENGELOLAAN HARDWARE PADA PC &amp; PERKEMBANGAN TEKNOLOGI PRINTER, LAPTOP, MOBILE DEVICE DAN OS SELAIN PADA PC</vt:lpstr>
      <vt:lpstr>Pendahuluan </vt:lpstr>
      <vt:lpstr>Definisi Hardware </vt:lpstr>
      <vt:lpstr>Komponen Utama Hardware PC </vt:lpstr>
      <vt:lpstr>Pemeliharaan Fisik Hardware</vt:lpstr>
      <vt:lpstr>Pembaruan &amp; Upgrade Hardware </vt:lpstr>
      <vt:lpstr>Pengelolaan Driver &amp; BIOS</vt:lpstr>
      <vt:lpstr>Pemantauan &amp; Diagnosis Masalah </vt:lpstr>
      <vt:lpstr>Keamanan &amp; Privasi Hardware </vt:lpstr>
      <vt:lpstr>Tips Merawat Komputer Agar Awet </vt:lpstr>
      <vt:lpstr>Perkembangan Teknologi Printer </vt:lpstr>
      <vt:lpstr>Perkembangan Sistem Operasi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Arif Suwadji</dc:creator>
  <cp:lastModifiedBy>Arif Suwadji</cp:lastModifiedBy>
  <cp:revision>1</cp:revision>
  <dcterms:created xsi:type="dcterms:W3CDTF">2024-06-05T08:14:08Z</dcterms:created>
  <dcterms:modified xsi:type="dcterms:W3CDTF">2024-06-05T08:15:00Z</dcterms:modified>
</cp:coreProperties>
</file>