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6299-135B-423E-A57D-9B059965FDA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0351-747F-4DFA-815D-A8AA3467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6299-135B-423E-A57D-9B059965FDA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0351-747F-4DFA-815D-A8AA3467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0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6299-135B-423E-A57D-9B059965FDA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0351-747F-4DFA-815D-A8AA3467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6299-135B-423E-A57D-9B059965FDA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0351-747F-4DFA-815D-A8AA3467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6299-135B-423E-A57D-9B059965FDA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0351-747F-4DFA-815D-A8AA3467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6299-135B-423E-A57D-9B059965FDA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0351-747F-4DFA-815D-A8AA3467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6299-135B-423E-A57D-9B059965FDA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0351-747F-4DFA-815D-A8AA3467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6299-135B-423E-A57D-9B059965FDA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0351-747F-4DFA-815D-A8AA3467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6299-135B-423E-A57D-9B059965FDA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0351-747F-4DFA-815D-A8AA3467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6299-135B-423E-A57D-9B059965FDA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0351-747F-4DFA-815D-A8AA3467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8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6299-135B-423E-A57D-9B059965FDA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0351-747F-4DFA-815D-A8AA3467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356299-135B-423E-A57D-9B059965FDA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72E0351-747F-4DFA-815D-A8AA3467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A754-76EF-C36F-363C-32DF33EF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491" y="886691"/>
            <a:ext cx="8645235" cy="36670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SPK DENGAN METODE TOPSIS (</a:t>
            </a:r>
            <a:r>
              <a:rPr lang="en-US" i="1" dirty="0"/>
              <a:t>TECHNIQUE FOR ORDER PREFERENCE BY SIMILARITY TO IDEAL SOLUTION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6C27A-8A25-473A-2571-CD70089E7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PERTEMUAN 8</a:t>
            </a:r>
          </a:p>
        </p:txBody>
      </p:sp>
    </p:spTree>
    <p:extLst>
      <p:ext uri="{BB962C8B-B14F-4D97-AF65-F5344CB8AC3E}">
        <p14:creationId xmlns:p14="http://schemas.microsoft.com/office/powerpoint/2010/main" val="231895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72D1-30F7-5EEB-AEBE-98878BF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TOPSIS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5924-93AC-6DE0-B4C2-F5901702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Separasi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1656C-BA7F-26B8-4DFE-B0A54C01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45" y="1654319"/>
            <a:ext cx="6927273" cy="30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7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72D1-30F7-5EEB-AEBE-98878BF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TOPSIS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5924-93AC-6DE0-B4C2-F5901702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kedekaan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ideal </a:t>
            </a:r>
            <a:r>
              <a:rPr lang="en-US" dirty="0" err="1"/>
              <a:t>positif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perankingan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80BB1-5A5D-8433-CAA0-BD166C06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055" y="1565130"/>
            <a:ext cx="3865418" cy="11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8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EFBB-C2AE-AF0B-ED5A-68D90D86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Kegunaan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TOPSIS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4A9C-79FA-0D22-9C86-66A14C1E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TOPSIS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termasuk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b="1" dirty="0"/>
              <a:t> </a:t>
            </a:r>
            <a:r>
              <a:rPr lang="en-US" b="1" dirty="0" err="1"/>
              <a:t>investasi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r>
              <a:rPr lang="en-US" b="1" dirty="0"/>
              <a:t>, </a:t>
            </a:r>
            <a:r>
              <a:rPr lang="en-US" b="1" dirty="0" err="1"/>
              <a:t>perbandingan</a:t>
            </a:r>
            <a:r>
              <a:rPr lang="en-US" b="1" dirty="0"/>
              <a:t> </a:t>
            </a:r>
            <a:r>
              <a:rPr lang="en-US" b="1" dirty="0" err="1"/>
              <a:t>performansi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perusahaan</a:t>
            </a:r>
            <a:r>
              <a:rPr lang="en-US" b="1" dirty="0"/>
              <a:t>, </a:t>
            </a:r>
            <a:r>
              <a:rPr lang="en-US" b="1" dirty="0" err="1"/>
              <a:t>pebandingan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industri</a:t>
            </a:r>
            <a:r>
              <a:rPr lang="en-US" b="1" dirty="0"/>
              <a:t> </a:t>
            </a:r>
            <a:r>
              <a:rPr lang="en-US" b="1" dirty="0" err="1"/>
              <a:t>khusus</a:t>
            </a:r>
            <a:r>
              <a:rPr lang="en-US" b="1" dirty="0"/>
              <a:t>, </a:t>
            </a:r>
            <a:r>
              <a:rPr lang="en-US" b="1" dirty="0" err="1"/>
              <a:t>pemilihan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operasi</a:t>
            </a:r>
            <a:r>
              <a:rPr lang="en-US" b="1" dirty="0"/>
              <a:t>, </a:t>
            </a:r>
            <a:r>
              <a:rPr lang="en-US" b="1" dirty="0" err="1"/>
              <a:t>evaluasi</a:t>
            </a:r>
            <a:r>
              <a:rPr lang="en-US" b="1" dirty="0"/>
              <a:t> </a:t>
            </a:r>
            <a:r>
              <a:rPr lang="en-US" b="1" dirty="0" err="1"/>
              <a:t>pelanggan</a:t>
            </a:r>
            <a:r>
              <a:rPr lang="en-US" b="1" dirty="0"/>
              <a:t>, dan </a:t>
            </a:r>
            <a:r>
              <a:rPr lang="en-US" b="1" dirty="0" err="1"/>
              <a:t>perancangan</a:t>
            </a:r>
            <a:r>
              <a:rPr lang="en-US" b="1" dirty="0"/>
              <a:t> robot.</a:t>
            </a:r>
          </a:p>
        </p:txBody>
      </p:sp>
    </p:spTree>
    <p:extLst>
      <p:ext uri="{BB962C8B-B14F-4D97-AF65-F5344CB8AC3E}">
        <p14:creationId xmlns:p14="http://schemas.microsoft.com/office/powerpoint/2010/main" val="143512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0CC0-2A9F-6E99-404F-435256A8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QUIZ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6C23-C74C-849F-5E15-73C9703EE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995" y="119055"/>
            <a:ext cx="7315200" cy="56059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sz="3800" b="1" dirty="0"/>
              <a:t>REVIEW JURNAL</a:t>
            </a:r>
          </a:p>
          <a:p>
            <a:pPr marL="0" indent="0" algn="just">
              <a:buNone/>
            </a:pPr>
            <a:r>
              <a:rPr lang="en-US" sz="3800" b="1" dirty="0" err="1"/>
              <a:t>Setelah</a:t>
            </a:r>
            <a:r>
              <a:rPr lang="en-US" sz="3800" b="1" dirty="0"/>
              <a:t> kalian </a:t>
            </a:r>
            <a:r>
              <a:rPr lang="en-US" sz="3800" b="1" dirty="0" err="1"/>
              <a:t>membaca</a:t>
            </a:r>
            <a:r>
              <a:rPr lang="en-US" sz="3800" b="1" dirty="0"/>
              <a:t> </a:t>
            </a:r>
            <a:r>
              <a:rPr lang="en-US" sz="3800" b="1" dirty="0" err="1"/>
              <a:t>jurnal</a:t>
            </a:r>
            <a:r>
              <a:rPr lang="en-US" sz="3800" b="1" dirty="0"/>
              <a:t> </a:t>
            </a:r>
            <a:r>
              <a:rPr lang="en-US" sz="3800" b="1" dirty="0" err="1"/>
              <a:t>dengan</a:t>
            </a:r>
            <a:r>
              <a:rPr lang="en-US" sz="3800" b="1" dirty="0"/>
              <a:t> </a:t>
            </a:r>
            <a:r>
              <a:rPr lang="en-US" sz="3800" b="1" dirty="0" err="1"/>
              <a:t>judul</a:t>
            </a:r>
            <a:endParaRPr lang="en-US" sz="3800" b="1" dirty="0"/>
          </a:p>
          <a:p>
            <a:pPr marL="0" indent="0" algn="just">
              <a:buNone/>
            </a:pPr>
            <a:r>
              <a:rPr lang="sv-SE" sz="3800" b="1" dirty="0"/>
              <a:t>METODE TOPSIS DALAM SISTEM PENDUKUNG KEPUTUSAN PEMILIHAN OBJEK WISATA, </a:t>
            </a:r>
            <a:r>
              <a:rPr lang="en-US" sz="3800" b="1" dirty="0"/>
              <a:t>Vol. 8 No. 1 April 2020, </a:t>
            </a:r>
            <a:r>
              <a:rPr lang="en-US" sz="3800" b="1" dirty="0" err="1"/>
              <a:t>Jurnal</a:t>
            </a:r>
            <a:r>
              <a:rPr lang="en-US" sz="3800" b="1" dirty="0"/>
              <a:t> TEKNOIF, ISSN: 2338-2724 e-ISSN : 2598-9197 oleh Dede Wira </a:t>
            </a:r>
            <a:r>
              <a:rPr lang="en-US" sz="3800" b="1" dirty="0" err="1"/>
              <a:t>Trise</a:t>
            </a:r>
            <a:r>
              <a:rPr lang="en-US" sz="3800" b="1" dirty="0"/>
              <a:t> Putra1), Susi NoviaSanti2), Ganda Yoga </a:t>
            </a:r>
            <a:r>
              <a:rPr lang="en-US" sz="3800" b="1" dirty="0" err="1"/>
              <a:t>Swara</a:t>
            </a:r>
            <a:r>
              <a:rPr lang="en-US" sz="3800" b="1" dirty="0"/>
              <a:t>(3), Eva </a:t>
            </a:r>
            <a:r>
              <a:rPr lang="en-US" sz="3800" b="1" dirty="0" err="1"/>
              <a:t>Yulianti</a:t>
            </a:r>
            <a:r>
              <a:rPr lang="en-US" sz="3800" b="1" dirty="0"/>
              <a:t>(4)</a:t>
            </a:r>
          </a:p>
          <a:p>
            <a:pPr marL="0" indent="0" algn="just">
              <a:buNone/>
            </a:pPr>
            <a:r>
              <a:rPr lang="en-US" sz="3800" b="1" dirty="0" err="1">
                <a:solidFill>
                  <a:srgbClr val="00B050"/>
                </a:solidFill>
              </a:rPr>
              <a:t>Jawablah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pertanyaan-pertanyaan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berikut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ini</a:t>
            </a:r>
            <a:r>
              <a:rPr lang="en-US" sz="3800" b="1" dirty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3800" b="1" dirty="0">
                <a:solidFill>
                  <a:srgbClr val="00B050"/>
                </a:solidFill>
              </a:rPr>
              <a:t>1. </a:t>
            </a:r>
            <a:r>
              <a:rPr lang="en-US" sz="3800" b="1" dirty="0" err="1">
                <a:solidFill>
                  <a:srgbClr val="00B050"/>
                </a:solidFill>
              </a:rPr>
              <a:t>Apa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saja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Alternatif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dari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Penelitian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tersebut</a:t>
            </a:r>
            <a:r>
              <a:rPr lang="en-US" sz="3800" b="1" dirty="0">
                <a:solidFill>
                  <a:srgbClr val="00B050"/>
                </a:solidFill>
              </a:rPr>
              <a:t>?</a:t>
            </a:r>
          </a:p>
          <a:p>
            <a:pPr marL="0" indent="0" algn="just">
              <a:buNone/>
            </a:pPr>
            <a:r>
              <a:rPr lang="en-US" sz="3800" b="1" dirty="0">
                <a:solidFill>
                  <a:srgbClr val="00B050"/>
                </a:solidFill>
              </a:rPr>
              <a:t>2. </a:t>
            </a:r>
            <a:r>
              <a:rPr lang="en-US" sz="3800" b="1" dirty="0" err="1">
                <a:solidFill>
                  <a:srgbClr val="00B050"/>
                </a:solidFill>
              </a:rPr>
              <a:t>Apa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saja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kriteria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dari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Penelitian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tersebut</a:t>
            </a:r>
            <a:r>
              <a:rPr lang="en-US" sz="3800" b="1" dirty="0">
                <a:solidFill>
                  <a:srgbClr val="00B050"/>
                </a:solidFill>
              </a:rPr>
              <a:t>?</a:t>
            </a:r>
          </a:p>
          <a:p>
            <a:pPr marL="0" indent="0" algn="just">
              <a:buNone/>
            </a:pPr>
            <a:r>
              <a:rPr lang="en-US" sz="3800" b="1" dirty="0">
                <a:solidFill>
                  <a:srgbClr val="00B050"/>
                </a:solidFill>
              </a:rPr>
              <a:t>3. </a:t>
            </a:r>
            <a:r>
              <a:rPr lang="en-US" sz="3800" b="1" dirty="0" err="1">
                <a:solidFill>
                  <a:srgbClr val="00B050"/>
                </a:solidFill>
              </a:rPr>
              <a:t>Berapa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bobot</a:t>
            </a:r>
            <a:r>
              <a:rPr lang="en-US" sz="3800" b="1" dirty="0">
                <a:solidFill>
                  <a:srgbClr val="00B050"/>
                </a:solidFill>
              </a:rPr>
              <a:t> yang </a:t>
            </a:r>
            <a:r>
              <a:rPr lang="en-US" sz="3800" b="1" dirty="0" err="1">
                <a:solidFill>
                  <a:srgbClr val="00B050"/>
                </a:solidFill>
              </a:rPr>
              <a:t>diberikan</a:t>
            </a:r>
            <a:r>
              <a:rPr lang="en-US" sz="3800" b="1" dirty="0">
                <a:solidFill>
                  <a:srgbClr val="00B050"/>
                </a:solidFill>
              </a:rPr>
              <a:t> pada masing-masing </a:t>
            </a:r>
            <a:r>
              <a:rPr lang="en-US" sz="3800" b="1" dirty="0" err="1">
                <a:solidFill>
                  <a:srgbClr val="00B050"/>
                </a:solidFill>
              </a:rPr>
              <a:t>kriteria</a:t>
            </a:r>
            <a:r>
              <a:rPr lang="en-US" sz="3800" b="1" dirty="0">
                <a:solidFill>
                  <a:srgbClr val="00B050"/>
                </a:solidFill>
              </a:rPr>
              <a:t>?</a:t>
            </a:r>
          </a:p>
          <a:p>
            <a:pPr marL="0" indent="0" algn="just">
              <a:buNone/>
            </a:pPr>
            <a:r>
              <a:rPr lang="en-US" sz="3800" b="1" dirty="0">
                <a:solidFill>
                  <a:srgbClr val="00B050"/>
                </a:solidFill>
              </a:rPr>
              <a:t>4. </a:t>
            </a:r>
            <a:r>
              <a:rPr lang="en-US" sz="3800" b="1" dirty="0" err="1">
                <a:solidFill>
                  <a:srgbClr val="00B050"/>
                </a:solidFill>
              </a:rPr>
              <a:t>Lihat</a:t>
            </a:r>
            <a:r>
              <a:rPr lang="en-US" sz="3800" b="1" dirty="0">
                <a:solidFill>
                  <a:srgbClr val="00B050"/>
                </a:solidFill>
              </a:rPr>
              <a:t> pada </a:t>
            </a:r>
            <a:r>
              <a:rPr lang="en-US" sz="3800" b="1" dirty="0" err="1">
                <a:solidFill>
                  <a:srgbClr val="00B050"/>
                </a:solidFill>
              </a:rPr>
              <a:t>halaman</a:t>
            </a:r>
            <a:r>
              <a:rPr lang="en-US" sz="3800" b="1" dirty="0">
                <a:solidFill>
                  <a:srgbClr val="00B050"/>
                </a:solidFill>
              </a:rPr>
              <a:t> 3, </a:t>
            </a:r>
            <a:r>
              <a:rPr lang="en-US" sz="3800" b="1" dirty="0" err="1">
                <a:solidFill>
                  <a:srgbClr val="00B050"/>
                </a:solidFill>
              </a:rPr>
              <a:t>Tabel</a:t>
            </a:r>
            <a:r>
              <a:rPr lang="en-US" sz="3800" b="1" dirty="0">
                <a:solidFill>
                  <a:srgbClr val="00B050"/>
                </a:solidFill>
              </a:rPr>
              <a:t> 9, </a:t>
            </a:r>
            <a:r>
              <a:rPr lang="en-US" sz="3800" b="1" dirty="0" err="1">
                <a:solidFill>
                  <a:srgbClr val="00B050"/>
                </a:solidFill>
              </a:rPr>
              <a:t>bagian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manakah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kesalahan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hitung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dari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hasil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akar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pangkat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kriteria</a:t>
            </a:r>
            <a:r>
              <a:rPr lang="en-US" sz="3800" b="1" dirty="0">
                <a:solidFill>
                  <a:srgbClr val="00B050"/>
                </a:solidFill>
              </a:rPr>
              <a:t>? </a:t>
            </a:r>
            <a:r>
              <a:rPr lang="en-US" sz="3800" b="1" dirty="0" err="1">
                <a:solidFill>
                  <a:srgbClr val="00B050"/>
                </a:solidFill>
              </a:rPr>
              <a:t>Sebutkan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koreksinya</a:t>
            </a:r>
            <a:r>
              <a:rPr lang="en-US" sz="3800" b="1" dirty="0">
                <a:solidFill>
                  <a:srgbClr val="00B05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3800" b="1" dirty="0">
                <a:solidFill>
                  <a:srgbClr val="00B050"/>
                </a:solidFill>
              </a:rPr>
              <a:t>5. Pada </a:t>
            </a:r>
            <a:r>
              <a:rPr lang="en-US" sz="3800" b="1" dirty="0" err="1">
                <a:solidFill>
                  <a:srgbClr val="00B050"/>
                </a:solidFill>
              </a:rPr>
              <a:t>halaman</a:t>
            </a:r>
            <a:r>
              <a:rPr lang="en-US" sz="3800" b="1" dirty="0">
                <a:solidFill>
                  <a:srgbClr val="00B050"/>
                </a:solidFill>
              </a:rPr>
              <a:t> 4 dan </a:t>
            </a:r>
            <a:r>
              <a:rPr lang="en-US" sz="3800" b="1" dirty="0" err="1">
                <a:solidFill>
                  <a:srgbClr val="00B050"/>
                </a:solidFill>
              </a:rPr>
              <a:t>berdasarkan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tabel</a:t>
            </a:r>
            <a:r>
              <a:rPr lang="en-US" sz="3800" b="1" dirty="0">
                <a:solidFill>
                  <a:srgbClr val="00B050"/>
                </a:solidFill>
              </a:rPr>
              <a:t> 16 </a:t>
            </a:r>
            <a:r>
              <a:rPr lang="en-US" sz="3800" b="1" dirty="0" err="1">
                <a:solidFill>
                  <a:srgbClr val="00B050"/>
                </a:solidFill>
              </a:rPr>
              <a:t>hitunglah</a:t>
            </a:r>
            <a:r>
              <a:rPr lang="en-US" sz="3800" b="1" dirty="0">
                <a:solidFill>
                  <a:srgbClr val="00B050"/>
                </a:solidFill>
              </a:rPr>
              <a:t> </a:t>
            </a:r>
            <a:r>
              <a:rPr lang="en-US" sz="3800" b="1" dirty="0" err="1">
                <a:solidFill>
                  <a:srgbClr val="00B050"/>
                </a:solidFill>
              </a:rPr>
              <a:t>nilai</a:t>
            </a:r>
            <a:r>
              <a:rPr lang="en-US" sz="3800" b="1" dirty="0">
                <a:solidFill>
                  <a:srgbClr val="00B050"/>
                </a:solidFill>
              </a:rPr>
              <a:t> V pada Alek </a:t>
            </a:r>
            <a:r>
              <a:rPr lang="en-US" sz="3800" b="1" dirty="0" err="1">
                <a:solidFill>
                  <a:srgbClr val="00B050"/>
                </a:solidFill>
              </a:rPr>
              <a:t>Bakajang</a:t>
            </a:r>
            <a:r>
              <a:rPr lang="en-US" sz="3800" b="1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Thinking Face Emoji">
                <a:extLst>
                  <a:ext uri="{FF2B5EF4-FFF2-40B4-BE49-F238E27FC236}">
                    <a16:creationId xmlns:a16="http://schemas.microsoft.com/office/drawing/2014/main" id="{B7DBDE2E-011B-9AF8-6CA2-7B0B076490C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90230896"/>
                  </p:ext>
                </p:extLst>
              </p:nvPr>
            </p:nvGraphicFramePr>
            <p:xfrm>
              <a:off x="303694" y="2922037"/>
              <a:ext cx="2896707" cy="29270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96707" cy="2927094"/>
                    </a:xfrm>
                    <a:prstGeom prst="rect">
                      <a:avLst/>
                    </a:prstGeom>
                  </am3d:spPr>
                  <am3d:camera>
                    <am3d:pos x="0" y="0" z="783359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9687" d="1000000"/>
                    <am3d:preTrans dx="3" dy="-16951004" dz="-104898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086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Thinking Face Emoji">
                <a:extLst>
                  <a:ext uri="{FF2B5EF4-FFF2-40B4-BE49-F238E27FC236}">
                    <a16:creationId xmlns:a16="http://schemas.microsoft.com/office/drawing/2014/main" id="{B7DBDE2E-011B-9AF8-6CA2-7B0B076490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694" y="2922037"/>
                <a:ext cx="2896707" cy="2927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08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41EC23-EC28-1763-78BD-48EB46F54FC5}"/>
              </a:ext>
            </a:extLst>
          </p:cNvPr>
          <p:cNvSpPr/>
          <p:nvPr/>
        </p:nvSpPr>
        <p:spPr>
          <a:xfrm>
            <a:off x="3591150" y="2967335"/>
            <a:ext cx="50097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-TERIMA KASIH-</a:t>
            </a:r>
          </a:p>
        </p:txBody>
      </p:sp>
    </p:spTree>
    <p:extLst>
      <p:ext uri="{BB962C8B-B14F-4D97-AF65-F5344CB8AC3E}">
        <p14:creationId xmlns:p14="http://schemas.microsoft.com/office/powerpoint/2010/main" val="16731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232C-9EE1-97ED-1C5A-A494DB3A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1" cy="460118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A. TUJUAN PEMBELAJARAN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AD0F-3825-38ED-22BB-BFFBE82C4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/>
              <a:t>Setelah</a:t>
            </a:r>
            <a:r>
              <a:rPr lang="en-US" b="1" dirty="0"/>
              <a:t> </a:t>
            </a:r>
            <a:r>
              <a:rPr lang="en-US" b="1" dirty="0" err="1"/>
              <a:t>mempelajari</a:t>
            </a:r>
            <a:r>
              <a:rPr lang="en-US" b="1" dirty="0"/>
              <a:t> </a:t>
            </a:r>
            <a:r>
              <a:rPr lang="en-US" b="1" dirty="0" err="1"/>
              <a:t>mata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berikut</a:t>
            </a:r>
            <a:r>
              <a:rPr lang="en-US" b="1" dirty="0"/>
              <a:t> </a:t>
            </a:r>
            <a:r>
              <a:rPr lang="en-US" b="1" dirty="0" err="1"/>
              <a:t>diharapkan</a:t>
            </a:r>
            <a:r>
              <a:rPr lang="en-US" b="1" dirty="0"/>
              <a:t> </a:t>
            </a:r>
            <a:r>
              <a:rPr lang="en-US" b="1" dirty="0" err="1"/>
              <a:t>mahasiswa</a:t>
            </a:r>
            <a:r>
              <a:rPr lang="en-US" b="1" dirty="0"/>
              <a:t> </a:t>
            </a:r>
            <a:r>
              <a:rPr lang="en-US" b="1" dirty="0" err="1"/>
              <a:t>mampu</a:t>
            </a:r>
            <a:r>
              <a:rPr lang="en-US" b="1" dirty="0"/>
              <a:t> </a:t>
            </a:r>
            <a:r>
              <a:rPr lang="en-US" b="1" dirty="0" err="1"/>
              <a:t>memahami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TOPSIS, Sejarah </a:t>
            </a:r>
            <a:r>
              <a:rPr lang="en-US" b="1" dirty="0" err="1"/>
              <a:t>metode</a:t>
            </a:r>
            <a:r>
              <a:rPr lang="en-US" b="1" dirty="0"/>
              <a:t> TOPSIS, </a:t>
            </a: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TOPSIS dan </a:t>
            </a:r>
            <a:r>
              <a:rPr lang="en-US" b="1" dirty="0" err="1"/>
              <a:t>Kegunaan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Topsis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61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338B-2E5D-68F9-2EB7-0829212A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TOPSIS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25BE-5F3E-20A7-453D-090275E7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Metode</a:t>
            </a:r>
            <a:r>
              <a:rPr lang="en-US" b="1" dirty="0"/>
              <a:t> TOPSIS </a:t>
            </a:r>
            <a:r>
              <a:rPr lang="en-US" b="1" dirty="0" err="1"/>
              <a:t>adalah</a:t>
            </a:r>
            <a:r>
              <a:rPr lang="en-US" b="1" dirty="0"/>
              <a:t> salah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yang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menyelesaikan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b="1" i="1" dirty="0"/>
              <a:t>Multi Attribute Decision Making</a:t>
            </a:r>
            <a:r>
              <a:rPr lang="en-US" b="1" dirty="0"/>
              <a:t> (MADM).</a:t>
            </a:r>
          </a:p>
          <a:p>
            <a:pPr algn="just"/>
            <a:r>
              <a:rPr lang="en-US" b="1" dirty="0" err="1"/>
              <a:t>Metode</a:t>
            </a:r>
            <a:r>
              <a:rPr lang="en-US" b="1" dirty="0"/>
              <a:t> TOPSIS </a:t>
            </a:r>
            <a:r>
              <a:rPr lang="en-US" b="1" dirty="0" err="1"/>
              <a:t>didasarkan</a:t>
            </a:r>
            <a:r>
              <a:rPr lang="en-US" b="1" dirty="0"/>
              <a:t> pada </a:t>
            </a:r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dimana</a:t>
            </a:r>
            <a:r>
              <a:rPr lang="en-US" b="1" dirty="0"/>
              <a:t> </a:t>
            </a:r>
            <a:r>
              <a:rPr lang="en-US" b="1" dirty="0" err="1"/>
              <a:t>alternatif</a:t>
            </a:r>
            <a:r>
              <a:rPr lang="en-US" b="1" dirty="0"/>
              <a:t> </a:t>
            </a:r>
            <a:r>
              <a:rPr lang="en-US" b="1" dirty="0" err="1"/>
              <a:t>terpilih</a:t>
            </a:r>
            <a:r>
              <a:rPr lang="en-US" b="1" dirty="0"/>
              <a:t> yang </a:t>
            </a:r>
            <a:r>
              <a:rPr lang="en-US" b="1" dirty="0" err="1"/>
              <a:t>terbaik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jarak</a:t>
            </a:r>
            <a:r>
              <a:rPr lang="en-US" b="1" dirty="0"/>
              <a:t> </a:t>
            </a:r>
            <a:r>
              <a:rPr lang="en-US" b="1" dirty="0" err="1"/>
              <a:t>terpendek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solusi</a:t>
            </a:r>
            <a:r>
              <a:rPr lang="en-US" b="1" dirty="0"/>
              <a:t> ideal </a:t>
            </a:r>
            <a:r>
              <a:rPr lang="en-US" b="1" dirty="0" err="1"/>
              <a:t>positif</a:t>
            </a:r>
            <a:r>
              <a:rPr lang="en-US" b="1" dirty="0"/>
              <a:t>, </a:t>
            </a:r>
            <a:r>
              <a:rPr lang="en-US" b="1" dirty="0" err="1"/>
              <a:t>namun</a:t>
            </a:r>
            <a:r>
              <a:rPr lang="en-US" b="1" dirty="0"/>
              <a:t> juga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jarak</a:t>
            </a:r>
            <a:r>
              <a:rPr lang="en-US" b="1" dirty="0"/>
              <a:t> </a:t>
            </a:r>
            <a:r>
              <a:rPr lang="en-US" b="1" dirty="0" err="1"/>
              <a:t>terpanjang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solusi</a:t>
            </a:r>
            <a:r>
              <a:rPr lang="en-US" b="1" dirty="0"/>
              <a:t> ideal </a:t>
            </a:r>
            <a:r>
              <a:rPr lang="en-US" b="1" dirty="0" err="1"/>
              <a:t>negatif</a:t>
            </a:r>
            <a:r>
              <a:rPr lang="en-US" b="1" dirty="0"/>
              <a:t>.</a:t>
            </a:r>
          </a:p>
          <a:p>
            <a:pPr algn="just"/>
            <a:r>
              <a:rPr lang="en-US" b="1" dirty="0" err="1"/>
              <a:t>Metode</a:t>
            </a:r>
            <a:r>
              <a:rPr lang="en-US" b="1" dirty="0"/>
              <a:t> TOPSIS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, </a:t>
            </a:r>
            <a:r>
              <a:rPr lang="en-US" b="1" dirty="0" err="1"/>
              <a:t>diantaranya</a:t>
            </a:r>
            <a:r>
              <a:rPr lang="en-US" b="1" dirty="0"/>
              <a:t> </a:t>
            </a:r>
            <a:r>
              <a:rPr lang="en-US" b="1" dirty="0" err="1"/>
              <a:t>konsepnya</a:t>
            </a:r>
            <a:r>
              <a:rPr lang="en-US" b="1" dirty="0"/>
              <a:t> yang </a:t>
            </a:r>
            <a:r>
              <a:rPr lang="en-US" b="1" dirty="0" err="1"/>
              <a:t>sederhana</a:t>
            </a:r>
            <a:r>
              <a:rPr lang="en-US" b="1" dirty="0"/>
              <a:t> dan </a:t>
            </a:r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dipahami</a:t>
            </a:r>
            <a:r>
              <a:rPr lang="en-US" b="1" dirty="0"/>
              <a:t>, </a:t>
            </a:r>
            <a:r>
              <a:rPr lang="en-US" b="1" dirty="0" err="1"/>
              <a:t>komputasinya</a:t>
            </a:r>
            <a:r>
              <a:rPr lang="en-US" b="1" dirty="0"/>
              <a:t> </a:t>
            </a:r>
            <a:r>
              <a:rPr lang="en-US" b="1" dirty="0" err="1"/>
              <a:t>efisien</a:t>
            </a:r>
            <a:r>
              <a:rPr lang="en-US" b="1" dirty="0"/>
              <a:t>, dan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kemampuan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mengukur</a:t>
            </a:r>
            <a:r>
              <a:rPr lang="en-US" b="1" dirty="0"/>
              <a:t> </a:t>
            </a:r>
            <a:r>
              <a:rPr lang="en-US" b="1" dirty="0" err="1"/>
              <a:t>kinerja</a:t>
            </a:r>
            <a:r>
              <a:rPr lang="en-US" b="1" dirty="0"/>
              <a:t> </a:t>
            </a:r>
            <a:r>
              <a:rPr lang="en-US" b="1" dirty="0" err="1"/>
              <a:t>relatif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alternatif-alternatif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matematis</a:t>
            </a:r>
            <a:r>
              <a:rPr lang="en-US" b="1" dirty="0"/>
              <a:t> yang </a:t>
            </a:r>
            <a:r>
              <a:rPr lang="en-US" b="1" dirty="0" err="1"/>
              <a:t>sederhana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18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338B-2E5D-68F9-2EB7-0829212A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Sejarah </a:t>
            </a:r>
            <a:r>
              <a:rPr lang="en-US" b="1" dirty="0" err="1"/>
              <a:t>Metode</a:t>
            </a:r>
            <a:r>
              <a:rPr lang="en-US" b="1" dirty="0"/>
              <a:t> TOPSIS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25BE-5F3E-20A7-453D-090275E7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TOPSIS </a:t>
            </a:r>
            <a:r>
              <a:rPr lang="en-US" b="1" dirty="0" err="1"/>
              <a:t>diperkenalkan</a:t>
            </a:r>
            <a:r>
              <a:rPr lang="en-US" b="1" dirty="0"/>
              <a:t> </a:t>
            </a:r>
            <a:r>
              <a:rPr lang="en-US" b="1" dirty="0" err="1"/>
              <a:t>pertama</a:t>
            </a:r>
            <a:r>
              <a:rPr lang="en-US" b="1" dirty="0"/>
              <a:t> kali oleh</a:t>
            </a:r>
            <a:r>
              <a:rPr lang="nl-NL" b="1" dirty="0"/>
              <a:t>Kwangsun Yoon dan Hwang Ching-Lai</a:t>
            </a:r>
            <a:r>
              <a:rPr lang="en-US" b="1" dirty="0"/>
              <a:t> pada </a:t>
            </a:r>
            <a:r>
              <a:rPr lang="en-US" b="1" dirty="0" err="1"/>
              <a:t>tahun</a:t>
            </a:r>
            <a:r>
              <a:rPr lang="en-US" b="1" dirty="0"/>
              <a:t> 1981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salah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memecahkan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b="1" dirty="0" err="1"/>
              <a:t>multikriteria</a:t>
            </a:r>
            <a:r>
              <a:rPr lang="en-US" b="1" dirty="0"/>
              <a:t>.</a:t>
            </a:r>
          </a:p>
          <a:p>
            <a:pPr algn="just"/>
            <a:r>
              <a:rPr lang="en-US" b="1" dirty="0"/>
              <a:t>TOPSIS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</a:t>
            </a:r>
            <a:r>
              <a:rPr lang="en-US" b="1" dirty="0" err="1"/>
              <a:t>alternatif</a:t>
            </a:r>
            <a:r>
              <a:rPr lang="en-US" b="1" dirty="0"/>
              <a:t> yang </a:t>
            </a:r>
            <a:r>
              <a:rPr lang="en-US" b="1" dirty="0" err="1"/>
              <a:t>terpilih</a:t>
            </a:r>
            <a:r>
              <a:rPr lang="en-US" b="1" dirty="0"/>
              <a:t>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mempunyai</a:t>
            </a:r>
            <a:r>
              <a:rPr lang="en-US" b="1" dirty="0"/>
              <a:t> </a:t>
            </a:r>
            <a:r>
              <a:rPr lang="en-US" b="1" dirty="0" err="1"/>
              <a:t>jarak</a:t>
            </a:r>
            <a:r>
              <a:rPr lang="en-US" b="1" dirty="0"/>
              <a:t> </a:t>
            </a:r>
            <a:r>
              <a:rPr lang="en-US" b="1" dirty="0" err="1"/>
              <a:t>terdekat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solusi</a:t>
            </a:r>
            <a:r>
              <a:rPr lang="en-US" b="1" dirty="0"/>
              <a:t> ideal </a:t>
            </a:r>
            <a:r>
              <a:rPr lang="en-US" b="1" dirty="0" err="1"/>
              <a:t>positif</a:t>
            </a:r>
            <a:r>
              <a:rPr lang="en-US" b="1" dirty="0"/>
              <a:t> dan </a:t>
            </a:r>
            <a:r>
              <a:rPr lang="en-US" b="1" dirty="0" err="1"/>
              <a:t>terjauh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solusi</a:t>
            </a:r>
            <a:r>
              <a:rPr lang="en-US" b="1" dirty="0"/>
              <a:t> ideal </a:t>
            </a:r>
            <a:r>
              <a:rPr lang="en-US" b="1" dirty="0" err="1"/>
              <a:t>negatif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sudut</a:t>
            </a:r>
            <a:r>
              <a:rPr lang="en-US" b="1" dirty="0"/>
              <a:t> </a:t>
            </a:r>
            <a:r>
              <a:rPr lang="en-US" b="1" dirty="0" err="1"/>
              <a:t>pandang</a:t>
            </a:r>
            <a:r>
              <a:rPr lang="en-US" b="1" dirty="0"/>
              <a:t> </a:t>
            </a:r>
            <a:r>
              <a:rPr lang="en-US" b="1" dirty="0" err="1"/>
              <a:t>geometris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jarak</a:t>
            </a:r>
            <a:r>
              <a:rPr lang="en-US" b="1" dirty="0"/>
              <a:t> </a:t>
            </a:r>
            <a:r>
              <a:rPr lang="en-US" b="1" i="1" dirty="0"/>
              <a:t>Euclidean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menentukan</a:t>
            </a:r>
            <a:r>
              <a:rPr lang="en-US" b="1" dirty="0"/>
              <a:t> </a:t>
            </a:r>
            <a:r>
              <a:rPr lang="en-US" b="1" dirty="0" err="1"/>
              <a:t>kedekatan</a:t>
            </a:r>
            <a:r>
              <a:rPr lang="en-US" b="1" dirty="0"/>
              <a:t> </a:t>
            </a:r>
            <a:r>
              <a:rPr lang="en-US" b="1" dirty="0" err="1"/>
              <a:t>relatif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alternatif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solusi</a:t>
            </a:r>
            <a:r>
              <a:rPr lang="en-US" b="1" dirty="0"/>
              <a:t> optimal.</a:t>
            </a:r>
          </a:p>
          <a:p>
            <a:pPr algn="just"/>
            <a:r>
              <a:rPr lang="en-US" b="1" dirty="0"/>
              <a:t>Solusi ideal </a:t>
            </a:r>
            <a:r>
              <a:rPr lang="en-US" b="1" dirty="0" err="1"/>
              <a:t>positif</a:t>
            </a:r>
            <a:r>
              <a:rPr lang="en-US" b="1" dirty="0"/>
              <a:t> </a:t>
            </a:r>
            <a:r>
              <a:rPr lang="en-US" b="1" dirty="0" err="1"/>
              <a:t>didefinisikan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seluruh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terbaik</a:t>
            </a:r>
            <a:r>
              <a:rPr lang="en-US" b="1" dirty="0"/>
              <a:t> yang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dicapai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atribut</a:t>
            </a:r>
            <a:r>
              <a:rPr lang="en-US" b="1" dirty="0"/>
              <a:t>, </a:t>
            </a:r>
            <a:r>
              <a:rPr lang="en-US" b="1" dirty="0" err="1"/>
              <a:t>sedangkan</a:t>
            </a:r>
            <a:r>
              <a:rPr lang="en-US" b="1" dirty="0"/>
              <a:t> </a:t>
            </a:r>
            <a:r>
              <a:rPr lang="en-US" b="1" dirty="0" err="1"/>
              <a:t>solusi</a:t>
            </a:r>
            <a:r>
              <a:rPr lang="en-US" b="1" dirty="0"/>
              <a:t> </a:t>
            </a:r>
            <a:r>
              <a:rPr lang="en-US" b="1" dirty="0" err="1"/>
              <a:t>negatif</a:t>
            </a:r>
            <a:r>
              <a:rPr lang="en-US" b="1" dirty="0"/>
              <a:t>-ideal </a:t>
            </a:r>
            <a:r>
              <a:rPr lang="en-US" b="1" dirty="0" err="1"/>
              <a:t>terdiri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seluruh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terburuk</a:t>
            </a:r>
            <a:r>
              <a:rPr lang="en-US" b="1" dirty="0"/>
              <a:t> yang </a:t>
            </a:r>
            <a:r>
              <a:rPr lang="en-US" b="1" dirty="0" err="1"/>
              <a:t>dicapai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atribut</a:t>
            </a:r>
            <a:r>
              <a:rPr lang="en-US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7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A249-F784-8681-C2B7-1E6B2DD9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Prosedur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TOPSIS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0B09-190D-1EA7-5905-5A85F8C64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matriks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b="1" dirty="0"/>
              <a:t> yang </a:t>
            </a:r>
            <a:r>
              <a:rPr lang="en-US" b="1" dirty="0" err="1"/>
              <a:t>ternormalisasi</a:t>
            </a:r>
            <a:r>
              <a:rPr lang="en-US" b="1" dirty="0"/>
              <a:t>.</a:t>
            </a:r>
          </a:p>
          <a:p>
            <a:pPr marL="457200" indent="-457200">
              <a:buAutoNum type="arabicParenR"/>
            </a:pP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matriks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b="1" dirty="0"/>
              <a:t> yang </a:t>
            </a:r>
            <a:r>
              <a:rPr lang="en-US" b="1" dirty="0" err="1"/>
              <a:t>ternormalisasi</a:t>
            </a:r>
            <a:r>
              <a:rPr lang="en-US" b="1" dirty="0"/>
              <a:t> </a:t>
            </a:r>
            <a:r>
              <a:rPr lang="en-US" b="1" dirty="0" err="1"/>
              <a:t>terbobot</a:t>
            </a:r>
            <a:r>
              <a:rPr lang="en-US" b="1" dirty="0"/>
              <a:t>.</a:t>
            </a:r>
          </a:p>
          <a:p>
            <a:pPr marL="457200" indent="-457200">
              <a:buAutoNum type="arabicParenR"/>
            </a:pPr>
            <a:r>
              <a:rPr lang="en-US" b="1" dirty="0" err="1"/>
              <a:t>Menentukan</a:t>
            </a:r>
            <a:r>
              <a:rPr lang="en-US" b="1" dirty="0"/>
              <a:t> </a:t>
            </a:r>
            <a:r>
              <a:rPr lang="en-US" b="1" dirty="0" err="1"/>
              <a:t>matriks</a:t>
            </a:r>
            <a:r>
              <a:rPr lang="en-US" b="1" dirty="0"/>
              <a:t> </a:t>
            </a:r>
            <a:r>
              <a:rPr lang="en-US" b="1" dirty="0" err="1"/>
              <a:t>solusi</a:t>
            </a:r>
            <a:r>
              <a:rPr lang="en-US" b="1" dirty="0"/>
              <a:t> ideal </a:t>
            </a:r>
            <a:r>
              <a:rPr lang="en-US" b="1" dirty="0" err="1"/>
              <a:t>positif</a:t>
            </a:r>
            <a:r>
              <a:rPr lang="en-US" b="1" dirty="0"/>
              <a:t> &amp; </a:t>
            </a:r>
            <a:r>
              <a:rPr lang="en-US" b="1" dirty="0" err="1"/>
              <a:t>matriks</a:t>
            </a:r>
            <a:r>
              <a:rPr lang="en-US" b="1" dirty="0"/>
              <a:t> </a:t>
            </a:r>
            <a:r>
              <a:rPr lang="en-US" b="1" dirty="0" err="1"/>
              <a:t>solusi</a:t>
            </a:r>
            <a:r>
              <a:rPr lang="en-US" b="1" dirty="0"/>
              <a:t> ideal </a:t>
            </a:r>
            <a:r>
              <a:rPr lang="en-US" b="1" dirty="0" err="1"/>
              <a:t>negatif</a:t>
            </a:r>
            <a:r>
              <a:rPr lang="en-US" b="1" dirty="0"/>
              <a:t>.</a:t>
            </a:r>
          </a:p>
          <a:p>
            <a:pPr marL="457200" indent="-457200">
              <a:buAutoNum type="arabicParenR"/>
            </a:pPr>
            <a:r>
              <a:rPr lang="en-US" b="1" dirty="0" err="1"/>
              <a:t>Menentukan</a:t>
            </a:r>
            <a:r>
              <a:rPr lang="en-US" b="1" dirty="0"/>
              <a:t> </a:t>
            </a:r>
            <a:r>
              <a:rPr lang="en-US" b="1" dirty="0" err="1"/>
              <a:t>jarak</a:t>
            </a:r>
            <a:r>
              <a:rPr lang="en-US" b="1" dirty="0"/>
              <a:t> </a:t>
            </a:r>
            <a:r>
              <a:rPr lang="en-US" b="1" dirty="0" err="1"/>
              <a:t>antara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alternatif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matriks</a:t>
            </a:r>
            <a:r>
              <a:rPr lang="en-US" b="1" dirty="0"/>
              <a:t> </a:t>
            </a:r>
            <a:r>
              <a:rPr lang="en-US" b="1" dirty="0" err="1"/>
              <a:t>solusi</a:t>
            </a:r>
            <a:r>
              <a:rPr lang="en-US" b="1" dirty="0"/>
              <a:t> ideal </a:t>
            </a:r>
            <a:r>
              <a:rPr lang="en-US" b="1" dirty="0" err="1"/>
              <a:t>positif</a:t>
            </a:r>
            <a:r>
              <a:rPr lang="en-US" b="1" dirty="0"/>
              <a:t> &amp; </a:t>
            </a:r>
            <a:r>
              <a:rPr lang="en-US" b="1" dirty="0" err="1"/>
              <a:t>matriks</a:t>
            </a:r>
            <a:r>
              <a:rPr lang="en-US" b="1" dirty="0"/>
              <a:t> </a:t>
            </a:r>
            <a:r>
              <a:rPr lang="en-US" b="1" dirty="0" err="1"/>
              <a:t>solusi</a:t>
            </a:r>
            <a:r>
              <a:rPr lang="en-US" b="1" dirty="0"/>
              <a:t> ideal </a:t>
            </a:r>
            <a:r>
              <a:rPr lang="en-US" b="1" dirty="0" err="1"/>
              <a:t>negatif</a:t>
            </a:r>
            <a:r>
              <a:rPr lang="en-US" b="1" dirty="0"/>
              <a:t>.</a:t>
            </a:r>
          </a:p>
          <a:p>
            <a:pPr marL="457200" indent="-457200">
              <a:buAutoNum type="arabicParenR"/>
            </a:pPr>
            <a:r>
              <a:rPr lang="en-US" b="1" dirty="0" err="1"/>
              <a:t>Menentukan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preferensi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alternatif</a:t>
            </a:r>
            <a:r>
              <a:rPr lang="en-US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198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A249-F784-8681-C2B7-1E6B2DD9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Prosedur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TOPSIS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0B09-190D-1EA7-5905-5A85F8C64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TOPSIS </a:t>
            </a:r>
            <a:r>
              <a:rPr lang="en-US" dirty="0" err="1"/>
              <a:t>membutuhkan</a:t>
            </a:r>
            <a:r>
              <a:rPr lang="en-US" dirty="0"/>
              <a:t> rating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Ai pada </a:t>
            </a:r>
            <a:r>
              <a:rPr lang="en-US" dirty="0" err="1"/>
              <a:t>setiap</a:t>
            </a:r>
            <a:r>
              <a:rPr lang="en-US" dirty="0"/>
              <a:t> criteria </a:t>
            </a:r>
            <a:r>
              <a:rPr lang="en-US" dirty="0" err="1"/>
              <a:t>Cj</a:t>
            </a:r>
            <a:r>
              <a:rPr lang="en-US" dirty="0"/>
              <a:t> yang </a:t>
            </a:r>
            <a:r>
              <a:rPr lang="en-US" dirty="0" err="1"/>
              <a:t>ternormalisasi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C58AB-80C7-B43D-9B2D-25B0C6CF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23" y="1648691"/>
            <a:ext cx="1876425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FD857-71ED-D5A4-B774-AAE34D20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7" y="3424428"/>
            <a:ext cx="5636636" cy="23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3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72D1-30F7-5EEB-AEBE-98878BF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TOPSIS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5924-93AC-6DE0-B4C2-F5901702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410B9-9F7F-54F8-6AA2-D3E91EED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64" y="1704109"/>
            <a:ext cx="3948545" cy="229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09D98-D395-D100-3041-47116DDE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528" y="1911928"/>
            <a:ext cx="3435927" cy="20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2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72D1-30F7-5EEB-AEBE-98878BF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TOPSIS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5924-93AC-6DE0-B4C2-F5901702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ternormalisasi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ternormalisasi</a:t>
            </a:r>
            <a:r>
              <a:rPr lang="en-US" dirty="0"/>
              <a:t> </a:t>
            </a:r>
            <a:r>
              <a:rPr lang="en-US" dirty="0" err="1"/>
              <a:t>terbobot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B855-E418-F5C6-1C46-F6F5CFE2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62" y="1593705"/>
            <a:ext cx="2932402" cy="1675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43382-9881-50D3-F83B-1AE2D31B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4" y="5029200"/>
            <a:ext cx="2049607" cy="6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0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72D1-30F7-5EEB-AEBE-98878BF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TOPSIS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5924-93AC-6DE0-B4C2-F5901702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ideal </a:t>
            </a:r>
            <a:r>
              <a:rPr lang="en-US" dirty="0" err="1"/>
              <a:t>positif</a:t>
            </a:r>
            <a:r>
              <a:rPr lang="en-US" dirty="0"/>
              <a:t> dan </a:t>
            </a:r>
            <a:r>
              <a:rPr lang="en-US" dirty="0" err="1"/>
              <a:t>solusi</a:t>
            </a:r>
            <a:r>
              <a:rPr lang="en-US" dirty="0"/>
              <a:t> ideal </a:t>
            </a:r>
            <a:r>
              <a:rPr lang="en-US" dirty="0" err="1"/>
              <a:t>negatif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03AF6-713C-AC94-919A-5F770681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74" y="1581773"/>
            <a:ext cx="5636636" cy="2300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451147-713A-236D-C4C2-7761F2CE1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074" y="4114176"/>
            <a:ext cx="5511944" cy="18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654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107</TotalTime>
  <Words>539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Frame</vt:lpstr>
      <vt:lpstr>SPK DENGAN METODE TOPSIS (TECHNIQUE FOR ORDER PREFERENCE BY SIMILARITY TO IDEAL SOLUTION)</vt:lpstr>
      <vt:lpstr>A. TUJUAN PEMBELAJARAN</vt:lpstr>
      <vt:lpstr>Pengertian Metode TOPSIS</vt:lpstr>
      <vt:lpstr>Sejarah Metode TOPSIS</vt:lpstr>
      <vt:lpstr>Prosedur Metode TOPSIS</vt:lpstr>
      <vt:lpstr>Prosedur Metode TOPSIS</vt:lpstr>
      <vt:lpstr>Algoritma Metode TOPSIS</vt:lpstr>
      <vt:lpstr>Algoritma Metode TOPSIS</vt:lpstr>
      <vt:lpstr>Algoritma Metode TOPSIS</vt:lpstr>
      <vt:lpstr>Algoritma Metode TOPSIS</vt:lpstr>
      <vt:lpstr>Algoritma Metode TOPSIS</vt:lpstr>
      <vt:lpstr>Kegunaan Metode TOPSIS</vt:lpstr>
      <vt:lpstr>QUIZ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SPK DENGAN METODE TOPSIS (TECHNIQUE FOR ORDER PREFERENCE BY SIMILARITY TO IDEAL SOLUTION)</dc:title>
  <dc:creator>lenny.academy@gmail.com</dc:creator>
  <cp:lastModifiedBy>Leni Susanti</cp:lastModifiedBy>
  <cp:revision>7</cp:revision>
  <dcterms:created xsi:type="dcterms:W3CDTF">2022-11-07T12:20:00Z</dcterms:created>
  <dcterms:modified xsi:type="dcterms:W3CDTF">2024-04-25T06:27:19Z</dcterms:modified>
</cp:coreProperties>
</file>