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16" r:id="rId2"/>
  </p:sldMasterIdLst>
  <p:sldIdLst>
    <p:sldId id="258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99" r:id="rId11"/>
    <p:sldId id="310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68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-9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09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29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09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9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777B30-8D67-4F58-9334-BC366FFB3767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23216CE-EAB7-4E9D-BD09-521F693A8A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395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9688"/>
            <a:ext cx="111918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219200" y="166688"/>
            <a:ext cx="5886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High Tower Text" pitchFamily="18" charset="0"/>
              </a:rPr>
              <a:t>PROGRAM STUDI SASTRA INGGRIS</a:t>
            </a:r>
            <a:br>
              <a:rPr lang="en-US" sz="2400">
                <a:latin typeface="High Tower Text" pitchFamily="18" charset="0"/>
              </a:rPr>
            </a:br>
            <a:r>
              <a:rPr lang="en-US" sz="2400">
                <a:latin typeface="High Tower Text" pitchFamily="18" charset="0"/>
              </a:rPr>
              <a:t>FAKULTAS SASTRA</a:t>
            </a:r>
          </a:p>
          <a:p>
            <a:pPr algn="just" eaLnBrk="1" hangingPunct="1"/>
            <a:r>
              <a:rPr lang="en-US" sz="2400">
                <a:latin typeface="High Tower Text" pitchFamily="18" charset="0"/>
              </a:rPr>
              <a:t>UNIVERSITAS PAMULANG</a:t>
            </a:r>
            <a:endParaRPr lang="en-ID" sz="2400">
              <a:latin typeface="High Tower Text" pitchFamily="18" charset="0"/>
            </a:endParaRPr>
          </a:p>
        </p:txBody>
      </p:sp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-9525"/>
            <a:ext cx="2143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0" y="6361113"/>
            <a:ext cx="12192000" cy="496887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1036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6389688"/>
            <a:ext cx="4540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Box 14"/>
          <p:cNvSpPr txBox="1">
            <a:spLocks noChangeArrowheads="1"/>
          </p:cNvSpPr>
          <p:nvPr/>
        </p:nvSpPr>
        <p:spPr bwMode="auto">
          <a:xfrm>
            <a:off x="601663" y="6427788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sasing.unpam.ac.id</a:t>
            </a:r>
            <a:endParaRPr lang="en-ID"/>
          </a:p>
        </p:txBody>
      </p:sp>
      <p:pic>
        <p:nvPicPr>
          <p:cNvPr id="103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288" y="6411913"/>
            <a:ext cx="6477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DC9C85-CEEF-4DD4-8654-04CAA22E2D65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A6C25DB-FB8F-493B-962D-85C9A9D2A3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395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9688"/>
            <a:ext cx="111918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1219200" y="166688"/>
            <a:ext cx="5886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n-US" sz="2400">
                <a:latin typeface="High Tower Text" pitchFamily="18" charset="0"/>
              </a:rPr>
              <a:t>PROGRAM STUDI SASTRA INGGRIS</a:t>
            </a:r>
            <a:br>
              <a:rPr lang="en-US" sz="2400">
                <a:latin typeface="High Tower Text" pitchFamily="18" charset="0"/>
              </a:rPr>
            </a:br>
            <a:r>
              <a:rPr lang="en-US" sz="2400">
                <a:latin typeface="High Tower Text" pitchFamily="18" charset="0"/>
              </a:rPr>
              <a:t>FAKULTAS SASTRA</a:t>
            </a:r>
          </a:p>
          <a:p>
            <a:pPr algn="just" eaLnBrk="1" hangingPunct="1"/>
            <a:r>
              <a:rPr lang="en-US" sz="2400">
                <a:latin typeface="High Tower Text" pitchFamily="18" charset="0"/>
              </a:rPr>
              <a:t>UNIVERSITAS PAMULANG</a:t>
            </a:r>
            <a:endParaRPr lang="en-ID" sz="2400">
              <a:latin typeface="High Tower Text" pitchFamily="18" charset="0"/>
            </a:endParaRPr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-9525"/>
            <a:ext cx="2143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0" y="6361113"/>
            <a:ext cx="12192000" cy="496887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2060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6389688"/>
            <a:ext cx="4540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Box 14"/>
          <p:cNvSpPr txBox="1">
            <a:spLocks noChangeArrowheads="1"/>
          </p:cNvSpPr>
          <p:nvPr/>
        </p:nvSpPr>
        <p:spPr bwMode="auto">
          <a:xfrm>
            <a:off x="601663" y="6427788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/>
              <a:t>sasing.unpam.ac.id</a:t>
            </a:r>
            <a:endParaRPr lang="en-ID"/>
          </a:p>
        </p:txBody>
      </p:sp>
      <p:pic>
        <p:nvPicPr>
          <p:cNvPr id="206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288" y="6411913"/>
            <a:ext cx="6477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733425" y="2085975"/>
            <a:ext cx="10515600" cy="3335338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en-ID" b="1" dirty="0" smtClean="0"/>
              <a:t>MEETING 13</a:t>
            </a:r>
            <a:r>
              <a:rPr lang="en-ID" b="1" dirty="0" smtClean="0"/>
              <a:t/>
            </a:r>
            <a:br>
              <a:rPr lang="en-ID" b="1" dirty="0" smtClean="0"/>
            </a:br>
            <a:r>
              <a:rPr lang="en-ID" b="1" dirty="0" smtClean="0"/>
              <a:t/>
            </a:r>
            <a:br>
              <a:rPr lang="en-ID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ANSWER TRANSITION QUESTIONS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ID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Course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563" y="2963863"/>
            <a:ext cx="11064875" cy="113877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400" dirty="0" smtClean="0"/>
              <a:t>Having similar way like finding out the author’s purpose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 smtClean="0"/>
              <a:t>Counting on main idea and supporting of main idea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844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75" y="1398588"/>
            <a:ext cx="7570643" cy="347085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marL="0" indent="0"/>
            <a:r>
              <a:rPr lang="en-US" sz="2500" dirty="0" smtClean="0"/>
              <a:t>See IAE Module page 126 </a:t>
            </a:r>
            <a:endParaRPr lang="en-US" sz="2500" dirty="0" smtClean="0"/>
          </a:p>
        </p:txBody>
      </p:sp>
      <p:pic>
        <p:nvPicPr>
          <p:cNvPr id="4" name="image34.png" descr="C:\Users\Lenovo\Pictures\Screenshots\Screenshot (128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617" y="1801090"/>
            <a:ext cx="9864438" cy="42949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47" y="1423555"/>
            <a:ext cx="6868535" cy="460664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marL="0" indent="0"/>
            <a:r>
              <a:rPr lang="en-US" sz="2800" dirty="0" smtClean="0"/>
              <a:t>See IAE Module page 127 </a:t>
            </a:r>
            <a:endParaRPr lang="en-US" sz="2800" dirty="0" smtClean="0"/>
          </a:p>
        </p:txBody>
      </p:sp>
      <p:pic>
        <p:nvPicPr>
          <p:cNvPr id="4" name="image35.png" descr="C:\Users\Lenovo\Pictures\Screenshots\Screenshot (128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363" y="1995055"/>
            <a:ext cx="9040091" cy="44195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75" y="1478973"/>
            <a:ext cx="7713663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Question No 1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8363" y="2484438"/>
            <a:ext cx="9385011" cy="373948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300" dirty="0" smtClean="0"/>
              <a:t>Asking about the tone of passage </a:t>
            </a:r>
          </a:p>
          <a:p>
            <a:pPr marL="0" indent="0">
              <a:buNone/>
            </a:pPr>
            <a:r>
              <a:rPr lang="en-US" sz="3300" dirty="0" smtClean="0"/>
              <a:t>How to Answer?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300" dirty="0" smtClean="0"/>
              <a:t>Skim the passage and find out the author’s emotion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300" dirty="0" smtClean="0"/>
              <a:t>The author presents the historical facts by using the expression of time: in 1861 and since WW1</a:t>
            </a:r>
          </a:p>
          <a:p>
            <a:r>
              <a:rPr lang="en-US" sz="3300" dirty="0" smtClean="0"/>
              <a:t>So, the tone of passage is just informational </a:t>
            </a:r>
            <a:r>
              <a:rPr lang="en-US" sz="3600" dirty="0" smtClean="0"/>
              <a:t>and the correct answer is D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Question No 2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502910"/>
            <a:ext cx="10363199" cy="38318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To determine the author’s purpose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Need to study the main idea of the passage </a:t>
            </a:r>
            <a:r>
              <a:rPr lang="en-US" sz="2700" dirty="0" smtClean="0">
                <a:sym typeface="Wingdings" pitchFamily="2" charset="2"/>
              </a:rPr>
              <a:t> </a:t>
            </a:r>
            <a:r>
              <a:rPr lang="en-US" sz="2700" dirty="0" smtClean="0"/>
              <a:t>The main idea of the passage is about strong sentiment against military awards in the 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The word “sentiment” is considered as attitude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So, the purpose of this passage is to explain or demonstrate about America’s attitude toward royalty because military award is considered as royalty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 smtClean="0"/>
              <a:t>Thus, the correct answer is B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7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673225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Question </a:t>
            </a:r>
            <a:r>
              <a:rPr lang="en-US" dirty="0"/>
              <a:t>No 3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360488" y="2618366"/>
            <a:ext cx="9377362" cy="310854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It is about the course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You need to study main idea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 time expression is about present historical facts such as this century, after WW1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So, it can conclude that the passage is about history subject, specifically American History. Then, the correct answer is C 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/>
              <a:t>EXERCISE: </a:t>
            </a:r>
            <a:r>
              <a:rPr lang="en-US" sz="3000" b="1" dirty="0"/>
              <a:t>Determine where specific information is found </a:t>
            </a:r>
            <a:endParaRPr lang="en-ID" sz="30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4" name="image36.jpeg" descr="C:\Users\Lenovo\Pictures\Screenshots\Screenshot (130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691" y="2493818"/>
            <a:ext cx="10418617" cy="36783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7.png" descr="C:\Users\Lenovo\Pictures\Screenshots\Screenshot (132)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51709"/>
            <a:ext cx="10418618" cy="47659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2530475"/>
            <a:ext cx="2398712" cy="23161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/>
              <a:t>Exercise 2: Determine tone, purpose, and course</a:t>
            </a:r>
            <a:br>
              <a:rPr lang="en-US" sz="2400" b="1" dirty="0"/>
            </a:br>
            <a:endParaRPr lang="en-ID" sz="24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4" name="image38.jpeg" descr="C:\Users\Lenovo\Pictures\Screenshots\Screenshot (134)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091" y="1219200"/>
            <a:ext cx="7959437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39.png" descr="C:\Users\Lenovo\Pictures\Screenshots\Screenshot (136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982" y="1468581"/>
            <a:ext cx="10778836" cy="47936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5" y="1562100"/>
            <a:ext cx="10390909" cy="8969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How to Determine the Question from the Reading Passage 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599" y="2479477"/>
            <a:ext cx="11360727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Identifying the question </a:t>
            </a:r>
          </a:p>
          <a:p>
            <a:pPr marL="0" indent="0">
              <a:buNone/>
            </a:pPr>
            <a:r>
              <a:rPr lang="en-US" sz="2800" dirty="0" smtClean="0"/>
              <a:t>-&gt; finding the specific information in the     passage </a:t>
            </a:r>
          </a:p>
          <a:p>
            <a:pPr marL="0" indent="0">
              <a:buNone/>
            </a:pPr>
            <a:r>
              <a:rPr lang="en-US" sz="2800" dirty="0" smtClean="0"/>
              <a:t>Such as, the question “where” is used to indicate that this question is about finding specific information in the passage 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Understanding where to find the answer </a:t>
            </a:r>
          </a:p>
          <a:p>
            <a:pPr marL="0" indent="0">
              <a:buNone/>
            </a:pPr>
            <a:r>
              <a:rPr lang="en-US" sz="2800" dirty="0" smtClean="0"/>
              <a:t>-&gt; the answer could be in any lines listed in the answer choices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0.png" descr="C:\Users\Lenovo\Pictures\Screenshots\Screenshot (138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036" y="1440872"/>
            <a:ext cx="9310255" cy="49045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120 Best Ways to Say Thank You for the Birthday Wis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1790700"/>
            <a:ext cx="6411912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3 Steps of Answering the Questions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68324" y="3248630"/>
            <a:ext cx="11064875" cy="240065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Choose the keywords of the question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Skim the only lines which listed in the answer choices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Choose the best answer that contains the line numbers of restatement of the keyword</a:t>
            </a:r>
          </a:p>
          <a:p>
            <a:pPr algn="just" eaLnBrk="1" hangingPunct="1"/>
            <a:endParaRPr lang="en-US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325" y="1536844"/>
            <a:ext cx="9658639" cy="264247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marL="0" indent="0"/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See IAE Module page 125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33.png" descr="C:\Users\Lenovo\Pictures\Screenshots\Screenshot (126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781" y="2133600"/>
            <a:ext cx="9615055" cy="4073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180091" y="1465682"/>
            <a:ext cx="9820418" cy="424731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question “where” and the keyword are about the composition of the meteor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question asks to find information about the “composition” of the crater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Skim the lines which listed in the passage, such as line 1-3, line 4-5, line 6-8, and line 9-11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Find out the word “composition” or “something that means composition” by seeing the expression “made of”  </a:t>
            </a:r>
          </a:p>
          <a:p>
            <a:pPr algn="just" eaLnBrk="1" hangingPunct="1"/>
            <a:endParaRPr lang="en-US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325" y="1520825"/>
            <a:ext cx="6858000" cy="1171575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Tone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63563" y="2982913"/>
            <a:ext cx="11064875" cy="113877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400" dirty="0" smtClean="0"/>
              <a:t>To find out the author’s emotion in the passage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 smtClean="0"/>
              <a:t>No showing emotion -&gt; informative, descriptive passage </a:t>
            </a:r>
            <a:endParaRPr lang="en-US" sz="3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How to Answer this type question?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63563" y="2741613"/>
            <a:ext cx="11064875" cy="156966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Skim the passage by find out the words that show author’s emotion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No contain any emotion </a:t>
            </a:r>
            <a:r>
              <a:rPr lang="en-US" sz="3200" dirty="0" smtClean="0">
                <a:sym typeface="Wingdings" pitchFamily="2" charset="2"/>
              </a:rPr>
              <a:t> presenting the facts 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Purpose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563" y="2860675"/>
            <a:ext cx="11064875" cy="255454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To draw the conclusion or the goal of the passage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How to answer it?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study the main idea in  the topic sentence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Study the supporting main idea and draw conclusion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338" y="1562100"/>
            <a:ext cx="7713662" cy="80645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latin typeface="Adobe Fan Heiti Std B" pitchFamily="34" charset="-128"/>
                <a:ea typeface="Adobe Fan Heiti Std B" pitchFamily="34" charset="-128"/>
              </a:rPr>
              <a:t>Adverb of Place</a:t>
            </a:r>
            <a:endParaRPr lang="en-ID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563" y="2963863"/>
            <a:ext cx="11064875" cy="230822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Adverb of place is used when to know the answer to a question that begins with where or where. This description will explain events related to the place (place).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Examples: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+mn-lt"/>
              </a:rPr>
              <a:t>I carry that with me wherever I go.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+mn-lt"/>
              </a:rPr>
              <a:t>I'll be digging our time capsule somewhere in the woods.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OH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NTOH TEMPLATE  -  Compatibility Mode" id="{B3347823-D9CA-423F-9636-FC477CC842EE}" vid="{E3863E5A-FC6E-4159-99CE-254C46665C07}"/>
    </a:ext>
  </a:extLst>
</a:theme>
</file>

<file path=ppt/theme/theme2.xml><?xml version="1.0" encoding="utf-8"?>
<a:theme xmlns:a="http://schemas.openxmlformats.org/drawingml/2006/main" name="7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NTOH TEMPLATE  -  Compatibility Mode" id="{B3347823-D9CA-423F-9636-FC477CC842EE}" vid="{DBDAE067-F964-4F9A-ABD0-F309706A34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CONTOH TEMPLATE</Template>
  <TotalTime>140</TotalTime>
  <Words>542</Words>
  <Application>Microsoft Office PowerPoint</Application>
  <PresentationFormat>Custom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Arial</vt:lpstr>
      <vt:lpstr>Calibri Light</vt:lpstr>
      <vt:lpstr>High Tower Text</vt:lpstr>
      <vt:lpstr>Adobe Fan Heiti Std B</vt:lpstr>
      <vt:lpstr>Wingdings</vt:lpstr>
      <vt:lpstr>CONTOH TEMPLATE</vt:lpstr>
      <vt:lpstr>7_Office Theme</vt:lpstr>
      <vt:lpstr>MEETING 13  ANSWER TRANSITION QUESTIONS  </vt:lpstr>
      <vt:lpstr>How to Determine the Question from the Reading Passage </vt:lpstr>
      <vt:lpstr>3 Steps of Answering the Questions</vt:lpstr>
      <vt:lpstr>See IAE Module page 125</vt:lpstr>
      <vt:lpstr>PowerPoint Presentation</vt:lpstr>
      <vt:lpstr>Tone</vt:lpstr>
      <vt:lpstr>How to Answer this type question?</vt:lpstr>
      <vt:lpstr>Purpose</vt:lpstr>
      <vt:lpstr>Adverb of Place</vt:lpstr>
      <vt:lpstr>Course </vt:lpstr>
      <vt:lpstr>See IAE Module page 126 </vt:lpstr>
      <vt:lpstr>See IAE Module page 127 </vt:lpstr>
      <vt:lpstr>Question No 1 </vt:lpstr>
      <vt:lpstr>Question No 2</vt:lpstr>
      <vt:lpstr>Question No 3 </vt:lpstr>
      <vt:lpstr>EXERCISE: Determine where specific information is found </vt:lpstr>
      <vt:lpstr>PowerPoint Presentation</vt:lpstr>
      <vt:lpstr>Exercise 2: Determine tone, purpose, and course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13  ANSWER TRANSITION QUESTIONS</dc:title>
  <dc:creator>Anita</dc:creator>
  <cp:lastModifiedBy>Anita</cp:lastModifiedBy>
  <cp:revision>13</cp:revision>
  <dcterms:created xsi:type="dcterms:W3CDTF">2023-05-23T04:55:39Z</dcterms:created>
  <dcterms:modified xsi:type="dcterms:W3CDTF">2023-05-23T07:16:08Z</dcterms:modified>
</cp:coreProperties>
</file>