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16" r:id="rId2"/>
  </p:sldMasterIdLst>
  <p:sldIdLst>
    <p:sldId id="258" r:id="rId3"/>
    <p:sldId id="272" r:id="rId4"/>
    <p:sldId id="271" r:id="rId5"/>
    <p:sldId id="273" r:id="rId6"/>
    <p:sldId id="274" r:id="rId7"/>
    <p:sldId id="320" r:id="rId8"/>
    <p:sldId id="321" r:id="rId9"/>
    <p:sldId id="322" r:id="rId10"/>
    <p:sldId id="325" r:id="rId11"/>
    <p:sldId id="276" r:id="rId12"/>
    <p:sldId id="331" r:id="rId13"/>
    <p:sldId id="341" r:id="rId14"/>
    <p:sldId id="332" r:id="rId15"/>
    <p:sldId id="335" r:id="rId16"/>
    <p:sldId id="339" r:id="rId17"/>
    <p:sldId id="34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BA360-16FD-48D7-AA37-D0166539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9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4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BA360-16FD-48D7-AA37-D0166539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9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7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25/05/2023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70DEB57-502C-47D7-A594-69D5D6745406}"/>
              </a:ext>
            </a:extLst>
          </p:cNvPr>
          <p:cNvSpPr/>
          <p:nvPr userDrawn="1"/>
        </p:nvSpPr>
        <p:spPr>
          <a:xfrm>
            <a:off x="0" y="1"/>
            <a:ext cx="12192000" cy="13948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7A724E4-8E6A-467A-B67D-697489CD3B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0205BA9-9865-4DED-BCA1-8C7623E39879}"/>
              </a:ext>
            </a:extLst>
          </p:cNvPr>
          <p:cNvSpPr txBox="1"/>
          <p:nvPr userDrawn="1"/>
        </p:nvSpPr>
        <p:spPr>
          <a:xfrm>
            <a:off x="1218924" y="166670"/>
            <a:ext cx="5886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High Tower Text" panose="02040502050506030303" pitchFamily="18" charset="0"/>
              </a:rPr>
              <a:t>PROGRAM STUDI SASTRA INGGRIS</a:t>
            </a:r>
            <a:br>
              <a:rPr lang="en-US" sz="2400" dirty="0">
                <a:latin typeface="High Tower Text" panose="02040502050506030303" pitchFamily="18" charset="0"/>
              </a:rPr>
            </a:br>
            <a:r>
              <a:rPr lang="en-US" sz="2400" dirty="0">
                <a:latin typeface="High Tower Text" panose="02040502050506030303" pitchFamily="18" charset="0"/>
              </a:rPr>
              <a:t>FAKULTAS SASTRA</a:t>
            </a:r>
          </a:p>
          <a:p>
            <a:pPr algn="just"/>
            <a:r>
              <a:rPr lang="en-US" sz="2400" dirty="0">
                <a:latin typeface="High Tower Text" panose="02040502050506030303" pitchFamily="18" charset="0"/>
              </a:rPr>
              <a:t>UNIVERSITAS PAMULANG</a:t>
            </a:r>
            <a:endParaRPr lang="en-ID" sz="2400" dirty="0">
              <a:latin typeface="High Tower Text" panose="0204050205050603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3D259F8-5B9C-4AAE-8DDF-0A42D5BD7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-9426"/>
            <a:ext cx="2143648" cy="1205802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="" xmlns:a16="http://schemas.microsoft.com/office/drawing/2014/main" id="{0247A888-BEFE-445E-8515-A3F77F393E52}"/>
              </a:ext>
            </a:extLst>
          </p:cNvPr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C64163D-4829-47CA-9554-313BD4C317A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2" y="6389093"/>
            <a:ext cx="453018" cy="4391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2E5A11C-BF47-453B-8A5E-5B9407C158FD}"/>
              </a:ext>
            </a:extLst>
          </p:cNvPr>
          <p:cNvSpPr txBox="1"/>
          <p:nvPr userDrawn="1"/>
        </p:nvSpPr>
        <p:spPr>
          <a:xfrm>
            <a:off x="601250" y="6427590"/>
            <a:ext cx="205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sasing.unpam.ac.id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1B4DE11-9C38-4BEC-A623-5B9BE4F9E9F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0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25/05/2023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70DEB57-502C-47D7-A594-69D5D6745406}"/>
              </a:ext>
            </a:extLst>
          </p:cNvPr>
          <p:cNvSpPr/>
          <p:nvPr userDrawn="1"/>
        </p:nvSpPr>
        <p:spPr>
          <a:xfrm>
            <a:off x="0" y="1"/>
            <a:ext cx="12192000" cy="13948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7A724E4-8E6A-467A-B67D-697489CD3B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0205BA9-9865-4DED-BCA1-8C7623E39879}"/>
              </a:ext>
            </a:extLst>
          </p:cNvPr>
          <p:cNvSpPr txBox="1"/>
          <p:nvPr userDrawn="1"/>
        </p:nvSpPr>
        <p:spPr>
          <a:xfrm>
            <a:off x="1218924" y="166670"/>
            <a:ext cx="5886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High Tower Text" panose="02040502050506030303" pitchFamily="18" charset="0"/>
              </a:rPr>
              <a:t>PROGRAM STUDI SASTRA INGGRIS</a:t>
            </a:r>
            <a:br>
              <a:rPr lang="en-US" sz="2400" dirty="0">
                <a:latin typeface="High Tower Text" panose="02040502050506030303" pitchFamily="18" charset="0"/>
              </a:rPr>
            </a:br>
            <a:r>
              <a:rPr lang="en-US" sz="2400" dirty="0">
                <a:latin typeface="High Tower Text" panose="02040502050506030303" pitchFamily="18" charset="0"/>
              </a:rPr>
              <a:t>FAKULTAS SASTRA</a:t>
            </a:r>
          </a:p>
          <a:p>
            <a:pPr algn="just"/>
            <a:r>
              <a:rPr lang="en-US" sz="2400" dirty="0">
                <a:latin typeface="High Tower Text" panose="02040502050506030303" pitchFamily="18" charset="0"/>
              </a:rPr>
              <a:t>UNIVERSITAS PAMULANG</a:t>
            </a:r>
            <a:endParaRPr lang="en-ID" sz="2400" dirty="0">
              <a:latin typeface="High Tower Text" panose="0204050205050603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3D259F8-5B9C-4AAE-8DDF-0A42D5BD7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-9426"/>
            <a:ext cx="2143648" cy="1205802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="" xmlns:a16="http://schemas.microsoft.com/office/drawing/2014/main" id="{0247A888-BEFE-445E-8515-A3F77F393E52}"/>
              </a:ext>
            </a:extLst>
          </p:cNvPr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C64163D-4829-47CA-9554-313BD4C317A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2" y="6389093"/>
            <a:ext cx="453018" cy="4391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2E5A11C-BF47-453B-8A5E-5B9407C158FD}"/>
              </a:ext>
            </a:extLst>
          </p:cNvPr>
          <p:cNvSpPr txBox="1"/>
          <p:nvPr userDrawn="1"/>
        </p:nvSpPr>
        <p:spPr>
          <a:xfrm>
            <a:off x="601250" y="6427590"/>
            <a:ext cx="205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sasing.unpam.ac.id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1B4DE11-9C38-4BEC-A623-5B9BE4F9E9F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3090F-55CA-48B6-AE9D-1026C3C1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086378"/>
            <a:ext cx="10515600" cy="333562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en-ID" b="1" dirty="0"/>
              <a:t>MEETING </a:t>
            </a:r>
            <a:r>
              <a:rPr lang="en-ID" b="1" dirty="0" smtClean="0"/>
              <a:t>10</a:t>
            </a:r>
            <a:r>
              <a:rPr lang="en-ID" b="1" dirty="0"/>
              <a:t/>
            </a:r>
            <a:br>
              <a:rPr lang="en-ID" b="1" dirty="0"/>
            </a:br>
            <a:r>
              <a:rPr lang="en-ID" b="1" dirty="0"/>
              <a:t/>
            </a:r>
            <a:br>
              <a:rPr lang="en-ID" b="1" dirty="0"/>
            </a:br>
            <a:r>
              <a:rPr lang="en-US" b="1" dirty="0"/>
              <a:t>(STRUCTURE &amp; WRITTEN EXPRESSIONS)</a:t>
            </a:r>
            <a:br>
              <a:rPr lang="en-US" b="1" dirty="0"/>
            </a:br>
            <a:r>
              <a:rPr lang="en-US" b="1" dirty="0"/>
              <a:t>PROBLEMS with </a:t>
            </a:r>
            <a:r>
              <a:rPr lang="en-US" b="1" dirty="0" smtClean="0"/>
              <a:t> ADJECTIVE, </a:t>
            </a:r>
            <a:r>
              <a:rPr lang="en-US" b="1" dirty="0"/>
              <a:t>ADVERB AND ARTICLE</a:t>
            </a:r>
            <a:r>
              <a:rPr lang="en-ID" b="1" dirty="0"/>
              <a:t/>
            </a:r>
            <a:br>
              <a:rPr lang="en-ID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00752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67" y="1615394"/>
            <a:ext cx="9212239" cy="620631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ctr">
              <a:defRPr/>
            </a:pPr>
            <a:r>
              <a:rPr lang="en-US" b="1" dirty="0"/>
              <a:t>How to </a:t>
            </a:r>
            <a:r>
              <a:rPr lang="en-US" b="1" dirty="0" smtClean="0"/>
              <a:t>Form  </a:t>
            </a:r>
            <a:r>
              <a:rPr lang="en-US" b="1" dirty="0"/>
              <a:t>Adverb?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7605" y="2998632"/>
            <a:ext cx="9144001" cy="181588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endParaRPr lang="en-US" sz="2800" b="1" dirty="0"/>
          </a:p>
          <a:p>
            <a:pPr marL="457200" lvl="0" indent="-457200" algn="just">
              <a:buAutoNum type="arabicPeriod"/>
              <a:defRPr/>
            </a:pPr>
            <a:r>
              <a:rPr lang="en-US" sz="2800" dirty="0" smtClean="0"/>
              <a:t>by </a:t>
            </a:r>
            <a:r>
              <a:rPr lang="en-US" sz="2800" dirty="0"/>
              <a:t>adding '-</a:t>
            </a:r>
            <a:r>
              <a:rPr lang="en-US" sz="2800" dirty="0" err="1"/>
              <a:t>ly</a:t>
            </a:r>
            <a:r>
              <a:rPr lang="en-US" sz="2800" dirty="0"/>
              <a:t>' at the end of an adjective</a:t>
            </a:r>
            <a:r>
              <a:rPr lang="en-US" sz="2800" dirty="0" smtClean="0"/>
              <a:t>.</a:t>
            </a:r>
          </a:p>
          <a:p>
            <a:pPr marL="457200" lvl="0" indent="-457200" algn="just">
              <a:buAutoNum type="arabicPeriod"/>
              <a:defRPr/>
            </a:pPr>
            <a:r>
              <a:rPr lang="en-US" sz="2800" dirty="0" smtClean="0"/>
              <a:t>Some </a:t>
            </a:r>
            <a:r>
              <a:rPr lang="en-US" sz="2800" dirty="0"/>
              <a:t>adjectives and adverbs that have the same form</a:t>
            </a:r>
            <a:r>
              <a:rPr lang="en-US" sz="2800" dirty="0" smtClean="0"/>
              <a:t>.</a:t>
            </a:r>
          </a:p>
          <a:p>
            <a:pPr lvl="0" algn="just">
              <a:defRPr/>
            </a:pPr>
            <a:r>
              <a:rPr lang="en-US" sz="2800" dirty="0" smtClean="0"/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6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64" y="1833684"/>
            <a:ext cx="9321420" cy="71726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What </a:t>
            </a:r>
            <a:r>
              <a:rPr lang="en-US" sz="4900" dirty="0"/>
              <a:t>is an Article?</a:t>
            </a:r>
            <a:br>
              <a:rPr lang="en-US" sz="4900" dirty="0"/>
            </a:br>
            <a:r>
              <a:rPr lang="en-US" dirty="0"/>
              <a:t> </a:t>
            </a:r>
            <a:r>
              <a:rPr lang="en-US" dirty="0" smtClean="0"/>
              <a:t> 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436" y="3300552"/>
            <a:ext cx="6879876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endParaRPr lang="en-US" sz="2800" dirty="0" smtClean="0"/>
          </a:p>
          <a:p>
            <a:pPr lvl="0" algn="just">
              <a:defRPr/>
            </a:pPr>
            <a:r>
              <a:rPr lang="en-US" sz="2800" dirty="0" smtClean="0"/>
              <a:t>An article can be divided into 2.</a:t>
            </a:r>
          </a:p>
          <a:p>
            <a:pPr marL="744538" lvl="0" indent="-457200" algn="just">
              <a:buAutoNum type="arabicPeriod"/>
              <a:defRPr/>
            </a:pPr>
            <a:r>
              <a:rPr lang="en-US" sz="2800" dirty="0" smtClean="0"/>
              <a:t>Definite </a:t>
            </a:r>
            <a:r>
              <a:rPr lang="en-US" sz="2800" dirty="0"/>
              <a:t>article: </a:t>
            </a:r>
            <a:r>
              <a:rPr lang="en-US" sz="2800" b="1" dirty="0"/>
              <a:t>the </a:t>
            </a:r>
            <a:r>
              <a:rPr lang="en-US" sz="2800" b="1" dirty="0" smtClean="0"/>
              <a:t> </a:t>
            </a:r>
          </a:p>
          <a:p>
            <a:pPr marL="744538" lvl="0" indent="-457200" algn="just">
              <a:buAutoNum type="arabicPeriod"/>
              <a:defRPr/>
            </a:pPr>
            <a:r>
              <a:rPr lang="en-US" sz="2800" dirty="0" smtClean="0"/>
              <a:t>Indefinite </a:t>
            </a:r>
            <a:r>
              <a:rPr lang="en-US" sz="2800" dirty="0"/>
              <a:t>article </a:t>
            </a:r>
            <a:r>
              <a:rPr lang="en-US" sz="2800" b="1" dirty="0"/>
              <a:t>a</a:t>
            </a:r>
            <a:r>
              <a:rPr lang="en-US" sz="2800" dirty="0"/>
              <a:t> </a:t>
            </a:r>
            <a:r>
              <a:rPr lang="en-US" sz="2800" dirty="0" smtClean="0"/>
              <a:t> and </a:t>
            </a:r>
            <a:r>
              <a:rPr lang="en-US" sz="2800" b="1" dirty="0" smtClean="0"/>
              <a:t>an</a:t>
            </a:r>
          </a:p>
          <a:p>
            <a:pPr marL="287338" lvl="0" algn="just">
              <a:defRPr/>
            </a:pPr>
            <a:r>
              <a:rPr lang="en-US" sz="2800" b="1" dirty="0" smtClean="0"/>
              <a:t> 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82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34" y="1452124"/>
            <a:ext cx="9321420" cy="71726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Understanding How Articles </a:t>
            </a:r>
            <a:r>
              <a:rPr lang="en-US" dirty="0"/>
              <a:t>are </a:t>
            </a:r>
            <a:r>
              <a:rPr lang="en-US" dirty="0" smtClean="0"/>
              <a:t>Used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30582"/>
              </p:ext>
            </p:extLst>
          </p:nvPr>
        </p:nvGraphicFramePr>
        <p:xfrm>
          <a:off x="1408929" y="2716838"/>
          <a:ext cx="9265025" cy="3191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798"/>
                <a:gridCol w="2475885"/>
                <a:gridCol w="3088342"/>
              </a:tblGrid>
              <a:tr h="8147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Rules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Count nouns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Non-count </a:t>
                      </a:r>
                      <a:r>
                        <a:rPr lang="en-US" sz="2800" dirty="0" smtClean="0"/>
                        <a:t>nouns</a:t>
                      </a:r>
                      <a:endParaRPr lang="en-US" sz="2800" dirty="0"/>
                    </a:p>
                  </a:txBody>
                  <a:tcPr/>
                </a:tc>
              </a:tr>
              <a:tr h="5124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Specific identity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a, </a:t>
                      </a:r>
                      <a:r>
                        <a:rPr lang="en-US" sz="2800" dirty="0" smtClean="0"/>
                        <a:t>an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no article </a:t>
                      </a:r>
                      <a:endParaRPr lang="en-US" sz="2800" dirty="0"/>
                    </a:p>
                  </a:txBody>
                  <a:tcPr/>
                </a:tc>
              </a:tr>
              <a:tr h="9135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Specific identity known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endParaRPr lang="en-US" sz="2800" dirty="0"/>
                    </a:p>
                  </a:txBody>
                  <a:tcPr/>
                </a:tc>
              </a:tr>
              <a:tr h="9344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 things or things in general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 </a:t>
                      </a:r>
                      <a:r>
                        <a:rPr lang="en-US" sz="2800" dirty="0" smtClean="0"/>
                        <a:t>article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no </a:t>
                      </a:r>
                      <a:r>
                        <a:rPr lang="en-US" sz="2800" dirty="0" smtClean="0"/>
                        <a:t>article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98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333" y="1601648"/>
            <a:ext cx="9321420" cy="87261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 Rules the Use of Article 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0488" y="2772303"/>
            <a:ext cx="9233111" cy="261610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 marL="457200" lvl="0" indent="-457200" algn="just">
              <a:buAutoNum type="alphaLcPeriod"/>
              <a:defRPr/>
            </a:pPr>
            <a:r>
              <a:rPr lang="en-US" sz="2800" dirty="0" smtClean="0"/>
              <a:t>Specific </a:t>
            </a:r>
            <a:r>
              <a:rPr lang="en-US" sz="2800" dirty="0"/>
              <a:t>unknown identity </a:t>
            </a:r>
            <a:endParaRPr lang="en-US" sz="2800" dirty="0" smtClean="0"/>
          </a:p>
          <a:p>
            <a:pPr marL="463550" lvl="0" indent="-463550" algn="just">
              <a:buAutoNum type="alphaLcPeriod" startAt="2"/>
              <a:defRPr/>
            </a:pPr>
            <a:r>
              <a:rPr lang="en-US" sz="2800" dirty="0" smtClean="0"/>
              <a:t>Specific </a:t>
            </a:r>
            <a:r>
              <a:rPr lang="en-US" sz="2800" dirty="0"/>
              <a:t>known identity </a:t>
            </a:r>
            <a:endParaRPr lang="en-US" sz="2800" dirty="0" smtClean="0"/>
          </a:p>
          <a:p>
            <a:pPr marL="463550" indent="-463550" algn="just">
              <a:buFontTx/>
              <a:buAutoNum type="alphaLcPeriod" startAt="2"/>
              <a:defRPr/>
            </a:pPr>
            <a:r>
              <a:rPr lang="en-US" sz="2800" dirty="0"/>
              <a:t>All things or things in general </a:t>
            </a:r>
            <a:r>
              <a:rPr lang="en-US" sz="2800" dirty="0" smtClean="0"/>
              <a:t> </a:t>
            </a:r>
            <a:endParaRPr lang="en-US" sz="2800" i="1" dirty="0">
              <a:solidFill>
                <a:prstClr val="black"/>
              </a:solidFill>
            </a:endParaRPr>
          </a:p>
          <a:p>
            <a:pPr marL="457200" lvl="0" indent="-457200" algn="just">
              <a:buAutoNum type="alphaLcPeriod"/>
              <a:defRPr/>
            </a:pPr>
            <a:endParaRPr lang="en-US" sz="2800" dirty="0" smtClean="0"/>
          </a:p>
          <a:p>
            <a:pPr lvl="1" algn="just">
              <a:defRPr/>
            </a:pPr>
            <a:r>
              <a:rPr lang="en-US" sz="2400" dirty="0" smtClean="0"/>
              <a:t>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87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64" y="1520965"/>
            <a:ext cx="9321420" cy="87261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Count </a:t>
            </a:r>
            <a:r>
              <a:rPr lang="en-US" dirty="0" smtClean="0"/>
              <a:t>Nouns </a:t>
            </a:r>
            <a:r>
              <a:rPr lang="en-US" dirty="0"/>
              <a:t>and </a:t>
            </a:r>
            <a:r>
              <a:rPr lang="en-US" dirty="0" smtClean="0"/>
              <a:t>Non-count Nouns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6664" y="3001905"/>
            <a:ext cx="9434617" cy="19389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endParaRPr lang="en-US" sz="3200" dirty="0" smtClean="0"/>
          </a:p>
          <a:p>
            <a:pPr lvl="0" algn="ctr">
              <a:defRPr/>
            </a:pPr>
            <a:r>
              <a:rPr lang="en-US" sz="3200" dirty="0" smtClean="0"/>
              <a:t>What is Countable Nouns?  </a:t>
            </a:r>
          </a:p>
          <a:p>
            <a:pPr lvl="0" algn="ctr">
              <a:defRPr/>
            </a:pPr>
            <a:r>
              <a:rPr lang="en-US" sz="3200" dirty="0" smtClean="0"/>
              <a:t>What is </a:t>
            </a:r>
            <a:r>
              <a:rPr lang="en-US" sz="3200" dirty="0" smtClean="0"/>
              <a:t>Non-countable  Nouns?</a:t>
            </a:r>
          </a:p>
          <a:p>
            <a:pPr lvl="0" algn="just">
              <a:defRPr/>
            </a:pPr>
            <a:r>
              <a:rPr lang="en-US" sz="2400" dirty="0" smtClean="0"/>
              <a:t>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79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91" y="1555845"/>
            <a:ext cx="9321420" cy="73091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 The Use of Articles in Sentences</a:t>
            </a:r>
            <a:r>
              <a:rPr lang="en-US" dirty="0" smtClean="0"/>
              <a:t> 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899" y="2470245"/>
            <a:ext cx="11546005" cy="655564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463550" lvl="1" indent="-463550" algn="just">
              <a:defRPr/>
            </a:pPr>
            <a:endParaRPr lang="en-US" sz="2800" dirty="0" smtClean="0"/>
          </a:p>
          <a:p>
            <a:pPr marL="341313" lvl="1" indent="-341313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She </a:t>
            </a:r>
            <a:r>
              <a:rPr lang="en-US" sz="2800" dirty="0"/>
              <a:t>sent me </a:t>
            </a:r>
            <a:r>
              <a:rPr lang="en-US" sz="2800" b="1" dirty="0"/>
              <a:t>a</a:t>
            </a:r>
            <a:r>
              <a:rPr lang="en-US" sz="2800" dirty="0"/>
              <a:t> postcard from Italy (an unspecific postcard - not a letter, not an email</a:t>
            </a:r>
            <a:r>
              <a:rPr lang="en-US" sz="2800" dirty="0" smtClean="0"/>
              <a:t>).</a:t>
            </a:r>
          </a:p>
          <a:p>
            <a:pPr marL="341313" lvl="1" indent="-341313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It's </a:t>
            </a:r>
            <a:r>
              <a:rPr lang="en-US" sz="2800" b="1" dirty="0"/>
              <a:t>the</a:t>
            </a:r>
            <a:r>
              <a:rPr lang="en-US" sz="2800" dirty="0"/>
              <a:t> postcard that I have in my office (one specific postcard). </a:t>
            </a:r>
            <a:endParaRPr lang="en-US" sz="2800" dirty="0"/>
          </a:p>
          <a:p>
            <a:pPr marL="349250" lvl="2" algn="just">
              <a:defRPr/>
            </a:pPr>
            <a:r>
              <a:rPr lang="en-US" sz="2800" dirty="0" smtClean="0"/>
              <a:t>Getting </a:t>
            </a:r>
            <a:r>
              <a:rPr lang="en-US" sz="2800" dirty="0"/>
              <a:t>postcards makes me want to travel (any postcard in general). </a:t>
            </a:r>
            <a:endParaRPr lang="en-US" sz="2800" dirty="0" smtClean="0"/>
          </a:p>
          <a:p>
            <a:pPr marL="341313" lvl="1" indent="-341313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I </a:t>
            </a:r>
            <a:r>
              <a:rPr lang="en-US" sz="2800" dirty="0"/>
              <a:t>have </a:t>
            </a:r>
            <a:r>
              <a:rPr lang="en-US" sz="2800" b="1" dirty="0"/>
              <a:t>a</a:t>
            </a:r>
            <a:r>
              <a:rPr lang="en-US" sz="2800" dirty="0"/>
              <a:t> dog (one dog). </a:t>
            </a:r>
            <a:endParaRPr lang="en-US" sz="2800" dirty="0" smtClean="0"/>
          </a:p>
          <a:p>
            <a:pPr marL="341313" lvl="1" indent="-341313" algn="just">
              <a:buFont typeface="Arial" panose="020B0604020202020204" pitchFamily="34" charset="0"/>
              <a:buChar char="•"/>
              <a:defRPr/>
            </a:pPr>
            <a:r>
              <a:rPr lang="en-US" sz="2800" b="1" dirty="0" smtClean="0"/>
              <a:t>The</a:t>
            </a:r>
            <a:r>
              <a:rPr lang="en-US" sz="2800" dirty="0" smtClean="0"/>
              <a:t> </a:t>
            </a:r>
            <a:r>
              <a:rPr lang="en-US" sz="2800" dirty="0"/>
              <a:t>dog is very friendly (the dog that I have already mentioned). </a:t>
            </a:r>
            <a:endParaRPr lang="en-US" sz="2800" dirty="0" smtClean="0"/>
          </a:p>
          <a:p>
            <a:pPr marL="349250" lvl="2" algn="just">
              <a:defRPr/>
            </a:pPr>
            <a:r>
              <a:rPr lang="en-US" sz="2800" dirty="0" smtClean="0"/>
              <a:t>Dogs </a:t>
            </a:r>
            <a:r>
              <a:rPr lang="en-US" sz="2800" dirty="0"/>
              <a:t>make great pets (dogs in general). </a:t>
            </a:r>
            <a:endParaRPr lang="en-US" sz="2800" dirty="0" smtClean="0"/>
          </a:p>
          <a:p>
            <a:pPr marL="341313" lvl="1" indent="-341313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Greta </a:t>
            </a:r>
            <a:r>
              <a:rPr lang="en-US" sz="2800" dirty="0"/>
              <a:t>needs furniture in her apartment (furniture is a </a:t>
            </a:r>
            <a:r>
              <a:rPr lang="en-US" sz="2800" dirty="0" smtClean="0"/>
              <a:t>non-count </a:t>
            </a:r>
            <a:r>
              <a:rPr lang="en-US" sz="2800" dirty="0"/>
              <a:t>noun). </a:t>
            </a:r>
            <a:endParaRPr lang="en-US" sz="2800" dirty="0" smtClean="0"/>
          </a:p>
          <a:p>
            <a:pPr marL="349250" lvl="2" algn="just">
              <a:defRPr/>
            </a:pPr>
            <a:r>
              <a:rPr lang="en-US" sz="2800" dirty="0" smtClean="0"/>
              <a:t>She </a:t>
            </a:r>
            <a:r>
              <a:rPr lang="en-US" sz="2800" dirty="0"/>
              <a:t>is going to select </a:t>
            </a:r>
            <a:r>
              <a:rPr lang="en-US" sz="2800" b="1" dirty="0"/>
              <a:t>the</a:t>
            </a:r>
            <a:r>
              <a:rPr lang="en-US" sz="2800" dirty="0"/>
              <a:t> furniture that she needs (the specific furniture that she needs). </a:t>
            </a:r>
            <a:endParaRPr lang="en-US" sz="2800" dirty="0" smtClean="0"/>
          </a:p>
          <a:p>
            <a:pPr marL="341313" lvl="1" indent="-341313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She </a:t>
            </a:r>
            <a:r>
              <a:rPr lang="en-US" sz="2800" dirty="0"/>
              <a:t>hopes to find </a:t>
            </a:r>
            <a:r>
              <a:rPr lang="en-US" sz="2800" b="1" dirty="0"/>
              <a:t>some</a:t>
            </a:r>
            <a:r>
              <a:rPr lang="en-US" sz="2800" dirty="0"/>
              <a:t> furniture this weekend (an unspecified, limited amount of furniture). </a:t>
            </a:r>
            <a:endParaRPr lang="en-US" sz="2800" dirty="0" smtClean="0"/>
          </a:p>
          <a:p>
            <a:pPr marL="341313" lvl="1" indent="-341313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We </a:t>
            </a:r>
            <a:r>
              <a:rPr lang="en-US" sz="2800" dirty="0"/>
              <a:t>are going to see </a:t>
            </a:r>
            <a:r>
              <a:rPr lang="en-US" sz="2800" b="1" dirty="0"/>
              <a:t>the</a:t>
            </a:r>
            <a:r>
              <a:rPr lang="en-US" sz="2800" dirty="0"/>
              <a:t> Statue of Liberty this weekend (the only Statue of Liberty</a:t>
            </a:r>
            <a:r>
              <a:rPr lang="en-US" sz="2800" dirty="0" smtClean="0"/>
              <a:t>) 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7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048" y="1555845"/>
            <a:ext cx="9321420" cy="73091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Exercise 1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899" y="2470245"/>
            <a:ext cx="11546005" cy="31085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lvl="1" algn="just">
              <a:defRPr/>
            </a:pPr>
            <a:r>
              <a:rPr lang="en-US" sz="2800" dirty="0" smtClean="0"/>
              <a:t>Identify </a:t>
            </a:r>
            <a:r>
              <a:rPr lang="en-US" sz="2800" dirty="0"/>
              <a:t>the adjectives of the following sentences. </a:t>
            </a:r>
            <a:endParaRPr lang="en-US" sz="2800" dirty="0" smtClean="0"/>
          </a:p>
          <a:p>
            <a:pPr marL="514350" lvl="1" indent="-514350" algn="just">
              <a:buAutoNum type="arabicPeriod"/>
              <a:defRPr/>
            </a:pPr>
            <a:r>
              <a:rPr lang="en-US" sz="2800" dirty="0" smtClean="0"/>
              <a:t>Grandpa </a:t>
            </a:r>
            <a:r>
              <a:rPr lang="en-US" sz="2800" dirty="0"/>
              <a:t>says that marrying grandma was the best decision he’s ever made in his life. </a:t>
            </a:r>
            <a:endParaRPr lang="en-US" sz="2800" dirty="0" smtClean="0"/>
          </a:p>
          <a:p>
            <a:pPr marL="514350" lvl="1" indent="-514350" algn="just">
              <a:buAutoNum type="arabicPeriod"/>
              <a:defRPr/>
            </a:pPr>
            <a:r>
              <a:rPr lang="en-US" sz="2800" dirty="0" smtClean="0"/>
              <a:t>It’s </a:t>
            </a:r>
            <a:r>
              <a:rPr lang="en-US" sz="2800" dirty="0"/>
              <a:t>not an essay route to take</a:t>
            </a:r>
            <a:r>
              <a:rPr lang="en-US" sz="2800" dirty="0" smtClean="0"/>
              <a:t>.</a:t>
            </a:r>
          </a:p>
          <a:p>
            <a:pPr marL="514350" lvl="1" indent="-514350" algn="just">
              <a:buAutoNum type="arabicPeriod"/>
              <a:defRPr/>
            </a:pPr>
            <a:r>
              <a:rPr lang="en-US" sz="2800" dirty="0" smtClean="0"/>
              <a:t>The </a:t>
            </a:r>
            <a:r>
              <a:rPr lang="en-US" sz="2800" dirty="0"/>
              <a:t>resistance attract the abandoned fort. </a:t>
            </a:r>
            <a:endParaRPr lang="en-US" sz="2800" dirty="0" smtClean="0"/>
          </a:p>
          <a:p>
            <a:pPr marL="514350" lvl="1" indent="-514350" algn="just">
              <a:buAutoNum type="arabicPeriod"/>
              <a:defRPr/>
            </a:pPr>
            <a:r>
              <a:rPr lang="en-US" sz="2800" dirty="0" smtClean="0"/>
              <a:t>Many </a:t>
            </a:r>
            <a:r>
              <a:rPr lang="en-US" sz="2800" dirty="0"/>
              <a:t>people agree that Vietnam War was unwinnable war. </a:t>
            </a:r>
            <a:r>
              <a:rPr lang="en-US" sz="2800" dirty="0" smtClean="0"/>
              <a:t> </a:t>
            </a:r>
          </a:p>
          <a:p>
            <a:pPr marL="514350" lvl="1" indent="-514350" algn="just">
              <a:buAutoNum type="arabicPeriod"/>
              <a:defRPr/>
            </a:pPr>
            <a:r>
              <a:rPr lang="en-US" sz="2800" dirty="0" smtClean="0"/>
              <a:t>Sumatran </a:t>
            </a:r>
            <a:r>
              <a:rPr lang="en-US" sz="2800" dirty="0"/>
              <a:t>tigers are now among the rare animals to be found in the wild.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0 Best Ways to Say Thank You for the Birthday Wishes">
            <a:extLst>
              <a:ext uri="{FF2B5EF4-FFF2-40B4-BE49-F238E27FC236}">
                <a16:creationId xmlns="" xmlns:a16="http://schemas.microsoft.com/office/drawing/2014/main" id="{46610CA4-542B-CF82-E47E-17082A36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0" y="1790153"/>
            <a:ext cx="6410960" cy="418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15" y="1561605"/>
            <a:ext cx="7713785" cy="80645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latin typeface="Adobe Fan Heiti Std B" pitchFamily="34" charset="-128"/>
                <a:ea typeface="Adobe Fan Heiti Std B" pitchFamily="34" charset="-128"/>
              </a:rPr>
              <a:t>Objectives: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987" y="2718811"/>
            <a:ext cx="11064240" cy="255454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/>
              <a:t>At the end of this course the students are expected to be able to: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sz="3200" dirty="0" smtClean="0"/>
              <a:t>Identify </a:t>
            </a:r>
            <a:r>
              <a:rPr lang="en-US" sz="3200" dirty="0"/>
              <a:t>the correct use of adjective and adverb in a </a:t>
            </a:r>
            <a:r>
              <a:rPr lang="en-US" sz="3200" dirty="0" smtClean="0"/>
              <a:t>sentence.</a:t>
            </a:r>
          </a:p>
          <a:p>
            <a:pPr marL="514350" lvl="0" indent="-514350" algn="just">
              <a:buFont typeface="+mj-lt"/>
              <a:buAutoNum type="alphaLcPeriod"/>
              <a:defRPr/>
            </a:pPr>
            <a:r>
              <a:rPr lang="en-US" sz="3200" dirty="0" smtClean="0"/>
              <a:t>Use </a:t>
            </a:r>
            <a:r>
              <a:rPr lang="en-US" sz="3200" dirty="0"/>
              <a:t>adjective and adverb correctly in a sentence</a:t>
            </a:r>
            <a:r>
              <a:rPr lang="en-US" sz="3200" dirty="0" smtClean="0"/>
              <a:t>. </a:t>
            </a:r>
          </a:p>
          <a:p>
            <a:pPr marL="514350" lvl="0" indent="-514350" algn="just">
              <a:buFont typeface="+mj-lt"/>
              <a:buAutoNum type="alphaLcPeriod"/>
              <a:defRPr/>
            </a:pPr>
            <a:r>
              <a:rPr lang="en-US" sz="3200" dirty="0"/>
              <a:t>Identify the correct use of articles in a </a:t>
            </a:r>
            <a:r>
              <a:rPr lang="en-US" sz="3200" dirty="0" smtClean="0"/>
              <a:t>sentence. </a:t>
            </a:r>
          </a:p>
          <a:p>
            <a:pPr marL="514350" lvl="0" indent="-514350" algn="just">
              <a:buFont typeface="+mj-lt"/>
              <a:buAutoNum type="alphaLcPeriod"/>
              <a:defRPr/>
            </a:pPr>
            <a:r>
              <a:rPr lang="en-US" sz="3200" dirty="0" smtClean="0"/>
              <a:t>Use </a:t>
            </a:r>
            <a:r>
              <a:rPr lang="en-US" sz="3200" dirty="0"/>
              <a:t>article </a:t>
            </a:r>
            <a:r>
              <a:rPr lang="en-US" sz="3200" b="1" dirty="0"/>
              <a:t>a/ an/ the </a:t>
            </a:r>
            <a:r>
              <a:rPr lang="en-US" sz="3200" dirty="0"/>
              <a:t>in a sentence correctly. </a:t>
            </a:r>
          </a:p>
        </p:txBody>
      </p:sp>
    </p:spTree>
    <p:extLst>
      <p:ext uri="{BB962C8B-B14F-4D97-AF65-F5344CB8AC3E}">
        <p14:creationId xmlns:p14="http://schemas.microsoft.com/office/powerpoint/2010/main" val="117008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638" y="1534309"/>
            <a:ext cx="8766937" cy="80645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dirty="0" smtClean="0"/>
              <a:t> an </a:t>
            </a:r>
            <a:r>
              <a:rPr lang="en-US" dirty="0" smtClean="0"/>
              <a:t>Adjective?  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987" y="2962126"/>
            <a:ext cx="11064240" cy="304698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 marL="514350" lvl="0" indent="-514350" algn="just">
              <a:buFont typeface="+mj-lt"/>
              <a:buAutoNum type="arabicPeriod"/>
              <a:defRPr/>
            </a:pPr>
            <a:r>
              <a:rPr lang="en-US" sz="2800" dirty="0"/>
              <a:t>Adjectives are words that describe nouns and pronouns. </a:t>
            </a:r>
            <a:endParaRPr lang="en-US" sz="2800" dirty="0" smtClean="0"/>
          </a:p>
          <a:p>
            <a:pPr marL="514350" lvl="0" indent="-514350" algn="just">
              <a:buFont typeface="+mj-lt"/>
              <a:buAutoNum type="arabicPeriod"/>
              <a:defRPr/>
            </a:pPr>
            <a:r>
              <a:rPr lang="en-US" sz="2800" dirty="0" smtClean="0"/>
              <a:t>Adjectives </a:t>
            </a:r>
            <a:r>
              <a:rPr lang="en-US" sz="2800" dirty="0"/>
              <a:t>also function to modify, to make slight changes, to measure, to provide more information about a noun or pronoun. </a:t>
            </a:r>
            <a:endParaRPr lang="en-US" sz="2800" dirty="0" smtClean="0"/>
          </a:p>
          <a:p>
            <a:pPr marL="514350" lvl="0" indent="-514350" algn="just">
              <a:buFont typeface="+mj-lt"/>
              <a:buAutoNum type="arabicPeriod"/>
              <a:defRPr/>
            </a:pPr>
            <a:r>
              <a:rPr lang="en-US" sz="2800" dirty="0" smtClean="0"/>
              <a:t>Adjectives </a:t>
            </a:r>
            <a:r>
              <a:rPr lang="en-US" sz="2800" dirty="0"/>
              <a:t>that are usually familiar or often encounter in daily reading and </a:t>
            </a:r>
            <a:r>
              <a:rPr lang="en-US" sz="2800" dirty="0" smtClean="0"/>
              <a:t>conversation.</a:t>
            </a:r>
          </a:p>
          <a:p>
            <a:pPr lvl="0" algn="just">
              <a:defRPr/>
            </a:pPr>
            <a:r>
              <a:rPr lang="en-US" sz="2400" dirty="0" smtClean="0"/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2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878" y="1520367"/>
            <a:ext cx="9687066" cy="510139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dirty="0" smtClean="0"/>
              <a:t>Category of Adjective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42565"/>
              </p:ext>
            </p:extLst>
          </p:nvPr>
        </p:nvGraphicFramePr>
        <p:xfrm>
          <a:off x="2420470" y="2713617"/>
          <a:ext cx="653527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185"/>
                <a:gridCol w="2598867"/>
                <a:gridCol w="1926219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Categories  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Age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Material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Sound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Brightness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Nationality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Colour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Opinion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Distance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Religion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Emotion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Shape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Touch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84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590" y="1561605"/>
            <a:ext cx="9007522" cy="594741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dirty="0"/>
              <a:t>Function of Adjective  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060" y="2588659"/>
            <a:ext cx="9816352" cy="31085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 marL="457200" lvl="0" indent="-457200" algn="just">
              <a:buAutoNum type="alphaLcPeriod"/>
              <a:defRPr/>
            </a:pPr>
            <a:r>
              <a:rPr lang="en-US" sz="2800" dirty="0" smtClean="0"/>
              <a:t>To </a:t>
            </a:r>
            <a:r>
              <a:rPr lang="en-US" sz="2800" dirty="0"/>
              <a:t>form noun </a:t>
            </a:r>
            <a:r>
              <a:rPr lang="en-US" sz="2800" dirty="0" smtClean="0"/>
              <a:t>phrase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 noun phrase can also consist of more one </a:t>
            </a:r>
            <a:r>
              <a:rPr lang="en-US" sz="2800" dirty="0" smtClean="0"/>
              <a:t>adjective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there </a:t>
            </a:r>
            <a:r>
              <a:rPr lang="en-US" sz="2800" dirty="0"/>
              <a:t>are also several kinds adjectives that appear after nouns:,</a:t>
            </a:r>
            <a:endParaRPr lang="en-US" sz="2800" dirty="0" smtClean="0"/>
          </a:p>
          <a:p>
            <a:pPr marL="514350" indent="-514350" algn="just">
              <a:buFontTx/>
              <a:buAutoNum type="alphaLcPeriod"/>
              <a:defRPr/>
            </a:pPr>
            <a:r>
              <a:rPr lang="en-US" sz="2800" dirty="0" smtClean="0"/>
              <a:t>As </a:t>
            </a:r>
            <a:r>
              <a:rPr lang="en-US" sz="2800" dirty="0"/>
              <a:t>a predicate of nominal sentence</a:t>
            </a:r>
            <a:r>
              <a:rPr lang="en-US" sz="2800" dirty="0" smtClean="0"/>
              <a:t>.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Suffixes forming adjectives</a:t>
            </a:r>
            <a:r>
              <a:rPr lang="en-US" sz="2800" dirty="0" smtClean="0"/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08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482" y="1547859"/>
            <a:ext cx="9321420" cy="87261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 The Use of Adjective in Sentences 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7482" y="2721123"/>
            <a:ext cx="9321420" cy="34163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400" dirty="0" smtClean="0"/>
              <a:t>Here </a:t>
            </a:r>
            <a:r>
              <a:rPr lang="en-US" sz="2400" dirty="0"/>
              <a:t>are some examples: </a:t>
            </a:r>
            <a:endParaRPr lang="en-US" sz="2400" dirty="0" smtClean="0"/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400" dirty="0" smtClean="0"/>
              <a:t>I </a:t>
            </a:r>
            <a:r>
              <a:rPr lang="en-US" sz="2400" dirty="0"/>
              <a:t>don't know if the water is </a:t>
            </a:r>
            <a:r>
              <a:rPr lang="en-US" sz="2400" b="1" dirty="0"/>
              <a:t>suitable</a:t>
            </a:r>
            <a:r>
              <a:rPr lang="en-US" sz="2400" dirty="0"/>
              <a:t> for drinking. </a:t>
            </a:r>
            <a:endParaRPr lang="en-US" sz="2400" dirty="0" smtClean="0"/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national</a:t>
            </a:r>
            <a:r>
              <a:rPr lang="en-US" sz="2400" dirty="0"/>
              <a:t> cabinet met last week. </a:t>
            </a:r>
            <a:endParaRPr lang="en-US" sz="2400" dirty="0" smtClean="0"/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400" dirty="0" smtClean="0"/>
              <a:t>She </a:t>
            </a:r>
            <a:r>
              <a:rPr lang="en-US" sz="2400" dirty="0"/>
              <a:t>gave a very </a:t>
            </a:r>
            <a:r>
              <a:rPr lang="en-US" sz="2400" b="1" dirty="0"/>
              <a:t>meaningful</a:t>
            </a:r>
            <a:r>
              <a:rPr lang="en-US" sz="2400" dirty="0"/>
              <a:t> speech. </a:t>
            </a:r>
            <a:r>
              <a:rPr lang="en-US" sz="2400" dirty="0" smtClean="0"/>
              <a:t>Did </a:t>
            </a:r>
            <a:r>
              <a:rPr lang="en-US" sz="2400" dirty="0"/>
              <a:t>you listen to it? </a:t>
            </a:r>
            <a:endParaRPr lang="en-US" sz="2400" dirty="0" smtClean="0"/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400" dirty="0" smtClean="0"/>
              <a:t>I'm </a:t>
            </a:r>
            <a:r>
              <a:rPr lang="en-US" sz="2400" dirty="0"/>
              <a:t>an </a:t>
            </a:r>
            <a:r>
              <a:rPr lang="en-US" sz="2400" b="1" dirty="0"/>
              <a:t>Australian</a:t>
            </a:r>
            <a:r>
              <a:rPr lang="en-US" sz="2400" dirty="0"/>
              <a:t> citizen. </a:t>
            </a:r>
            <a:r>
              <a:rPr lang="en-US" sz="2400" dirty="0" smtClean="0"/>
              <a:t>What </a:t>
            </a:r>
            <a:r>
              <a:rPr lang="en-US" sz="2400" dirty="0"/>
              <a:t>about you? </a:t>
            </a:r>
            <a:endParaRPr lang="en-US" sz="2400" dirty="0" smtClean="0"/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400" dirty="0" smtClean="0"/>
              <a:t>They </a:t>
            </a:r>
            <a:r>
              <a:rPr lang="en-US" sz="2400" dirty="0"/>
              <a:t>are </a:t>
            </a:r>
            <a:r>
              <a:rPr lang="en-US" sz="2400" b="1" dirty="0"/>
              <a:t>attractive</a:t>
            </a:r>
            <a:r>
              <a:rPr lang="en-US" sz="2400" dirty="0"/>
              <a:t> options. </a:t>
            </a:r>
            <a:r>
              <a:rPr lang="en-US" sz="2400" dirty="0" smtClean="0"/>
              <a:t>Have </a:t>
            </a:r>
            <a:r>
              <a:rPr lang="en-US" sz="2400" dirty="0"/>
              <a:t>you considered them? </a:t>
            </a:r>
            <a:endParaRPr lang="en-US" sz="2400" dirty="0" smtClean="0"/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tools were </a:t>
            </a:r>
            <a:r>
              <a:rPr lang="en-US" sz="2400" b="1" dirty="0"/>
              <a:t>useless. </a:t>
            </a:r>
            <a:endParaRPr lang="en-US" sz="2400" b="1" dirty="0" smtClean="0"/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400" dirty="0" smtClean="0"/>
              <a:t>He </a:t>
            </a:r>
            <a:r>
              <a:rPr lang="en-US" sz="2400" dirty="0"/>
              <a:t>can be </a:t>
            </a:r>
            <a:r>
              <a:rPr lang="en-US" sz="2400" b="1" dirty="0"/>
              <a:t>child-like</a:t>
            </a:r>
            <a:r>
              <a:rPr lang="en-US" sz="2400" dirty="0"/>
              <a:t> at times even though he is a teenager. </a:t>
            </a:r>
            <a:endParaRPr lang="en-US" sz="2400" dirty="0" smtClean="0"/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en-US" sz="2400" dirty="0" smtClean="0"/>
              <a:t>Have </a:t>
            </a:r>
            <a:r>
              <a:rPr lang="en-US" sz="2400" dirty="0"/>
              <a:t>you tried his </a:t>
            </a:r>
            <a:r>
              <a:rPr lang="en-US" sz="2400" b="1" dirty="0"/>
              <a:t>delicious</a:t>
            </a:r>
            <a:r>
              <a:rPr lang="en-US" sz="2400" dirty="0"/>
              <a:t> dumplings</a:t>
            </a:r>
            <a:r>
              <a:rPr lang="en-US" sz="2400" dirty="0" smtClean="0"/>
              <a:t>?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81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482" y="1520965"/>
            <a:ext cx="9321420" cy="87261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What do You Know about </a:t>
            </a:r>
            <a:r>
              <a:rPr lang="en-US" dirty="0" smtClean="0"/>
              <a:t>Adverb?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387" y="2721123"/>
            <a:ext cx="11187953" cy="304698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400" dirty="0" smtClean="0"/>
              <a:t> </a:t>
            </a:r>
            <a:endParaRPr lang="en-US" sz="2400" b="1" dirty="0" smtClean="0"/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800" dirty="0" smtClean="0"/>
              <a:t>Adverbs </a:t>
            </a:r>
            <a:r>
              <a:rPr lang="en-US" sz="2800" dirty="0"/>
              <a:t>are used to explain or provide additional information about verbs, adjectives, or even the adverb itself. </a:t>
            </a:r>
            <a:endParaRPr lang="en-US" sz="2800" dirty="0" smtClean="0"/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800" dirty="0" smtClean="0"/>
              <a:t>Adverbs </a:t>
            </a:r>
            <a:r>
              <a:rPr lang="en-US" sz="2800" dirty="0"/>
              <a:t>usually end in -</a:t>
            </a:r>
            <a:r>
              <a:rPr lang="en-US" sz="2800" dirty="0" err="1"/>
              <a:t>ly</a:t>
            </a:r>
            <a:r>
              <a:rPr lang="en-US" sz="2800" dirty="0"/>
              <a:t> to describe the verb or adjective that comes before it. </a:t>
            </a:r>
            <a:endParaRPr lang="en-US" sz="2800" dirty="0" smtClean="0"/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800" dirty="0" smtClean="0"/>
              <a:t>Adverbs </a:t>
            </a:r>
            <a:r>
              <a:rPr lang="en-US" sz="2800" dirty="0"/>
              <a:t>usually end in -</a:t>
            </a:r>
            <a:r>
              <a:rPr lang="en-US" sz="2800" dirty="0" err="1"/>
              <a:t>ly</a:t>
            </a:r>
            <a:r>
              <a:rPr lang="en-US" sz="2800" dirty="0"/>
              <a:t> such as: clearly, quickly, locally, and so on. However, there are some that don't end in -</a:t>
            </a:r>
            <a:r>
              <a:rPr lang="en-US" sz="2800" dirty="0" err="1"/>
              <a:t>ly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19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482" y="1520965"/>
            <a:ext cx="9321420" cy="87261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>
              <a:defRPr/>
            </a:pPr>
            <a:r>
              <a:rPr lang="en-US" dirty="0" smtClean="0"/>
              <a:t>  Function of Adverb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37482" y="2721123"/>
            <a:ext cx="9321420" cy="255454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914400" lvl="1" indent="-457200" algn="just">
              <a:buAutoNum type="alphaLcPeriod"/>
              <a:defRPr/>
            </a:pPr>
            <a:r>
              <a:rPr lang="en-US" sz="2800" dirty="0" smtClean="0"/>
              <a:t>To </a:t>
            </a:r>
            <a:r>
              <a:rPr lang="en-US" sz="2800" dirty="0"/>
              <a:t>explain the </a:t>
            </a:r>
            <a:r>
              <a:rPr lang="en-US" sz="2800" dirty="0" smtClean="0"/>
              <a:t>adjective </a:t>
            </a:r>
          </a:p>
          <a:p>
            <a:pPr marL="914400" lvl="1" indent="-457200" algn="just">
              <a:buAutoNum type="alphaLcPeriod"/>
              <a:defRPr/>
            </a:pPr>
            <a:r>
              <a:rPr lang="en-US" sz="2800" dirty="0"/>
              <a:t>To explain the </a:t>
            </a:r>
            <a:r>
              <a:rPr lang="en-US" sz="2800" dirty="0" smtClean="0"/>
              <a:t>verb  </a:t>
            </a:r>
          </a:p>
          <a:p>
            <a:pPr marL="914400" lvl="1" indent="-457200" algn="just">
              <a:buFontTx/>
              <a:buAutoNum type="alphaLcPeriod"/>
              <a:defRPr/>
            </a:pP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explain the adverb.</a:t>
            </a:r>
          </a:p>
          <a:p>
            <a:pPr marL="914400" lvl="1" indent="-457200" algn="just">
              <a:buAutoNum type="alphaLcPeriod"/>
              <a:defRPr/>
            </a:pPr>
            <a:r>
              <a:rPr lang="en-US" sz="2800" dirty="0"/>
              <a:t>Adverbs can also explain other adverbs.</a:t>
            </a:r>
            <a:r>
              <a:rPr lang="en-US" sz="2800" dirty="0" smtClean="0"/>
              <a:t> </a:t>
            </a:r>
          </a:p>
          <a:p>
            <a:pPr lvl="2" algn="just">
              <a:defRPr/>
            </a:pPr>
            <a:r>
              <a:rPr lang="en-US" sz="2400" dirty="0" smtClean="0"/>
              <a:t> </a:t>
            </a:r>
          </a:p>
          <a:p>
            <a:pPr lvl="0" algn="just">
              <a:defRPr/>
            </a:pPr>
            <a:r>
              <a:rPr lang="en-US" sz="2400" dirty="0" smtClean="0"/>
              <a:t>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2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939987-72E9-44CE-B767-241F0C03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482" y="1601646"/>
            <a:ext cx="9321420" cy="87261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Types of Adverb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3386" y="2944906"/>
            <a:ext cx="4289612" cy="31085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 lvl="1" indent="-457200" algn="just">
              <a:buFont typeface="+mj-lt"/>
              <a:buAutoNum type="arabicPeriod"/>
              <a:defRPr/>
            </a:pPr>
            <a:r>
              <a:rPr lang="en-US" sz="2800" dirty="0" smtClean="0"/>
              <a:t>Adverb </a:t>
            </a:r>
            <a:r>
              <a:rPr lang="en-US" sz="2800" dirty="0"/>
              <a:t>of </a:t>
            </a:r>
            <a:r>
              <a:rPr lang="en-US" sz="2800" dirty="0" smtClean="0"/>
              <a:t>time</a:t>
            </a:r>
          </a:p>
          <a:p>
            <a:pPr lvl="1" indent="-457200" algn="just">
              <a:buFont typeface="+mj-lt"/>
              <a:buAutoNum type="arabicPeriod"/>
              <a:defRPr/>
            </a:pPr>
            <a:r>
              <a:rPr lang="en-US" sz="2800" dirty="0" smtClean="0"/>
              <a:t>Adverb </a:t>
            </a:r>
            <a:r>
              <a:rPr lang="en-US" sz="2800" dirty="0"/>
              <a:t>of manner </a:t>
            </a:r>
          </a:p>
          <a:p>
            <a:pPr lvl="1" indent="-457200" algn="just">
              <a:buFont typeface="+mj-lt"/>
              <a:buAutoNum type="arabicPeriod"/>
              <a:defRPr/>
            </a:pPr>
            <a:r>
              <a:rPr lang="en-US" sz="2800" dirty="0"/>
              <a:t>Adverb of place </a:t>
            </a:r>
          </a:p>
          <a:p>
            <a:pPr lvl="1" indent="-457200" algn="just">
              <a:buFont typeface="+mj-lt"/>
              <a:buAutoNum type="arabicPeriod"/>
              <a:defRPr/>
            </a:pPr>
            <a:r>
              <a:rPr lang="en-US" sz="2800" dirty="0" smtClean="0"/>
              <a:t>Adverb </a:t>
            </a:r>
            <a:r>
              <a:rPr lang="en-US" sz="2800" dirty="0"/>
              <a:t>of </a:t>
            </a:r>
            <a:r>
              <a:rPr lang="en-US" sz="2800" dirty="0" smtClean="0"/>
              <a:t>degree</a:t>
            </a:r>
          </a:p>
          <a:p>
            <a:pPr lvl="1" indent="-457200" algn="just">
              <a:buFont typeface="+mj-lt"/>
              <a:buAutoNum type="arabicPeriod"/>
              <a:defRPr/>
            </a:pPr>
            <a:r>
              <a:rPr lang="en-US" sz="2800" dirty="0"/>
              <a:t>Adverb of </a:t>
            </a:r>
            <a:r>
              <a:rPr lang="en-US" sz="2800" dirty="0" smtClean="0"/>
              <a:t>frequency</a:t>
            </a:r>
            <a:endParaRPr lang="en-US" sz="2800" dirty="0"/>
          </a:p>
          <a:p>
            <a:pPr marL="0" lvl="1" algn="just">
              <a:defRPr/>
            </a:pPr>
            <a:r>
              <a:rPr lang="en-US" sz="2800" dirty="0" smtClean="0"/>
              <a:t>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1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714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Fan Heiti Std B</vt:lpstr>
      <vt:lpstr>Arial</vt:lpstr>
      <vt:lpstr>Calibri</vt:lpstr>
      <vt:lpstr>Calibri Light</vt:lpstr>
      <vt:lpstr>High Tower Text</vt:lpstr>
      <vt:lpstr>6_Office Theme</vt:lpstr>
      <vt:lpstr>7_Office Theme</vt:lpstr>
      <vt:lpstr>MEETING 10  (STRUCTURE &amp; WRITTEN EXPRESSIONS) PROBLEMS with  ADJECTIVE, ADVERB AND ARTICLE   </vt:lpstr>
      <vt:lpstr>Objectives:</vt:lpstr>
      <vt:lpstr>What is  an Adjective?  </vt:lpstr>
      <vt:lpstr>Category of Adjective</vt:lpstr>
      <vt:lpstr>Function of Adjective  </vt:lpstr>
      <vt:lpstr> The Use of Adjective in Sentences </vt:lpstr>
      <vt:lpstr>What do You Know about Adverb?</vt:lpstr>
      <vt:lpstr>  Function of Adverb</vt:lpstr>
      <vt:lpstr>Types of Adverb</vt:lpstr>
      <vt:lpstr>How to Form  Adverb?</vt:lpstr>
      <vt:lpstr> What is an Article?   </vt:lpstr>
      <vt:lpstr>Understanding How Articles are Used </vt:lpstr>
      <vt:lpstr> Rules the Use of Article </vt:lpstr>
      <vt:lpstr>Count Nouns and Non-count Nouns</vt:lpstr>
      <vt:lpstr> The Use of Articles in Sentences </vt:lpstr>
      <vt:lpstr>Exercise 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lisda masitoh</dc:creator>
  <cp:lastModifiedBy>olyn Rivalina</cp:lastModifiedBy>
  <cp:revision>148</cp:revision>
  <dcterms:created xsi:type="dcterms:W3CDTF">2021-08-16T10:58:02Z</dcterms:created>
  <dcterms:modified xsi:type="dcterms:W3CDTF">2023-05-25T03:49:49Z</dcterms:modified>
</cp:coreProperties>
</file>