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16" r:id="rId2"/>
  </p:sldMasterIdLst>
  <p:sldIdLst>
    <p:sldId id="258" r:id="rId3"/>
    <p:sldId id="272" r:id="rId4"/>
    <p:sldId id="271" r:id="rId5"/>
    <p:sldId id="273" r:id="rId6"/>
    <p:sldId id="275" r:id="rId7"/>
    <p:sldId id="277" r:id="rId8"/>
    <p:sldId id="299" r:id="rId9"/>
    <p:sldId id="301" r:id="rId10"/>
    <p:sldId id="308" r:id="rId11"/>
    <p:sldId id="310"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EBA360-16FD-48D7-AA37-D01665392D4C}"/>
              </a:ext>
            </a:extLst>
          </p:cNvPr>
          <p:cNvSpPr>
            <a:spLocks noGrp="1"/>
          </p:cNvSpPr>
          <p:nvPr>
            <p:ph type="title"/>
          </p:nvPr>
        </p:nvSpPr>
        <p:spPr>
          <a:xfrm>
            <a:off x="838200" y="1420927"/>
            <a:ext cx="10515600" cy="1325563"/>
          </a:xfrm>
        </p:spPr>
        <p:txBody>
          <a:bodyPr/>
          <a:lstStyle/>
          <a:p>
            <a:r>
              <a:rPr lang="en-US"/>
              <a:t>Click to edit Master title style</a:t>
            </a:r>
            <a:endParaRPr lang="en-ID"/>
          </a:p>
        </p:txBody>
      </p:sp>
    </p:spTree>
    <p:extLst>
      <p:ext uri="{BB962C8B-B14F-4D97-AF65-F5344CB8AC3E}">
        <p14:creationId xmlns:p14="http://schemas.microsoft.com/office/powerpoint/2010/main" val="12374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EBA360-16FD-48D7-AA37-D01665392D4C}"/>
              </a:ext>
            </a:extLst>
          </p:cNvPr>
          <p:cNvSpPr>
            <a:spLocks noGrp="1"/>
          </p:cNvSpPr>
          <p:nvPr>
            <p:ph type="title"/>
          </p:nvPr>
        </p:nvSpPr>
        <p:spPr>
          <a:xfrm>
            <a:off x="838200" y="1420927"/>
            <a:ext cx="10515600" cy="1325563"/>
          </a:xfrm>
        </p:spPr>
        <p:txBody>
          <a:bodyPr/>
          <a:lstStyle/>
          <a:p>
            <a:r>
              <a:rPr lang="en-US"/>
              <a:t>Click to edit Master title style</a:t>
            </a:r>
            <a:endParaRPr lang="en-ID"/>
          </a:p>
        </p:txBody>
      </p:sp>
    </p:spTree>
    <p:extLst>
      <p:ext uri="{BB962C8B-B14F-4D97-AF65-F5344CB8AC3E}">
        <p14:creationId xmlns:p14="http://schemas.microsoft.com/office/powerpoint/2010/main" val="73785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25/05/2023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a:extLst>
              <a:ext uri="{FF2B5EF4-FFF2-40B4-BE49-F238E27FC236}">
                <a16:creationId xmlns:a16="http://schemas.microsoft.com/office/drawing/2014/main" xmlns="" id="{070DEB57-502C-47D7-A594-69D5D6745406}"/>
              </a:ext>
            </a:extLst>
          </p:cNvPr>
          <p:cNvSpPr/>
          <p:nvPr userDrawn="1"/>
        </p:nvSpPr>
        <p:spPr>
          <a:xfrm>
            <a:off x="0" y="1"/>
            <a:ext cx="12192000" cy="13948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 </a:t>
            </a:r>
            <a:endParaRPr lang="en-ID" sz="2000" dirty="0">
              <a:solidFill>
                <a:schemeClr val="tx1"/>
              </a:solidFill>
            </a:endParaRPr>
          </a:p>
        </p:txBody>
      </p:sp>
      <p:pic>
        <p:nvPicPr>
          <p:cNvPr id="8" name="Picture 7">
            <a:extLst>
              <a:ext uri="{FF2B5EF4-FFF2-40B4-BE49-F238E27FC236}">
                <a16:creationId xmlns:a16="http://schemas.microsoft.com/office/drawing/2014/main" xmlns="" id="{77A724E4-8E6A-467A-B67D-697489CD3BC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642" y="38924"/>
            <a:ext cx="1119282" cy="1086491"/>
          </a:xfrm>
          <a:prstGeom prst="rect">
            <a:avLst/>
          </a:prstGeom>
        </p:spPr>
      </p:pic>
      <p:sp>
        <p:nvSpPr>
          <p:cNvPr id="9" name="TextBox 8">
            <a:extLst>
              <a:ext uri="{FF2B5EF4-FFF2-40B4-BE49-F238E27FC236}">
                <a16:creationId xmlns:a16="http://schemas.microsoft.com/office/drawing/2014/main" xmlns="" id="{A0205BA9-9865-4DED-BCA1-8C7623E39879}"/>
              </a:ext>
            </a:extLst>
          </p:cNvPr>
          <p:cNvSpPr txBox="1"/>
          <p:nvPr userDrawn="1"/>
        </p:nvSpPr>
        <p:spPr>
          <a:xfrm>
            <a:off x="1218924" y="166670"/>
            <a:ext cx="5886103" cy="1200329"/>
          </a:xfrm>
          <a:prstGeom prst="rect">
            <a:avLst/>
          </a:prstGeom>
          <a:noFill/>
        </p:spPr>
        <p:txBody>
          <a:bodyPr wrap="square" rtlCol="0">
            <a:spAutoFit/>
          </a:bodyPr>
          <a:lstStyle/>
          <a:p>
            <a:pPr algn="just"/>
            <a:r>
              <a:rPr lang="en-US" sz="2400" dirty="0">
                <a:latin typeface="High Tower Text" panose="02040502050506030303" pitchFamily="18" charset="0"/>
              </a:rPr>
              <a:t>PROGRAM STUDI SASTRA INGGRIS</a:t>
            </a:r>
            <a:br>
              <a:rPr lang="en-US" sz="2400" dirty="0">
                <a:latin typeface="High Tower Text" panose="02040502050506030303" pitchFamily="18" charset="0"/>
              </a:rPr>
            </a:br>
            <a:r>
              <a:rPr lang="en-US" sz="2400" dirty="0">
                <a:latin typeface="High Tower Text" panose="02040502050506030303" pitchFamily="18" charset="0"/>
              </a:rPr>
              <a:t>FAKULTAS SASTRA</a:t>
            </a:r>
          </a:p>
          <a:p>
            <a:pPr algn="just"/>
            <a:r>
              <a:rPr lang="en-US" sz="2400" dirty="0">
                <a:latin typeface="High Tower Text" panose="02040502050506030303" pitchFamily="18" charset="0"/>
              </a:rPr>
              <a:t>UNIVERSITAS PAMULANG</a:t>
            </a:r>
            <a:endParaRPr lang="en-ID" sz="2400" dirty="0">
              <a:latin typeface="High Tower Text" panose="02040502050506030303" pitchFamily="18" charset="0"/>
            </a:endParaRPr>
          </a:p>
        </p:txBody>
      </p:sp>
      <p:pic>
        <p:nvPicPr>
          <p:cNvPr id="10" name="Picture 9">
            <a:extLst>
              <a:ext uri="{FF2B5EF4-FFF2-40B4-BE49-F238E27FC236}">
                <a16:creationId xmlns:a16="http://schemas.microsoft.com/office/drawing/2014/main" xmlns="" id="{93D259F8-5B9C-4AAE-8DDF-0A42D5BD7EE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048352" y="-9426"/>
            <a:ext cx="2143648" cy="1205802"/>
          </a:xfrm>
          <a:prstGeom prst="rect">
            <a:avLst/>
          </a:prstGeom>
        </p:spPr>
      </p:pic>
      <p:sp>
        <p:nvSpPr>
          <p:cNvPr id="11" name="Flowchart: Process 10">
            <a:extLst>
              <a:ext uri="{FF2B5EF4-FFF2-40B4-BE49-F238E27FC236}">
                <a16:creationId xmlns:a16="http://schemas.microsoft.com/office/drawing/2014/main" xmlns="" id="{0247A888-BEFE-445E-8515-A3F77F393E52}"/>
              </a:ext>
            </a:extLst>
          </p:cNvPr>
          <p:cNvSpPr/>
          <p:nvPr userDrawn="1"/>
        </p:nvSpPr>
        <p:spPr>
          <a:xfrm>
            <a:off x="0" y="6360607"/>
            <a:ext cx="12192000" cy="497393"/>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2" name="Picture 11">
            <a:extLst>
              <a:ext uri="{FF2B5EF4-FFF2-40B4-BE49-F238E27FC236}">
                <a16:creationId xmlns:a16="http://schemas.microsoft.com/office/drawing/2014/main" xmlns="" id="{8C64163D-4829-47CA-9554-313BD4C317A5}"/>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8232" y="6389093"/>
            <a:ext cx="453018" cy="439110"/>
          </a:xfrm>
          <a:prstGeom prst="rect">
            <a:avLst/>
          </a:prstGeom>
        </p:spPr>
      </p:pic>
      <p:sp>
        <p:nvSpPr>
          <p:cNvPr id="15" name="TextBox 14">
            <a:extLst>
              <a:ext uri="{FF2B5EF4-FFF2-40B4-BE49-F238E27FC236}">
                <a16:creationId xmlns:a16="http://schemas.microsoft.com/office/drawing/2014/main" xmlns="" id="{12E5A11C-BF47-453B-8A5E-5B9407C158FD}"/>
              </a:ext>
            </a:extLst>
          </p:cNvPr>
          <p:cNvSpPr txBox="1"/>
          <p:nvPr userDrawn="1"/>
        </p:nvSpPr>
        <p:spPr>
          <a:xfrm>
            <a:off x="601250" y="6427590"/>
            <a:ext cx="2057109" cy="369332"/>
          </a:xfrm>
          <a:prstGeom prst="rect">
            <a:avLst/>
          </a:prstGeom>
          <a:noFill/>
        </p:spPr>
        <p:txBody>
          <a:bodyPr wrap="square" rtlCol="0">
            <a:spAutoFit/>
          </a:bodyPr>
          <a:lstStyle/>
          <a:p>
            <a:r>
              <a:rPr lang="en-US" dirty="0"/>
              <a:t>sasing.unpam.ac.id</a:t>
            </a:r>
            <a:endParaRPr lang="en-ID" dirty="0"/>
          </a:p>
        </p:txBody>
      </p:sp>
      <p:pic>
        <p:nvPicPr>
          <p:cNvPr id="16" name="Picture 15">
            <a:extLst>
              <a:ext uri="{FF2B5EF4-FFF2-40B4-BE49-F238E27FC236}">
                <a16:creationId xmlns:a16="http://schemas.microsoft.com/office/drawing/2014/main" xmlns="" id="{71B4DE11-9C38-4BEC-A623-5B9BE4F9E9F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443996" y="6412026"/>
            <a:ext cx="648362" cy="458733"/>
          </a:xfrm>
          <a:prstGeom prst="rect">
            <a:avLst/>
          </a:prstGeom>
        </p:spPr>
      </p:pic>
    </p:spTree>
    <p:extLst>
      <p:ext uri="{BB962C8B-B14F-4D97-AF65-F5344CB8AC3E}">
        <p14:creationId xmlns:p14="http://schemas.microsoft.com/office/powerpoint/2010/main" val="1701809239"/>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25/05/2023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a:extLst>
              <a:ext uri="{FF2B5EF4-FFF2-40B4-BE49-F238E27FC236}">
                <a16:creationId xmlns:a16="http://schemas.microsoft.com/office/drawing/2014/main" xmlns="" id="{070DEB57-502C-47D7-A594-69D5D6745406}"/>
              </a:ext>
            </a:extLst>
          </p:cNvPr>
          <p:cNvSpPr/>
          <p:nvPr userDrawn="1"/>
        </p:nvSpPr>
        <p:spPr>
          <a:xfrm>
            <a:off x="0" y="1"/>
            <a:ext cx="12192000" cy="13948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 </a:t>
            </a:r>
            <a:endParaRPr lang="en-ID" sz="2000" dirty="0">
              <a:solidFill>
                <a:schemeClr val="tx1"/>
              </a:solidFill>
            </a:endParaRPr>
          </a:p>
        </p:txBody>
      </p:sp>
      <p:pic>
        <p:nvPicPr>
          <p:cNvPr id="8" name="Picture 7">
            <a:extLst>
              <a:ext uri="{FF2B5EF4-FFF2-40B4-BE49-F238E27FC236}">
                <a16:creationId xmlns:a16="http://schemas.microsoft.com/office/drawing/2014/main" xmlns="" id="{77A724E4-8E6A-467A-B67D-697489CD3BC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642" y="38924"/>
            <a:ext cx="1119282" cy="1086491"/>
          </a:xfrm>
          <a:prstGeom prst="rect">
            <a:avLst/>
          </a:prstGeom>
        </p:spPr>
      </p:pic>
      <p:sp>
        <p:nvSpPr>
          <p:cNvPr id="9" name="TextBox 8">
            <a:extLst>
              <a:ext uri="{FF2B5EF4-FFF2-40B4-BE49-F238E27FC236}">
                <a16:creationId xmlns:a16="http://schemas.microsoft.com/office/drawing/2014/main" xmlns="" id="{A0205BA9-9865-4DED-BCA1-8C7623E39879}"/>
              </a:ext>
            </a:extLst>
          </p:cNvPr>
          <p:cNvSpPr txBox="1"/>
          <p:nvPr userDrawn="1"/>
        </p:nvSpPr>
        <p:spPr>
          <a:xfrm>
            <a:off x="1218924" y="166670"/>
            <a:ext cx="5886103" cy="1200329"/>
          </a:xfrm>
          <a:prstGeom prst="rect">
            <a:avLst/>
          </a:prstGeom>
          <a:noFill/>
        </p:spPr>
        <p:txBody>
          <a:bodyPr wrap="square" rtlCol="0">
            <a:spAutoFit/>
          </a:bodyPr>
          <a:lstStyle/>
          <a:p>
            <a:pPr algn="just"/>
            <a:r>
              <a:rPr lang="en-US" sz="2400" dirty="0">
                <a:latin typeface="High Tower Text" panose="02040502050506030303" pitchFamily="18" charset="0"/>
              </a:rPr>
              <a:t>PROGRAM STUDI SASTRA INGGRIS</a:t>
            </a:r>
            <a:br>
              <a:rPr lang="en-US" sz="2400" dirty="0">
                <a:latin typeface="High Tower Text" panose="02040502050506030303" pitchFamily="18" charset="0"/>
              </a:rPr>
            </a:br>
            <a:r>
              <a:rPr lang="en-US" sz="2400" dirty="0">
                <a:latin typeface="High Tower Text" panose="02040502050506030303" pitchFamily="18" charset="0"/>
              </a:rPr>
              <a:t>FAKULTAS SASTRA</a:t>
            </a:r>
          </a:p>
          <a:p>
            <a:pPr algn="just"/>
            <a:r>
              <a:rPr lang="en-US" sz="2400" dirty="0">
                <a:latin typeface="High Tower Text" panose="02040502050506030303" pitchFamily="18" charset="0"/>
              </a:rPr>
              <a:t>UNIVERSITAS PAMULANG</a:t>
            </a:r>
            <a:endParaRPr lang="en-ID" sz="2400" dirty="0">
              <a:latin typeface="High Tower Text" panose="02040502050506030303" pitchFamily="18" charset="0"/>
            </a:endParaRPr>
          </a:p>
        </p:txBody>
      </p:sp>
      <p:pic>
        <p:nvPicPr>
          <p:cNvPr id="10" name="Picture 9">
            <a:extLst>
              <a:ext uri="{FF2B5EF4-FFF2-40B4-BE49-F238E27FC236}">
                <a16:creationId xmlns:a16="http://schemas.microsoft.com/office/drawing/2014/main" xmlns="" id="{93D259F8-5B9C-4AAE-8DDF-0A42D5BD7EE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048352" y="-9426"/>
            <a:ext cx="2143648" cy="1205802"/>
          </a:xfrm>
          <a:prstGeom prst="rect">
            <a:avLst/>
          </a:prstGeom>
        </p:spPr>
      </p:pic>
      <p:sp>
        <p:nvSpPr>
          <p:cNvPr id="11" name="Flowchart: Process 10">
            <a:extLst>
              <a:ext uri="{FF2B5EF4-FFF2-40B4-BE49-F238E27FC236}">
                <a16:creationId xmlns:a16="http://schemas.microsoft.com/office/drawing/2014/main" xmlns="" id="{0247A888-BEFE-445E-8515-A3F77F393E52}"/>
              </a:ext>
            </a:extLst>
          </p:cNvPr>
          <p:cNvSpPr/>
          <p:nvPr userDrawn="1"/>
        </p:nvSpPr>
        <p:spPr>
          <a:xfrm>
            <a:off x="0" y="6360607"/>
            <a:ext cx="12192000" cy="497393"/>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2" name="Picture 11">
            <a:extLst>
              <a:ext uri="{FF2B5EF4-FFF2-40B4-BE49-F238E27FC236}">
                <a16:creationId xmlns:a16="http://schemas.microsoft.com/office/drawing/2014/main" xmlns="" id="{8C64163D-4829-47CA-9554-313BD4C317A5}"/>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8232" y="6389093"/>
            <a:ext cx="453018" cy="439110"/>
          </a:xfrm>
          <a:prstGeom prst="rect">
            <a:avLst/>
          </a:prstGeom>
        </p:spPr>
      </p:pic>
      <p:sp>
        <p:nvSpPr>
          <p:cNvPr id="15" name="TextBox 14">
            <a:extLst>
              <a:ext uri="{FF2B5EF4-FFF2-40B4-BE49-F238E27FC236}">
                <a16:creationId xmlns:a16="http://schemas.microsoft.com/office/drawing/2014/main" xmlns="" id="{12E5A11C-BF47-453B-8A5E-5B9407C158FD}"/>
              </a:ext>
            </a:extLst>
          </p:cNvPr>
          <p:cNvSpPr txBox="1"/>
          <p:nvPr userDrawn="1"/>
        </p:nvSpPr>
        <p:spPr>
          <a:xfrm>
            <a:off x="601250" y="6427590"/>
            <a:ext cx="2057109" cy="369332"/>
          </a:xfrm>
          <a:prstGeom prst="rect">
            <a:avLst/>
          </a:prstGeom>
          <a:noFill/>
        </p:spPr>
        <p:txBody>
          <a:bodyPr wrap="square" rtlCol="0">
            <a:spAutoFit/>
          </a:bodyPr>
          <a:lstStyle/>
          <a:p>
            <a:r>
              <a:rPr lang="en-US" dirty="0"/>
              <a:t>sasing.unpam.ac.id</a:t>
            </a:r>
            <a:endParaRPr lang="en-ID" dirty="0"/>
          </a:p>
        </p:txBody>
      </p:sp>
      <p:pic>
        <p:nvPicPr>
          <p:cNvPr id="16" name="Picture 15">
            <a:extLst>
              <a:ext uri="{FF2B5EF4-FFF2-40B4-BE49-F238E27FC236}">
                <a16:creationId xmlns:a16="http://schemas.microsoft.com/office/drawing/2014/main" xmlns="" id="{71B4DE11-9C38-4BEC-A623-5B9BE4F9E9F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443996" y="6412026"/>
            <a:ext cx="648362" cy="458733"/>
          </a:xfrm>
          <a:prstGeom prst="rect">
            <a:avLst/>
          </a:prstGeom>
        </p:spPr>
      </p:pic>
    </p:spTree>
    <p:extLst>
      <p:ext uri="{BB962C8B-B14F-4D97-AF65-F5344CB8AC3E}">
        <p14:creationId xmlns:p14="http://schemas.microsoft.com/office/powerpoint/2010/main" val="3359688802"/>
      </p:ext>
    </p:extLst>
  </p:cSld>
  <p:clrMap bg1="lt1" tx1="dk1" bg2="lt2" tx2="dk2" accent1="accent1" accent2="accent2" accent3="accent3" accent4="accent4" accent5="accent5" accent6="accent6" hlink="hlink" folHlink="folHlink"/>
  <p:sldLayoutIdLst>
    <p:sldLayoutId id="214748371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3090F-55CA-48B6-AE9D-1026C3C1790C}"/>
              </a:ext>
            </a:extLst>
          </p:cNvPr>
          <p:cNvSpPr>
            <a:spLocks noGrp="1"/>
          </p:cNvSpPr>
          <p:nvPr>
            <p:ph type="title"/>
          </p:nvPr>
        </p:nvSpPr>
        <p:spPr>
          <a:xfrm>
            <a:off x="733425" y="2086378"/>
            <a:ext cx="10515600" cy="3335628"/>
          </a:xfrm>
          <a:solidFill>
            <a:srgbClr val="92D050"/>
          </a:solidFill>
        </p:spPr>
        <p:txBody>
          <a:bodyPr>
            <a:normAutofit/>
          </a:bodyPr>
          <a:lstStyle/>
          <a:p>
            <a:pPr algn="ctr"/>
            <a:r>
              <a:rPr lang="en-ID" b="1" dirty="0"/>
              <a:t>MEETING </a:t>
            </a:r>
            <a:r>
              <a:rPr lang="en-ID" b="1" dirty="0" smtClean="0"/>
              <a:t>9</a:t>
            </a:r>
            <a:r>
              <a:rPr lang="en-ID" b="1" dirty="0"/>
              <a:t/>
            </a:r>
            <a:br>
              <a:rPr lang="en-ID" b="1" dirty="0"/>
            </a:br>
            <a:r>
              <a:rPr lang="en-ID" b="1" dirty="0"/>
              <a:t/>
            </a:r>
            <a:br>
              <a:rPr lang="en-ID" b="1" dirty="0"/>
            </a:br>
            <a:r>
              <a:rPr lang="en-US" b="1" dirty="0"/>
              <a:t>(STRUCTURE &amp; WRITTEN EXPRESSIONS)</a:t>
            </a:r>
            <a:br>
              <a:rPr lang="en-US" b="1" dirty="0"/>
            </a:br>
            <a:r>
              <a:rPr lang="en-US" b="1" dirty="0"/>
              <a:t>PROBLEMS with </a:t>
            </a:r>
            <a:r>
              <a:rPr lang="en-US" b="1" dirty="0" smtClean="0"/>
              <a:t>PRONOUNS </a:t>
            </a:r>
            <a:r>
              <a:rPr lang="en-US" b="1" dirty="0"/>
              <a:t>&amp; ADJECTIVES</a:t>
            </a:r>
            <a:endParaRPr lang="en-ID" b="1" dirty="0"/>
          </a:p>
        </p:txBody>
      </p:sp>
    </p:spTree>
    <p:extLst>
      <p:ext uri="{BB962C8B-B14F-4D97-AF65-F5344CB8AC3E}">
        <p14:creationId xmlns:p14="http://schemas.microsoft.com/office/powerpoint/2010/main" val="200752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39987-72E9-44CE-B767-241F0C03DAE0}"/>
              </a:ext>
            </a:extLst>
          </p:cNvPr>
          <p:cNvSpPr>
            <a:spLocks noGrp="1"/>
          </p:cNvSpPr>
          <p:nvPr>
            <p:ph type="title"/>
          </p:nvPr>
        </p:nvSpPr>
        <p:spPr>
          <a:xfrm>
            <a:off x="2389266" y="1588500"/>
            <a:ext cx="7713785" cy="806458"/>
          </a:xfrm>
        </p:spPr>
        <p:style>
          <a:lnRef idx="0">
            <a:schemeClr val="accent4"/>
          </a:lnRef>
          <a:fillRef idx="3">
            <a:schemeClr val="accent4"/>
          </a:fillRef>
          <a:effectRef idx="3">
            <a:schemeClr val="accent4"/>
          </a:effectRef>
          <a:fontRef idx="minor">
            <a:schemeClr val="lt1"/>
          </a:fontRef>
        </p:style>
        <p:txBody>
          <a:bodyPr>
            <a:normAutofit/>
          </a:bodyPr>
          <a:lstStyle/>
          <a:p>
            <a:pPr algn="ctr"/>
            <a:r>
              <a:rPr lang="en-US" b="1" dirty="0">
                <a:latin typeface="Adobe Fan Heiti Std B" pitchFamily="34" charset="-128"/>
                <a:ea typeface="Adobe Fan Heiti Std B" pitchFamily="34" charset="-128"/>
              </a:rPr>
              <a:t>Exercise </a:t>
            </a:r>
            <a:r>
              <a:rPr lang="en-US" b="1" dirty="0" smtClean="0">
                <a:latin typeface="Adobe Fan Heiti Std B" pitchFamily="34" charset="-128"/>
                <a:ea typeface="Adobe Fan Heiti Std B" pitchFamily="34" charset="-128"/>
              </a:rPr>
              <a:t>2</a:t>
            </a:r>
            <a:endParaRPr lang="en-ID" b="1" dirty="0">
              <a:latin typeface="Adobe Fan Heiti Std B" pitchFamily="34" charset="-128"/>
              <a:ea typeface="Adobe Fan Heiti Std B" pitchFamily="34" charset="-128"/>
            </a:endParaRPr>
          </a:p>
        </p:txBody>
      </p:sp>
      <p:sp>
        <p:nvSpPr>
          <p:cNvPr id="3" name="Rectangle 2"/>
          <p:cNvSpPr/>
          <p:nvPr/>
        </p:nvSpPr>
        <p:spPr>
          <a:xfrm>
            <a:off x="833718" y="2717688"/>
            <a:ext cx="10596282" cy="3416320"/>
          </a:xfrm>
          <a:prstGeom prst="rect">
            <a:avLst/>
          </a:prstGeom>
          <a:solidFill>
            <a:srgbClr val="92D050"/>
          </a:solidFill>
        </p:spPr>
        <p:txBody>
          <a:bodyPr wrap="square">
            <a:spAutoFit/>
          </a:bodyPr>
          <a:lstStyle/>
          <a:p>
            <a:pPr lvl="0" algn="just">
              <a:defRPr/>
            </a:pPr>
            <a:r>
              <a:rPr lang="en-US" sz="2400" dirty="0"/>
              <a:t>Each of the following sentences has at least one adjective or adverb. Circle the adjective and adverb, label them. Draw arrows to the words they describe. Then indicate if the sentences are correct (C) or Incorrect (I</a:t>
            </a:r>
            <a:r>
              <a:rPr lang="en-US" sz="2400" dirty="0" smtClean="0"/>
              <a:t>).</a:t>
            </a:r>
          </a:p>
          <a:p>
            <a:pPr lvl="0" algn="just">
              <a:defRPr/>
            </a:pPr>
            <a:endParaRPr lang="en-US" sz="2400" dirty="0" smtClean="0"/>
          </a:p>
          <a:p>
            <a:pPr lvl="0" algn="just">
              <a:defRPr/>
            </a:pPr>
            <a:r>
              <a:rPr lang="en-US" sz="2400" dirty="0" smtClean="0"/>
              <a:t>____ </a:t>
            </a:r>
            <a:r>
              <a:rPr lang="en-US" sz="2400" dirty="0"/>
              <a:t>1. The father was sad aware when he lost his money. </a:t>
            </a:r>
            <a:endParaRPr lang="en-US" sz="2400" dirty="0" smtClean="0"/>
          </a:p>
          <a:p>
            <a:pPr lvl="0" algn="just">
              <a:defRPr/>
            </a:pPr>
            <a:r>
              <a:rPr lang="en-US" sz="2400" dirty="0" smtClean="0"/>
              <a:t>____ </a:t>
            </a:r>
            <a:r>
              <a:rPr lang="en-US" sz="2400" dirty="0"/>
              <a:t>2. The salespeople frequently visit the East Coast for trade shows. </a:t>
            </a:r>
            <a:endParaRPr lang="en-US" sz="2400" dirty="0" smtClean="0"/>
          </a:p>
          <a:p>
            <a:pPr lvl="0" algn="just">
              <a:defRPr/>
            </a:pPr>
            <a:r>
              <a:rPr lang="en-US" sz="2400" dirty="0" smtClean="0"/>
              <a:t>____ </a:t>
            </a:r>
            <a:r>
              <a:rPr lang="en-US" sz="2400" dirty="0"/>
              <a:t>3. She spent a lot of money for expensively clothes. </a:t>
            </a:r>
            <a:endParaRPr lang="en-US" sz="2400" dirty="0" smtClean="0"/>
          </a:p>
          <a:p>
            <a:pPr lvl="0" algn="just">
              <a:defRPr/>
            </a:pPr>
            <a:r>
              <a:rPr lang="en-US" sz="2400" dirty="0" smtClean="0"/>
              <a:t>____ </a:t>
            </a:r>
            <a:r>
              <a:rPr lang="en-US" sz="2400" dirty="0"/>
              <a:t>4. There is a special movie on the television this evening. </a:t>
            </a:r>
            <a:endParaRPr lang="en-US" sz="2400" dirty="0" smtClean="0"/>
          </a:p>
          <a:p>
            <a:pPr lvl="0" algn="just">
              <a:defRPr/>
            </a:pPr>
            <a:r>
              <a:rPr lang="en-US" sz="2400" dirty="0" smtClean="0"/>
              <a:t>____ </a:t>
            </a:r>
            <a:r>
              <a:rPr lang="en-US" sz="2400" dirty="0"/>
              <a:t>5. She won the contest because she could sing so well.</a:t>
            </a:r>
            <a:endParaRPr kumimoji="0" lang="en-US" sz="24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692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0 Best Ways to Say Thank You for the Birthday Wishes">
            <a:extLst>
              <a:ext uri="{FF2B5EF4-FFF2-40B4-BE49-F238E27FC236}">
                <a16:creationId xmlns:a16="http://schemas.microsoft.com/office/drawing/2014/main" xmlns="" id="{46610CA4-542B-CF82-E47E-17082A365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680" y="1790153"/>
            <a:ext cx="6410960" cy="4181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41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39987-72E9-44CE-B767-241F0C03DAE0}"/>
              </a:ext>
            </a:extLst>
          </p:cNvPr>
          <p:cNvSpPr>
            <a:spLocks noGrp="1"/>
          </p:cNvSpPr>
          <p:nvPr>
            <p:ph type="title"/>
          </p:nvPr>
        </p:nvSpPr>
        <p:spPr>
          <a:xfrm>
            <a:off x="2192215" y="1561605"/>
            <a:ext cx="7713785" cy="806458"/>
          </a:xfrm>
        </p:spPr>
        <p:style>
          <a:lnRef idx="0">
            <a:schemeClr val="accent4"/>
          </a:lnRef>
          <a:fillRef idx="3">
            <a:schemeClr val="accent4"/>
          </a:fillRef>
          <a:effectRef idx="3">
            <a:schemeClr val="accent4"/>
          </a:effectRef>
          <a:fontRef idx="minor">
            <a:schemeClr val="lt1"/>
          </a:fontRef>
        </p:style>
        <p:txBody>
          <a:bodyPr>
            <a:normAutofit/>
          </a:bodyPr>
          <a:lstStyle/>
          <a:p>
            <a:pPr algn="ctr"/>
            <a:r>
              <a:rPr lang="en-US" b="1" dirty="0">
                <a:latin typeface="Adobe Fan Heiti Std B" pitchFamily="34" charset="-128"/>
                <a:ea typeface="Adobe Fan Heiti Std B" pitchFamily="34" charset="-128"/>
              </a:rPr>
              <a:t>Objectives:</a:t>
            </a:r>
            <a:endParaRPr lang="en-ID" b="1" dirty="0">
              <a:latin typeface="Adobe Fan Heiti Std B" pitchFamily="34" charset="-128"/>
              <a:ea typeface="Adobe Fan Heiti Std B" pitchFamily="34" charset="-128"/>
            </a:endParaRPr>
          </a:p>
        </p:txBody>
      </p:sp>
      <p:sp>
        <p:nvSpPr>
          <p:cNvPr id="3" name="Rectangle 2"/>
          <p:cNvSpPr/>
          <p:nvPr/>
        </p:nvSpPr>
        <p:spPr>
          <a:xfrm>
            <a:off x="266872" y="2876363"/>
            <a:ext cx="11564469" cy="2062103"/>
          </a:xfrm>
          <a:prstGeom prst="rect">
            <a:avLst/>
          </a:prstGeom>
          <a:solidFill>
            <a:srgbClr val="92D050"/>
          </a:solidFill>
        </p:spPr>
        <p:txBody>
          <a:bodyPr wrap="square">
            <a:spAutoFit/>
          </a:bodyPr>
          <a:lstStyle/>
          <a:p>
            <a:pPr algn="just">
              <a:defRPr/>
            </a:pPr>
            <a:r>
              <a:rPr lang="en-US" sz="3200" dirty="0"/>
              <a:t>At </a:t>
            </a:r>
            <a:r>
              <a:rPr lang="en-US" sz="2800" dirty="0"/>
              <a:t>the</a:t>
            </a:r>
            <a:r>
              <a:rPr lang="en-US" sz="3200" dirty="0"/>
              <a:t> end of this course the students are expected to be able to</a:t>
            </a:r>
            <a:r>
              <a:rPr lang="en-US" sz="3200" dirty="0" smtClean="0"/>
              <a:t>: </a:t>
            </a:r>
            <a:endParaRPr lang="en-ID" sz="3200" dirty="0"/>
          </a:p>
          <a:p>
            <a:pPr marL="457200" lvl="0" indent="-457200" algn="just">
              <a:buFont typeface="+mj-lt"/>
              <a:buAutoNum type="alphaLcPeriod"/>
              <a:defRPr/>
            </a:pPr>
            <a:r>
              <a:rPr lang="en-US" sz="3200" dirty="0" smtClean="0"/>
              <a:t>Understand </a:t>
            </a:r>
            <a:r>
              <a:rPr lang="en-US" sz="3200" dirty="0"/>
              <a:t>the definition and identify the problem with pronoun; </a:t>
            </a:r>
            <a:endParaRPr lang="en-US" sz="3200" dirty="0" smtClean="0"/>
          </a:p>
          <a:p>
            <a:pPr marL="457200" lvl="0" indent="-457200" algn="just">
              <a:buFont typeface="+mj-lt"/>
              <a:buAutoNum type="alphaLcPeriod"/>
              <a:defRPr/>
            </a:pPr>
            <a:r>
              <a:rPr lang="en-US" sz="3200" dirty="0" smtClean="0"/>
              <a:t>Understand </a:t>
            </a:r>
            <a:r>
              <a:rPr lang="en-US" sz="3200" dirty="0"/>
              <a:t>the definition and identify the problem with adjective.</a:t>
            </a:r>
            <a:endParaRPr kumimoji="0" lang="en-US" sz="3200" b="1" i="0" u="none" strike="noStrike" kern="120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17008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39987-72E9-44CE-B767-241F0C03DAE0}"/>
              </a:ext>
            </a:extLst>
          </p:cNvPr>
          <p:cNvSpPr>
            <a:spLocks noGrp="1"/>
          </p:cNvSpPr>
          <p:nvPr>
            <p:ph type="title"/>
          </p:nvPr>
        </p:nvSpPr>
        <p:spPr>
          <a:xfrm>
            <a:off x="2192215" y="1561605"/>
            <a:ext cx="7713785" cy="806458"/>
          </a:xfrm>
        </p:spPr>
        <p:style>
          <a:lnRef idx="0">
            <a:schemeClr val="accent4"/>
          </a:lnRef>
          <a:fillRef idx="3">
            <a:schemeClr val="accent4"/>
          </a:fillRef>
          <a:effectRef idx="3">
            <a:schemeClr val="accent4"/>
          </a:effectRef>
          <a:fontRef idx="minor">
            <a:schemeClr val="lt1"/>
          </a:fontRef>
        </p:style>
        <p:txBody>
          <a:bodyPr>
            <a:normAutofit/>
          </a:bodyPr>
          <a:lstStyle/>
          <a:p>
            <a:pPr algn="ctr"/>
            <a:r>
              <a:rPr lang="en-US" b="1" dirty="0">
                <a:latin typeface="Adobe Fan Heiti Std B" pitchFamily="34" charset="-128"/>
                <a:ea typeface="Adobe Fan Heiti Std B" pitchFamily="34" charset="-128"/>
              </a:rPr>
              <a:t>What is </a:t>
            </a:r>
            <a:r>
              <a:rPr lang="en-US" b="1" dirty="0" smtClean="0">
                <a:latin typeface="Adobe Fan Heiti Std B" pitchFamily="34" charset="-128"/>
                <a:ea typeface="Adobe Fan Heiti Std B" pitchFamily="34" charset="-128"/>
              </a:rPr>
              <a:t>a Pronoun?</a:t>
            </a:r>
            <a:endParaRPr lang="en-ID" b="1" dirty="0">
              <a:latin typeface="Adobe Fan Heiti Std B" pitchFamily="34" charset="-128"/>
              <a:ea typeface="Adobe Fan Heiti Std B" pitchFamily="34" charset="-128"/>
            </a:endParaRPr>
          </a:p>
        </p:txBody>
      </p:sp>
      <p:sp>
        <p:nvSpPr>
          <p:cNvPr id="3" name="Rectangle 2"/>
          <p:cNvSpPr/>
          <p:nvPr/>
        </p:nvSpPr>
        <p:spPr>
          <a:xfrm>
            <a:off x="516987" y="2962126"/>
            <a:ext cx="11064240" cy="3108543"/>
          </a:xfrm>
          <a:prstGeom prst="rect">
            <a:avLst/>
          </a:prstGeom>
          <a:solidFill>
            <a:srgbClr val="92D050"/>
          </a:solidFill>
        </p:spPr>
        <p:txBody>
          <a:bodyPr wrap="square">
            <a:spAutoFit/>
          </a:bodyPr>
          <a:lstStyle/>
          <a:p>
            <a:pPr marL="457200" lvl="0" indent="-457200" algn="just">
              <a:buFont typeface="+mj-lt"/>
              <a:buAutoNum type="arabicPeriod"/>
              <a:defRPr/>
            </a:pPr>
            <a:r>
              <a:rPr kumimoji="0" lang="en-US" sz="2800" b="0" i="0" u="none" strike="noStrike" kern="1200" cap="none" spc="0" normalizeH="0" baseline="0" noProof="0" dirty="0" smtClean="0">
                <a:ln>
                  <a:noFill/>
                </a:ln>
                <a:solidFill>
                  <a:prstClr val="black"/>
                </a:solidFill>
                <a:effectLst/>
                <a:uLnTx/>
                <a:uFillTx/>
              </a:rPr>
              <a:t>A pronoun means </a:t>
            </a:r>
            <a:r>
              <a:rPr kumimoji="0" lang="en-US" sz="2800" b="0" i="0" u="none" strike="noStrike" kern="1200" cap="none" spc="0" normalizeH="0" baseline="0" noProof="0" dirty="0">
                <a:ln>
                  <a:noFill/>
                </a:ln>
                <a:solidFill>
                  <a:prstClr val="black"/>
                </a:solidFill>
                <a:effectLst/>
                <a:uLnTx/>
                <a:uFillTx/>
              </a:rPr>
              <a:t>a word </a:t>
            </a:r>
            <a:r>
              <a:rPr lang="en-US" sz="2800" dirty="0"/>
              <a:t>that refer to a noun or another </a:t>
            </a:r>
            <a:r>
              <a:rPr lang="en-US" sz="2800" dirty="0" smtClean="0"/>
              <a:t>pronoun.</a:t>
            </a:r>
          </a:p>
          <a:p>
            <a:pPr marL="457200" lvl="0" indent="-457200" algn="just">
              <a:buFont typeface="+mj-lt"/>
              <a:buAutoNum type="arabicPeriod"/>
              <a:defRPr/>
            </a:pPr>
            <a:r>
              <a:rPr lang="en-US" sz="2800" dirty="0" smtClean="0"/>
              <a:t>An </a:t>
            </a:r>
            <a:r>
              <a:rPr lang="en-US" sz="2800" dirty="0"/>
              <a:t>antecedent is a term for representation of pronouns. </a:t>
            </a:r>
            <a:endParaRPr lang="en-US" sz="2800" dirty="0" smtClean="0"/>
          </a:p>
          <a:p>
            <a:pPr marL="457200" lvl="0" indent="-457200" algn="just">
              <a:buFont typeface="+mj-lt"/>
              <a:buAutoNum type="arabicPeriod"/>
              <a:defRPr/>
            </a:pPr>
            <a:r>
              <a:rPr lang="en-US" sz="2800" dirty="0" smtClean="0"/>
              <a:t>Both </a:t>
            </a:r>
            <a:r>
              <a:rPr lang="en-US" sz="2800" dirty="0"/>
              <a:t>pronouns and </a:t>
            </a:r>
            <a:r>
              <a:rPr lang="en-US" sz="2800" dirty="0" smtClean="0"/>
              <a:t>antecedents </a:t>
            </a:r>
            <a:r>
              <a:rPr lang="en-US" sz="2800" dirty="0"/>
              <a:t>should agree as subjects and verbs. </a:t>
            </a:r>
            <a:endParaRPr lang="en-US" sz="2800" dirty="0" smtClean="0"/>
          </a:p>
          <a:p>
            <a:pPr marL="457200" lvl="0" indent="-457200" algn="just">
              <a:buFont typeface="+mj-lt"/>
              <a:buAutoNum type="arabicPeriod"/>
              <a:defRPr/>
            </a:pPr>
            <a:r>
              <a:rPr lang="en-US" sz="2800" dirty="0" smtClean="0"/>
              <a:t>They </a:t>
            </a:r>
            <a:r>
              <a:rPr lang="en-US" sz="2800" dirty="0"/>
              <a:t>should agree in number; singular antecedent should agree with singular pronoun, and also plural antecedent should agree with plural </a:t>
            </a:r>
            <a:r>
              <a:rPr lang="en-US" sz="2800" dirty="0" smtClean="0"/>
              <a:t>pronoun.</a:t>
            </a:r>
            <a:endParaRPr kumimoji="0" lang="en-US" sz="2800" b="0" i="0" u="none" strike="noStrike" kern="1200" cap="none" spc="0" normalizeH="0" baseline="0" noProof="0" dirty="0" smtClean="0">
              <a:ln>
                <a:noFill/>
              </a:ln>
              <a:solidFill>
                <a:prstClr val="black"/>
              </a:solidFill>
              <a:effectLst/>
              <a:uLnTx/>
              <a:uFillTx/>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4692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39987-72E9-44CE-B767-241F0C03DAE0}"/>
              </a:ext>
            </a:extLst>
          </p:cNvPr>
          <p:cNvSpPr>
            <a:spLocks noGrp="1"/>
          </p:cNvSpPr>
          <p:nvPr>
            <p:ph type="title"/>
          </p:nvPr>
        </p:nvSpPr>
        <p:spPr>
          <a:xfrm>
            <a:off x="1351877" y="1533814"/>
            <a:ext cx="9784079" cy="806458"/>
          </a:xfrm>
        </p:spPr>
        <p:style>
          <a:lnRef idx="0">
            <a:schemeClr val="accent4"/>
          </a:lnRef>
          <a:fillRef idx="3">
            <a:schemeClr val="accent4"/>
          </a:fillRef>
          <a:effectRef idx="3">
            <a:schemeClr val="accent4"/>
          </a:effectRef>
          <a:fontRef idx="minor">
            <a:schemeClr val="lt1"/>
          </a:fontRef>
        </p:style>
        <p:txBody>
          <a:bodyPr>
            <a:normAutofit/>
          </a:bodyPr>
          <a:lstStyle/>
          <a:p>
            <a:pPr algn="ctr"/>
            <a:r>
              <a:rPr lang="en-US" dirty="0" smtClean="0"/>
              <a:t>Problem with Pronoun</a:t>
            </a:r>
            <a:endParaRPr lang="en-ID" b="1" dirty="0">
              <a:latin typeface="Adobe Fan Heiti Std B" pitchFamily="34" charset="-128"/>
              <a:ea typeface="Adobe Fan Heiti Std B" pitchFamily="34" charset="-128"/>
            </a:endParaRPr>
          </a:p>
        </p:txBody>
      </p:sp>
      <p:sp>
        <p:nvSpPr>
          <p:cNvPr id="3" name="Rectangle 2"/>
          <p:cNvSpPr/>
          <p:nvPr/>
        </p:nvSpPr>
        <p:spPr>
          <a:xfrm>
            <a:off x="348727" y="2553036"/>
            <a:ext cx="11601226" cy="3600986"/>
          </a:xfrm>
          <a:prstGeom prst="rect">
            <a:avLst/>
          </a:prstGeom>
          <a:solidFill>
            <a:srgbClr val="92D050"/>
          </a:solidFill>
        </p:spPr>
        <p:txBody>
          <a:bodyPr wrap="square">
            <a:spAutoFit/>
          </a:bodyPr>
          <a:lstStyle/>
          <a:p>
            <a:pPr lvl="0" algn="just">
              <a:defRPr/>
            </a:pPr>
            <a:r>
              <a:rPr lang="en-US" sz="2800" dirty="0" smtClean="0"/>
              <a:t>Here </a:t>
            </a:r>
            <a:r>
              <a:rPr lang="en-US" sz="2800" dirty="0"/>
              <a:t>are the </a:t>
            </a:r>
            <a:r>
              <a:rPr lang="en-US" sz="2800" dirty="0" smtClean="0"/>
              <a:t>examples of common errors of Pronoun.</a:t>
            </a:r>
          </a:p>
          <a:p>
            <a:pPr marL="457200" lvl="0" indent="-457200" algn="just">
              <a:buFont typeface="+mj-lt"/>
              <a:buAutoNum type="arabicPeriod"/>
              <a:defRPr/>
            </a:pPr>
            <a:r>
              <a:rPr lang="en-US" sz="2800" dirty="0" smtClean="0"/>
              <a:t>Indefinite pronouns. (It’s kind of pronouns which take place a common person) </a:t>
            </a:r>
          </a:p>
          <a:p>
            <a:pPr marL="457200" lvl="0" indent="-457200" algn="just">
              <a:buFont typeface="+mj-lt"/>
              <a:buAutoNum type="arabicPeriod"/>
              <a:defRPr/>
            </a:pPr>
            <a:r>
              <a:rPr lang="en-US" sz="2800" dirty="0" smtClean="0"/>
              <a:t>Plural pronoun is used when two nouns or pronouns are joined by and.  </a:t>
            </a:r>
          </a:p>
          <a:p>
            <a:pPr marL="514350" lvl="0" indent="-514350" algn="just">
              <a:buFont typeface="+mj-lt"/>
              <a:buAutoNum type="arabicPeriod"/>
              <a:defRPr/>
            </a:pPr>
            <a:r>
              <a:rPr lang="en-US" sz="2800" dirty="0" smtClean="0"/>
              <a:t>A singular pronoun is used when two singular pronouns and nouns are joined by or.   </a:t>
            </a:r>
          </a:p>
          <a:p>
            <a:pPr marL="514350" indent="-514350" algn="just">
              <a:buFont typeface="+mj-lt"/>
              <a:buAutoNum type="arabicPeriod"/>
              <a:defRPr/>
            </a:pPr>
            <a:r>
              <a:rPr lang="en-US" sz="2800" dirty="0" smtClean="0"/>
              <a:t>Pronoun will agree with the closest noun or pronoun which they represent if a noun or pronoun which are singular or plural are joined by or.   </a:t>
            </a:r>
            <a:endParaRPr kumimoji="0" lang="en-US" sz="2800" b="0" i="0" u="none" strike="noStrike" kern="1200" cap="none" spc="0" normalizeH="0" baseline="0" noProof="0" dirty="0">
              <a:ln>
                <a:noFill/>
              </a:ln>
              <a:solidFill>
                <a:prstClr val="black"/>
              </a:solidFill>
              <a:effectLst/>
              <a:uLnTx/>
              <a:uFillTx/>
              <a:latin typeface="Calibri"/>
            </a:endParaRPr>
          </a:p>
        </p:txBody>
      </p:sp>
    </p:spTree>
    <p:extLst>
      <p:ext uri="{BB962C8B-B14F-4D97-AF65-F5344CB8AC3E}">
        <p14:creationId xmlns:p14="http://schemas.microsoft.com/office/powerpoint/2010/main" val="103584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39987-72E9-44CE-B767-241F0C03DAE0}"/>
              </a:ext>
            </a:extLst>
          </p:cNvPr>
          <p:cNvSpPr>
            <a:spLocks noGrp="1"/>
          </p:cNvSpPr>
          <p:nvPr>
            <p:ph type="title"/>
          </p:nvPr>
        </p:nvSpPr>
        <p:spPr>
          <a:xfrm>
            <a:off x="2854960" y="1520965"/>
            <a:ext cx="6857999" cy="657459"/>
          </a:xfrm>
        </p:spPr>
        <p:style>
          <a:lnRef idx="0">
            <a:schemeClr val="accent4"/>
          </a:lnRef>
          <a:fillRef idx="3">
            <a:schemeClr val="accent4"/>
          </a:fillRef>
          <a:effectRef idx="3">
            <a:schemeClr val="accent4"/>
          </a:effectRef>
          <a:fontRef idx="minor">
            <a:schemeClr val="lt1"/>
          </a:fontRef>
        </p:style>
        <p:txBody>
          <a:bodyPr>
            <a:noAutofit/>
          </a:bodyPr>
          <a:lstStyle/>
          <a:p>
            <a:pPr algn="ctr"/>
            <a:r>
              <a:rPr lang="en-US" dirty="0"/>
              <a:t>Troublesome with Pronoun</a:t>
            </a:r>
            <a:endParaRPr lang="en-ID" b="1" dirty="0">
              <a:latin typeface="Adobe Fan Heiti Std B" pitchFamily="34" charset="-128"/>
              <a:ea typeface="Adobe Fan Heiti Std B"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3485749881"/>
              </p:ext>
            </p:extLst>
          </p:nvPr>
        </p:nvGraphicFramePr>
        <p:xfrm>
          <a:off x="188259" y="2372062"/>
          <a:ext cx="11819965" cy="3645945"/>
        </p:xfrm>
        <a:graphic>
          <a:graphicData uri="http://schemas.openxmlformats.org/drawingml/2006/table">
            <a:tbl>
              <a:tblPr firstRow="1" bandRow="1">
                <a:tableStyleId>{5C22544A-7EE6-4342-B048-85BDC9FD1C3A}</a:tableStyleId>
              </a:tblPr>
              <a:tblGrid>
                <a:gridCol w="2372684"/>
                <a:gridCol w="9447281"/>
              </a:tblGrid>
              <a:tr h="180654">
                <a:tc>
                  <a:txBody>
                    <a:bodyPr/>
                    <a:lstStyle/>
                    <a:p>
                      <a:pPr algn="ctr"/>
                      <a:r>
                        <a:rPr lang="en-US" sz="2000" dirty="0" smtClean="0"/>
                        <a:t>Pronoun</a:t>
                      </a:r>
                      <a:endParaRPr lang="en-US" sz="2000" dirty="0"/>
                    </a:p>
                  </a:txBody>
                  <a:tcPr/>
                </a:tc>
                <a:tc>
                  <a:txBody>
                    <a:bodyPr/>
                    <a:lstStyle/>
                    <a:p>
                      <a:pPr algn="ctr"/>
                      <a:r>
                        <a:rPr lang="en-US" sz="2000" dirty="0" smtClean="0"/>
                        <a:t>Example</a:t>
                      </a:r>
                      <a:endParaRPr lang="en-US" sz="2000" dirty="0"/>
                    </a:p>
                  </a:txBody>
                  <a:tcPr/>
                </a:tc>
              </a:tr>
              <a:tr h="445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t>Its/It’s</a:t>
                      </a:r>
                      <a:r>
                        <a:rPr lang="en-US" sz="2000" dirty="0" smtClean="0"/>
                        <a:t> </a:t>
                      </a:r>
                      <a:endParaRPr lang="en-US" sz="2000" dirty="0"/>
                    </a:p>
                  </a:txBody>
                  <a:tcPr/>
                </a:tc>
                <a:tc>
                  <a:txBody>
                    <a:bodyPr/>
                    <a:lstStyle/>
                    <a:p>
                      <a:r>
                        <a:rPr lang="en-US" sz="2000" dirty="0" smtClean="0"/>
                        <a:t>The bird is flapping its wings. It’s the right time to start the study. (It is time to study.)</a:t>
                      </a:r>
                      <a:endParaRPr lang="en-US" sz="2000" dirty="0"/>
                    </a:p>
                  </a:txBody>
                  <a:tcPr/>
                </a:tc>
              </a:tr>
              <a:tr h="183163">
                <a:tc>
                  <a:txBody>
                    <a:bodyPr/>
                    <a:lstStyle/>
                    <a:p>
                      <a:r>
                        <a:rPr lang="en-US" sz="2000" b="1" dirty="0" smtClean="0"/>
                        <a:t>Your/You are </a:t>
                      </a:r>
                      <a:r>
                        <a:rPr lang="en-US" sz="2000" dirty="0" smtClean="0"/>
                        <a:t> </a:t>
                      </a:r>
                      <a:endParaRPr lang="en-US" sz="2000" dirty="0"/>
                    </a:p>
                  </a:txBody>
                  <a:tcPr/>
                </a:tc>
                <a:tc>
                  <a:txBody>
                    <a:bodyPr/>
                    <a:lstStyle/>
                    <a:p>
                      <a:r>
                        <a:rPr lang="en-US" sz="2000" dirty="0" smtClean="0"/>
                        <a:t>Your story is interesting. You’re in the right place now. (You are in the right…)</a:t>
                      </a:r>
                      <a:endParaRPr lang="en-US" sz="2000" dirty="0"/>
                    </a:p>
                  </a:txBody>
                  <a:tcPr/>
                </a:tc>
              </a:tr>
              <a:tr h="183163">
                <a:tc>
                  <a:txBody>
                    <a:bodyPr/>
                    <a:lstStyle/>
                    <a:p>
                      <a:r>
                        <a:rPr lang="en-US" sz="2000" b="1" dirty="0" smtClean="0"/>
                        <a:t>Their/They’re/There </a:t>
                      </a:r>
                    </a:p>
                    <a:p>
                      <a:r>
                        <a:rPr lang="en-US" sz="2000" dirty="0" smtClean="0"/>
                        <a:t> </a:t>
                      </a:r>
                      <a:endParaRPr lang="en-US" sz="2000" dirty="0"/>
                    </a:p>
                  </a:txBody>
                  <a:tcPr/>
                </a:tc>
                <a:tc>
                  <a:txBody>
                    <a:bodyPr/>
                    <a:lstStyle/>
                    <a:p>
                      <a:r>
                        <a:rPr lang="en-US" sz="2000" dirty="0" smtClean="0"/>
                        <a:t>Their plan is ready for the action. They’re going to go to Canada. (They are going . . . ) </a:t>
                      </a:r>
                    </a:p>
                    <a:p>
                      <a:r>
                        <a:rPr lang="en-US" sz="2000" dirty="0" smtClean="0"/>
                        <a:t>There is a cat under the table!</a:t>
                      </a:r>
                      <a:endParaRPr lang="en-US" sz="2000" dirty="0"/>
                    </a:p>
                  </a:txBody>
                  <a:tcPr/>
                </a:tc>
              </a:tr>
              <a:tr h="1831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Whose/Who’s </a:t>
                      </a:r>
                      <a:endParaRPr lang="en-US" sz="2000" dirty="0"/>
                    </a:p>
                  </a:txBody>
                  <a:tcPr/>
                </a:tc>
                <a:tc>
                  <a:txBody>
                    <a:bodyPr/>
                    <a:lstStyle/>
                    <a:p>
                      <a:r>
                        <a:rPr lang="en-US" sz="2000" dirty="0" smtClean="0"/>
                        <a:t>Whose car is this? Who’s making the decision? </a:t>
                      </a:r>
                    </a:p>
                    <a:p>
                      <a:r>
                        <a:rPr lang="en-US" sz="2000" dirty="0" smtClean="0"/>
                        <a:t>(Who is making the decision?)</a:t>
                      </a:r>
                      <a:endParaRPr lang="en-US" sz="2000" dirty="0"/>
                    </a:p>
                  </a:txBody>
                  <a:tcPr/>
                </a:tc>
              </a:tr>
              <a:tr h="1831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Who/That/Which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 met the girl who made my birthday cake. This is the cake that you saw in the shop yesterday. The team, which won the first prize in USA, is now failed in the round.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Julie, who is the best student in the class, lives downstairs. </a:t>
                      </a:r>
                      <a:endParaRPr lang="en-US" sz="2000" dirty="0"/>
                    </a:p>
                  </a:txBody>
                  <a:tcPr/>
                </a:tc>
              </a:tr>
            </a:tbl>
          </a:graphicData>
        </a:graphic>
      </p:graphicFrame>
    </p:spTree>
    <p:extLst>
      <p:ext uri="{BB962C8B-B14F-4D97-AF65-F5344CB8AC3E}">
        <p14:creationId xmlns:p14="http://schemas.microsoft.com/office/powerpoint/2010/main" val="1703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39987-72E9-44CE-B767-241F0C03DAE0}"/>
              </a:ext>
            </a:extLst>
          </p:cNvPr>
          <p:cNvSpPr>
            <a:spLocks noGrp="1"/>
          </p:cNvSpPr>
          <p:nvPr>
            <p:ph type="title"/>
          </p:nvPr>
        </p:nvSpPr>
        <p:spPr>
          <a:xfrm>
            <a:off x="2192215" y="1561605"/>
            <a:ext cx="7713785" cy="806458"/>
          </a:xfrm>
        </p:spPr>
        <p:style>
          <a:lnRef idx="0">
            <a:schemeClr val="accent4"/>
          </a:lnRef>
          <a:fillRef idx="3">
            <a:schemeClr val="accent4"/>
          </a:fillRef>
          <a:effectRef idx="3">
            <a:schemeClr val="accent4"/>
          </a:effectRef>
          <a:fontRef idx="minor">
            <a:schemeClr val="lt1"/>
          </a:fontRef>
        </p:style>
        <p:txBody>
          <a:bodyPr>
            <a:normAutofit/>
          </a:bodyPr>
          <a:lstStyle/>
          <a:p>
            <a:pPr algn="ctr"/>
            <a:r>
              <a:rPr lang="en-US" sz="4400" b="1" dirty="0" smtClean="0"/>
              <a:t>What is an Adjective?</a:t>
            </a:r>
            <a:endParaRPr lang="en-ID" b="1" dirty="0">
              <a:latin typeface="Adobe Fan Heiti Std B" pitchFamily="34" charset="-128"/>
              <a:ea typeface="Adobe Fan Heiti Std B" pitchFamily="34" charset="-128"/>
            </a:endParaRPr>
          </a:p>
        </p:txBody>
      </p:sp>
      <p:sp>
        <p:nvSpPr>
          <p:cNvPr id="3" name="Rectangle 2"/>
          <p:cNvSpPr/>
          <p:nvPr/>
        </p:nvSpPr>
        <p:spPr>
          <a:xfrm>
            <a:off x="470647" y="2618779"/>
            <a:ext cx="11430000" cy="3477875"/>
          </a:xfrm>
          <a:prstGeom prst="rect">
            <a:avLst/>
          </a:prstGeom>
          <a:solidFill>
            <a:srgbClr val="92D050"/>
          </a:solidFill>
        </p:spPr>
        <p:txBody>
          <a:bodyPr wrap="square">
            <a:spAutoFit/>
          </a:bodyPr>
          <a:lstStyle/>
          <a:p>
            <a:pPr lvl="0" algn="just">
              <a:defRPr/>
            </a:pPr>
            <a:r>
              <a:rPr lang="en-US" sz="2800" dirty="0" smtClean="0"/>
              <a:t>An adjective </a:t>
            </a:r>
            <a:r>
              <a:rPr lang="en-US" sz="2800" dirty="0"/>
              <a:t>can be defined as words that describe nouns or pronouns. </a:t>
            </a:r>
            <a:endParaRPr lang="en-US" sz="2800" dirty="0" smtClean="0"/>
          </a:p>
          <a:p>
            <a:pPr lvl="0" algn="just">
              <a:defRPr/>
            </a:pPr>
            <a:r>
              <a:rPr lang="en-US" sz="2800" dirty="0" smtClean="0"/>
              <a:t>The </a:t>
            </a:r>
            <a:r>
              <a:rPr lang="en-US" sz="2800" dirty="0"/>
              <a:t>adjective can be also used to answer one of the three questions: </a:t>
            </a:r>
            <a:endParaRPr lang="en-US" sz="2800" dirty="0" smtClean="0"/>
          </a:p>
          <a:p>
            <a:pPr lvl="0" algn="just">
              <a:defRPr/>
            </a:pPr>
            <a:endParaRPr lang="en-US" sz="2800" dirty="0" smtClean="0"/>
          </a:p>
          <a:p>
            <a:pPr lvl="0" algn="just">
              <a:defRPr/>
            </a:pPr>
            <a:r>
              <a:rPr lang="en-US" sz="2800" dirty="0" smtClean="0"/>
              <a:t>Which </a:t>
            </a:r>
            <a:r>
              <a:rPr lang="en-US" sz="2800" dirty="0"/>
              <a:t>one? </a:t>
            </a:r>
            <a:r>
              <a:rPr lang="en-US" sz="2800" dirty="0" smtClean="0"/>
              <a:t>  → </a:t>
            </a:r>
            <a:r>
              <a:rPr lang="en-US" sz="2800" dirty="0"/>
              <a:t>that car, the other book, her last show.</a:t>
            </a:r>
            <a:endParaRPr lang="en-US" sz="2800" dirty="0" smtClean="0"/>
          </a:p>
          <a:p>
            <a:pPr lvl="0" algn="just">
              <a:defRPr/>
            </a:pPr>
            <a:r>
              <a:rPr lang="en-US" sz="2800" dirty="0" smtClean="0"/>
              <a:t>What </a:t>
            </a:r>
            <a:r>
              <a:rPr lang="en-US" sz="2800" dirty="0"/>
              <a:t>kind? </a:t>
            </a:r>
            <a:r>
              <a:rPr lang="en-US" sz="2800" dirty="0" smtClean="0"/>
              <a:t>   → </a:t>
            </a:r>
            <a:r>
              <a:rPr lang="en-US" sz="2800" dirty="0"/>
              <a:t>sport car, fiction book, wonderful show. </a:t>
            </a:r>
            <a:endParaRPr lang="en-US" sz="2800" dirty="0" smtClean="0"/>
          </a:p>
          <a:p>
            <a:pPr lvl="0" algn="just">
              <a:defRPr/>
            </a:pPr>
            <a:r>
              <a:rPr lang="en-US" sz="2800" dirty="0" smtClean="0"/>
              <a:t>How </a:t>
            </a:r>
            <a:r>
              <a:rPr lang="en-US" sz="2800" dirty="0"/>
              <a:t>many? </a:t>
            </a:r>
            <a:r>
              <a:rPr lang="en-US" sz="2800" dirty="0" smtClean="0"/>
              <a:t>  → six </a:t>
            </a:r>
            <a:r>
              <a:rPr lang="en-US" sz="2800" dirty="0"/>
              <a:t>cars, many books, several shows</a:t>
            </a:r>
            <a:r>
              <a:rPr lang="en-US" sz="2800" dirty="0" smtClean="0"/>
              <a:t>.</a:t>
            </a:r>
          </a:p>
          <a:p>
            <a:pPr lvl="0" algn="just">
              <a:defRPr/>
            </a:pPr>
            <a:endParaRPr lang="en-US" sz="2800" dirty="0" smtClean="0"/>
          </a:p>
          <a:p>
            <a:pPr lvl="0" algn="just">
              <a:defRPr/>
            </a:pPr>
            <a:r>
              <a:rPr lang="en-US" sz="2400" dirty="0" smtClean="0"/>
              <a:t>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2213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39987-72E9-44CE-B767-241F0C03DAE0}"/>
              </a:ext>
            </a:extLst>
          </p:cNvPr>
          <p:cNvSpPr>
            <a:spLocks noGrp="1"/>
          </p:cNvSpPr>
          <p:nvPr>
            <p:ph type="title"/>
          </p:nvPr>
        </p:nvSpPr>
        <p:spPr>
          <a:xfrm>
            <a:off x="2192215" y="1561605"/>
            <a:ext cx="7713785" cy="806458"/>
          </a:xfrm>
        </p:spPr>
        <p:style>
          <a:lnRef idx="0">
            <a:schemeClr val="accent4"/>
          </a:lnRef>
          <a:fillRef idx="3">
            <a:schemeClr val="accent4"/>
          </a:fillRef>
          <a:effectRef idx="3">
            <a:schemeClr val="accent4"/>
          </a:effectRef>
          <a:fontRef idx="minor">
            <a:schemeClr val="lt1"/>
          </a:fontRef>
        </p:style>
        <p:txBody>
          <a:bodyPr>
            <a:normAutofit/>
          </a:bodyPr>
          <a:lstStyle/>
          <a:p>
            <a:pPr algn="ctr"/>
            <a:r>
              <a:rPr lang="en-US" b="1" dirty="0" smtClean="0">
                <a:latin typeface="Adobe Fan Heiti Std B" pitchFamily="34" charset="-128"/>
                <a:ea typeface="Adobe Fan Heiti Std B" pitchFamily="34" charset="-128"/>
              </a:rPr>
              <a:t>Problem with an Adjective</a:t>
            </a:r>
            <a:endParaRPr lang="en-ID" b="1" dirty="0">
              <a:latin typeface="Adobe Fan Heiti Std B" pitchFamily="34" charset="-128"/>
              <a:ea typeface="Adobe Fan Heiti Std B" pitchFamily="34" charset="-128"/>
            </a:endParaRPr>
          </a:p>
        </p:txBody>
      </p:sp>
      <p:sp>
        <p:nvSpPr>
          <p:cNvPr id="3" name="Rectangle 2"/>
          <p:cNvSpPr/>
          <p:nvPr/>
        </p:nvSpPr>
        <p:spPr>
          <a:xfrm>
            <a:off x="968188" y="2770251"/>
            <a:ext cx="10636624" cy="3046988"/>
          </a:xfrm>
          <a:prstGeom prst="rect">
            <a:avLst/>
          </a:prstGeom>
          <a:solidFill>
            <a:srgbClr val="92D050"/>
          </a:solidFill>
        </p:spPr>
        <p:txBody>
          <a:bodyPr wrap="square">
            <a:spAutoFit/>
          </a:bodyPr>
          <a:lstStyle/>
          <a:p>
            <a:pPr lvl="0" algn="just">
              <a:defRPr/>
            </a:pPr>
            <a:r>
              <a:rPr lang="en-US" sz="2800" dirty="0" smtClean="0"/>
              <a:t>Here </a:t>
            </a:r>
            <a:r>
              <a:rPr lang="en-US" sz="2800" dirty="0"/>
              <a:t>are the </a:t>
            </a:r>
            <a:r>
              <a:rPr lang="en-US" sz="2800" dirty="0" smtClean="0"/>
              <a:t>common </a:t>
            </a:r>
            <a:r>
              <a:rPr lang="en-US" sz="2800" dirty="0"/>
              <a:t>trouble spots with grammatical mistakes involving </a:t>
            </a:r>
            <a:r>
              <a:rPr lang="en-US" sz="2800" dirty="0" smtClean="0"/>
              <a:t>adjectives:</a:t>
            </a:r>
            <a:endParaRPr lang="en-US" sz="2800" dirty="0"/>
          </a:p>
          <a:p>
            <a:pPr marL="457200" lvl="0" indent="-457200" algn="just">
              <a:buFont typeface="+mj-lt"/>
              <a:buAutoNum type="arabicPeriod"/>
              <a:defRPr/>
            </a:pPr>
            <a:r>
              <a:rPr lang="en-US" sz="2800" dirty="0"/>
              <a:t>Some verbs refer to the senses </a:t>
            </a:r>
            <a:r>
              <a:rPr lang="en-US" sz="2800" dirty="0" smtClean="0"/>
              <a:t> </a:t>
            </a:r>
          </a:p>
          <a:p>
            <a:pPr marL="457200" lvl="0" indent="-457200" algn="just">
              <a:buFont typeface="+mj-lt"/>
              <a:buAutoNum type="arabicPeriod"/>
              <a:defRPr/>
            </a:pPr>
            <a:r>
              <a:rPr lang="en-US" sz="2800" dirty="0"/>
              <a:t>It is sometimes tricky to find that an adjective follows the </a:t>
            </a:r>
            <a:r>
              <a:rPr lang="en-US" sz="2800" dirty="0" smtClean="0"/>
              <a:t>verb  </a:t>
            </a:r>
            <a:endParaRPr lang="en-US" sz="2800" dirty="0"/>
          </a:p>
          <a:p>
            <a:pPr marL="457200" lvl="0" indent="-457200" algn="just">
              <a:buFont typeface="+mj-lt"/>
              <a:buAutoNum type="arabicPeriod"/>
              <a:defRPr/>
            </a:pPr>
            <a:r>
              <a:rPr lang="en-US" sz="2800" dirty="0"/>
              <a:t>It is sometimes to be tricky with </a:t>
            </a:r>
            <a:r>
              <a:rPr lang="en-US" sz="2800" dirty="0" smtClean="0"/>
              <a:t>modifier</a:t>
            </a:r>
          </a:p>
          <a:p>
            <a:pPr marL="457200" indent="-457200" algn="just">
              <a:buFont typeface="+mj-lt"/>
              <a:buAutoNum type="arabicPeriod"/>
              <a:defRPr/>
            </a:pPr>
            <a:r>
              <a:rPr lang="en-US" sz="2800" dirty="0"/>
              <a:t>Dangling </a:t>
            </a:r>
            <a:r>
              <a:rPr lang="en-US" sz="2800" dirty="0" smtClean="0"/>
              <a:t>modifiers</a:t>
            </a:r>
            <a:endParaRPr lang="en-US" sz="2400" dirty="0" smtClean="0"/>
          </a:p>
          <a:p>
            <a:pPr marL="349250" lvl="1" algn="just">
              <a:defRPr/>
            </a:pPr>
            <a:r>
              <a:rPr lang="en-US" sz="2400" dirty="0" smtClean="0"/>
              <a:t>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532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39987-72E9-44CE-B767-241F0C03DAE0}"/>
              </a:ext>
            </a:extLst>
          </p:cNvPr>
          <p:cNvSpPr>
            <a:spLocks noGrp="1"/>
          </p:cNvSpPr>
          <p:nvPr>
            <p:ph type="title"/>
          </p:nvPr>
        </p:nvSpPr>
        <p:spPr>
          <a:xfrm>
            <a:off x="2244186" y="1615392"/>
            <a:ext cx="7713785" cy="806458"/>
          </a:xfrm>
        </p:spPr>
        <p:style>
          <a:lnRef idx="0">
            <a:schemeClr val="accent4"/>
          </a:lnRef>
          <a:fillRef idx="3">
            <a:schemeClr val="accent4"/>
          </a:fillRef>
          <a:effectRef idx="3">
            <a:schemeClr val="accent4"/>
          </a:effectRef>
          <a:fontRef idx="minor">
            <a:schemeClr val="lt1"/>
          </a:fontRef>
        </p:style>
        <p:txBody>
          <a:bodyPr>
            <a:normAutofit/>
          </a:bodyPr>
          <a:lstStyle/>
          <a:p>
            <a:pPr algn="ctr"/>
            <a:r>
              <a:rPr lang="en-US" b="1" dirty="0">
                <a:latin typeface="Adobe Fan Heiti Std B" pitchFamily="34" charset="-128"/>
                <a:ea typeface="Adobe Fan Heiti Std B" pitchFamily="34" charset="-128"/>
              </a:rPr>
              <a:t>Problem with </a:t>
            </a:r>
            <a:r>
              <a:rPr lang="en-US" b="1" dirty="0" smtClean="0">
                <a:latin typeface="Adobe Fan Heiti Std B" pitchFamily="34" charset="-128"/>
                <a:ea typeface="Adobe Fan Heiti Std B" pitchFamily="34" charset="-128"/>
              </a:rPr>
              <a:t>Adjectives</a:t>
            </a:r>
            <a:endParaRPr lang="en-ID" b="1" dirty="0">
              <a:latin typeface="Adobe Fan Heiti Std B" pitchFamily="34" charset="-128"/>
              <a:ea typeface="Adobe Fan Heiti Std B" pitchFamily="34" charset="-128"/>
            </a:endParaRPr>
          </a:p>
        </p:txBody>
      </p:sp>
      <p:sp>
        <p:nvSpPr>
          <p:cNvPr id="3" name="Rectangle 2"/>
          <p:cNvSpPr/>
          <p:nvPr/>
        </p:nvSpPr>
        <p:spPr>
          <a:xfrm>
            <a:off x="568959" y="2854550"/>
            <a:ext cx="11064240" cy="461665"/>
          </a:xfrm>
          <a:prstGeom prst="rect">
            <a:avLst/>
          </a:prstGeom>
          <a:solidFill>
            <a:srgbClr val="92D050"/>
          </a:solid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2400" dirty="0" smtClean="0"/>
              <a:t>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2813382633"/>
              </p:ext>
            </p:extLst>
          </p:nvPr>
        </p:nvGraphicFramePr>
        <p:xfrm>
          <a:off x="211268" y="2854550"/>
          <a:ext cx="11623638" cy="3291840"/>
        </p:xfrm>
        <a:graphic>
          <a:graphicData uri="http://schemas.openxmlformats.org/drawingml/2006/table">
            <a:tbl>
              <a:tblPr firstRow="1" bandRow="1">
                <a:tableStyleId>{5C22544A-7EE6-4342-B048-85BDC9FD1C3A}</a:tableStyleId>
              </a:tblPr>
              <a:tblGrid>
                <a:gridCol w="2814320"/>
                <a:gridCol w="8809318"/>
              </a:tblGrid>
              <a:tr h="370840">
                <a:tc>
                  <a:txBody>
                    <a:bodyPr/>
                    <a:lstStyle/>
                    <a:p>
                      <a:pPr algn="ctr"/>
                      <a:r>
                        <a:rPr lang="en-US" sz="2400" dirty="0" smtClean="0"/>
                        <a:t>Problems Modifier  </a:t>
                      </a:r>
                      <a:endParaRPr lang="en-US" sz="2400" dirty="0"/>
                    </a:p>
                  </a:txBody>
                  <a:tcPr/>
                </a:tc>
                <a:tc>
                  <a:txBody>
                    <a:bodyPr/>
                    <a:lstStyle/>
                    <a:p>
                      <a:pPr algn="ctr"/>
                      <a:r>
                        <a:rPr lang="en-US" sz="2400" dirty="0" smtClean="0"/>
                        <a:t> Examples </a:t>
                      </a:r>
                      <a:endParaRPr lang="en-US" sz="2400" dirty="0"/>
                    </a:p>
                  </a:txBody>
                  <a:tcPr/>
                </a:tc>
              </a:tr>
              <a:tr h="370840">
                <a:tc>
                  <a:txBody>
                    <a:bodyPr/>
                    <a:lstStyle/>
                    <a:p>
                      <a:r>
                        <a:rPr lang="en-US" sz="2400" b="1" dirty="0" smtClean="0"/>
                        <a:t>Fewer/Less </a:t>
                      </a:r>
                    </a:p>
                    <a:p>
                      <a:r>
                        <a:rPr lang="en-US" sz="2400" dirty="0" smtClean="0"/>
                        <a:t> </a:t>
                      </a:r>
                      <a:endParaRPr lang="en-US" sz="2400" dirty="0"/>
                    </a:p>
                  </a:txBody>
                  <a:tcPr/>
                </a:tc>
                <a:tc>
                  <a:txBody>
                    <a:bodyPr/>
                    <a:lstStyle/>
                    <a:p>
                      <a:r>
                        <a:rPr lang="en-US" sz="2400" dirty="0" smtClean="0"/>
                        <a:t>My child has bought fewer marbles than he once did. </a:t>
                      </a:r>
                    </a:p>
                    <a:p>
                      <a:r>
                        <a:rPr lang="en-US" sz="2400" dirty="0" smtClean="0"/>
                        <a:t>My daughter has less time than he does</a:t>
                      </a:r>
                      <a:endParaRPr lang="en-US" sz="2400" dirty="0"/>
                    </a:p>
                  </a:txBody>
                  <a:tcPr/>
                </a:tc>
              </a:tr>
              <a:tr h="370840">
                <a:tc>
                  <a:txBody>
                    <a:bodyPr/>
                    <a:lstStyle/>
                    <a:p>
                      <a:r>
                        <a:rPr lang="en-US" sz="2400" b="1" dirty="0" smtClean="0"/>
                        <a:t>Good/Well </a:t>
                      </a:r>
                    </a:p>
                    <a:p>
                      <a:r>
                        <a:rPr lang="en-US" sz="2400" dirty="0" smtClean="0"/>
                        <a:t> </a:t>
                      </a:r>
                      <a:endParaRPr lang="en-US" sz="2400" dirty="0"/>
                    </a:p>
                  </a:txBody>
                  <a:tcPr/>
                </a:tc>
                <a:tc>
                  <a:txBody>
                    <a:bodyPr/>
                    <a:lstStyle/>
                    <a:p>
                      <a:r>
                        <a:rPr lang="en-US" sz="2400" dirty="0" smtClean="0"/>
                        <a:t>The food taste good. (Good describes the food.) </a:t>
                      </a:r>
                    </a:p>
                    <a:p>
                      <a:r>
                        <a:rPr lang="en-US" sz="2400" dirty="0" smtClean="0"/>
                        <a:t>Laura did the test well. (Well describes the verb did.)</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Bad/Badly </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The food tastes bad. (Bad describes the food.) The team played the game badly. (The word “Badly” describes the verb “played.”)</a:t>
                      </a:r>
                    </a:p>
                    <a:p>
                      <a:endParaRPr lang="en-US" sz="2400" dirty="0"/>
                    </a:p>
                  </a:txBody>
                  <a:tcPr/>
                </a:tc>
              </a:tr>
            </a:tbl>
          </a:graphicData>
        </a:graphic>
      </p:graphicFrame>
    </p:spTree>
    <p:extLst>
      <p:ext uri="{BB962C8B-B14F-4D97-AF65-F5344CB8AC3E}">
        <p14:creationId xmlns:p14="http://schemas.microsoft.com/office/powerpoint/2010/main" val="101242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39987-72E9-44CE-B767-241F0C03DAE0}"/>
              </a:ext>
            </a:extLst>
          </p:cNvPr>
          <p:cNvSpPr>
            <a:spLocks noGrp="1"/>
          </p:cNvSpPr>
          <p:nvPr>
            <p:ph type="title"/>
          </p:nvPr>
        </p:nvSpPr>
        <p:spPr>
          <a:xfrm>
            <a:off x="1979130" y="1615394"/>
            <a:ext cx="7713785" cy="806458"/>
          </a:xfrm>
        </p:spPr>
        <p:style>
          <a:lnRef idx="0">
            <a:schemeClr val="accent4"/>
          </a:lnRef>
          <a:fillRef idx="3">
            <a:schemeClr val="accent4"/>
          </a:fillRef>
          <a:effectRef idx="3">
            <a:schemeClr val="accent4"/>
          </a:effectRef>
          <a:fontRef idx="minor">
            <a:schemeClr val="lt1"/>
          </a:fontRef>
        </p:style>
        <p:txBody>
          <a:bodyPr>
            <a:normAutofit/>
          </a:bodyPr>
          <a:lstStyle/>
          <a:p>
            <a:pPr algn="ctr"/>
            <a:r>
              <a:rPr lang="en-US" b="1" dirty="0">
                <a:latin typeface="Adobe Fan Heiti Std B" pitchFamily="34" charset="-128"/>
                <a:ea typeface="Adobe Fan Heiti Std B" pitchFamily="34" charset="-128"/>
              </a:rPr>
              <a:t>Exercise 1</a:t>
            </a:r>
            <a:endParaRPr lang="en-ID" b="1" dirty="0">
              <a:latin typeface="Adobe Fan Heiti Std B" pitchFamily="34" charset="-128"/>
              <a:ea typeface="Adobe Fan Heiti Std B" pitchFamily="34" charset="-128"/>
            </a:endParaRPr>
          </a:p>
        </p:txBody>
      </p:sp>
      <p:sp>
        <p:nvSpPr>
          <p:cNvPr id="3" name="Rectangle 2"/>
          <p:cNvSpPr/>
          <p:nvPr/>
        </p:nvSpPr>
        <p:spPr>
          <a:xfrm>
            <a:off x="672352" y="2919393"/>
            <a:ext cx="10932459" cy="3416320"/>
          </a:xfrm>
          <a:prstGeom prst="rect">
            <a:avLst/>
          </a:prstGeom>
          <a:solidFill>
            <a:srgbClr val="92D050"/>
          </a:solidFill>
        </p:spPr>
        <p:txBody>
          <a:bodyPr wrap="square">
            <a:spAutoFit/>
          </a:bodyPr>
          <a:lstStyle/>
          <a:p>
            <a:pPr lvl="0" algn="just">
              <a:defRPr/>
            </a:pPr>
            <a:r>
              <a:rPr lang="en-US" sz="2400" dirty="0" smtClean="0"/>
              <a:t>Each </a:t>
            </a:r>
            <a:r>
              <a:rPr lang="en-US" sz="2400" dirty="0"/>
              <a:t>of the following sentences contains at least one subject or object pronouns. </a:t>
            </a:r>
            <a:endParaRPr lang="en-US" sz="2400" dirty="0" smtClean="0"/>
          </a:p>
          <a:p>
            <a:pPr lvl="0" algn="just">
              <a:defRPr/>
            </a:pPr>
            <a:r>
              <a:rPr lang="en-US" sz="2400" dirty="0" smtClean="0"/>
              <a:t>Circle </a:t>
            </a:r>
            <a:r>
              <a:rPr lang="en-US" sz="2400" dirty="0"/>
              <a:t>the pronouns. Then indicate if the sentences are correct (C) or incorrect (I</a:t>
            </a:r>
            <a:r>
              <a:rPr lang="en-US" sz="2400" dirty="0" smtClean="0"/>
              <a:t>)</a:t>
            </a:r>
          </a:p>
          <a:p>
            <a:pPr lvl="0" algn="just">
              <a:defRPr/>
            </a:pPr>
            <a:endParaRPr lang="en-US" sz="2400" dirty="0" smtClean="0"/>
          </a:p>
          <a:p>
            <a:pPr lvl="0" algn="just">
              <a:defRPr/>
            </a:pPr>
            <a:r>
              <a:rPr lang="en-US" sz="2400" dirty="0" smtClean="0"/>
              <a:t>__1. </a:t>
            </a:r>
            <a:r>
              <a:rPr lang="en-US" sz="2400" dirty="0"/>
              <a:t>The best decision with it is that he can prove it</a:t>
            </a:r>
            <a:r>
              <a:rPr lang="en-US" sz="2400" dirty="0" smtClean="0"/>
              <a:t>.</a:t>
            </a:r>
          </a:p>
          <a:p>
            <a:pPr lvl="0" algn="just">
              <a:defRPr/>
            </a:pPr>
            <a:r>
              <a:rPr lang="en-US" sz="2400" dirty="0" smtClean="0"/>
              <a:t>__2</a:t>
            </a:r>
            <a:r>
              <a:rPr lang="en-US" sz="2400" dirty="0"/>
              <a:t>. She listened to Anita and I at home after the event finished</a:t>
            </a:r>
            <a:r>
              <a:rPr lang="en-US" sz="2400" dirty="0" smtClean="0"/>
              <a:t>.</a:t>
            </a:r>
          </a:p>
          <a:p>
            <a:pPr lvl="0" algn="just">
              <a:defRPr/>
            </a:pPr>
            <a:r>
              <a:rPr lang="en-US" sz="2400" dirty="0" smtClean="0"/>
              <a:t>__3</a:t>
            </a:r>
            <a:r>
              <a:rPr lang="en-US" sz="2400" dirty="0"/>
              <a:t>. She can choose whether to go to the beach with they or with her family</a:t>
            </a:r>
            <a:r>
              <a:rPr lang="en-US" sz="2400" dirty="0" smtClean="0"/>
              <a:t>.</a:t>
            </a:r>
          </a:p>
          <a:p>
            <a:pPr lvl="0" algn="just">
              <a:defRPr/>
            </a:pPr>
            <a:r>
              <a:rPr lang="en-US" sz="2400" dirty="0" smtClean="0"/>
              <a:t>__4</a:t>
            </a:r>
            <a:r>
              <a:rPr lang="en-US" sz="2400" dirty="0"/>
              <a:t>. Jason took his daughter to the doctor because he was rather sick</a:t>
            </a:r>
            <a:r>
              <a:rPr lang="en-US" sz="2400" dirty="0" smtClean="0"/>
              <a:t>.</a:t>
            </a:r>
          </a:p>
          <a:p>
            <a:pPr lvl="0" algn="just">
              <a:defRPr/>
            </a:pPr>
            <a:r>
              <a:rPr lang="en-US" sz="2400" dirty="0" smtClean="0"/>
              <a:t>__5</a:t>
            </a:r>
            <a:r>
              <a:rPr lang="en-US" sz="2400" dirty="0"/>
              <a:t>. She knew what you and his were working together on school project. </a:t>
            </a:r>
            <a:endParaRPr lang="en-US" sz="2400" dirty="0" smtClean="0"/>
          </a:p>
          <a:p>
            <a:pPr lvl="0" algn="just">
              <a:defRPr/>
            </a:pPr>
            <a:r>
              <a:rPr lang="en-US" sz="2400" dirty="0" smtClean="0"/>
              <a:t> </a:t>
            </a:r>
            <a:endParaRPr kumimoji="0" lang="en-US" sz="24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7815184"/>
      </p:ext>
    </p:extLst>
  </p:cSld>
  <p:clrMapOvr>
    <a:masterClrMapping/>
  </p:clrMapOvr>
</p:sld>
</file>

<file path=ppt/theme/theme1.xml><?xml version="1.0" encoding="utf-8"?>
<a:theme xmlns:a="http://schemas.openxmlformats.org/drawingml/2006/main" name="6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783</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Adobe Fan Heiti Std B</vt:lpstr>
      <vt:lpstr>Arial</vt:lpstr>
      <vt:lpstr>Calibri</vt:lpstr>
      <vt:lpstr>Calibri Light</vt:lpstr>
      <vt:lpstr>High Tower Text</vt:lpstr>
      <vt:lpstr>6_Office Theme</vt:lpstr>
      <vt:lpstr>7_Office Theme</vt:lpstr>
      <vt:lpstr>MEETING 9  (STRUCTURE &amp; WRITTEN EXPRESSIONS) PROBLEMS with PRONOUNS &amp; ADJECTIVES</vt:lpstr>
      <vt:lpstr>Objectives:</vt:lpstr>
      <vt:lpstr>What is a Pronoun?</vt:lpstr>
      <vt:lpstr>Problem with Pronoun</vt:lpstr>
      <vt:lpstr>Troublesome with Pronoun</vt:lpstr>
      <vt:lpstr>What is an Adjective?</vt:lpstr>
      <vt:lpstr>Problem with an Adjective</vt:lpstr>
      <vt:lpstr>Problem with Adjectives</vt:lpstr>
      <vt:lpstr>Exercise 1</vt:lpstr>
      <vt:lpstr>Exercise 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lisda masitoh</dc:creator>
  <cp:lastModifiedBy>olyn Rivalina</cp:lastModifiedBy>
  <cp:revision>58</cp:revision>
  <dcterms:created xsi:type="dcterms:W3CDTF">2021-08-16T10:58:02Z</dcterms:created>
  <dcterms:modified xsi:type="dcterms:W3CDTF">2023-05-25T03:26:14Z</dcterms:modified>
</cp:coreProperties>
</file>