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2FC9-374B-D575-76CC-D9C25D1CC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FCF64-0FED-4564-1BFD-2BAF27997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94AC0-86FE-2234-67D1-83AEA660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B6E79-B625-36D0-4B7D-993E103C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45FF-2188-6FFA-A1A8-579A84B4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229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076C-9C27-8937-A50F-5CBC0875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6C9F6-F025-FCBE-2E0C-A8A15D75C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49382-C79B-AD91-B3D2-44B12A63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91EB-C64A-E278-F595-B9B250D7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DED9-C424-BFAA-A79C-4C65E077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45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CC9FE-FCD7-762F-C3E6-96B67E1CF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8DFBD-C60C-2657-7194-2BC1A1558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5003-9F1E-8490-8ED0-6DCFD881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D8011-F575-2F9F-7EAD-341F2B49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DD10-BC96-6E64-270C-08968037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65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156B-8EFB-EAAA-16D5-EF25CEF3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75BD-C04B-60C7-FE65-EC906C15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386C9-6122-7823-3EE6-0F5ACB7F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02F4D-88DC-899D-554B-F6304759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9D10-D6A8-0668-0E34-1660D629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05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F011-C61C-08F6-221D-73AF0404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6670-860C-E691-6309-44F6F659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C29D-3AD6-129A-5F1B-98954A8B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CC20-C808-ED90-B6F0-5C58A4D6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951F6-7C8D-562D-38E6-1446AF4C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454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D2D8-1F45-01FE-5428-FD0C6F60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8447-8E37-68F8-2C05-DEF7B111A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319BA-F94A-9D2C-7C30-70F5C5B25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0D8F4-719E-784D-4819-D7545206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359D1-ACE0-D09C-2260-872556EA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08DEE-BC4C-647F-3C75-5268BAB6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579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2A38-F9FB-43AF-280F-2844BA37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BF67-DAE3-7B45-B2EC-D1309BD23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55A73-DF1E-6DA1-662D-D99A3648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38C46-175B-FED1-2F5A-0B2727E7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773BB-A32A-6D55-83CD-227D2796E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6D9E8-7354-D315-5131-77B8FA03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0C604-6A1D-2BE7-E916-5072E495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9B9E9-928F-23E8-D6D4-015E247E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50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766C-0C8A-C52C-7401-EB0B704E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3923D-CF61-37D7-0D0A-27E85858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C999-2BCD-E4E3-A041-8A95BD01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93390-AA94-B7DE-FE15-D5CE6DF2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7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E210F-42A1-9669-6675-E60741F2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F38B0-D83A-9ACF-4895-422F06D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C17A7-89B7-2148-458C-788FB626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41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08A2-8E2F-1DDE-A50D-F8EA5F4C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B9B6-6FB6-9827-7CC3-0774FC50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70BC9-1D28-CDB4-789B-12FA5A89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3BD03-574A-7B91-84F9-3F23349C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8422F-C09E-40C4-9992-8D132082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F531-A89E-2307-2C69-E6F24609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06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6B86-2D13-92E0-3A30-D02A1CF2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EA04-FA9E-5461-C7AB-3BA7BFAA7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3CEF4-DD3D-FDFA-3DAF-5E55ACE8D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71AB-719D-3C62-E86F-147502E5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FFDB9-AC26-EB45-621D-83D0B112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4F7C-F918-F618-3056-EE2B61A3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F0503-1096-EA81-1797-CA2A5B79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D63A8-1285-98ED-4A78-6C20EC56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4C2B-9DF6-24A8-EEE0-E69C1B0E4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F508-2952-4769-BB06-D7F6CF54C059}" type="datetimeFigureOut">
              <a:rPr lang="en-ID" smtClean="0"/>
              <a:t>21/03/2023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480A-4AF9-7CB9-5513-65E34069B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0846-4D3B-9673-B29E-D344DFAB5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7304-9E15-487F-8FE2-4842DB7D86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93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F1AB-2A21-91EB-8061-A7D383954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ADVERBIAL CLAUSE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17295-5588-502E-5368-F32FD1BA6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43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918A-DE31-5E69-901F-D6391DB8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4712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750-A42E-9B43-43FC-A43CA46E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662450"/>
          </a:xfrm>
        </p:spPr>
        <p:txBody>
          <a:bodyPr>
            <a:normAutofit lnSpcReduction="10000"/>
          </a:bodyPr>
          <a:lstStyle/>
          <a:p>
            <a:r>
              <a:rPr lang="en-ID" dirty="0">
                <a:solidFill>
                  <a:srgbClr val="FF0000"/>
                </a:solidFill>
              </a:rPr>
              <a:t>Definition</a:t>
            </a:r>
            <a:r>
              <a:rPr lang="en-ID" dirty="0"/>
              <a:t> : </a:t>
            </a:r>
            <a:r>
              <a:rPr lang="en-US" dirty="0"/>
              <a:t>An adverb clause means a word or sentence consisting of </a:t>
            </a:r>
            <a:r>
              <a:rPr lang="en-US" dirty="0">
                <a:solidFill>
                  <a:srgbClr val="FF0000"/>
                </a:solidFill>
              </a:rPr>
              <a:t>a subject and a verb</a:t>
            </a:r>
            <a:r>
              <a:rPr lang="en-US" dirty="0"/>
              <a:t>, which then functions </a:t>
            </a:r>
            <a:r>
              <a:rPr lang="en-US" dirty="0">
                <a:solidFill>
                  <a:srgbClr val="FF0000"/>
                </a:solidFill>
              </a:rPr>
              <a:t>as a complement in a sentence</a:t>
            </a:r>
            <a:r>
              <a:rPr lang="en-US" dirty="0"/>
              <a:t>.</a:t>
            </a:r>
          </a:p>
          <a:p>
            <a:r>
              <a:rPr lang="en-ID" dirty="0">
                <a:solidFill>
                  <a:srgbClr val="FF0000"/>
                </a:solidFill>
              </a:rPr>
              <a:t>Type</a:t>
            </a:r>
          </a:p>
          <a:p>
            <a:pPr marL="0" indent="0">
              <a:buNone/>
            </a:pPr>
            <a:r>
              <a:rPr lang="en-ID" dirty="0"/>
              <a:t>a. a </a:t>
            </a:r>
            <a:r>
              <a:rPr lang="en-ID" dirty="0">
                <a:solidFill>
                  <a:srgbClr val="FF0000"/>
                </a:solidFill>
              </a:rPr>
              <a:t>dependent</a:t>
            </a:r>
            <a:r>
              <a:rPr lang="en-ID" dirty="0"/>
              <a:t> clause</a:t>
            </a:r>
            <a:r>
              <a:rPr lang="en-US" dirty="0"/>
              <a:t>: serves as an adverb and gives information about a verb, adjective.</a:t>
            </a:r>
          </a:p>
          <a:p>
            <a:pPr marL="0" indent="0">
              <a:buNone/>
            </a:pPr>
            <a:r>
              <a:rPr lang="en-ID" dirty="0"/>
              <a:t>b. an </a:t>
            </a:r>
            <a:r>
              <a:rPr lang="en-ID" dirty="0">
                <a:solidFill>
                  <a:srgbClr val="FF0000"/>
                </a:solidFill>
              </a:rPr>
              <a:t>independent</a:t>
            </a:r>
            <a:r>
              <a:rPr lang="en-ID" dirty="0"/>
              <a:t> clause: </a:t>
            </a:r>
            <a:r>
              <a:rPr lang="en-US" dirty="0"/>
              <a:t>how, when, where, and why.</a:t>
            </a:r>
          </a:p>
          <a:p>
            <a:r>
              <a:rPr lang="en-US" dirty="0"/>
              <a:t>The adverbial clause is preceded by a </a:t>
            </a:r>
            <a:r>
              <a:rPr lang="en-US" dirty="0">
                <a:solidFill>
                  <a:srgbClr val="FF0000"/>
                </a:solidFill>
              </a:rPr>
              <a:t>subordinate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conjunction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after, because, when, though, although</a:t>
            </a:r>
            <a:r>
              <a:rPr lang="en-US" dirty="0"/>
              <a:t>, etc.). Subordinate conjunction serves to connect the adverbial clause with the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clause.</a:t>
            </a:r>
          </a:p>
          <a:p>
            <a:r>
              <a:rPr lang="en-US" dirty="0"/>
              <a:t>There are several </a:t>
            </a:r>
            <a:r>
              <a:rPr lang="en-US" dirty="0">
                <a:solidFill>
                  <a:srgbClr val="FF0000"/>
                </a:solidFill>
              </a:rPr>
              <a:t>kinds of adverbial clauses</a:t>
            </a:r>
            <a:r>
              <a:rPr lang="en-US" dirty="0"/>
              <a:t>, namely: adverbial clause of time (time), place (place), manner (way), condition (presuppositions), cause and effect (cause and effect), purpose and result (goals and results), contrast (contradictory), reason (reason).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964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69C6-E30D-C862-E470-D1D34B71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862"/>
          </a:xfrm>
        </p:spPr>
        <p:txBody>
          <a:bodyPr>
            <a:normAutofit/>
          </a:bodyPr>
          <a:lstStyle/>
          <a:p>
            <a:pPr algn="ctr"/>
            <a:r>
              <a:rPr lang="en-ID" dirty="0">
                <a:solidFill>
                  <a:srgbClr val="FF0000"/>
                </a:solidFill>
              </a:rPr>
              <a:t>Formulas</a:t>
            </a:r>
            <a:r>
              <a:rPr lang="en-ID" dirty="0"/>
              <a:t> of Adverbial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DAF9-FF28-3530-4438-4796A7F8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84"/>
            <a:ext cx="10515600" cy="5309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Subordinate Conjunction + S + V +/- …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Adverbs of </a:t>
            </a:r>
            <a:r>
              <a:rPr lang="en-ID" dirty="0">
                <a:solidFill>
                  <a:srgbClr val="FF0000"/>
                </a:solidFill>
              </a:rPr>
              <a:t>time</a:t>
            </a:r>
            <a:r>
              <a:rPr lang="en-ID" dirty="0"/>
              <a:t>: </a:t>
            </a:r>
            <a:r>
              <a:rPr lang="en-US" dirty="0">
                <a:solidFill>
                  <a:srgbClr val="FF0000"/>
                </a:solidFill>
              </a:rPr>
              <a:t>When the game is over</a:t>
            </a:r>
            <a:r>
              <a:rPr lang="en-US" dirty="0"/>
              <a:t>, the king and pawn will be placed in the same box</a:t>
            </a:r>
          </a:p>
          <a:p>
            <a:r>
              <a:rPr lang="en-ID" dirty="0"/>
              <a:t>Adverbs of </a:t>
            </a:r>
            <a:r>
              <a:rPr lang="en-ID" dirty="0">
                <a:solidFill>
                  <a:srgbClr val="FF0000"/>
                </a:solidFill>
              </a:rPr>
              <a:t>place</a:t>
            </a:r>
            <a:r>
              <a:rPr lang="en-US" dirty="0"/>
              <a:t>: I carry the cat with me </a:t>
            </a:r>
            <a:r>
              <a:rPr lang="en-US" dirty="0">
                <a:solidFill>
                  <a:srgbClr val="FF0000"/>
                </a:solidFill>
              </a:rPr>
              <a:t>wherever I go</a:t>
            </a:r>
            <a:r>
              <a:rPr lang="en-US" dirty="0"/>
              <a:t>.</a:t>
            </a:r>
          </a:p>
          <a:p>
            <a:r>
              <a:rPr lang="en-ID" dirty="0"/>
              <a:t>Adverb of </a:t>
            </a:r>
            <a:r>
              <a:rPr lang="en-ID" dirty="0">
                <a:solidFill>
                  <a:srgbClr val="FF0000"/>
                </a:solidFill>
              </a:rPr>
              <a:t>manner</a:t>
            </a:r>
            <a:r>
              <a:rPr lang="en-US" dirty="0"/>
              <a:t>: He acts </a:t>
            </a:r>
            <a:r>
              <a:rPr lang="en-US" dirty="0">
                <a:solidFill>
                  <a:srgbClr val="FF0000"/>
                </a:solidFill>
              </a:rPr>
              <a:t>as if nothing is wrong</a:t>
            </a:r>
            <a:r>
              <a:rPr lang="en-US" dirty="0"/>
              <a:t>.</a:t>
            </a:r>
          </a:p>
          <a:p>
            <a:r>
              <a:rPr lang="en-ID" dirty="0"/>
              <a:t>Adverb of </a:t>
            </a:r>
            <a:r>
              <a:rPr lang="en-ID" dirty="0">
                <a:solidFill>
                  <a:srgbClr val="FF0000"/>
                </a:solidFill>
              </a:rPr>
              <a:t>reason</a:t>
            </a:r>
            <a:r>
              <a:rPr lang="en-ID" dirty="0"/>
              <a:t>/effect</a:t>
            </a:r>
            <a:r>
              <a:rPr lang="en-US" dirty="0"/>
              <a:t>: She rearranged her residence </a:t>
            </a:r>
            <a:r>
              <a:rPr lang="en-US" dirty="0">
                <a:solidFill>
                  <a:srgbClr val="FF0000"/>
                </a:solidFill>
              </a:rPr>
              <a:t>because she had free time on her previous vacation</a:t>
            </a:r>
            <a:r>
              <a:rPr lang="en-US" dirty="0"/>
              <a:t>. </a:t>
            </a:r>
          </a:p>
          <a:p>
            <a:r>
              <a:rPr lang="en-ID" dirty="0"/>
              <a:t>Adverbs of </a:t>
            </a:r>
            <a:r>
              <a:rPr lang="en-ID" dirty="0">
                <a:solidFill>
                  <a:srgbClr val="FF0000"/>
                </a:solidFill>
              </a:rPr>
              <a:t>condition</a:t>
            </a:r>
            <a:r>
              <a:rPr lang="en-US" dirty="0"/>
              <a:t>: He will come to my party </a:t>
            </a:r>
            <a:r>
              <a:rPr lang="en-US" dirty="0">
                <a:solidFill>
                  <a:srgbClr val="FF0000"/>
                </a:solidFill>
              </a:rPr>
              <a:t>if you accompany him</a:t>
            </a:r>
          </a:p>
          <a:p>
            <a:r>
              <a:rPr lang="en-ID" dirty="0"/>
              <a:t>Adverb clause of </a:t>
            </a:r>
            <a:r>
              <a:rPr lang="en-ID" dirty="0">
                <a:solidFill>
                  <a:srgbClr val="FF0000"/>
                </a:solidFill>
              </a:rPr>
              <a:t>contrast</a:t>
            </a:r>
            <a:r>
              <a:rPr lang="en-US" dirty="0">
                <a:solidFill>
                  <a:srgbClr val="FF0000"/>
                </a:solidFill>
              </a:rPr>
              <a:t>: Although it rained</a:t>
            </a:r>
            <a:r>
              <a:rPr lang="en-US" dirty="0"/>
              <a:t>, I enjoyed our walk.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1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AC45-423E-0757-14EF-7F32F06E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pPr algn="ctr"/>
            <a:r>
              <a:rPr lang="en-ID" dirty="0">
                <a:solidFill>
                  <a:srgbClr val="FF0000"/>
                </a:solidFill>
              </a:rPr>
              <a:t>Reduced</a:t>
            </a:r>
            <a:r>
              <a:rPr lang="en-ID" dirty="0"/>
              <a:t> Adverb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C207-0A00-7373-A3EA-6E0EFB1C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/>
          <a:lstStyle/>
          <a:p>
            <a:r>
              <a:rPr lang="en-US" dirty="0"/>
              <a:t>The process of reducing is by letting the adverb connector remaining in clause. In this stance, </a:t>
            </a:r>
            <a:r>
              <a:rPr lang="en-US" dirty="0">
                <a:solidFill>
                  <a:srgbClr val="FF0000"/>
                </a:solidFill>
              </a:rPr>
              <a:t>the subject and verb are deleted and omitted</a:t>
            </a:r>
            <a:r>
              <a:rPr lang="en-US" dirty="0"/>
              <a:t>. After the subject is reduced, the </a:t>
            </a:r>
            <a:r>
              <a:rPr lang="en-US" dirty="0">
                <a:solidFill>
                  <a:srgbClr val="FF0000"/>
                </a:solidFill>
              </a:rPr>
              <a:t>verb can be changed to the –</a:t>
            </a:r>
            <a:r>
              <a:rPr lang="en-US" dirty="0" err="1">
                <a:solidFill>
                  <a:srgbClr val="FF0000"/>
                </a:solidFill>
              </a:rPr>
              <a:t>ing</a:t>
            </a:r>
            <a:r>
              <a:rPr lang="en-US" dirty="0"/>
              <a:t> in the clause.</a:t>
            </a:r>
          </a:p>
          <a:p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:  </a:t>
            </a:r>
          </a:p>
          <a:p>
            <a:pPr marL="514350" indent="-514350">
              <a:buAutoNum type="alphaLcPeriod"/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you view </a:t>
            </a:r>
            <a:r>
              <a:rPr lang="en-US" dirty="0"/>
              <a:t>your problem, you should deal with it objectively. </a:t>
            </a:r>
          </a:p>
          <a:p>
            <a:pPr marL="514350" indent="-514350">
              <a:buAutoNum type="alphaLcPeriod"/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viewing</a:t>
            </a:r>
            <a:r>
              <a:rPr lang="en-US" dirty="0"/>
              <a:t> your problem, you should deal with it objectively.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deleting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subject, </a:t>
            </a:r>
            <a:r>
              <a:rPr lang="en-US" dirty="0"/>
              <a:t>and by </a:t>
            </a:r>
            <a:r>
              <a:rPr lang="en-US" dirty="0">
                <a:solidFill>
                  <a:srgbClr val="FF0000"/>
                </a:solidFill>
              </a:rPr>
              <a:t>changing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verb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27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2A15-0C8D-B6C6-A507-57E04B58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Active/ passive</a:t>
            </a:r>
            <a:br>
              <a:rPr lang="en-US" dirty="0"/>
            </a:br>
            <a:r>
              <a:rPr lang="en-US" dirty="0"/>
              <a:t>(</a:t>
            </a:r>
            <a:r>
              <a:rPr lang="en-US" sz="2700" dirty="0"/>
              <a:t>Some adverb clauses are able to only be removed when the verb is functioned in the passive form</a:t>
            </a:r>
            <a:r>
              <a:rPr lang="en-US" dirty="0"/>
              <a:t>.)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0DB4-75F2-6126-5F5B-29BDF579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active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does not reduce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Once you deliver your speech, you will succeed. </a:t>
            </a:r>
          </a:p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passive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does reduce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Once </a:t>
            </a:r>
            <a:r>
              <a:rPr lang="en-US" dirty="0">
                <a:solidFill>
                  <a:srgbClr val="FF0000"/>
                </a:solidFill>
              </a:rPr>
              <a:t>it is delivered</a:t>
            </a:r>
            <a:r>
              <a:rPr lang="en-US" dirty="0"/>
              <a:t>, your speech will succeed.</a:t>
            </a:r>
          </a:p>
          <a:p>
            <a:pPr marL="0" indent="0">
              <a:buNone/>
            </a:pPr>
            <a:r>
              <a:rPr lang="en-US" dirty="0"/>
              <a:t>Once </a:t>
            </a:r>
            <a:r>
              <a:rPr lang="en-US" dirty="0">
                <a:solidFill>
                  <a:srgbClr val="FF0000"/>
                </a:solidFill>
              </a:rPr>
              <a:t>delivered</a:t>
            </a:r>
            <a:r>
              <a:rPr lang="en-US" dirty="0"/>
              <a:t>, your speech will succeed.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647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BB8B-85A7-5D6A-99CA-FD35CB77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Adverb Clause and Adverb Phrase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12BE-3478-F1E6-166B-9393E2E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Adverb clauses always </a:t>
            </a:r>
            <a:r>
              <a:rPr lang="en-US" dirty="0">
                <a:solidFill>
                  <a:srgbClr val="FF0000"/>
                </a:solidFill>
              </a:rPr>
              <a:t>have</a:t>
            </a:r>
            <a:r>
              <a:rPr lang="en-US" dirty="0"/>
              <a:t> a subject and a predicate.</a:t>
            </a:r>
          </a:p>
          <a:p>
            <a:pPr marL="0" indent="0">
              <a:buNone/>
            </a:pPr>
            <a:r>
              <a:rPr lang="en-US" dirty="0"/>
              <a:t>Example: When I see my father…</a:t>
            </a:r>
          </a:p>
          <a:p>
            <a:endParaRPr lang="en-US" dirty="0"/>
          </a:p>
          <a:p>
            <a:r>
              <a:rPr lang="en-US" dirty="0"/>
              <a:t>Adverb phrases </a:t>
            </a:r>
            <a:r>
              <a:rPr lang="en-US" dirty="0">
                <a:solidFill>
                  <a:srgbClr val="FF0000"/>
                </a:solidFill>
              </a:rPr>
              <a:t>do not have </a:t>
            </a:r>
            <a:r>
              <a:rPr lang="en-US" dirty="0"/>
              <a:t>a subject and a predicate.</a:t>
            </a:r>
          </a:p>
          <a:p>
            <a:pPr marL="0" indent="0">
              <a:buNone/>
            </a:pPr>
            <a:r>
              <a:rPr lang="en-US" dirty="0"/>
              <a:t>Example: yesterday morning, very carefully , quite easily.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293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430C-948D-6C37-467A-362FC852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Adverb Clause and Adjective Clause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6FED-CD3A-D4B6-C0A0-23BF7BB4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adjective clause is a sub-clause that describes a noun or pronoun.</a:t>
            </a:r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/>
              <a:t>: The grand chair, which was my mother's favorite, didn't fit in my new place.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adjective clause describes noun or noun phrase that answers the question which or what type of.</a:t>
            </a:r>
          </a:p>
          <a:p>
            <a:pPr marL="0" indent="0">
              <a:buNone/>
            </a:pPr>
            <a:r>
              <a:rPr lang="en-US" dirty="0"/>
              <a:t>Example: The grand chair did not fit into my new place, which was my mother's favorite.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358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ADVERBIAL CLAUSE</vt:lpstr>
      <vt:lpstr>PowerPoint Presentation</vt:lpstr>
      <vt:lpstr>Formulas of Adverbial Clause</vt:lpstr>
      <vt:lpstr>Reduced Adverb Clause</vt:lpstr>
      <vt:lpstr>Active/ passive (Some adverb clauses are able to only be removed when the verb is functioned in the passive form.)</vt:lpstr>
      <vt:lpstr>Adverb Clause and Adverb Phrase</vt:lpstr>
      <vt:lpstr>Adverb Clause and Adjective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ADVERBIAL CLAUSE</dc:title>
  <dc:creator>Yuli Wahyuni</dc:creator>
  <cp:lastModifiedBy>Yuli Wahyuni</cp:lastModifiedBy>
  <cp:revision>2</cp:revision>
  <dcterms:created xsi:type="dcterms:W3CDTF">2023-03-21T13:27:18Z</dcterms:created>
  <dcterms:modified xsi:type="dcterms:W3CDTF">2023-03-21T13:29:55Z</dcterms:modified>
</cp:coreProperties>
</file>