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9571-58BF-4BCB-B012-798F834F9ADD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3B28-C0A1-4B2F-B9BA-9584614144C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9571-58BF-4BCB-B012-798F834F9ADD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3B28-C0A1-4B2F-B9BA-9584614144C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9571-58BF-4BCB-B012-798F834F9ADD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3B28-C0A1-4B2F-B9BA-9584614144C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9571-58BF-4BCB-B012-798F834F9ADD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3B28-C0A1-4B2F-B9BA-9584614144C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9571-58BF-4BCB-B012-798F834F9ADD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3B28-C0A1-4B2F-B9BA-9584614144C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9571-58BF-4BCB-B012-798F834F9ADD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3B28-C0A1-4B2F-B9BA-9584614144C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9571-58BF-4BCB-B012-798F834F9ADD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3B28-C0A1-4B2F-B9BA-9584614144C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9571-58BF-4BCB-B012-798F834F9ADD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3B28-C0A1-4B2F-B9BA-9584614144C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9571-58BF-4BCB-B012-798F834F9ADD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3B28-C0A1-4B2F-B9BA-9584614144C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9571-58BF-4BCB-B012-798F834F9ADD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3B28-C0A1-4B2F-B9BA-9584614144C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9571-58BF-4BCB-B012-798F834F9ADD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3B28-C0A1-4B2F-B9BA-9584614144C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9571-58BF-4BCB-B012-798F834F9ADD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3B28-C0A1-4B2F-B9BA-9584614144C3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STRATEGIES ON</a:t>
            </a:r>
            <a:r>
              <a:rPr lang="en-US" altLang="en-ID" dirty="0"/>
              <a:t> </a:t>
            </a:r>
            <a:r>
              <a:rPr lang="en-ID" dirty="0"/>
              <a:t>MULTIPLE CLAUSES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NOUN CLAUSE &amp; ADJECTIVE CLAUSE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NOUN CLAUSE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en-US" dirty="0"/>
              <a:t>Definition: to construct a sentence there must be </a:t>
            </a:r>
            <a:r>
              <a:rPr lang="en-US" dirty="0">
                <a:solidFill>
                  <a:srgbClr val="FF0000"/>
                </a:solidFill>
              </a:rPr>
              <a:t>one subject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one verb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If there are more than one subjects and/or one verbs the use of </a:t>
            </a:r>
            <a:r>
              <a:rPr lang="en-US" dirty="0" err="1"/>
              <a:t>conjuctions</a:t>
            </a:r>
            <a:r>
              <a:rPr lang="en-US"/>
              <a:t> are needed. </a:t>
            </a:r>
            <a:endParaRPr lang="en-US"/>
          </a:p>
          <a:p>
            <a:r>
              <a:rPr lang="en-ID" dirty="0"/>
              <a:t>Let us take a look at these </a:t>
            </a:r>
            <a:r>
              <a:rPr lang="en-ID" dirty="0">
                <a:solidFill>
                  <a:srgbClr val="FF0000"/>
                </a:solidFill>
              </a:rPr>
              <a:t>examples</a:t>
            </a:r>
            <a:r>
              <a:rPr lang="en-ID" dirty="0"/>
              <a:t>: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a. </a:t>
            </a:r>
            <a:r>
              <a:rPr lang="en-ID" b="1" dirty="0"/>
              <a:t>I have a sister.</a:t>
            </a:r>
            <a:r>
              <a:rPr lang="en-US" altLang="en-ID" b="1" dirty="0"/>
              <a:t> </a:t>
            </a:r>
            <a:r>
              <a:rPr lang="en-US" altLang="en-ID" dirty="0"/>
              <a:t>(</a:t>
            </a:r>
            <a:r>
              <a:rPr lang="en-US" altLang="en-ID" b="1" dirty="0">
                <a:solidFill>
                  <a:srgbClr val="FF0000"/>
                </a:solidFill>
              </a:rPr>
              <a:t>Single Clause Sentence</a:t>
            </a:r>
            <a:r>
              <a:rPr lang="en-US" altLang="en-ID" dirty="0"/>
              <a:t>)</a:t>
            </a:r>
            <a:endParaRPr lang="en-ID" dirty="0"/>
          </a:p>
          <a:p>
            <a:pPr marL="0" indent="0">
              <a:buNone/>
            </a:pPr>
            <a:r>
              <a:rPr lang="en-US" altLang="en-ID" dirty="0"/>
              <a:t>- </a:t>
            </a:r>
            <a:r>
              <a:rPr lang="en-ID" dirty="0">
                <a:solidFill>
                  <a:srgbClr val="FF0000"/>
                </a:solidFill>
              </a:rPr>
              <a:t>I</a:t>
            </a:r>
            <a:r>
              <a:rPr lang="en-ID" dirty="0"/>
              <a:t> (a pronoun) as a </a:t>
            </a:r>
            <a:r>
              <a:rPr lang="en-ID" dirty="0">
                <a:solidFill>
                  <a:srgbClr val="FF0000"/>
                </a:solidFill>
              </a:rPr>
              <a:t>subject</a:t>
            </a:r>
            <a:endParaRPr lang="en-ID" dirty="0"/>
          </a:p>
          <a:p>
            <a:pPr marL="0" indent="0">
              <a:buNone/>
            </a:pPr>
            <a:r>
              <a:rPr lang="en-US" altLang="en-ID" dirty="0"/>
              <a:t>- </a:t>
            </a:r>
            <a:r>
              <a:rPr lang="en-ID" dirty="0">
                <a:solidFill>
                  <a:srgbClr val="FF0000"/>
                </a:solidFill>
              </a:rPr>
              <a:t>have </a:t>
            </a:r>
            <a:r>
              <a:rPr lang="en-ID" dirty="0"/>
              <a:t>(an action verb) as a </a:t>
            </a:r>
            <a:r>
              <a:rPr lang="en-ID" dirty="0">
                <a:solidFill>
                  <a:srgbClr val="FF0000"/>
                </a:solidFill>
              </a:rPr>
              <a:t>verb</a:t>
            </a:r>
            <a:endParaRPr lang="en-ID" dirty="0"/>
          </a:p>
          <a:p>
            <a:pPr marL="0" indent="0">
              <a:buNone/>
            </a:pPr>
            <a:r>
              <a:rPr lang="en-US" altLang="en-ID" dirty="0"/>
              <a:t>b. </a:t>
            </a:r>
            <a:r>
              <a:rPr lang="en-ID" b="1" dirty="0"/>
              <a:t>I heard what my sister said.</a:t>
            </a:r>
            <a:r>
              <a:rPr lang="en-US" altLang="en-ID" b="1" dirty="0"/>
              <a:t> (</a:t>
            </a:r>
            <a:r>
              <a:rPr lang="en-US" altLang="en-ID" b="1" dirty="0">
                <a:solidFill>
                  <a:srgbClr val="FF0000"/>
                </a:solidFill>
              </a:rPr>
              <a:t>Multiple Clause Sentence</a:t>
            </a:r>
            <a:r>
              <a:rPr lang="en-US" altLang="en-ID" b="1" dirty="0"/>
              <a:t>)</a:t>
            </a:r>
            <a:endParaRPr lang="en-ID" dirty="0"/>
          </a:p>
          <a:p>
            <a:pPr marL="0" indent="0">
              <a:buNone/>
            </a:pPr>
            <a:r>
              <a:rPr lang="en-US" altLang="en-ID" dirty="0"/>
              <a:t>- </a:t>
            </a:r>
            <a:r>
              <a:rPr lang="en-ID" dirty="0">
                <a:solidFill>
                  <a:srgbClr val="FF0000"/>
                </a:solidFill>
              </a:rPr>
              <a:t>I</a:t>
            </a:r>
            <a:r>
              <a:rPr lang="en-ID" dirty="0"/>
              <a:t> (a pronoun) as a subject (the </a:t>
            </a:r>
            <a:r>
              <a:rPr lang="en-ID" dirty="0">
                <a:solidFill>
                  <a:srgbClr val="FF0000"/>
                </a:solidFill>
              </a:rPr>
              <a:t>1st subject</a:t>
            </a:r>
            <a:r>
              <a:rPr lang="en-ID" dirty="0"/>
              <a:t> in the sentence)</a:t>
            </a:r>
            <a:endParaRPr lang="en-ID" dirty="0"/>
          </a:p>
          <a:p>
            <a:pPr marL="0" indent="0">
              <a:buNone/>
            </a:pPr>
            <a:r>
              <a:rPr lang="en-US" altLang="en-ID" dirty="0"/>
              <a:t>- </a:t>
            </a:r>
            <a:r>
              <a:rPr lang="en-ID" dirty="0">
                <a:solidFill>
                  <a:srgbClr val="FF0000"/>
                </a:solidFill>
              </a:rPr>
              <a:t>heard </a:t>
            </a:r>
            <a:r>
              <a:rPr lang="en-ID" dirty="0"/>
              <a:t>(an action verb) as a verb (the </a:t>
            </a:r>
            <a:r>
              <a:rPr lang="en-ID" dirty="0">
                <a:solidFill>
                  <a:srgbClr val="FF0000"/>
                </a:solidFill>
              </a:rPr>
              <a:t>1st verb</a:t>
            </a:r>
            <a:r>
              <a:rPr lang="en-ID" dirty="0"/>
              <a:t> in the sentence)</a:t>
            </a:r>
            <a:endParaRPr lang="en-ID" dirty="0"/>
          </a:p>
          <a:p>
            <a:pPr marL="0" indent="0">
              <a:buNone/>
            </a:pPr>
            <a:r>
              <a:rPr lang="en-US" altLang="en-ID" dirty="0"/>
              <a:t>- </a:t>
            </a:r>
            <a:r>
              <a:rPr lang="en-ID" dirty="0">
                <a:solidFill>
                  <a:srgbClr val="FF0000"/>
                </a:solidFill>
              </a:rPr>
              <a:t>my sister</a:t>
            </a:r>
            <a:r>
              <a:rPr lang="en-ID" dirty="0"/>
              <a:t> (a noun phrase) as a subject (the </a:t>
            </a:r>
            <a:r>
              <a:rPr lang="en-ID" dirty="0">
                <a:solidFill>
                  <a:srgbClr val="FF0000"/>
                </a:solidFill>
              </a:rPr>
              <a:t>2nd subject</a:t>
            </a:r>
            <a:r>
              <a:rPr lang="en-ID" dirty="0"/>
              <a:t> in the sentence)</a:t>
            </a:r>
            <a:endParaRPr lang="en-ID" dirty="0"/>
          </a:p>
          <a:p>
            <a:pPr marL="0" indent="0">
              <a:buNone/>
            </a:pPr>
            <a:r>
              <a:rPr lang="en-US" altLang="en-ID" dirty="0"/>
              <a:t>- </a:t>
            </a:r>
            <a:r>
              <a:rPr lang="en-ID" dirty="0">
                <a:solidFill>
                  <a:srgbClr val="FF0000"/>
                </a:solidFill>
              </a:rPr>
              <a:t>said </a:t>
            </a:r>
            <a:r>
              <a:rPr lang="en-ID" dirty="0"/>
              <a:t>(an action verb) as a verb (the </a:t>
            </a:r>
            <a:r>
              <a:rPr lang="en-ID" dirty="0">
                <a:solidFill>
                  <a:srgbClr val="FF0000"/>
                </a:solidFill>
              </a:rPr>
              <a:t>2nd</a:t>
            </a:r>
            <a:r>
              <a:rPr lang="en-US" altLang="en-ID" dirty="0">
                <a:solidFill>
                  <a:srgbClr val="FF0000"/>
                </a:solidFill>
              </a:rPr>
              <a:t> </a:t>
            </a:r>
            <a:r>
              <a:rPr lang="en-ID" dirty="0">
                <a:solidFill>
                  <a:srgbClr val="FF0000"/>
                </a:solidFill>
              </a:rPr>
              <a:t>verb</a:t>
            </a:r>
            <a:r>
              <a:rPr lang="en-ID" dirty="0"/>
              <a:t> in the sentence)</a:t>
            </a:r>
            <a:endParaRPr lang="en-ID" dirty="0"/>
          </a:p>
          <a:p>
            <a:pPr marL="0" indent="0">
              <a:buNone/>
            </a:pPr>
            <a:r>
              <a:rPr lang="en-US" altLang="en-ID" dirty="0"/>
              <a:t>- </a:t>
            </a:r>
            <a:r>
              <a:rPr lang="en-US" altLang="en-ID" dirty="0">
                <a:solidFill>
                  <a:srgbClr val="FF0000"/>
                </a:solidFill>
                <a:sym typeface="+mn-ea"/>
              </a:rPr>
              <a:t>what </a:t>
            </a:r>
            <a:r>
              <a:rPr lang="en-US" altLang="en-ID" dirty="0">
                <a:sym typeface="+mn-ea"/>
              </a:rPr>
              <a:t>as </a:t>
            </a:r>
            <a:r>
              <a:rPr lang="en-US" altLang="en-ID" dirty="0">
                <a:solidFill>
                  <a:srgbClr val="FF0000"/>
                </a:solidFill>
              </a:rPr>
              <a:t>subordinate conjunction </a:t>
            </a:r>
            <a:endParaRPr lang="en-US" altLang="en-ID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b="1">
                <a:sym typeface="+mn-ea"/>
              </a:rPr>
              <a:t>Independent </a:t>
            </a:r>
            <a:r>
              <a:rPr lang="en-US" b="1">
                <a:sym typeface="+mn-ea"/>
              </a:rPr>
              <a:t>clause </a:t>
            </a:r>
            <a:r>
              <a:rPr lang="en-US" b="1">
                <a:sym typeface="+mn-ea"/>
              </a:rPr>
              <a:t>Vs Dependent clause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A multiple clause sentence consists of </a:t>
            </a:r>
            <a:r>
              <a:rPr lang="en-US">
                <a:solidFill>
                  <a:srgbClr val="FF0000"/>
                </a:solidFill>
              </a:rPr>
              <a:t>a main clause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one or more subordinate clauses</a:t>
            </a:r>
            <a:r>
              <a:rPr lang="en-US"/>
              <a:t>. 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A main clause</a:t>
            </a:r>
            <a:r>
              <a:rPr lang="en-US"/>
              <a:t> is also known as </a:t>
            </a:r>
            <a:r>
              <a:rPr lang="en-US">
                <a:solidFill>
                  <a:srgbClr val="FF0000"/>
                </a:solidFill>
              </a:rPr>
              <a:t>independent clause</a:t>
            </a:r>
            <a:r>
              <a:rPr lang="en-US"/>
              <a:t>. Meanwhile, a </a:t>
            </a:r>
            <a:r>
              <a:rPr lang="en-US">
                <a:solidFill>
                  <a:srgbClr val="FF0000"/>
                </a:solidFill>
              </a:rPr>
              <a:t>subordinate clause</a:t>
            </a:r>
            <a:r>
              <a:rPr lang="en-US"/>
              <a:t> is usually known as </a:t>
            </a:r>
            <a:r>
              <a:rPr lang="en-US">
                <a:solidFill>
                  <a:srgbClr val="FF0000"/>
                </a:solidFill>
              </a:rPr>
              <a:t>dependent clause.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example: 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ID" b="1" dirty="0">
                <a:sym typeface="+mn-ea"/>
              </a:rPr>
              <a:t> </a:t>
            </a:r>
            <a:r>
              <a:rPr lang="en-ID" b="1" dirty="0">
                <a:sym typeface="+mn-ea"/>
              </a:rPr>
              <a:t>I heard what my sister said.</a:t>
            </a:r>
            <a:endParaRPr lang="en-ID" b="1" dirty="0"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independent clause: </a:t>
            </a:r>
            <a:r>
              <a:rPr lang="en-ID" b="1" dirty="0">
                <a:sym typeface="+mn-ea"/>
              </a:rPr>
              <a:t>I heard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dependent clause: </a:t>
            </a:r>
            <a:r>
              <a:rPr lang="en-ID" b="1" dirty="0">
                <a:sym typeface="+mn-ea"/>
              </a:rPr>
              <a:t>what my sister said</a:t>
            </a:r>
            <a:endParaRPr lang="en-ID" b="1" dirty="0"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(LOOK AT MORE EXPLANATION AND EXAMPLES IN E-BOOK THAT I HAVE BEEN SHARED: MEETING 4)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D" b="1" dirty="0">
                <a:sym typeface="+mn-ea"/>
              </a:rPr>
              <a:t>ADJECTIVE CLAUSE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Adjective clause in a sentence is </a:t>
            </a:r>
            <a:r>
              <a:rPr lang="en-US">
                <a:solidFill>
                  <a:srgbClr val="FF0000"/>
                </a:solidFill>
              </a:rPr>
              <a:t>to describe nouns</a:t>
            </a:r>
            <a:r>
              <a:rPr lang="en-US"/>
              <a:t>.</a:t>
            </a:r>
            <a:endParaRPr lang="en-US"/>
          </a:p>
          <a:p>
            <a:r>
              <a:rPr lang="en-US"/>
              <a:t>Adjective clause usually is marked by the use of some relative pronouns such as </a:t>
            </a:r>
            <a:r>
              <a:rPr lang="en-US">
                <a:solidFill>
                  <a:srgbClr val="FF0000"/>
                </a:solidFill>
              </a:rPr>
              <a:t>“who, whom, whose, which, that” or some relative adverbs like “when or where”</a:t>
            </a:r>
            <a:r>
              <a:rPr lang="en-US"/>
              <a:t>.</a:t>
            </a:r>
            <a:endParaRPr lang="en-US"/>
          </a:p>
          <a:p>
            <a:r>
              <a:rPr lang="en-US"/>
              <a:t>The relative pronouns like </a:t>
            </a:r>
            <a:r>
              <a:rPr lang="en-US">
                <a:solidFill>
                  <a:srgbClr val="FF0000"/>
                </a:solidFill>
              </a:rPr>
              <a:t>“who and whom”</a:t>
            </a:r>
            <a:r>
              <a:rPr lang="en-US"/>
              <a:t> can only be referred to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. Meanwhile, other relative pronouns like </a:t>
            </a:r>
            <a:r>
              <a:rPr lang="en-US">
                <a:solidFill>
                  <a:srgbClr val="FF0000"/>
                </a:solidFill>
              </a:rPr>
              <a:t>“whose and that”</a:t>
            </a:r>
            <a:r>
              <a:rPr lang="en-US"/>
              <a:t> can be referred to </a:t>
            </a:r>
            <a:r>
              <a:rPr lang="en-US">
                <a:solidFill>
                  <a:srgbClr val="FF0000"/>
                </a:solidFill>
              </a:rPr>
              <a:t>not only people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but also animals or things</a:t>
            </a:r>
            <a:r>
              <a:rPr lang="en-US"/>
              <a:t>. In addition, relative pronoun </a:t>
            </a:r>
            <a:r>
              <a:rPr lang="en-US">
                <a:solidFill>
                  <a:srgbClr val="FF0000"/>
                </a:solidFill>
              </a:rPr>
              <a:t>“which” cannot be referred to people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EXAMPLE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1. My uncle cut down the tree that he planted some years ago.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In the first example given, we can see that it </a:t>
            </a:r>
            <a:r>
              <a:rPr lang="en-US">
                <a:solidFill>
                  <a:srgbClr val="FF0000"/>
                </a:solidFill>
              </a:rPr>
              <a:t>consists of two clauses</a:t>
            </a:r>
            <a:r>
              <a:rPr lang="en-US"/>
              <a:t>. It can be broken down in the following way. It has “</a:t>
            </a:r>
            <a:r>
              <a:rPr lang="en-US">
                <a:solidFill>
                  <a:srgbClr val="FF0000"/>
                </a:solidFill>
              </a:rPr>
              <a:t>uncle</a:t>
            </a:r>
            <a:r>
              <a:rPr lang="en-US"/>
              <a:t>” as the </a:t>
            </a:r>
            <a:r>
              <a:rPr lang="en-US">
                <a:solidFill>
                  <a:srgbClr val="FF0000"/>
                </a:solidFill>
              </a:rPr>
              <a:t>subject </a:t>
            </a:r>
            <a:r>
              <a:rPr lang="en-US"/>
              <a:t>of the verb “</a:t>
            </a:r>
            <a:r>
              <a:rPr lang="en-US">
                <a:solidFill>
                  <a:srgbClr val="FF0000"/>
                </a:solidFill>
              </a:rPr>
              <a:t>cut down</a:t>
            </a:r>
            <a:r>
              <a:rPr lang="en-US"/>
              <a:t>”. Then, it has “</a:t>
            </a:r>
            <a:r>
              <a:rPr lang="en-US">
                <a:solidFill>
                  <a:srgbClr val="FF0000"/>
                </a:solidFill>
              </a:rPr>
              <a:t>he</a:t>
            </a:r>
            <a:r>
              <a:rPr lang="en-US"/>
              <a:t>” as the subject of the verb “</a:t>
            </a:r>
            <a:r>
              <a:rPr lang="en-US">
                <a:solidFill>
                  <a:srgbClr val="FF0000"/>
                </a:solidFill>
              </a:rPr>
              <a:t>planted</a:t>
            </a:r>
            <a:r>
              <a:rPr lang="en-US"/>
              <a:t>”. Moreover, the relative pronoun “</a:t>
            </a:r>
            <a:r>
              <a:rPr lang="en-US">
                <a:solidFill>
                  <a:srgbClr val="FF0000"/>
                </a:solidFill>
              </a:rPr>
              <a:t>that</a:t>
            </a:r>
            <a:r>
              <a:rPr lang="en-US"/>
              <a:t>” is used to connect or join these two clauses. Furthermore, we can see that the adjective clause “</a:t>
            </a:r>
            <a:r>
              <a:rPr lang="en-US">
                <a:solidFill>
                  <a:srgbClr val="FF0000"/>
                </a:solidFill>
              </a:rPr>
              <a:t>that he planted some years ago</a:t>
            </a:r>
            <a:r>
              <a:rPr lang="en-US"/>
              <a:t>” describes the noun “</a:t>
            </a:r>
            <a:r>
              <a:rPr lang="en-US">
                <a:solidFill>
                  <a:srgbClr val="FF0000"/>
                </a:solidFill>
              </a:rPr>
              <a:t>tree</a:t>
            </a:r>
            <a:r>
              <a:rPr lang="en-US"/>
              <a:t>”.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(LOOK AT MORE EXPLANATION AND EXAMPLES IN E-BOOK THAT I HAVE BEEN SHARED: MEETING 5)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350760" y="9702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2226</Words>
  <Application>WPS Presentation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MULTIPLE CLAUSES</vt:lpstr>
      <vt:lpstr>NOUN CLAUSE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CLAUSES</dc:title>
  <dc:creator>Yuli Wahyuni</dc:creator>
  <cp:lastModifiedBy>Saryanih Saryanih</cp:lastModifiedBy>
  <cp:revision>2</cp:revision>
  <dcterms:created xsi:type="dcterms:W3CDTF">2023-03-21T14:40:00Z</dcterms:created>
  <dcterms:modified xsi:type="dcterms:W3CDTF">2023-03-28T01:41:01Z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B49D5E0E30A84A78A6680B56E33C69F9</vt:lpwstr>
  </property>
  <property fmtid="{D5CDD505-2E9C-101B-9397-08002B2CF9AE}" pid="3" name="KSOProductBuildVer">
    <vt:lpwstr>1033-11.2.0.11498</vt:lpwstr>
  </property>
</Properties>
</file>