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6" r:id="rId8"/>
    <p:sldId id="260" r:id="rId9"/>
    <p:sldId id="263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E"/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34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4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58CA-331A-4062-8097-2F7582D402E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B1FA-F1C0-4B73-9F66-3EC18246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4C252C-BCF3-49CC-8FE5-372E2D66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4199"/>
            <a:ext cx="9144000" cy="33902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“Pancasila Sebagai Sistem Etika”</a:t>
            </a:r>
          </a:p>
          <a:p>
            <a:r>
              <a:rPr lang="en-US" dirty="0" err="1">
                <a:latin typeface="Arial Black" panose="020B0A04020102020204" pitchFamily="34" charset="0"/>
              </a:rPr>
              <a:t>Kelompok</a:t>
            </a:r>
            <a:r>
              <a:rPr lang="en-US" dirty="0">
                <a:latin typeface="Arial Black" panose="020B0A04020102020204" pitchFamily="34" charset="0"/>
              </a:rPr>
              <a:t> 3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Muhamad Nur Fauzan	: 221011700472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Leny Della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Atika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221011700470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Aditya Nova		: 221011700461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Arief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Nasar 		: 221011700711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Nadiv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Leroy		: 221011700431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7C89-BBB0-4639-87E3-F736B35F1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13" y="343569"/>
            <a:ext cx="2604073" cy="2604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29381-54BF-467D-AA3D-3CF2B7CA4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49"/>
          <a:stretch/>
        </p:blipFill>
        <p:spPr>
          <a:xfrm>
            <a:off x="0" y="343569"/>
            <a:ext cx="2733675" cy="6263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554EC-EF70-4359-B465-0A780470E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78"/>
          <a:stretch/>
        </p:blipFill>
        <p:spPr>
          <a:xfrm>
            <a:off x="9153524" y="0"/>
            <a:ext cx="3038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6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891063-B717-4DB0-84B3-C1DB27987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5" r="36504"/>
          <a:stretch/>
        </p:blipFill>
        <p:spPr>
          <a:xfrm>
            <a:off x="10258427" y="-1"/>
            <a:ext cx="188023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04A5B-2185-424D-8D42-21A6A3F26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5" r="75449"/>
          <a:stretch/>
        </p:blipFill>
        <p:spPr>
          <a:xfrm>
            <a:off x="22859" y="297358"/>
            <a:ext cx="1880235" cy="626328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4C252C-BCF3-49CC-8FE5-372E2D66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885277"/>
            <a:ext cx="9814560" cy="5210723"/>
          </a:xfrm>
        </p:spPr>
        <p:txBody>
          <a:bodyPr>
            <a:normAutofit lnSpcReduction="10000"/>
          </a:bodyPr>
          <a:lstStyle/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Pancasila dan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etika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adalah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dua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hal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yang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tidak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dapat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dipisahkan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karena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merupakan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suatu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sistem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yang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membentuk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satu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kesatuan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yang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utuh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,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saling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berkaitan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satu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dengan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yang lain yang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dijadikan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pedoman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dalam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kehidupan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bermasyarakat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,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berbangsa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dan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bernegara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. </a:t>
            </a:r>
            <a:endParaRPr lang="en-US" sz="2500" kern="100" dirty="0">
              <a:solidFill>
                <a:srgbClr val="000000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Implementasi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Pancasila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sebagai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sistem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etika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dapat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terwujud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apabila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pemerintah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dan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masyarakat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dapat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menerapkan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nilai-nilai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yang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ada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dalam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pancasila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dengan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mengedepankan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prinsip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keseimbangan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antara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hak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dan </a:t>
            </a:r>
            <a:r>
              <a:rPr lang="en-ID" sz="2500" kern="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kewajiban</a:t>
            </a:r>
            <a:r>
              <a:rPr lang="en-ID" sz="2500" kern="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.</a:t>
            </a:r>
            <a:endParaRPr lang="en-US" sz="2500" kern="100" dirty="0">
              <a:solidFill>
                <a:srgbClr val="000000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F8D8AA-60BE-4682-A8DE-D7F9E6821E26}"/>
              </a:ext>
            </a:extLst>
          </p:cNvPr>
          <p:cNvSpPr txBox="1">
            <a:spLocks/>
          </p:cNvSpPr>
          <p:nvPr/>
        </p:nvSpPr>
        <p:spPr>
          <a:xfrm>
            <a:off x="1174908" y="297358"/>
            <a:ext cx="10146983" cy="76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 Black" panose="020B0A04020102020204" pitchFamily="34" charset="0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23326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891063-B717-4DB0-84B3-C1DB27987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66" r="-2915"/>
          <a:stretch/>
        </p:blipFill>
        <p:spPr>
          <a:xfrm>
            <a:off x="8930640" y="-1"/>
            <a:ext cx="320802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04A5B-2185-424D-8D42-21A6A3F26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90" r="80409"/>
          <a:stretch/>
        </p:blipFill>
        <p:spPr>
          <a:xfrm>
            <a:off x="22859" y="297358"/>
            <a:ext cx="2430781" cy="62632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6F8D8AA-60BE-4682-A8DE-D7F9E6821E26}"/>
              </a:ext>
            </a:extLst>
          </p:cNvPr>
          <p:cNvSpPr txBox="1">
            <a:spLocks/>
          </p:cNvSpPr>
          <p:nvPr/>
        </p:nvSpPr>
        <p:spPr>
          <a:xfrm>
            <a:off x="1817727" y="2925149"/>
            <a:ext cx="8556546" cy="100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 Black" panose="020B0A04020102020204" pitchFamily="34" charset="0"/>
              </a:rPr>
              <a:t>Terima</a:t>
            </a:r>
            <a:r>
              <a:rPr lang="en-US" sz="4000" dirty="0">
                <a:latin typeface="Arial Black" panose="020B0A04020102020204" pitchFamily="34" charset="0"/>
              </a:rPr>
              <a:t> Kasih..</a:t>
            </a:r>
          </a:p>
        </p:txBody>
      </p:sp>
    </p:spTree>
    <p:extLst>
      <p:ext uri="{BB962C8B-B14F-4D97-AF65-F5344CB8AC3E}">
        <p14:creationId xmlns:p14="http://schemas.microsoft.com/office/powerpoint/2010/main" val="29376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540ED00-E4A8-4F37-B946-A40DE46C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"/>
            <a:ext cx="2733675" cy="6267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DE5BDA-E074-4260-B229-C944A29A4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78"/>
          <a:stretch/>
        </p:blipFill>
        <p:spPr>
          <a:xfrm>
            <a:off x="9127908" y="0"/>
            <a:ext cx="3038475" cy="6858000"/>
          </a:xfrm>
          <a:prstGeom prst="rect">
            <a:avLst/>
          </a:prstGeom>
        </p:spPr>
      </p:pic>
      <p:pic>
        <p:nvPicPr>
          <p:cNvPr id="4" name="object 2">
            <a:extLst>
              <a:ext uri="{FF2B5EF4-FFF2-40B4-BE49-F238E27FC236}">
                <a16:creationId xmlns:a16="http://schemas.microsoft.com/office/drawing/2014/main" id="{321A64ED-34A1-4060-A76E-4ACD20F34CC2}"/>
              </a:ext>
            </a:extLst>
          </p:cNvPr>
          <p:cNvPicPr/>
          <p:nvPr/>
        </p:nvPicPr>
        <p:blipFill rotWithShape="1">
          <a:blip r:embed="rId4" cstate="print"/>
          <a:srcRect l="3002" t="25124" r="63732" b="10093"/>
          <a:stretch/>
        </p:blipFill>
        <p:spPr>
          <a:xfrm>
            <a:off x="8157410" y="320040"/>
            <a:ext cx="1565710" cy="173735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E89237A-2ED1-40FD-931F-8F5FF2D3CAA2}"/>
              </a:ext>
            </a:extLst>
          </p:cNvPr>
          <p:cNvSpPr txBox="1">
            <a:spLocks/>
          </p:cNvSpPr>
          <p:nvPr/>
        </p:nvSpPr>
        <p:spPr>
          <a:xfrm>
            <a:off x="1082040" y="4023361"/>
            <a:ext cx="8763000" cy="3017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  <a:p>
            <a:pPr algn="l"/>
            <a:r>
              <a:rPr lang="en-US" sz="3000" dirty="0">
                <a:latin typeface="Arial Black" panose="020B0A04020102020204" pitchFamily="34" charset="0"/>
              </a:rPr>
              <a:t>4. </a:t>
            </a:r>
            <a:r>
              <a:rPr lang="en-US" sz="3000" dirty="0" err="1">
                <a:latin typeface="Arial Black" panose="020B0A04020102020204" pitchFamily="34" charset="0"/>
              </a:rPr>
              <a:t>Sumber</a:t>
            </a:r>
            <a:r>
              <a:rPr lang="en-US" sz="3000" dirty="0">
                <a:latin typeface="Arial Black" panose="020B0A04020102020204" pitchFamily="34" charset="0"/>
              </a:rPr>
              <a:t> </a:t>
            </a:r>
            <a:r>
              <a:rPr lang="en-US" sz="3000" dirty="0" err="1">
                <a:latin typeface="Arial Black" panose="020B0A04020102020204" pitchFamily="34" charset="0"/>
              </a:rPr>
              <a:t>historis</a:t>
            </a:r>
            <a:r>
              <a:rPr lang="en-US" sz="3000" dirty="0">
                <a:latin typeface="Arial Black" panose="020B0A04020102020204" pitchFamily="34" charset="0"/>
              </a:rPr>
              <a:t>, </a:t>
            </a:r>
            <a:r>
              <a:rPr lang="en-US" sz="3000" dirty="0" err="1">
                <a:latin typeface="Arial Black" panose="020B0A04020102020204" pitchFamily="34" charset="0"/>
              </a:rPr>
              <a:t>sosiologis</a:t>
            </a:r>
            <a:r>
              <a:rPr lang="en-US" sz="3000" dirty="0">
                <a:latin typeface="Arial Black" panose="020B0A04020102020204" pitchFamily="34" charset="0"/>
              </a:rPr>
              <a:t>, </a:t>
            </a:r>
            <a:r>
              <a:rPr lang="en-US" sz="3000" dirty="0" err="1">
                <a:latin typeface="Arial Black" panose="020B0A04020102020204" pitchFamily="34" charset="0"/>
              </a:rPr>
              <a:t>Politik</a:t>
            </a:r>
            <a:r>
              <a:rPr lang="en-US" sz="3000" dirty="0">
                <a:latin typeface="Arial Black" panose="020B0A04020102020204" pitchFamily="34" charset="0"/>
              </a:rPr>
              <a:t> </a:t>
            </a:r>
            <a:r>
              <a:rPr lang="en-US" sz="3000" dirty="0" err="1">
                <a:latin typeface="Arial Black" panose="020B0A04020102020204" pitchFamily="34" charset="0"/>
              </a:rPr>
              <a:t>tentang</a:t>
            </a:r>
            <a:r>
              <a:rPr lang="en-US" sz="3000" dirty="0">
                <a:latin typeface="Arial Black" panose="020B0A04020102020204" pitchFamily="34" charset="0"/>
              </a:rPr>
              <a:t> Pancasila sebagai sistem Etika</a:t>
            </a:r>
          </a:p>
          <a:p>
            <a:pPr algn="l"/>
            <a:endParaRPr lang="en-US" sz="3000" dirty="0">
              <a:latin typeface="Arial Black" panose="020B0A04020102020204" pitchFamily="34" charset="0"/>
            </a:endParaRPr>
          </a:p>
          <a:p>
            <a:pPr algn="l"/>
            <a:r>
              <a:rPr lang="en-US" sz="3000" dirty="0">
                <a:latin typeface="Arial Black" panose="020B0A04020102020204" pitchFamily="34" charset="0"/>
              </a:rPr>
              <a:t>5. </a:t>
            </a:r>
            <a:r>
              <a:rPr lang="en-US" sz="3000" kern="120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Esensi</a:t>
            </a:r>
            <a:r>
              <a:rPr lang="en-US" sz="3000" kern="120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dan </a:t>
            </a:r>
            <a:r>
              <a:rPr lang="en-US" sz="3000" kern="120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Urgensi</a:t>
            </a:r>
            <a:r>
              <a:rPr lang="en-US" sz="3000" kern="120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Pancasila sebagai sistem Etika</a:t>
            </a:r>
            <a:endParaRPr lang="en-US" sz="3000" dirty="0">
              <a:effectLst/>
              <a:latin typeface="Arial Black" panose="020B0A04020102020204" pitchFamily="34" charset="0"/>
            </a:endParaRPr>
          </a:p>
          <a:p>
            <a:pPr algn="l"/>
            <a:r>
              <a:rPr lang="en-US" sz="3000" dirty="0">
                <a:latin typeface="Arial Black" panose="020B0A04020102020204" pitchFamily="34" charset="0"/>
              </a:rPr>
              <a:t> </a:t>
            </a:r>
          </a:p>
          <a:p>
            <a:pPr algn="l"/>
            <a:endParaRPr lang="en-US" sz="2000" dirty="0"/>
          </a:p>
          <a:p>
            <a:endParaRPr lang="en-US" sz="2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A6F625C-376D-476E-BB32-6618385C3146}"/>
              </a:ext>
            </a:extLst>
          </p:cNvPr>
          <p:cNvSpPr txBox="1">
            <a:spLocks/>
          </p:cNvSpPr>
          <p:nvPr/>
        </p:nvSpPr>
        <p:spPr>
          <a:xfrm>
            <a:off x="2818674" y="1188719"/>
            <a:ext cx="8187037" cy="341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lang="en-US" sz="2800" dirty="0" err="1">
                <a:latin typeface="Arial Black" panose="020B0A04020102020204" pitchFamily="34" charset="0"/>
              </a:rPr>
              <a:t>Pengertian</a:t>
            </a:r>
            <a:r>
              <a:rPr lang="en-US" sz="2800" dirty="0">
                <a:latin typeface="Arial Black" panose="020B0A04020102020204" pitchFamily="34" charset="0"/>
              </a:rPr>
              <a:t> Etika</a:t>
            </a:r>
          </a:p>
          <a:p>
            <a:pPr marL="514350" indent="-514350" algn="l">
              <a:buAutoNum type="arabicPeriod"/>
            </a:pPr>
            <a:endParaRPr lang="en-US" sz="2800" dirty="0">
              <a:latin typeface="Arial Black" panose="020B0A04020102020204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800" dirty="0" err="1">
                <a:latin typeface="Arial Black" panose="020B0A04020102020204" pitchFamily="34" charset="0"/>
              </a:rPr>
              <a:t>Pengertian</a:t>
            </a:r>
            <a:r>
              <a:rPr lang="en-US" sz="2800" dirty="0">
                <a:latin typeface="Arial Black" panose="020B0A04020102020204" pitchFamily="34" charset="0"/>
              </a:rPr>
              <a:t> Etika Pancasila</a:t>
            </a:r>
          </a:p>
          <a:p>
            <a:pPr marL="514350" indent="-514350" algn="l">
              <a:buAutoNum type="arabicPeriod"/>
            </a:pPr>
            <a:endParaRPr lang="en-US" sz="2800" dirty="0">
              <a:latin typeface="Arial Black" panose="020B0A04020102020204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800" dirty="0">
                <a:latin typeface="Arial Black" panose="020B0A04020102020204" pitchFamily="34" charset="0"/>
              </a:rPr>
              <a:t>Nilai – Nilai Yang </a:t>
            </a:r>
            <a:r>
              <a:rPr lang="en-US" sz="2800" dirty="0" err="1">
                <a:latin typeface="Arial Black" panose="020B0A04020102020204" pitchFamily="34" charset="0"/>
              </a:rPr>
              <a:t>terkandung</a:t>
            </a:r>
            <a:r>
              <a:rPr lang="en-US" sz="2800" dirty="0">
                <a:latin typeface="Arial Black" panose="020B0A04020102020204" pitchFamily="34" charset="0"/>
              </a:rPr>
              <a:t> pada Pancasila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7B4E869-A369-4F07-B631-63B292C8F8B2}"/>
              </a:ext>
            </a:extLst>
          </p:cNvPr>
          <p:cNvSpPr txBox="1">
            <a:spLocks/>
          </p:cNvSpPr>
          <p:nvPr/>
        </p:nvSpPr>
        <p:spPr>
          <a:xfrm>
            <a:off x="807720" y="396241"/>
            <a:ext cx="10763450" cy="79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Arial Black" panose="020B0A04020102020204" pitchFamily="34" charset="0"/>
              </a:rPr>
              <a:t>Konsep</a:t>
            </a:r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latin typeface="Arial Black" panose="020B0A04020102020204" pitchFamily="34" charset="0"/>
              </a:rPr>
              <a:t>Teori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013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891063-B717-4DB0-84B3-C1DB27987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119"/>
          <a:stretch/>
        </p:blipFill>
        <p:spPr>
          <a:xfrm>
            <a:off x="10311766" y="0"/>
            <a:ext cx="188023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04A5B-2185-424D-8D42-21A6A3F26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4" r="75450"/>
          <a:stretch/>
        </p:blipFill>
        <p:spPr>
          <a:xfrm>
            <a:off x="-15240" y="297358"/>
            <a:ext cx="1880234" cy="626328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4C252C-BCF3-49CC-8FE5-372E2D66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360" y="1280160"/>
            <a:ext cx="10485120" cy="52804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latin typeface="Bahnschrift" panose="020B0502040204020203" pitchFamily="34" charset="0"/>
              </a:rPr>
              <a:t>Etika </a:t>
            </a:r>
            <a:r>
              <a:rPr lang="en-US" sz="2800" dirty="0" err="1">
                <a:latin typeface="Bahnschrift" panose="020B0502040204020203" pitchFamily="34" charset="0"/>
              </a:rPr>
              <a:t>berasal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dari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bahasa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yunani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yaitu</a:t>
            </a:r>
            <a:r>
              <a:rPr lang="en-US" sz="2800" dirty="0">
                <a:latin typeface="Bahnschrift" panose="020B0502040204020203" pitchFamily="34" charset="0"/>
              </a:rPr>
              <a:t> "ethos" yang </a:t>
            </a:r>
            <a:r>
              <a:rPr lang="en-US" sz="2800" dirty="0" err="1">
                <a:latin typeface="Bahnschrift" panose="020B0502040204020203" pitchFamily="34" charset="0"/>
              </a:rPr>
              <a:t>berarti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tempat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tinggal</a:t>
            </a:r>
            <a:r>
              <a:rPr lang="en-US" sz="2800" dirty="0">
                <a:latin typeface="Bahnschrift" panose="020B0502040204020203" pitchFamily="34" charset="0"/>
              </a:rPr>
              <a:t> yang </a:t>
            </a:r>
            <a:r>
              <a:rPr lang="en-US" sz="2800" dirty="0" err="1">
                <a:latin typeface="Bahnschrift" panose="020B0502040204020203" pitchFamily="34" charset="0"/>
              </a:rPr>
              <a:t>biasa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kandang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padang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rumput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kabiasaan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adat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watak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perasaan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sikap</a:t>
            </a:r>
            <a:r>
              <a:rPr lang="en-US" sz="2800" dirty="0">
                <a:latin typeface="Bahnschrift" panose="020B0502040204020203" pitchFamily="34" charset="0"/>
              </a:rPr>
              <a:t>, dan </a:t>
            </a:r>
            <a:r>
              <a:rPr lang="en-US" sz="2800" dirty="0" err="1">
                <a:latin typeface="Bahnschrift" panose="020B0502040204020203" pitchFamily="34" charset="0"/>
              </a:rPr>
              <a:t>cara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berfikir</a:t>
            </a:r>
            <a:r>
              <a:rPr lang="en-US" sz="2800" dirty="0">
                <a:latin typeface="Bahnschrift" panose="020B0502040204020203" pitchFamily="34" charset="0"/>
              </a:rPr>
              <a:t>. </a:t>
            </a:r>
            <a:r>
              <a:rPr lang="en-US" sz="2800" dirty="0" err="1">
                <a:latin typeface="Bahnschrift" panose="020B0502040204020203" pitchFamily="34" charset="0"/>
              </a:rPr>
              <a:t>Secara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etimologi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memiliki</a:t>
            </a:r>
            <a:r>
              <a:rPr lang="en-US" sz="2800" dirty="0">
                <a:latin typeface="Bahnschrift" panose="020B0502040204020203" pitchFamily="34" charset="0"/>
              </a:rPr>
              <a:t> arti </a:t>
            </a:r>
            <a:r>
              <a:rPr lang="en-US" sz="2800" dirty="0" err="1">
                <a:latin typeface="Bahnschrift" panose="020B0502040204020203" pitchFamily="34" charset="0"/>
              </a:rPr>
              <a:t>ilmu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tentang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segala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sesuatu</a:t>
            </a:r>
            <a:r>
              <a:rPr lang="en-US" sz="2800" dirty="0">
                <a:latin typeface="Bahnschrift" panose="020B0502040204020203" pitchFamily="34" charset="0"/>
              </a:rPr>
              <a:t> yang </a:t>
            </a:r>
            <a:r>
              <a:rPr lang="en-US" sz="2800" dirty="0" err="1">
                <a:latin typeface="Bahnschrift" panose="020B0502040204020203" pitchFamily="34" charset="0"/>
              </a:rPr>
              <a:t>biasa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dilakukan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disebut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kbiasaan.dalam</a:t>
            </a:r>
            <a:r>
              <a:rPr lang="en-US" sz="2800" dirty="0">
                <a:latin typeface="Bahnschrift" panose="020B0502040204020203" pitchFamily="34" charset="0"/>
              </a:rPr>
              <a:t> arti </a:t>
            </a:r>
            <a:r>
              <a:rPr lang="en-US" sz="2800" dirty="0" err="1">
                <a:latin typeface="Bahnschrift" panose="020B0502040204020203" pitchFamily="34" charset="0"/>
              </a:rPr>
              <a:t>etika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berkaitan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kebiasan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hidup</a:t>
            </a:r>
            <a:r>
              <a:rPr lang="en-US" sz="2800" dirty="0">
                <a:latin typeface="Bahnschrift" panose="020B0502040204020203" pitchFamily="34" charset="0"/>
              </a:rPr>
              <a:t> yang baik, baik pada </a:t>
            </a:r>
            <a:r>
              <a:rPr lang="en-US" sz="2800" dirty="0" err="1">
                <a:latin typeface="Bahnschrift" panose="020B0502040204020203" pitchFamily="34" charset="0"/>
              </a:rPr>
              <a:t>diri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seseorang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maupun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masyarakat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F8D8AA-60BE-4682-A8DE-D7F9E6821E26}"/>
              </a:ext>
            </a:extLst>
          </p:cNvPr>
          <p:cNvSpPr txBox="1">
            <a:spLocks/>
          </p:cNvSpPr>
          <p:nvPr/>
        </p:nvSpPr>
        <p:spPr>
          <a:xfrm>
            <a:off x="2182177" y="692240"/>
            <a:ext cx="7827645" cy="58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 Black" panose="020B0A04020102020204" pitchFamily="34" charset="0"/>
              </a:rPr>
              <a:t>1. </a:t>
            </a:r>
            <a:r>
              <a:rPr lang="en-US" sz="2800" dirty="0" err="1">
                <a:latin typeface="Arial Black" panose="020B0A04020102020204" pitchFamily="34" charset="0"/>
              </a:rPr>
              <a:t>Pengertian</a:t>
            </a:r>
            <a:r>
              <a:rPr lang="en-US" sz="2800" dirty="0">
                <a:latin typeface="Arial Black" panose="020B0A04020102020204" pitchFamily="34" charset="0"/>
              </a:rPr>
              <a:t> Etika</a:t>
            </a:r>
          </a:p>
        </p:txBody>
      </p:sp>
    </p:spTree>
    <p:extLst>
      <p:ext uri="{BB962C8B-B14F-4D97-AF65-F5344CB8AC3E}">
        <p14:creationId xmlns:p14="http://schemas.microsoft.com/office/powerpoint/2010/main" val="394088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891063-B717-4DB0-84B3-C1DB27987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5" r="36504"/>
          <a:stretch/>
        </p:blipFill>
        <p:spPr>
          <a:xfrm>
            <a:off x="10258427" y="-1"/>
            <a:ext cx="188023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04A5B-2185-424D-8D42-21A6A3F26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5" r="75449"/>
          <a:stretch/>
        </p:blipFill>
        <p:spPr>
          <a:xfrm>
            <a:off x="22859" y="297358"/>
            <a:ext cx="1880235" cy="626328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4C252C-BCF3-49CC-8FE5-372E2D66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885277"/>
            <a:ext cx="9814560" cy="5820323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US" dirty="0"/>
              <a:t>	</a:t>
            </a:r>
            <a:r>
              <a:rPr lang="en-US" sz="3300" dirty="0">
                <a:latin typeface="Bahnschrift" panose="020B0502040204020203" pitchFamily="34" charset="0"/>
              </a:rPr>
              <a:t>Etika Pancasila </a:t>
            </a:r>
            <a:r>
              <a:rPr lang="en-US" sz="3300" dirty="0" err="1">
                <a:latin typeface="Bahnschrift" panose="020B0502040204020203" pitchFamily="34" charset="0"/>
              </a:rPr>
              <a:t>adalah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filsafat</a:t>
            </a:r>
            <a:r>
              <a:rPr lang="en-US" sz="3300" dirty="0">
                <a:latin typeface="Bahnschrift" panose="020B0502040204020203" pitchFamily="34" charset="0"/>
              </a:rPr>
              <a:t> yang </a:t>
            </a:r>
            <a:r>
              <a:rPr lang="en-US" sz="3300" dirty="0" err="1">
                <a:latin typeface="Bahnschrift" panose="020B0502040204020203" pitchFamily="34" charset="0"/>
              </a:rPr>
              <a:t>dijabarkan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dari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sila-sila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pencasila</a:t>
            </a:r>
            <a:r>
              <a:rPr lang="en-US" sz="3300" dirty="0">
                <a:latin typeface="Bahnschrift" panose="020B0502040204020203" pitchFamily="34" charset="0"/>
              </a:rPr>
              <a:t> untuk </a:t>
            </a:r>
            <a:r>
              <a:rPr lang="en-US" sz="3300" dirty="0" err="1">
                <a:latin typeface="Bahnschrift" panose="020B0502040204020203" pitchFamily="34" charset="0"/>
              </a:rPr>
              <a:t>mengatur</a:t>
            </a:r>
            <a:r>
              <a:rPr lang="en-US" sz="3300" dirty="0">
                <a:latin typeface="Bahnschrift" panose="020B0502040204020203" pitchFamily="34" charset="0"/>
              </a:rPr>
              <a:t> kehidupan </a:t>
            </a:r>
            <a:r>
              <a:rPr lang="en-US" sz="3300" dirty="0" err="1">
                <a:latin typeface="Bahnschrift" panose="020B0502040204020203" pitchFamily="34" charset="0"/>
              </a:rPr>
              <a:t>bermasyarakat</a:t>
            </a:r>
            <a:r>
              <a:rPr lang="en-US" sz="3300" dirty="0">
                <a:latin typeface="Bahnschrift" panose="020B0502040204020203" pitchFamily="34" charset="0"/>
              </a:rPr>
              <a:t>, berbangsa, dan bernegara di </a:t>
            </a:r>
            <a:r>
              <a:rPr lang="en-US" sz="3300" dirty="0" err="1">
                <a:latin typeface="Bahnschrift" panose="020B0502040204020203" pitchFamily="34" charset="0"/>
              </a:rPr>
              <a:t>indonesia</a:t>
            </a:r>
            <a:r>
              <a:rPr lang="en-US" sz="3300" dirty="0">
                <a:latin typeface="Bahnschrift" panose="020B0502040204020203" pitchFamily="34" charset="0"/>
              </a:rPr>
              <a:t>, </a:t>
            </a:r>
            <a:r>
              <a:rPr lang="en-US" sz="3300" dirty="0" err="1">
                <a:latin typeface="Bahnschrift" panose="020B0502040204020203" pitchFamily="34" charset="0"/>
              </a:rPr>
              <a:t>karena</a:t>
            </a:r>
            <a:r>
              <a:rPr lang="en-US" sz="3300" dirty="0">
                <a:latin typeface="Bahnschrift" panose="020B0502040204020203" pitchFamily="34" charset="0"/>
              </a:rPr>
              <a:t> itu dalam </a:t>
            </a:r>
            <a:r>
              <a:rPr lang="en-US" sz="3300" dirty="0" err="1">
                <a:latin typeface="Bahnschrift" panose="020B0502040204020203" pitchFamily="34" charset="0"/>
              </a:rPr>
              <a:t>etika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pancasila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terkandung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nilai-nilai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ketuhanan,kemanusian</a:t>
            </a:r>
            <a:r>
              <a:rPr lang="en-US" sz="3300" dirty="0">
                <a:latin typeface="Bahnschrift" panose="020B0502040204020203" pitchFamily="34" charset="0"/>
              </a:rPr>
              <a:t>, </a:t>
            </a:r>
            <a:r>
              <a:rPr lang="en-US" sz="3300" dirty="0" err="1">
                <a:latin typeface="Bahnschrift" panose="020B0502040204020203" pitchFamily="34" charset="0"/>
              </a:rPr>
              <a:t>persatuan</a:t>
            </a:r>
            <a:r>
              <a:rPr lang="en-US" sz="3300" dirty="0">
                <a:latin typeface="Bahnschrift" panose="020B0502040204020203" pitchFamily="34" charset="0"/>
              </a:rPr>
              <a:t>, </a:t>
            </a:r>
            <a:r>
              <a:rPr lang="en-US" sz="3300" dirty="0" err="1">
                <a:latin typeface="Bahnschrift" panose="020B0502040204020203" pitchFamily="34" charset="0"/>
              </a:rPr>
              <a:t>kerakyatan</a:t>
            </a:r>
            <a:r>
              <a:rPr lang="en-US" sz="3300" dirty="0">
                <a:latin typeface="Bahnschrift" panose="020B0502040204020203" pitchFamily="34" charset="0"/>
              </a:rPr>
              <a:t> dan </a:t>
            </a:r>
            <a:r>
              <a:rPr lang="en-US" sz="3300" dirty="0" err="1">
                <a:latin typeface="Bahnschrift" panose="020B0502040204020203" pitchFamily="34" charset="0"/>
              </a:rPr>
              <a:t>keadilan</a:t>
            </a:r>
            <a:r>
              <a:rPr lang="en-US" sz="3300" dirty="0">
                <a:latin typeface="Bahnschrift" panose="020B0502040204020203" pitchFamily="34" charset="0"/>
              </a:rPr>
              <a:t>, </a:t>
            </a:r>
            <a:r>
              <a:rPr lang="en-US" sz="3300" dirty="0" err="1">
                <a:latin typeface="Bahnschrift" panose="020B0502040204020203" pitchFamily="34" charset="0"/>
              </a:rPr>
              <a:t>kelima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nilai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membentuk</a:t>
            </a:r>
            <a:r>
              <a:rPr lang="en-US" sz="3300" dirty="0">
                <a:latin typeface="Bahnschrift" panose="020B0502040204020203" pitchFamily="34" charset="0"/>
              </a:rPr>
              <a:t> perilaku manusia </a:t>
            </a:r>
            <a:r>
              <a:rPr lang="en-US" sz="3300" dirty="0" err="1">
                <a:latin typeface="Bahnschrift" panose="020B0502040204020203" pitchFamily="34" charset="0"/>
              </a:rPr>
              <a:t>indonesia</a:t>
            </a:r>
            <a:r>
              <a:rPr lang="en-US" sz="3300" dirty="0">
                <a:latin typeface="Bahnschrift" panose="020B0502040204020203" pitchFamily="34" charset="0"/>
              </a:rPr>
              <a:t> dalam semua </a:t>
            </a:r>
            <a:r>
              <a:rPr lang="en-US" sz="3300" dirty="0" err="1">
                <a:latin typeface="Bahnschrift" panose="020B0502040204020203" pitchFamily="34" charset="0"/>
              </a:rPr>
              <a:t>aspek</a:t>
            </a:r>
            <a:r>
              <a:rPr lang="en-US" sz="3300" dirty="0">
                <a:latin typeface="Bahnschrift" panose="020B0502040204020203" pitchFamily="34" charset="0"/>
              </a:rPr>
              <a:t> kehidupan.</a:t>
            </a:r>
          </a:p>
          <a:p>
            <a:pPr algn="l">
              <a:lnSpc>
                <a:spcPct val="160000"/>
              </a:lnSpc>
            </a:pPr>
            <a:r>
              <a:rPr lang="en-US" sz="3300" dirty="0">
                <a:latin typeface="Bahnschrift" panose="020B0502040204020203" pitchFamily="34" charset="0"/>
              </a:rPr>
              <a:t>	</a:t>
            </a:r>
            <a:r>
              <a:rPr lang="en-US" sz="3300" dirty="0" err="1">
                <a:latin typeface="Bahnschrift" panose="020B0502040204020203" pitchFamily="34" charset="0"/>
              </a:rPr>
              <a:t>Pemaparan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pancasia</a:t>
            </a:r>
            <a:r>
              <a:rPr lang="en-US" sz="3300" dirty="0">
                <a:latin typeface="Bahnschrift" panose="020B0502040204020203" pitchFamily="34" charset="0"/>
              </a:rPr>
              <a:t> sebagai sistem Etika </a:t>
            </a:r>
            <a:r>
              <a:rPr lang="en-US" sz="3300" dirty="0" err="1">
                <a:latin typeface="Bahnschrift" panose="020B0502040204020203" pitchFamily="34" charset="0"/>
              </a:rPr>
              <a:t>menurut</a:t>
            </a:r>
            <a:r>
              <a:rPr lang="en-US" sz="3300" dirty="0">
                <a:latin typeface="Bahnschrift" panose="020B0502040204020203" pitchFamily="34" charset="0"/>
              </a:rPr>
              <a:t> Sri </a:t>
            </a:r>
            <a:r>
              <a:rPr lang="en-US" sz="3300" dirty="0" err="1">
                <a:latin typeface="Bahnschrift" panose="020B0502040204020203" pitchFamily="34" charset="0"/>
              </a:rPr>
              <a:t>Soeprato</a:t>
            </a:r>
            <a:r>
              <a:rPr lang="en-US" sz="3300" dirty="0">
                <a:latin typeface="Bahnschrift" panose="020B0502040204020203" pitchFamily="34" charset="0"/>
              </a:rPr>
              <a:t>(2015) </a:t>
            </a:r>
            <a:r>
              <a:rPr lang="en-US" sz="3300" dirty="0" err="1">
                <a:latin typeface="Bahnschrift" panose="020B0502040204020203" pitchFamily="34" charset="0"/>
              </a:rPr>
              <a:t>etika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pancasila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ialah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etika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keunggulan</a:t>
            </a:r>
            <a:r>
              <a:rPr lang="en-US" sz="3300" dirty="0">
                <a:latin typeface="Bahnschrift" panose="020B0502040204020203" pitchFamily="34" charset="0"/>
              </a:rPr>
              <a:t> yang </a:t>
            </a:r>
            <a:r>
              <a:rPr lang="en-US" sz="3300" dirty="0" err="1">
                <a:latin typeface="Bahnschrift" panose="020B0502040204020203" pitchFamily="34" charset="0"/>
              </a:rPr>
              <a:t>tersusun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dari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nilai</a:t>
            </a:r>
            <a:r>
              <a:rPr lang="en-US" sz="3300" dirty="0">
                <a:latin typeface="Bahnschrift" panose="020B0502040204020203" pitchFamily="34" charset="0"/>
              </a:rPr>
              <a:t>, </a:t>
            </a:r>
            <a:r>
              <a:rPr lang="en-US" sz="3300" dirty="0" err="1">
                <a:latin typeface="Bahnschrift" panose="020B0502040204020203" pitchFamily="34" charset="0"/>
              </a:rPr>
              <a:t>asas</a:t>
            </a:r>
            <a:r>
              <a:rPr lang="en-US" sz="3300" dirty="0">
                <a:latin typeface="Bahnschrift" panose="020B0502040204020203" pitchFamily="34" charset="0"/>
              </a:rPr>
              <a:t>, dan </a:t>
            </a:r>
            <a:r>
              <a:rPr lang="en-US" sz="3300" dirty="0" err="1">
                <a:latin typeface="Bahnschrift" panose="020B0502040204020203" pitchFamily="34" charset="0"/>
              </a:rPr>
              <a:t>keutamaan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budi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pekerti</a:t>
            </a:r>
            <a:r>
              <a:rPr lang="en-US" sz="3300" dirty="0">
                <a:latin typeface="Bahnschrift" panose="020B0502040204020203" pitchFamily="34" charset="0"/>
              </a:rPr>
              <a:t> </a:t>
            </a:r>
            <a:r>
              <a:rPr lang="en-US" sz="3300" dirty="0" err="1">
                <a:latin typeface="Bahnschrift" panose="020B0502040204020203" pitchFamily="34" charset="0"/>
              </a:rPr>
              <a:t>bagi</a:t>
            </a:r>
            <a:r>
              <a:rPr lang="en-US" sz="3300" dirty="0">
                <a:latin typeface="Bahnschrift" panose="020B0502040204020203" pitchFamily="34" charset="0"/>
              </a:rPr>
              <a:t> </a:t>
            </a:r>
            <a:r>
              <a:rPr lang="en-US" sz="3300" dirty="0" err="1">
                <a:latin typeface="Bahnschrift" panose="020B0502040204020203" pitchFamily="34" charset="0"/>
              </a:rPr>
              <a:t>warga</a:t>
            </a:r>
            <a:r>
              <a:rPr lang="en-US" sz="3300" dirty="0">
                <a:latin typeface="Bahnschrift" panose="020B0502040204020203" pitchFamily="34" charset="0"/>
              </a:rPr>
              <a:t> negara.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F8D8AA-60BE-4682-A8DE-D7F9E6821E26}"/>
              </a:ext>
            </a:extLst>
          </p:cNvPr>
          <p:cNvSpPr txBox="1">
            <a:spLocks/>
          </p:cNvSpPr>
          <p:nvPr/>
        </p:nvSpPr>
        <p:spPr>
          <a:xfrm>
            <a:off x="2182177" y="297358"/>
            <a:ext cx="7827645" cy="58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 Black" panose="020B0A04020102020204" pitchFamily="34" charset="0"/>
              </a:rPr>
              <a:t>2. </a:t>
            </a:r>
            <a:r>
              <a:rPr lang="en-US" sz="2800" dirty="0" err="1">
                <a:latin typeface="Arial Black" panose="020B0A04020102020204" pitchFamily="34" charset="0"/>
              </a:rPr>
              <a:t>Pengertian</a:t>
            </a:r>
            <a:r>
              <a:rPr lang="en-US" sz="2800" dirty="0">
                <a:latin typeface="Arial Black" panose="020B0A04020102020204" pitchFamily="34" charset="0"/>
              </a:rPr>
              <a:t> Etika Pancasila</a:t>
            </a:r>
          </a:p>
        </p:txBody>
      </p:sp>
    </p:spTree>
    <p:extLst>
      <p:ext uri="{BB962C8B-B14F-4D97-AF65-F5344CB8AC3E}">
        <p14:creationId xmlns:p14="http://schemas.microsoft.com/office/powerpoint/2010/main" val="36758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891063-B717-4DB0-84B3-C1DB27987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5" r="56718"/>
          <a:stretch/>
        </p:blipFill>
        <p:spPr>
          <a:xfrm>
            <a:off x="11155363" y="-1"/>
            <a:ext cx="103663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04A5B-2185-424D-8D42-21A6A3F26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5" r="75449"/>
          <a:stretch/>
        </p:blipFill>
        <p:spPr>
          <a:xfrm>
            <a:off x="22859" y="297358"/>
            <a:ext cx="1880235" cy="62632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6F8D8AA-60BE-4682-A8DE-D7F9E6821E26}"/>
              </a:ext>
            </a:extLst>
          </p:cNvPr>
          <p:cNvSpPr txBox="1">
            <a:spLocks/>
          </p:cNvSpPr>
          <p:nvPr/>
        </p:nvSpPr>
        <p:spPr>
          <a:xfrm>
            <a:off x="1173480" y="297358"/>
            <a:ext cx="9982199" cy="58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 Black" panose="020B0A04020102020204" pitchFamily="34" charset="0"/>
              </a:rPr>
              <a:t>3. Nilai-Nilai Yang </a:t>
            </a:r>
            <a:r>
              <a:rPr lang="en-US" sz="2800" dirty="0" err="1">
                <a:latin typeface="Arial Black" panose="020B0A04020102020204" pitchFamily="34" charset="0"/>
              </a:rPr>
              <a:t>Terkandung</a:t>
            </a:r>
            <a:r>
              <a:rPr lang="en-US" sz="2800" dirty="0">
                <a:latin typeface="Arial Black" panose="020B0A04020102020204" pitchFamily="34" charset="0"/>
              </a:rPr>
              <a:t> dalam Pancasila</a:t>
            </a:r>
          </a:p>
        </p:txBody>
      </p:sp>
      <p:sp>
        <p:nvSpPr>
          <p:cNvPr id="7" name="Shape 861">
            <a:extLst>
              <a:ext uri="{FF2B5EF4-FFF2-40B4-BE49-F238E27FC236}">
                <a16:creationId xmlns:a16="http://schemas.microsoft.com/office/drawing/2014/main" id="{F9E2B6C0-B8C6-4247-B271-BDF906C230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1438" y="762000"/>
            <a:ext cx="9813925" cy="6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/>
            <a:r>
              <a:rPr lang="id-ID" sz="1200" dirty="0"/>
              <a:t>	</a:t>
            </a:r>
            <a:endParaRPr lang="id-ID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 err="1">
                <a:latin typeface="Bahnschrift" panose="020B0502040204020203" pitchFamily="34" charset="0"/>
              </a:rPr>
              <a:t>Nilai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Dasar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nilai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bersifat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abstrak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dan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tidak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dapat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diamati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id-ID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oleh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panca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indra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manusia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namun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dalam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kenyataannya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nilai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berhubungan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dengan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tingkah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laku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manusia</a:t>
            </a:r>
            <a:r>
              <a:rPr lang="en-US" sz="2800" dirty="0">
                <a:latin typeface="Bahnschrift" panose="020B0502040204020203" pitchFamily="34" charset="0"/>
              </a:rPr>
              <a:t>.</a:t>
            </a:r>
            <a:endParaRPr lang="id-ID" sz="28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id-ID" sz="28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 err="1">
                <a:latin typeface="Bahnschrift" panose="020B0502040204020203" pitchFamily="34" charset="0"/>
              </a:rPr>
              <a:t>Nilai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Instrumen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nilai</a:t>
            </a:r>
            <a:r>
              <a:rPr lang="en-US" sz="2800" dirty="0">
                <a:latin typeface="Bahnschrift" panose="020B0502040204020203" pitchFamily="34" charset="0"/>
              </a:rPr>
              <a:t> yang </a:t>
            </a:r>
            <a:r>
              <a:rPr lang="en-US" sz="2800" dirty="0" err="1">
                <a:latin typeface="Bahnschrift" panose="020B0502040204020203" pitchFamily="34" charset="0"/>
              </a:rPr>
              <a:t>menjadi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pedoman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pelaksanaan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dari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nilai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dasar</a:t>
            </a:r>
            <a:r>
              <a:rPr lang="en-US" sz="2800" dirty="0">
                <a:latin typeface="Bahnschrift" panose="020B0502040204020203" pitchFamily="34" charset="0"/>
              </a:rPr>
              <a:t>. </a:t>
            </a:r>
            <a:r>
              <a:rPr lang="en-US" sz="2800" dirty="0" err="1">
                <a:latin typeface="Bahnschrift" panose="020B0502040204020203" pitchFamily="34" charset="0"/>
              </a:rPr>
              <a:t>Nilai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dasar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belum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dapat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bermakna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sepenuhnya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apabila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belum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memiliki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formulasi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serta</a:t>
            </a:r>
            <a:r>
              <a:rPr lang="en-US" sz="2800" dirty="0">
                <a:latin typeface="Bahnschrift" panose="020B0502040204020203" pitchFamily="34" charset="0"/>
              </a:rPr>
              <a:t> parameter </a:t>
            </a:r>
            <a:r>
              <a:rPr lang="en-US" sz="2800" dirty="0" err="1">
                <a:latin typeface="Bahnschrift" panose="020B0502040204020203" pitchFamily="34" charset="0"/>
              </a:rPr>
              <a:t>atau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en-US" sz="2800" dirty="0" err="1">
                <a:latin typeface="Bahnschrift" panose="020B0502040204020203" pitchFamily="34" charset="0"/>
              </a:rPr>
              <a:t>ukuran</a:t>
            </a:r>
            <a:r>
              <a:rPr lang="en-US" sz="2800" dirty="0">
                <a:latin typeface="Bahnschrift" panose="020B0502040204020203" pitchFamily="34" charset="0"/>
              </a:rPr>
              <a:t> yang </a:t>
            </a:r>
            <a:r>
              <a:rPr lang="en-US" sz="2800" dirty="0" err="1">
                <a:latin typeface="Bahnschrift" panose="020B0502040204020203" pitchFamily="34" charset="0"/>
              </a:rPr>
              <a:t>jelas</a:t>
            </a:r>
            <a:r>
              <a:rPr lang="en-US" sz="2800" dirty="0">
                <a:latin typeface="Bahnschrift" panose="020B0502040204020203" pitchFamily="34" charset="0"/>
              </a:rPr>
              <a:t>.  </a:t>
            </a:r>
            <a:endParaRPr lang="id-ID" sz="28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id-ID" sz="28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sz="2800" dirty="0">
                <a:latin typeface="Bahnschrift" panose="020B0502040204020203" pitchFamily="34" charset="0"/>
              </a:rPr>
              <a:t>Nilai Praktis, merupakan penjabaran lebih lanjut dari nilai  instrumental dalam kehidupan yang lebih nyata dengan demikian nilai prak</a:t>
            </a:r>
            <a:r>
              <a:rPr lang="en-US" sz="2800" dirty="0">
                <a:latin typeface="Bahnschrift" panose="020B0502040204020203" pitchFamily="34" charset="0"/>
              </a:rPr>
              <a:t>t</a:t>
            </a:r>
            <a:r>
              <a:rPr lang="id-ID" sz="2800" dirty="0">
                <a:latin typeface="Bahnschrift" panose="020B0502040204020203" pitchFamily="34" charset="0"/>
              </a:rPr>
              <a:t>is merupakan pelaksanaan secara nyata dari nilai-nilai dasar dan nilai-nilai instrumental.</a:t>
            </a:r>
          </a:p>
          <a:p>
            <a:pPr marL="342900" indent="-342900" algn="just">
              <a:buFont typeface="+mj-lt"/>
              <a:buAutoNum type="arabicPeriod"/>
            </a:pPr>
            <a:endParaRPr lang="en" sz="1600" dirty="0">
              <a:solidFill>
                <a:srgbClr val="3F3F3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621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891063-B717-4DB0-84B3-C1DB27987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" r="53040"/>
          <a:stretch/>
        </p:blipFill>
        <p:spPr>
          <a:xfrm>
            <a:off x="10988039" y="-1"/>
            <a:ext cx="115062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04A5B-2185-424D-8D42-21A6A3F26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5" r="75449"/>
          <a:stretch/>
        </p:blipFill>
        <p:spPr>
          <a:xfrm>
            <a:off x="22859" y="297358"/>
            <a:ext cx="1880235" cy="626328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4C252C-BCF3-49CC-8FE5-372E2D66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60" y="297358"/>
            <a:ext cx="10134600" cy="68580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latin typeface="Bahnschrift" panose="020B0502040204020203" pitchFamily="34" charset="0"/>
              </a:rPr>
              <a:t>Etika Pancasila </a:t>
            </a:r>
            <a:r>
              <a:rPr lang="en-US" sz="2500" b="1" dirty="0" err="1">
                <a:latin typeface="Bahnschrift" panose="020B0502040204020203" pitchFamily="34" charset="0"/>
              </a:rPr>
              <a:t>terkandung</a:t>
            </a:r>
            <a:r>
              <a:rPr lang="en-US" sz="2500" b="1" dirty="0">
                <a:latin typeface="Bahnschrift" panose="020B0502040204020203" pitchFamily="34" charset="0"/>
              </a:rPr>
              <a:t> dalam </a:t>
            </a:r>
            <a:r>
              <a:rPr lang="en-US" sz="2500" b="1" dirty="0" err="1">
                <a:latin typeface="Bahnschrift" panose="020B0502040204020203" pitchFamily="34" charset="0"/>
              </a:rPr>
              <a:t>nilai-nilai</a:t>
            </a:r>
            <a:r>
              <a:rPr lang="en-US" sz="2500" b="1" dirty="0">
                <a:latin typeface="Bahnschrift" panose="020B0502040204020203" pitchFamily="34" charset="0"/>
              </a:rPr>
              <a:t> Pancasila </a:t>
            </a:r>
            <a:r>
              <a:rPr lang="en-US" sz="2500" b="1" dirty="0" err="1">
                <a:latin typeface="Bahnschrift" panose="020B0502040204020203" pitchFamily="34" charset="0"/>
              </a:rPr>
              <a:t>yaitu</a:t>
            </a:r>
            <a:r>
              <a:rPr lang="en-US" sz="2500" b="1" dirty="0">
                <a:latin typeface="Bahnschrift" panose="020B0502040204020203" pitchFamily="34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500" dirty="0">
                <a:latin typeface="Bahnschrift" panose="020B0502040204020203" pitchFamily="34" charset="0"/>
              </a:rPr>
              <a:t>• </a:t>
            </a:r>
            <a:r>
              <a:rPr lang="en-US" sz="2500" dirty="0" err="1">
                <a:latin typeface="Bahnschrift" panose="020B0502040204020203" pitchFamily="34" charset="0"/>
              </a:rPr>
              <a:t>sila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ketuhanan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mengadung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dimensi</a:t>
            </a:r>
            <a:r>
              <a:rPr lang="en-US" sz="2500" dirty="0">
                <a:latin typeface="Bahnschrift" panose="020B0502040204020203" pitchFamily="34" charset="0"/>
              </a:rPr>
              <a:t> moral </a:t>
            </a:r>
            <a:r>
              <a:rPr lang="en-US" sz="2500" dirty="0" err="1">
                <a:latin typeface="Bahnschrift" panose="020B0502040204020203" pitchFamily="34" charset="0"/>
              </a:rPr>
              <a:t>berupa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nilai</a:t>
            </a:r>
            <a:r>
              <a:rPr lang="en-US" sz="2500" dirty="0">
                <a:latin typeface="Bahnschrift" panose="020B0502040204020203" pitchFamily="34" charset="0"/>
              </a:rPr>
              <a:t> spiritual yang </a:t>
            </a:r>
            <a:r>
              <a:rPr lang="en-US" sz="2500" dirty="0" err="1">
                <a:latin typeface="Bahnschrift" panose="020B0502040204020203" pitchFamily="34" charset="0"/>
              </a:rPr>
              <a:t>mendekatkan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diri</a:t>
            </a:r>
            <a:r>
              <a:rPr lang="en-US" sz="2500" dirty="0">
                <a:latin typeface="Bahnschrift" panose="020B0502040204020203" pitchFamily="34" charset="0"/>
              </a:rPr>
              <a:t> manusia kepada sang </a:t>
            </a:r>
            <a:r>
              <a:rPr lang="en-US" sz="2500" dirty="0" err="1">
                <a:latin typeface="Bahnschrift" panose="020B0502040204020203" pitchFamily="34" charset="0"/>
              </a:rPr>
              <a:t>pencipta</a:t>
            </a:r>
            <a:r>
              <a:rPr lang="en-US" sz="2500" dirty="0">
                <a:latin typeface="Bahnschrift" panose="020B0502040204020203" pitchFamily="34" charset="0"/>
              </a:rPr>
              <a:t>, </a:t>
            </a:r>
            <a:r>
              <a:rPr lang="en-US" sz="2500" dirty="0" err="1">
                <a:latin typeface="Bahnschrift" panose="020B0502040204020203" pitchFamily="34" charset="0"/>
              </a:rPr>
              <a:t>ketaatan</a:t>
            </a:r>
            <a:r>
              <a:rPr lang="en-US" sz="2500" dirty="0">
                <a:latin typeface="Bahnschrift" panose="020B0502040204020203" pitchFamily="34" charset="0"/>
              </a:rPr>
              <a:t> kepada </a:t>
            </a:r>
            <a:r>
              <a:rPr lang="en-US" sz="2500" dirty="0" err="1">
                <a:latin typeface="Bahnschrift" panose="020B0502040204020203" pitchFamily="34" charset="0"/>
              </a:rPr>
              <a:t>nilai</a:t>
            </a:r>
            <a:r>
              <a:rPr lang="en-US" sz="2500" dirty="0">
                <a:latin typeface="Bahnschrift" panose="020B0502040204020203" pitchFamily="34" charset="0"/>
              </a:rPr>
              <a:t> agama yang </a:t>
            </a:r>
            <a:r>
              <a:rPr lang="en-US" sz="2500" dirty="0" err="1">
                <a:latin typeface="Bahnschrift" panose="020B0502040204020203" pitchFamily="34" charset="0"/>
              </a:rPr>
              <a:t>dianutya</a:t>
            </a:r>
            <a:r>
              <a:rPr lang="en-US" sz="2500" dirty="0">
                <a:latin typeface="Bahnschrift" panose="020B0502040204020203" pitchFamily="34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2500" dirty="0">
                <a:latin typeface="Bahnschrift" panose="020B0502040204020203" pitchFamily="34" charset="0"/>
              </a:rPr>
              <a:t>• </a:t>
            </a:r>
            <a:r>
              <a:rPr lang="en-US" sz="2500" dirty="0" err="1">
                <a:latin typeface="Bahnschrift" panose="020B0502040204020203" pitchFamily="34" charset="0"/>
              </a:rPr>
              <a:t>sila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kemanusian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mengadung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dimensi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humanus</a:t>
            </a:r>
            <a:r>
              <a:rPr lang="en-US" sz="2500" dirty="0">
                <a:latin typeface="Bahnschrift" panose="020B0502040204020203" pitchFamily="34" charset="0"/>
              </a:rPr>
              <a:t>, </a:t>
            </a:r>
            <a:r>
              <a:rPr lang="en-US" sz="2500" dirty="0" err="1">
                <a:latin typeface="Bahnschrift" panose="020B0502040204020203" pitchFamily="34" charset="0"/>
              </a:rPr>
              <a:t>artinya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menjadikan</a:t>
            </a:r>
            <a:r>
              <a:rPr lang="en-US" sz="2500" dirty="0">
                <a:latin typeface="Bahnschrift" panose="020B0502040204020203" pitchFamily="34" charset="0"/>
              </a:rPr>
              <a:t> manusia </a:t>
            </a:r>
            <a:r>
              <a:rPr lang="en-US" sz="2500" dirty="0" err="1">
                <a:latin typeface="Bahnschrift" panose="020B0502040204020203" pitchFamily="34" charset="0"/>
              </a:rPr>
              <a:t>lebih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manusiawi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yaitu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upaya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meningkatkan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kualitas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kemanusiaan</a:t>
            </a:r>
            <a:r>
              <a:rPr lang="en-US" sz="2500" dirty="0">
                <a:latin typeface="Bahnschrift" panose="020B0502040204020203" pitchFamily="34" charset="0"/>
              </a:rPr>
              <a:t> dalam </a:t>
            </a:r>
            <a:r>
              <a:rPr lang="en-US" sz="2500" dirty="0" err="1">
                <a:latin typeface="Bahnschrift" panose="020B0502040204020203" pitchFamily="34" charset="0"/>
              </a:rPr>
              <a:t>pergaulan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antar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sesama</a:t>
            </a:r>
            <a:r>
              <a:rPr lang="en-US" sz="2500" dirty="0">
                <a:latin typeface="Bahnschrift" panose="020B0502040204020203" pitchFamily="34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2500" dirty="0">
                <a:latin typeface="Bahnschrift" panose="020B0502040204020203" pitchFamily="34" charset="0"/>
              </a:rPr>
              <a:t>• </a:t>
            </a:r>
            <a:r>
              <a:rPr lang="en-US" sz="2500" dirty="0" err="1">
                <a:latin typeface="Bahnschrift" panose="020B0502040204020203" pitchFamily="34" charset="0"/>
              </a:rPr>
              <a:t>sila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persatuan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mengandung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dimensi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nilai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solidaritas</a:t>
            </a:r>
            <a:r>
              <a:rPr lang="en-US" sz="2500" dirty="0">
                <a:latin typeface="Bahnschrift" panose="020B0502040204020203" pitchFamily="34" charset="0"/>
              </a:rPr>
              <a:t>, rasa </a:t>
            </a:r>
            <a:r>
              <a:rPr lang="en-US" sz="2500" dirty="0" err="1">
                <a:latin typeface="Bahnschrift" panose="020B0502040204020203" pitchFamily="34" charset="0"/>
              </a:rPr>
              <a:t>kebersamaan</a:t>
            </a:r>
            <a:r>
              <a:rPr lang="en-US" sz="2500" dirty="0">
                <a:latin typeface="Bahnschrift" panose="020B0502040204020203" pitchFamily="34" charset="0"/>
              </a:rPr>
              <a:t> (</a:t>
            </a:r>
            <a:r>
              <a:rPr lang="en-US" sz="2500" dirty="0" err="1">
                <a:latin typeface="Bahnschrift" panose="020B0502040204020203" pitchFamily="34" charset="0"/>
              </a:rPr>
              <a:t>mitsein</a:t>
            </a:r>
            <a:r>
              <a:rPr lang="en-US" sz="2500" dirty="0">
                <a:latin typeface="Bahnschrift" panose="020B0502040204020203" pitchFamily="34" charset="0"/>
              </a:rPr>
              <a:t>), </a:t>
            </a:r>
            <a:r>
              <a:rPr lang="en-US" sz="2500" dirty="0" err="1">
                <a:latin typeface="Bahnschrift" panose="020B0502040204020203" pitchFamily="34" charset="0"/>
              </a:rPr>
              <a:t>cinta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tanah</a:t>
            </a:r>
            <a:r>
              <a:rPr lang="en-US" sz="2500" dirty="0">
                <a:latin typeface="Bahnschrift" panose="020B0502040204020203" pitchFamily="34" charset="0"/>
              </a:rPr>
              <a:t> air.</a:t>
            </a:r>
          </a:p>
          <a:p>
            <a:pPr algn="l">
              <a:lnSpc>
                <a:spcPct val="100000"/>
              </a:lnSpc>
            </a:pPr>
            <a:r>
              <a:rPr lang="en-US" sz="2500" dirty="0">
                <a:latin typeface="Bahnschrift" panose="020B0502040204020203" pitchFamily="34" charset="0"/>
              </a:rPr>
              <a:t>• </a:t>
            </a:r>
            <a:r>
              <a:rPr lang="en-US" sz="2500" dirty="0" err="1">
                <a:latin typeface="Bahnschrift" panose="020B0502040204020203" pitchFamily="34" charset="0"/>
              </a:rPr>
              <a:t>sila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kerakyatan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mengandung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dimensi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nilai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berupa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sikap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mengahargai</a:t>
            </a:r>
            <a:r>
              <a:rPr lang="en-US" sz="2500" dirty="0">
                <a:latin typeface="Bahnschrift" panose="020B0502040204020203" pitchFamily="34" charset="0"/>
              </a:rPr>
              <a:t> orang lain, </a:t>
            </a:r>
            <a:r>
              <a:rPr lang="en-US" sz="2500" dirty="0" err="1">
                <a:latin typeface="Bahnschrift" panose="020B0502040204020203" pitchFamily="34" charset="0"/>
              </a:rPr>
              <a:t>mau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mendengar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pendapat</a:t>
            </a:r>
            <a:r>
              <a:rPr lang="en-US" sz="2500" dirty="0">
                <a:latin typeface="Bahnschrift" panose="020B0502040204020203" pitchFamily="34" charset="0"/>
              </a:rPr>
              <a:t> orang lain, </a:t>
            </a:r>
            <a:r>
              <a:rPr lang="en-US" sz="2500" dirty="0" err="1">
                <a:latin typeface="Bahnschrift" panose="020B0502040204020203" pitchFamily="34" charset="0"/>
              </a:rPr>
              <a:t>tidak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memaksakan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kehendak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kepadan</a:t>
            </a:r>
            <a:r>
              <a:rPr lang="en-US" sz="2500" dirty="0">
                <a:latin typeface="Bahnschrift" panose="020B0502040204020203" pitchFamily="34" charset="0"/>
              </a:rPr>
              <a:t> orang lain.</a:t>
            </a:r>
          </a:p>
          <a:p>
            <a:pPr algn="l">
              <a:lnSpc>
                <a:spcPct val="100000"/>
              </a:lnSpc>
            </a:pPr>
            <a:r>
              <a:rPr lang="en-US" sz="2500" dirty="0">
                <a:latin typeface="Bahnschrift" panose="020B0502040204020203" pitchFamily="34" charset="0"/>
              </a:rPr>
              <a:t>• </a:t>
            </a:r>
            <a:r>
              <a:rPr lang="en-US" sz="2500" dirty="0" err="1">
                <a:latin typeface="Bahnschrift" panose="020B0502040204020203" pitchFamily="34" charset="0"/>
              </a:rPr>
              <a:t>sila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keadilan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mengandung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dimensi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nilai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mau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peduli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antar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sesama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nasib</a:t>
            </a:r>
            <a:r>
              <a:rPr lang="en-US" sz="2500" dirty="0">
                <a:latin typeface="Bahnschrift" panose="020B0502040204020203" pitchFamily="34" charset="0"/>
              </a:rPr>
              <a:t> orang lain, </a:t>
            </a:r>
            <a:r>
              <a:rPr lang="en-US" sz="2500" dirty="0" err="1">
                <a:latin typeface="Bahnschrift" panose="020B0502040204020203" pitchFamily="34" charset="0"/>
              </a:rPr>
              <a:t>kesedian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membantu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kesulitan</a:t>
            </a:r>
            <a:r>
              <a:rPr lang="en-US" sz="2500" dirty="0">
                <a:latin typeface="Bahnschrift" panose="020B0502040204020203" pitchFamily="34" charset="0"/>
              </a:rPr>
              <a:t> orang lain.</a:t>
            </a:r>
          </a:p>
        </p:txBody>
      </p:sp>
    </p:spTree>
    <p:extLst>
      <p:ext uri="{BB962C8B-B14F-4D97-AF65-F5344CB8AC3E}">
        <p14:creationId xmlns:p14="http://schemas.microsoft.com/office/powerpoint/2010/main" val="36182344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891063-B717-4DB0-84B3-C1DB27987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" r="49801"/>
          <a:stretch/>
        </p:blipFill>
        <p:spPr>
          <a:xfrm>
            <a:off x="10850879" y="-1"/>
            <a:ext cx="131826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04A5B-2185-424D-8D42-21A6A3F26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61" r="73582"/>
          <a:stretch/>
        </p:blipFill>
        <p:spPr>
          <a:xfrm>
            <a:off x="0" y="297358"/>
            <a:ext cx="1810226" cy="626328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4C252C-BCF3-49CC-8FE5-372E2D66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09" y="885276"/>
            <a:ext cx="11321891" cy="5972723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5800" dirty="0" err="1">
                <a:latin typeface="Bahnschrift" panose="020B0502040204020203" pitchFamily="34" charset="0"/>
              </a:rPr>
              <a:t>Sila</a:t>
            </a:r>
            <a:r>
              <a:rPr lang="en-US" sz="5800" dirty="0">
                <a:latin typeface="Bahnschrift" panose="020B0502040204020203" pitchFamily="34" charset="0"/>
              </a:rPr>
              <a:t> ke- 1</a:t>
            </a:r>
            <a:br>
              <a:rPr lang="en-US" sz="5800" dirty="0">
                <a:latin typeface="Bahnschrift" panose="020B0502040204020203" pitchFamily="34" charset="0"/>
              </a:rPr>
            </a:b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Mengembangkan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sikap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saling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menghormati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kebebasan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menjalankan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ibadah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sesuai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agama dan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kepercayaan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masing-masing.</a:t>
            </a:r>
            <a:br>
              <a:rPr lang="en-US" sz="5800" dirty="0">
                <a:latin typeface="Bahnschrift" panose="020B0502040204020203" pitchFamily="34" charset="0"/>
              </a:rPr>
            </a:br>
            <a:r>
              <a:rPr lang="en-US" sz="5800" dirty="0" err="1">
                <a:latin typeface="Bahnschrift" panose="020B0502040204020203" pitchFamily="34" charset="0"/>
              </a:rPr>
              <a:t>Sila</a:t>
            </a:r>
            <a:r>
              <a:rPr lang="en-US" sz="5800" dirty="0">
                <a:latin typeface="Bahnschrift" panose="020B0502040204020203" pitchFamily="34" charset="0"/>
              </a:rPr>
              <a:t> ke-2</a:t>
            </a:r>
            <a:br>
              <a:rPr lang="en-US" sz="5800" dirty="0">
                <a:latin typeface="Bahnschrift" panose="020B0502040204020203" pitchFamily="34" charset="0"/>
              </a:rPr>
            </a:b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Mengakui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dan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memperlakukan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orang lain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sesuai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harkat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dan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martabatnya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sebagai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makhluk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tuhan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.</a:t>
            </a:r>
            <a:br>
              <a:rPr lang="en-US" sz="5800" dirty="0">
                <a:latin typeface="Bahnschrift" panose="020B0502040204020203" pitchFamily="34" charset="0"/>
              </a:rPr>
            </a:br>
            <a:r>
              <a:rPr lang="en-US" sz="5800" dirty="0" err="1">
                <a:latin typeface="Bahnschrift" panose="020B0502040204020203" pitchFamily="34" charset="0"/>
              </a:rPr>
              <a:t>Sila</a:t>
            </a:r>
            <a:r>
              <a:rPr lang="en-US" sz="5800" dirty="0">
                <a:latin typeface="Bahnschrift" panose="020B0502040204020203" pitchFamily="34" charset="0"/>
              </a:rPr>
              <a:t> ke-3</a:t>
            </a:r>
            <a:br>
              <a:rPr lang="en-US" sz="5800" dirty="0">
                <a:latin typeface="Bahnschrift" panose="020B0502040204020203" pitchFamily="34" charset="0"/>
              </a:rPr>
            </a:b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Melakukan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kegiatan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kemanusiaan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seperti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membantu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korban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bencana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alam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,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anak-anak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di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panti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asuhan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, orang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sakit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, dan yang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mengalami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kesulitan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hidup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lainnya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.</a:t>
            </a:r>
            <a:br>
              <a:rPr lang="en-US" sz="5800" dirty="0">
                <a:latin typeface="Bahnschrift" panose="020B0502040204020203" pitchFamily="34" charset="0"/>
              </a:rPr>
            </a:br>
            <a:r>
              <a:rPr lang="en-US" sz="5800" dirty="0" err="1">
                <a:latin typeface="Bahnschrift" panose="020B0502040204020203" pitchFamily="34" charset="0"/>
              </a:rPr>
              <a:t>Sila</a:t>
            </a:r>
            <a:r>
              <a:rPr lang="en-US" sz="5800" dirty="0">
                <a:latin typeface="Bahnschrift" panose="020B0502040204020203" pitchFamily="34" charset="0"/>
              </a:rPr>
              <a:t> ke-4</a:t>
            </a:r>
          </a:p>
          <a:p>
            <a:pPr algn="l">
              <a:lnSpc>
                <a:spcPct val="120000"/>
              </a:lnSpc>
            </a:pP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Mengutamakan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pengambilan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keputusan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dengan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musyawarah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untuk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mencapai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mufakat</a:t>
            </a:r>
            <a:br>
              <a:rPr lang="en-US" sz="5800" dirty="0">
                <a:latin typeface="Bahnschrift" panose="020B0502040204020203" pitchFamily="34" charset="0"/>
              </a:rPr>
            </a:br>
            <a:r>
              <a:rPr lang="en-US" sz="5800" dirty="0" err="1">
                <a:latin typeface="Bahnschrift" panose="020B0502040204020203" pitchFamily="34" charset="0"/>
              </a:rPr>
              <a:t>Sila</a:t>
            </a:r>
            <a:r>
              <a:rPr lang="en-US" sz="5800" dirty="0">
                <a:latin typeface="Bahnschrift" panose="020B0502040204020203" pitchFamily="34" charset="0"/>
              </a:rPr>
              <a:t> ke-5</a:t>
            </a:r>
          </a:p>
          <a:p>
            <a:pPr algn="l">
              <a:lnSpc>
                <a:spcPct val="120000"/>
              </a:lnSpc>
            </a:pP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Menjaga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keseimbangan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hak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dan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kewajiban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diri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sendiri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dan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Menghormati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hak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dan </a:t>
            </a:r>
            <a:r>
              <a:rPr lang="en-US" sz="58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kewajiban</a:t>
            </a:r>
            <a:r>
              <a:rPr lang="en-US" sz="58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orang lain.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F8D8AA-60BE-4682-A8DE-D7F9E6821E26}"/>
              </a:ext>
            </a:extLst>
          </p:cNvPr>
          <p:cNvSpPr txBox="1">
            <a:spLocks/>
          </p:cNvSpPr>
          <p:nvPr/>
        </p:nvSpPr>
        <p:spPr>
          <a:xfrm>
            <a:off x="1174908" y="297358"/>
            <a:ext cx="10146983" cy="76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Arial Black" panose="020B0A04020102020204" pitchFamily="34" charset="0"/>
              </a:rPr>
              <a:t>Contoh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pengamalan</a:t>
            </a:r>
            <a:r>
              <a:rPr lang="en-US" sz="2800" dirty="0">
                <a:latin typeface="Arial Black" panose="020B0A04020102020204" pitchFamily="34" charset="0"/>
              </a:rPr>
              <a:t> dalam </a:t>
            </a:r>
            <a:r>
              <a:rPr lang="en-US" sz="2800" dirty="0" err="1">
                <a:latin typeface="Arial Black" panose="020B0A04020102020204" pitchFamily="34" charset="0"/>
              </a:rPr>
              <a:t>setiap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sila</a:t>
            </a:r>
            <a:r>
              <a:rPr lang="en-US" sz="2800" dirty="0">
                <a:latin typeface="Arial Black" panose="020B0A04020102020204" pitchFamily="34" charset="0"/>
              </a:rPr>
              <a:t> Pancasila</a:t>
            </a:r>
          </a:p>
          <a:p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794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891063-B717-4DB0-84B3-C1DB27987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524" r="61333"/>
          <a:stretch/>
        </p:blipFill>
        <p:spPr>
          <a:xfrm>
            <a:off x="10788492" y="-1"/>
            <a:ext cx="14035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04A5B-2185-424D-8D42-21A6A3F26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5" r="75449"/>
          <a:stretch/>
        </p:blipFill>
        <p:spPr>
          <a:xfrm>
            <a:off x="22859" y="297358"/>
            <a:ext cx="1880235" cy="626328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4C252C-BCF3-49CC-8FE5-372E2D66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1066800"/>
            <a:ext cx="10378440" cy="549384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500" dirty="0" err="1">
                <a:latin typeface="Bahnschrift" panose="020B0502040204020203" pitchFamily="34" charset="0"/>
              </a:rPr>
              <a:t>Sumber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historis</a:t>
            </a:r>
            <a:r>
              <a:rPr lang="en-US" sz="2500" dirty="0">
                <a:latin typeface="Bahnschrift" panose="020B0502040204020203" pitchFamily="34" charset="0"/>
              </a:rPr>
              <a:t> pada zaman </a:t>
            </a:r>
            <a:r>
              <a:rPr lang="en-US" sz="2500" dirty="0" err="1">
                <a:latin typeface="Bahnschrift" panose="020B0502040204020203" pitchFamily="34" charset="0"/>
              </a:rPr>
              <a:t>orde</a:t>
            </a:r>
            <a:r>
              <a:rPr lang="en-US" sz="2500" dirty="0">
                <a:latin typeface="Bahnschrift" panose="020B0502040204020203" pitchFamily="34" charset="0"/>
              </a:rPr>
              <a:t> lama </a:t>
            </a:r>
            <a:r>
              <a:rPr lang="en-US" sz="2500" dirty="0" err="1">
                <a:latin typeface="Bahnschrift" panose="020B0502040204020203" pitchFamily="34" charset="0"/>
              </a:rPr>
              <a:t>nilai-nilai</a:t>
            </a:r>
            <a:r>
              <a:rPr lang="en-US" sz="2500" dirty="0">
                <a:latin typeface="Bahnschrift" panose="020B0502040204020203" pitchFamily="34" charset="0"/>
              </a:rPr>
              <a:t> Pancasila </a:t>
            </a:r>
            <a:r>
              <a:rPr lang="en-US" sz="2500" dirty="0" err="1">
                <a:latin typeface="Bahnschrift" panose="020B0502040204020203" pitchFamily="34" charset="0"/>
              </a:rPr>
              <a:t>belum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ditegaskan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kedalam</a:t>
            </a:r>
            <a:r>
              <a:rPr lang="en-US" sz="2500" dirty="0">
                <a:latin typeface="Bahnschrift" panose="020B0502040204020203" pitchFamily="34" charset="0"/>
              </a:rPr>
              <a:t> sistem </a:t>
            </a:r>
            <a:r>
              <a:rPr lang="en-US" sz="2500" dirty="0" err="1">
                <a:latin typeface="Bahnschrift" panose="020B0502040204020203" pitchFamily="34" charset="0"/>
              </a:rPr>
              <a:t>etika</a:t>
            </a:r>
            <a:r>
              <a:rPr lang="en-US" sz="2500" dirty="0">
                <a:latin typeface="Bahnschrift" panose="020B0502040204020203" pitchFamily="34" charset="0"/>
              </a:rPr>
              <a:t>, </a:t>
            </a:r>
            <a:r>
              <a:rPr lang="en-US" sz="2500" dirty="0" err="1">
                <a:latin typeface="Bahnschrift" panose="020B0502040204020203" pitchFamily="34" charset="0"/>
              </a:rPr>
              <a:t>nilai-nilai</a:t>
            </a:r>
            <a:r>
              <a:rPr lang="en-US" sz="2500" dirty="0">
                <a:latin typeface="Bahnschrift" panose="020B0502040204020203" pitchFamily="34" charset="0"/>
              </a:rPr>
              <a:t> moral </a:t>
            </a:r>
            <a:r>
              <a:rPr lang="en-US" sz="2500" dirty="0" err="1">
                <a:latin typeface="Bahnschrift" panose="020B0502040204020203" pitchFamily="34" charset="0"/>
              </a:rPr>
              <a:t>terdapat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pandangan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hidup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masyarakat</a:t>
            </a:r>
            <a:r>
              <a:rPr lang="en-US" sz="2500" dirty="0">
                <a:latin typeface="Bahnschrift" panose="020B0502040204020203" pitchFamily="34" charset="0"/>
              </a:rPr>
              <a:t> dalam masa </a:t>
            </a:r>
            <a:r>
              <a:rPr lang="en-US" sz="2500" dirty="0" err="1">
                <a:latin typeface="Bahnschrift" panose="020B0502040204020203" pitchFamily="34" charset="0"/>
              </a:rPr>
              <a:t>orde</a:t>
            </a:r>
            <a:r>
              <a:rPr lang="en-US" sz="2500" dirty="0">
                <a:latin typeface="Bahnschrift" panose="020B0502040204020203" pitchFamily="34" charset="0"/>
              </a:rPr>
              <a:t> lama </a:t>
            </a:r>
            <a:r>
              <a:rPr lang="en-US" sz="2500" dirty="0" err="1">
                <a:latin typeface="Bahnschrift" panose="020B0502040204020203" pitchFamily="34" charset="0"/>
              </a:rPr>
              <a:t>telah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mengenal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nilai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nilai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kemandirian</a:t>
            </a:r>
            <a:r>
              <a:rPr lang="en-US" sz="2500" dirty="0">
                <a:latin typeface="Bahnschrift" panose="020B0502040204020203" pitchFamily="34" charset="0"/>
              </a:rPr>
              <a:t> bangsa yang oleh </a:t>
            </a:r>
            <a:r>
              <a:rPr lang="en-US" sz="2500" dirty="0" err="1">
                <a:latin typeface="Bahnschrift" panose="020B0502040204020203" pitchFamily="34" charset="0"/>
              </a:rPr>
              <a:t>presiden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soekarno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disebut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dengan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istilah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berdikari</a:t>
            </a:r>
            <a:r>
              <a:rPr lang="en-US" sz="2500" dirty="0">
                <a:latin typeface="Bahnschrift" panose="020B0502040204020203" pitchFamily="34" charset="0"/>
              </a:rPr>
              <a:t> (</a:t>
            </a:r>
            <a:r>
              <a:rPr lang="en-US" sz="2500" dirty="0" err="1">
                <a:latin typeface="Bahnschrift" panose="020B0502040204020203" pitchFamily="34" charset="0"/>
              </a:rPr>
              <a:t>Berdiri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diatas</a:t>
            </a:r>
            <a:r>
              <a:rPr lang="en-US" sz="2500" dirty="0">
                <a:latin typeface="Bahnschrift" panose="020B0502040204020203" pitchFamily="34" charset="0"/>
              </a:rPr>
              <a:t> kaki </a:t>
            </a:r>
            <a:r>
              <a:rPr lang="en-US" sz="2500" dirty="0" err="1">
                <a:latin typeface="Bahnschrift" panose="020B0502040204020203" pitchFamily="34" charset="0"/>
              </a:rPr>
              <a:t>sendiri</a:t>
            </a:r>
            <a:r>
              <a:rPr lang="en-US" sz="2500" dirty="0">
                <a:latin typeface="Bahnschrift" panose="020B0502040204020203" pitchFamily="34" charset="0"/>
              </a:rPr>
              <a:t>).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500" dirty="0" err="1">
                <a:latin typeface="Bahnschrift" panose="020B0502040204020203" pitchFamily="34" charset="0"/>
              </a:rPr>
              <a:t>Sumber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sosiologi</a:t>
            </a:r>
            <a:r>
              <a:rPr lang="en-US" sz="2500" dirty="0">
                <a:latin typeface="Bahnschrift" panose="020B0502040204020203" pitchFamily="34" charset="0"/>
              </a:rPr>
              <a:t> Pancasila sebagai </a:t>
            </a:r>
            <a:r>
              <a:rPr lang="en-US" sz="2500" dirty="0" err="1">
                <a:latin typeface="Bahnschrift" panose="020B0502040204020203" pitchFamily="34" charset="0"/>
              </a:rPr>
              <a:t>etika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dapat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ditemukan</a:t>
            </a:r>
            <a:r>
              <a:rPr lang="en-US" sz="2500" dirty="0">
                <a:latin typeface="Bahnschrift" panose="020B0502040204020203" pitchFamily="34" charset="0"/>
              </a:rPr>
              <a:t> dalam kehidupan </a:t>
            </a:r>
            <a:r>
              <a:rPr lang="en-US" sz="2500" dirty="0" err="1">
                <a:latin typeface="Bahnschrift" panose="020B0502040204020203" pitchFamily="34" charset="0"/>
              </a:rPr>
              <a:t>masyarakat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berbagai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etika</a:t>
            </a:r>
            <a:r>
              <a:rPr lang="en-US" sz="2500" dirty="0">
                <a:latin typeface="Bahnschrift" panose="020B0502040204020203" pitchFamily="34" charset="0"/>
              </a:rPr>
              <a:t> di Indonesia, </a:t>
            </a:r>
            <a:r>
              <a:rPr lang="en-US" sz="2500" dirty="0" err="1">
                <a:latin typeface="Bahnschrift" panose="020B0502040204020203" pitchFamily="34" charset="0"/>
              </a:rPr>
              <a:t>misalnya</a:t>
            </a:r>
            <a:r>
              <a:rPr lang="en-US" sz="2500" dirty="0">
                <a:latin typeface="Bahnschrift" panose="020B0502040204020203" pitchFamily="34" charset="0"/>
              </a:rPr>
              <a:t> orang Minangkabau dalam </a:t>
            </a:r>
            <a:r>
              <a:rPr lang="en-US" sz="2500" dirty="0" err="1">
                <a:latin typeface="Bahnschrift" panose="020B0502040204020203" pitchFamily="34" charset="0"/>
              </a:rPr>
              <a:t>hal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bermusyawarah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memakai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prinsip</a:t>
            </a:r>
            <a:r>
              <a:rPr lang="en-US" sz="2500" dirty="0">
                <a:latin typeface="Bahnschrift" panose="020B0502040204020203" pitchFamily="34" charset="0"/>
              </a:rPr>
              <a:t> “</a:t>
            </a:r>
            <a:r>
              <a:rPr lang="en-US" sz="2500" dirty="0" err="1">
                <a:latin typeface="Bahnschrift" panose="020B0502040204020203" pitchFamily="34" charset="0"/>
              </a:rPr>
              <a:t>bulat</a:t>
            </a:r>
            <a:r>
              <a:rPr lang="en-US" sz="2500" dirty="0">
                <a:latin typeface="Bahnschrift" panose="020B0502040204020203" pitchFamily="34" charset="0"/>
              </a:rPr>
              <a:t> air oleh </a:t>
            </a:r>
            <a:r>
              <a:rPr lang="en-US" sz="2500" dirty="0" err="1">
                <a:latin typeface="Bahnschrift" panose="020B0502040204020203" pitchFamily="34" charset="0"/>
              </a:rPr>
              <a:t>pembuluh</a:t>
            </a:r>
            <a:r>
              <a:rPr lang="en-US" sz="2500" dirty="0">
                <a:latin typeface="Bahnschrift" panose="020B0502040204020203" pitchFamily="34" charset="0"/>
              </a:rPr>
              <a:t>, </a:t>
            </a:r>
            <a:r>
              <a:rPr lang="en-US" sz="2500" dirty="0" err="1">
                <a:latin typeface="Bahnschrift" panose="020B0502040204020203" pitchFamily="34" charset="0"/>
              </a:rPr>
              <a:t>bulat</a:t>
            </a:r>
            <a:r>
              <a:rPr lang="en-US" sz="2500" dirty="0">
                <a:latin typeface="Bahnschrift" panose="020B0502040204020203" pitchFamily="34" charset="0"/>
              </a:rPr>
              <a:t> kata oleh </a:t>
            </a:r>
            <a:r>
              <a:rPr lang="en-US" sz="2500" dirty="0" err="1">
                <a:latin typeface="Bahnschrift" panose="020B0502040204020203" pitchFamily="34" charset="0"/>
              </a:rPr>
              <a:t>mufakat</a:t>
            </a:r>
            <a:r>
              <a:rPr lang="en-US" sz="2500" dirty="0">
                <a:latin typeface="Bahnschrift" panose="020B0502040204020203" pitchFamily="34" charset="0"/>
              </a:rPr>
              <a:t>”.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500" dirty="0" err="1">
                <a:latin typeface="Bahnschrift" panose="020B0502040204020203" pitchFamily="34" charset="0"/>
              </a:rPr>
              <a:t>Sumber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Politis</a:t>
            </a:r>
            <a:r>
              <a:rPr lang="en-US" sz="2500" dirty="0">
                <a:latin typeface="Bahnschrift" panose="020B0502040204020203" pitchFamily="34" charset="0"/>
              </a:rPr>
              <a:t>, Pancasila sebagai sistem </a:t>
            </a:r>
            <a:r>
              <a:rPr lang="en-US" sz="2500" dirty="0" err="1">
                <a:latin typeface="Bahnschrift" panose="020B0502040204020203" pitchFamily="34" charset="0"/>
              </a:rPr>
              <a:t>etika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terdapat</a:t>
            </a:r>
            <a:r>
              <a:rPr lang="en-US" sz="2500" dirty="0">
                <a:latin typeface="Bahnschrift" panose="020B0502040204020203" pitchFamily="34" charset="0"/>
              </a:rPr>
              <a:t> dalam </a:t>
            </a:r>
            <a:r>
              <a:rPr lang="en-US" sz="2500" dirty="0" err="1">
                <a:latin typeface="Bahnschrift" panose="020B0502040204020203" pitchFamily="34" charset="0"/>
              </a:rPr>
              <a:t>norma-norma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dasar</a:t>
            </a:r>
            <a:r>
              <a:rPr lang="en-US" sz="2500" dirty="0">
                <a:latin typeface="Bahnschrift" panose="020B0502040204020203" pitchFamily="34" charset="0"/>
              </a:rPr>
              <a:t>(</a:t>
            </a:r>
            <a:r>
              <a:rPr lang="en-US" sz="2500" dirty="0" err="1">
                <a:latin typeface="Bahnschrift" panose="020B0502040204020203" pitchFamily="34" charset="0"/>
              </a:rPr>
              <a:t>grundnorm</a:t>
            </a:r>
            <a:r>
              <a:rPr lang="en-US" sz="2500" dirty="0">
                <a:latin typeface="Bahnschrift" panose="020B0502040204020203" pitchFamily="34" charset="0"/>
              </a:rPr>
              <a:t>) sebagai </a:t>
            </a:r>
            <a:r>
              <a:rPr lang="en-US" sz="2500" dirty="0" err="1">
                <a:latin typeface="Bahnschrift" panose="020B0502040204020203" pitchFamily="34" charset="0"/>
              </a:rPr>
              <a:t>sumber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penyusunan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berbagai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peraturan</a:t>
            </a:r>
            <a:r>
              <a:rPr lang="en-US" sz="2500" dirty="0">
                <a:latin typeface="Bahnschrift" panose="020B0502040204020203" pitchFamily="34" charset="0"/>
              </a:rPr>
              <a:t> </a:t>
            </a:r>
            <a:r>
              <a:rPr lang="en-US" sz="2500" dirty="0" err="1">
                <a:latin typeface="Bahnschrift" panose="020B0502040204020203" pitchFamily="34" charset="0"/>
              </a:rPr>
              <a:t>perundang-undangan</a:t>
            </a:r>
            <a:r>
              <a:rPr lang="en-US" sz="2500" dirty="0">
                <a:latin typeface="Bahnschrift" panose="020B0502040204020203" pitchFamily="34" charset="0"/>
              </a:rPr>
              <a:t> di Indonesia.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F8D8AA-60BE-4682-A8DE-D7F9E6821E26}"/>
              </a:ext>
            </a:extLst>
          </p:cNvPr>
          <p:cNvSpPr txBox="1">
            <a:spLocks/>
          </p:cNvSpPr>
          <p:nvPr/>
        </p:nvSpPr>
        <p:spPr>
          <a:xfrm>
            <a:off x="1403508" y="144958"/>
            <a:ext cx="9689783" cy="92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 Black" panose="020B0A04020102020204" pitchFamily="34" charset="0"/>
              </a:rPr>
              <a:t>4. </a:t>
            </a:r>
            <a:r>
              <a:rPr lang="en-US" sz="2800" dirty="0" err="1">
                <a:latin typeface="Arial Black" panose="020B0A04020102020204" pitchFamily="34" charset="0"/>
              </a:rPr>
              <a:t>Sumber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Historis</a:t>
            </a:r>
            <a:r>
              <a:rPr lang="en-US" sz="2800" dirty="0">
                <a:latin typeface="Arial Black" panose="020B0A04020102020204" pitchFamily="34" charset="0"/>
              </a:rPr>
              <a:t>, </a:t>
            </a:r>
            <a:r>
              <a:rPr lang="en-US" sz="2800" dirty="0" err="1">
                <a:latin typeface="Arial Black" panose="020B0A04020102020204" pitchFamily="34" charset="0"/>
              </a:rPr>
              <a:t>Sosiologis</a:t>
            </a:r>
            <a:r>
              <a:rPr lang="en-US" sz="2800" dirty="0">
                <a:latin typeface="Arial Black" panose="020B0A04020102020204" pitchFamily="34" charset="0"/>
              </a:rPr>
              <a:t>, </a:t>
            </a:r>
            <a:r>
              <a:rPr lang="en-US" sz="2800" dirty="0" err="1">
                <a:latin typeface="Arial Black" panose="020B0A04020102020204" pitchFamily="34" charset="0"/>
              </a:rPr>
              <a:t>Politik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latin typeface="Arial Black" panose="020B0A04020102020204" pitchFamily="34" charset="0"/>
              </a:rPr>
              <a:t>tentang</a:t>
            </a:r>
            <a:r>
              <a:rPr lang="en-US" sz="2800" dirty="0">
                <a:latin typeface="Arial Black" panose="020B0A04020102020204" pitchFamily="34" charset="0"/>
              </a:rPr>
              <a:t> Pancasila sebagai Sistem Etika</a:t>
            </a:r>
          </a:p>
          <a:p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99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891063-B717-4DB0-84B3-C1DB27987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1" r="59976"/>
          <a:stretch/>
        </p:blipFill>
        <p:spPr>
          <a:xfrm>
            <a:off x="10820401" y="-1"/>
            <a:ext cx="108203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04A5B-2185-424D-8D42-21A6A3F26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3" r="75449"/>
          <a:stretch/>
        </p:blipFill>
        <p:spPr>
          <a:xfrm>
            <a:off x="0" y="297358"/>
            <a:ext cx="1632108" cy="626328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4C252C-BCF3-49CC-8FE5-372E2D66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040" y="762001"/>
            <a:ext cx="10134600" cy="6386560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d-ID" sz="2500" dirty="0">
                <a:latin typeface="Bahnschrift" panose="020B0502040204020203" pitchFamily="34" charset="0"/>
              </a:rPr>
              <a:t>Banyaknya kasus korupsi yang melanda negara Indonesia sehingga dapat melemahkan sendi-sendi kehidupan berbangsa dan bernegara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500" dirty="0">
                <a:latin typeface="Bahnschrift" panose="020B0502040204020203" pitchFamily="34" charset="0"/>
              </a:rPr>
              <a:t>Masih terjadinya aksi terorisme yang mengatasnamakan agama sehingga dapat merusak semangat toleransi dalam kehidupan antar umat beragama, dan meluluhlantakkan semangat persatuan atau mengancam disintegrasi bangsa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500" dirty="0">
                <a:latin typeface="Bahnschrift" panose="020B0502040204020203" pitchFamily="34" charset="0"/>
              </a:rPr>
              <a:t>Terjadinya pelanggaran hak asasi manusia (HAM) dalam kehidupan bernegara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500" dirty="0">
                <a:latin typeface="Bahnschrift" panose="020B0502040204020203" pitchFamily="34" charset="0"/>
              </a:rPr>
              <a:t>Kesenjangan antara kelompok masyarakat kaya dan miskin masih menandai kehidupan masyarakat Indonesia.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500" dirty="0">
                <a:latin typeface="Bahnschrift" panose="020B0502040204020203" pitchFamily="34" charset="0"/>
              </a:rPr>
              <a:t>Ketidakadilan hukum yang masih mewarnai proses peradilan di Indonesia.</a:t>
            </a:r>
            <a:endParaRPr lang="en-US" sz="25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sz="2500" dirty="0">
                <a:latin typeface="Bahnschrift" panose="020B0502040204020203" pitchFamily="34" charset="0"/>
              </a:rPr>
              <a:t>Banyaknya orang kaya yang tidak bersedia membayar pajak dengan benar</a:t>
            </a:r>
            <a:endParaRPr lang="en" sz="2500" dirty="0">
              <a:solidFill>
                <a:srgbClr val="3F3F3F"/>
              </a:solidFill>
              <a:latin typeface="Bahnschrift" panose="020B0502040204020203" pitchFamily="34" charset="0"/>
              <a:sym typeface="Arial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F8D8AA-60BE-4682-A8DE-D7F9E6821E26}"/>
              </a:ext>
            </a:extLst>
          </p:cNvPr>
          <p:cNvSpPr txBox="1">
            <a:spLocks/>
          </p:cNvSpPr>
          <p:nvPr/>
        </p:nvSpPr>
        <p:spPr>
          <a:xfrm>
            <a:off x="116443" y="297358"/>
            <a:ext cx="12219623" cy="58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 Black" panose="020B0A04020102020204" pitchFamily="34" charset="0"/>
              </a:rPr>
              <a:t>5.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Esensi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dan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Urgensi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Pancasila sebagai sistem Etika</a:t>
            </a:r>
            <a:endParaRPr lang="en-US" sz="2800" dirty="0">
              <a:effectLst/>
              <a:latin typeface="Arial Black" panose="020B0A04020102020204" pitchFamily="34" charset="0"/>
            </a:endParaRPr>
          </a:p>
          <a:p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73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820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Bahnschrift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mnurfauzan8@gmail.com</dc:creator>
  <cp:lastModifiedBy>mnurfauzan8@gmail.com</cp:lastModifiedBy>
  <cp:revision>20</cp:revision>
  <dcterms:created xsi:type="dcterms:W3CDTF">2023-06-09T06:30:45Z</dcterms:created>
  <dcterms:modified xsi:type="dcterms:W3CDTF">2023-06-09T17:31:39Z</dcterms:modified>
</cp:coreProperties>
</file>