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presProps+xml" PartName="/ppt/presProps2.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2" Type="http://schemas.openxmlformats.org/officeDocument/2006/relationships/slide" Target="slides/slide19.xml"/><Relationship Id="rId21" Type="http://schemas.openxmlformats.org/officeDocument/2006/relationships/slide" Target="slides/slide18.xml"/><Relationship Id="rId24" Type="http://schemas.openxmlformats.org/officeDocument/2006/relationships/slide" Target="slides/slide21.xml"/><Relationship Id="rId23" Type="http://schemas.openxmlformats.org/officeDocument/2006/relationships/slide" Target="slides/slide20.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25" Type="http://schemas.openxmlformats.org/officeDocument/2006/relationships/slide" Target="slides/slide22.xml"/><Relationship Id="rId28" Type="http://schemas.openxmlformats.org/officeDocument/2006/relationships/slide" Target="slides/slide25.xml"/><Relationship Id="rId27" Type="http://schemas.openxmlformats.org/officeDocument/2006/relationships/slide" Target="slides/slide24.xml"/><Relationship Id="rId5" Type="http://schemas.openxmlformats.org/officeDocument/2006/relationships/slide" Target="slides/slide2.xml"/><Relationship Id="rId6" Type="http://schemas.openxmlformats.org/officeDocument/2006/relationships/slide" Target="slides/slide3.xml"/><Relationship Id="rId29" Type="http://schemas.openxmlformats.org/officeDocument/2006/relationships/slide" Target="slides/slide26.xml"/><Relationship Id="rId7" Type="http://schemas.openxmlformats.org/officeDocument/2006/relationships/slide" Target="slides/slide4.xml"/><Relationship Id="rId8" Type="http://schemas.openxmlformats.org/officeDocument/2006/relationships/slide" Target="slides/slide5.xml"/><Relationship Id="rId31" Type="http://schemas.openxmlformats.org/officeDocument/2006/relationships/slide" Target="slides/slide28.xml"/><Relationship Id="rId30" Type="http://schemas.openxmlformats.org/officeDocument/2006/relationships/slide" Target="slides/slide27.xml"/><Relationship Id="rId11" Type="http://schemas.openxmlformats.org/officeDocument/2006/relationships/slide" Target="slides/slide8.xml"/><Relationship Id="rId33" Type="http://schemas.openxmlformats.org/officeDocument/2006/relationships/slide" Target="slides/slide30.xml"/><Relationship Id="rId10" Type="http://schemas.openxmlformats.org/officeDocument/2006/relationships/slide" Target="slides/slide7.xml"/><Relationship Id="rId32" Type="http://schemas.openxmlformats.org/officeDocument/2006/relationships/slide" Target="slides/slide29.xml"/><Relationship Id="rId13" Type="http://schemas.openxmlformats.org/officeDocument/2006/relationships/slide" Target="slides/slide10.xml"/><Relationship Id="rId35" Type="http://schemas.openxmlformats.org/officeDocument/2006/relationships/slide" Target="slides/slide32.xml"/><Relationship Id="rId12" Type="http://schemas.openxmlformats.org/officeDocument/2006/relationships/slide" Target="slides/slide9.xml"/><Relationship Id="rId34" Type="http://schemas.openxmlformats.org/officeDocument/2006/relationships/slide" Target="slides/slide31.xml"/><Relationship Id="rId15" Type="http://schemas.openxmlformats.org/officeDocument/2006/relationships/slide" Target="slides/slide12.xml"/><Relationship Id="rId14" Type="http://schemas.openxmlformats.org/officeDocument/2006/relationships/slide" Target="slides/slide11.xml"/><Relationship Id="rId36" Type="http://schemas.openxmlformats.org/officeDocument/2006/relationships/slide" Target="slides/slide33.xml"/><Relationship Id="rId17" Type="http://schemas.openxmlformats.org/officeDocument/2006/relationships/slide" Target="slides/slide14.xml"/><Relationship Id="rId16" Type="http://schemas.openxmlformats.org/officeDocument/2006/relationships/slide" Target="slides/slide13.xml"/><Relationship Id="rId19" Type="http://schemas.openxmlformats.org/officeDocument/2006/relationships/slide" Target="slides/slide16.xml"/><Relationship Id="rId18"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DDA7FE-26A3-47A0-9B18-47F3A2A34501}"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6E175-CEA1-4419-8B3C-9D2DC7FD62FB}" type="slidenum">
              <a:rPr lang="en-US" smtClean="0"/>
              <a:t>‹#›</a:t>
            </a:fld>
            <a:endParaRPr lang="en-US"/>
          </a:p>
        </p:txBody>
      </p:sp>
    </p:spTree>
    <p:extLst>
      <p:ext uri="{BB962C8B-B14F-4D97-AF65-F5344CB8AC3E}">
        <p14:creationId xmlns:p14="http://schemas.microsoft.com/office/powerpoint/2010/main" val="249922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DA7FE-26A3-47A0-9B18-47F3A2A34501}"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6E175-CEA1-4419-8B3C-9D2DC7FD62FB}" type="slidenum">
              <a:rPr lang="en-US" smtClean="0"/>
              <a:t>‹#›</a:t>
            </a:fld>
            <a:endParaRPr lang="en-US"/>
          </a:p>
        </p:txBody>
      </p:sp>
    </p:spTree>
    <p:extLst>
      <p:ext uri="{BB962C8B-B14F-4D97-AF65-F5344CB8AC3E}">
        <p14:creationId xmlns:p14="http://schemas.microsoft.com/office/powerpoint/2010/main" val="289270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DA7FE-26A3-47A0-9B18-47F3A2A34501}"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6E175-CEA1-4419-8B3C-9D2DC7FD62FB}" type="slidenum">
              <a:rPr lang="en-US" smtClean="0"/>
              <a:t>‹#›</a:t>
            </a:fld>
            <a:endParaRPr lang="en-US"/>
          </a:p>
        </p:txBody>
      </p:sp>
    </p:spTree>
    <p:extLst>
      <p:ext uri="{BB962C8B-B14F-4D97-AF65-F5344CB8AC3E}">
        <p14:creationId xmlns:p14="http://schemas.microsoft.com/office/powerpoint/2010/main" val="96335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DA7FE-26A3-47A0-9B18-47F3A2A34501}"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6E175-CEA1-4419-8B3C-9D2DC7FD62FB}" type="slidenum">
              <a:rPr lang="en-US" smtClean="0"/>
              <a:t>‹#›</a:t>
            </a:fld>
            <a:endParaRPr lang="en-US"/>
          </a:p>
        </p:txBody>
      </p:sp>
    </p:spTree>
    <p:extLst>
      <p:ext uri="{BB962C8B-B14F-4D97-AF65-F5344CB8AC3E}">
        <p14:creationId xmlns:p14="http://schemas.microsoft.com/office/powerpoint/2010/main" val="202297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DA7FE-26A3-47A0-9B18-47F3A2A34501}"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6E175-CEA1-4419-8B3C-9D2DC7FD62FB}" type="slidenum">
              <a:rPr lang="en-US" smtClean="0"/>
              <a:t>‹#›</a:t>
            </a:fld>
            <a:endParaRPr lang="en-US"/>
          </a:p>
        </p:txBody>
      </p:sp>
    </p:spTree>
    <p:extLst>
      <p:ext uri="{BB962C8B-B14F-4D97-AF65-F5344CB8AC3E}">
        <p14:creationId xmlns:p14="http://schemas.microsoft.com/office/powerpoint/2010/main" val="12181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DDA7FE-26A3-47A0-9B18-47F3A2A34501}"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6E175-CEA1-4419-8B3C-9D2DC7FD62FB}" type="slidenum">
              <a:rPr lang="en-US" smtClean="0"/>
              <a:t>‹#›</a:t>
            </a:fld>
            <a:endParaRPr lang="en-US"/>
          </a:p>
        </p:txBody>
      </p:sp>
    </p:spTree>
    <p:extLst>
      <p:ext uri="{BB962C8B-B14F-4D97-AF65-F5344CB8AC3E}">
        <p14:creationId xmlns:p14="http://schemas.microsoft.com/office/powerpoint/2010/main" val="428754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DDA7FE-26A3-47A0-9B18-47F3A2A34501}"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E6E175-CEA1-4419-8B3C-9D2DC7FD62FB}" type="slidenum">
              <a:rPr lang="en-US" smtClean="0"/>
              <a:t>‹#›</a:t>
            </a:fld>
            <a:endParaRPr lang="en-US"/>
          </a:p>
        </p:txBody>
      </p:sp>
    </p:spTree>
    <p:extLst>
      <p:ext uri="{BB962C8B-B14F-4D97-AF65-F5344CB8AC3E}">
        <p14:creationId xmlns:p14="http://schemas.microsoft.com/office/powerpoint/2010/main" val="411109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DDA7FE-26A3-47A0-9B18-47F3A2A34501}" type="datetimeFigureOut">
              <a:rPr lang="en-US" smtClean="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6E175-CEA1-4419-8B3C-9D2DC7FD62FB}" type="slidenum">
              <a:rPr lang="en-US" smtClean="0"/>
              <a:t>‹#›</a:t>
            </a:fld>
            <a:endParaRPr lang="en-US"/>
          </a:p>
        </p:txBody>
      </p:sp>
    </p:spTree>
    <p:extLst>
      <p:ext uri="{BB962C8B-B14F-4D97-AF65-F5344CB8AC3E}">
        <p14:creationId xmlns:p14="http://schemas.microsoft.com/office/powerpoint/2010/main" val="165151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DA7FE-26A3-47A0-9B18-47F3A2A34501}" type="datetimeFigureOut">
              <a:rPr lang="en-US" smtClean="0"/>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6E175-CEA1-4419-8B3C-9D2DC7FD62FB}" type="slidenum">
              <a:rPr lang="en-US" smtClean="0"/>
              <a:t>‹#›</a:t>
            </a:fld>
            <a:endParaRPr lang="en-US"/>
          </a:p>
        </p:txBody>
      </p:sp>
    </p:spTree>
    <p:extLst>
      <p:ext uri="{BB962C8B-B14F-4D97-AF65-F5344CB8AC3E}">
        <p14:creationId xmlns:p14="http://schemas.microsoft.com/office/powerpoint/2010/main" val="198263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DDA7FE-26A3-47A0-9B18-47F3A2A34501}"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6E175-CEA1-4419-8B3C-9D2DC7FD62FB}" type="slidenum">
              <a:rPr lang="en-US" smtClean="0"/>
              <a:t>‹#›</a:t>
            </a:fld>
            <a:endParaRPr lang="en-US"/>
          </a:p>
        </p:txBody>
      </p:sp>
    </p:spTree>
    <p:extLst>
      <p:ext uri="{BB962C8B-B14F-4D97-AF65-F5344CB8AC3E}">
        <p14:creationId xmlns:p14="http://schemas.microsoft.com/office/powerpoint/2010/main" val="42920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DDA7FE-26A3-47A0-9B18-47F3A2A34501}"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6E175-CEA1-4419-8B3C-9D2DC7FD62FB}" type="slidenum">
              <a:rPr lang="en-US" smtClean="0"/>
              <a:t>‹#›</a:t>
            </a:fld>
            <a:endParaRPr lang="en-US"/>
          </a:p>
        </p:txBody>
      </p:sp>
    </p:spTree>
    <p:extLst>
      <p:ext uri="{BB962C8B-B14F-4D97-AF65-F5344CB8AC3E}">
        <p14:creationId xmlns:p14="http://schemas.microsoft.com/office/powerpoint/2010/main" val="265800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DA7FE-26A3-47A0-9B18-47F3A2A34501}" type="datetimeFigureOut">
              <a:rPr lang="en-US" smtClean="0"/>
              <a:t>9/21/2022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6E175-CEA1-4419-8B3C-9D2DC7FD62FB}" type="slidenum">
              <a:rPr lang="en-US" smtClean="0"/>
              <a:t>‹#›</a:t>
            </a:fld>
            <a:endParaRPr lang="en-US"/>
          </a:p>
        </p:txBody>
      </p:sp>
    </p:spTree>
    <p:extLst>
      <p:ext uri="{BB962C8B-B14F-4D97-AF65-F5344CB8AC3E}">
        <p14:creationId xmlns:p14="http://schemas.microsoft.com/office/powerpoint/2010/main" val="2635779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m.merdeka.com/trending/ijtihad-adalah-bagian-penting-dalam-hukum-islam-kenali-peranya-kln.html" TargetMode="External"/><Relationship Id="rId3" Type="http://schemas.openxmlformats.org/officeDocument/2006/relationships/hyperlink" Target="https://m.mediaindonesia.com/humaniora/508237/pengertian-Ijtihad-menurut-Bahasa-serta-fungsi-dan-contoh"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ppt/slides/slide5.xml"/><Relationship Id="rId3" Type="http://schemas.openxmlformats.org/officeDocument/2006/relationships/slide" Target="/ppt/slides/slide10.xml"/><Relationship Id="rId4" Type="http://schemas.openxmlformats.org/officeDocument/2006/relationships/slide" Target="/ppt/slides/slide11.xml"/><Relationship Id="rId9" Type="http://schemas.openxmlformats.org/officeDocument/2006/relationships/image" Target="../media/image5.png"/><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14.xml"/><Relationship Id="rId8" Type="http://schemas.openxmlformats.org/officeDocument/2006/relationships/slide" Target="/ppt/slides/slide1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35" name="Shape 35"/>
        <p:cNvGrpSpPr/>
        <p:nvPr/>
      </p:nvGrpSpPr>
      <p:grpSpPr>
        <a:xfrm>
          <a:off x="0" y="0"/>
          <a:ext cx="0" cy="0"/>
          <a:chOff x="0" y="0"/>
          <a:chExt cx="0" cy="0"/>
        </a:xfrm>
      </p:grpSpPr>
      <p:sp>
        <p:nvSpPr>
          <p:cNvPr id="36" name="Google Shape;36;p1"/>
          <p:cNvSpPr/>
          <p:nvPr/>
        </p:nvSpPr>
        <p:spPr>
          <a:xfrm>
            <a:off x="3896391" y="4017931"/>
            <a:ext cx="4230000" cy="5757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7" name="Google Shape;37;p1"/>
          <p:cNvPicPr preferRelativeResize="0"/>
          <p:nvPr/>
        </p:nvPicPr>
        <p:blipFill rotWithShape="1">
          <a:blip r:embed="rId2">
            <a:alphaModFix/>
          </a:blip>
          <a:srcRect b="0" l="0" r="0" t="0"/>
          <a:stretch/>
        </p:blipFill>
        <p:spPr>
          <a:xfrm rot="4484454">
            <a:off x="-2667025" y="4102612"/>
            <a:ext cx="5334050" cy="5510777"/>
          </a:xfrm>
          <a:prstGeom prst="rect">
            <a:avLst/>
          </a:prstGeom>
          <a:noFill/>
          <a:ln>
            <a:noFill/>
          </a:ln>
          <a:effectLst>
            <a:outerShdw blurRad="127000" rotWithShape="0" algn="ctr">
              <a:srgbClr val="4CF974">
                <a:alpha val="49800"/>
              </a:srgbClr>
            </a:outerShdw>
          </a:effectLst>
        </p:spPr>
      </p:pic>
      <p:sp>
        <p:nvSpPr>
          <p:cNvPr id="38" name="Google Shape;38;p1"/>
          <p:cNvSpPr txBox="1"/>
          <p:nvPr>
            <p:ph type="ctrTitle"/>
          </p:nvPr>
        </p:nvSpPr>
        <p:spPr>
          <a:xfrm>
            <a:off x="1439333" y="1859608"/>
            <a:ext cx="9144000" cy="1973100"/>
          </a:xfrm>
          <a:prstGeom prst="rect">
            <a:avLst/>
          </a:prstGeom>
          <a:noFill/>
          <a:ln>
            <a:noFill/>
          </a:ln>
          <a:effectLst>
            <a:outerShdw blurRad="714375" rotWithShape="0" algn="bl" dist="19050">
              <a:schemeClr val="lt1">
                <a:alpha val="70000"/>
              </a:scheme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13000"/>
              <a:buFont typeface="Libre Franklin Black"/>
              <a:buNone/>
            </a:pPr>
            <a:r>
              <a:rPr i="1" lang="en-US" sz="13000">
                <a:solidFill>
                  <a:schemeClr val="lt1"/>
                </a:solidFill>
                <a:effectLst>
                  <a:outerShdw blurRad="3810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39" name="Google Shape;39;p1"/>
          <p:cNvSpPr txBox="1"/>
          <p:nvPr>
            <p:ph idx="1" type="subTitle"/>
          </p:nvPr>
        </p:nvSpPr>
        <p:spPr>
          <a:xfrm>
            <a:off x="4222044" y="4090370"/>
            <a:ext cx="3578700" cy="5259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rgbClr val="020E21"/>
              </a:buClr>
              <a:buSzPts val="3200"/>
              <a:buNone/>
            </a:pPr>
            <a:r>
              <a:rPr b="1" lang="en-US" sz="3200">
                <a:solidFill>
                  <a:srgbClr val="020E21"/>
                </a:solidFill>
              </a:rPr>
              <a:t>KELOMPOK 6</a:t>
            </a:r>
            <a:endParaRPr/>
          </a:p>
        </p:txBody>
      </p:sp>
      <p:pic>
        <p:nvPicPr>
          <p:cNvPr id="40" name="Google Shape;40;p1"/>
          <p:cNvPicPr preferRelativeResize="0"/>
          <p:nvPr/>
        </p:nvPicPr>
        <p:blipFill rotWithShape="1">
          <a:blip r:embed="rId2">
            <a:alphaModFix/>
          </a:blip>
          <a:srcRect b="0" l="0" r="0" t="0"/>
          <a:stretch/>
        </p:blipFill>
        <p:spPr>
          <a:xfrm rot="4484454">
            <a:off x="9524976" y="-2755388"/>
            <a:ext cx="5334050" cy="5510777"/>
          </a:xfrm>
          <a:prstGeom prst="rect">
            <a:avLst/>
          </a:prstGeom>
          <a:noFill/>
          <a:ln>
            <a:noFill/>
          </a:ln>
          <a:effectLst>
            <a:outerShdw blurRad="127000" rotWithShape="0" algn="ctr">
              <a:srgbClr val="4CF974">
                <a:alpha val="49800"/>
              </a:srgbClr>
            </a:outerShdw>
          </a:effectLst>
        </p:spPr>
      </p:pic>
    </p:spTree>
  </p:cSld>
  <p:clrMapOvr>
    <a:masterClrMapping/>
  </p:clrMapOvr>
  <mc:AlternateContent>
    <mc:Choice Requires="p14">
      <p:transition spd="slow" p14:dur="2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2750"/>
                                        <p:tgtEl>
                                          <p:spTgt spid="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2250"/>
                                        <p:tgtEl>
                                          <p:spTgt spid="36"/>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40"/>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37"/>
                                        </p:tgtEl>
                                        <p:attrNameLst>
                                          <p:attrName>r</p:attrName>
                                        </p:attrNameLst>
                                      </p:cBhvr>
                                    </p:animRot>
                                  </p:childTnLst>
                                </p:cTn>
                              </p:par>
                              <p:par>
                                <p:cTn fill="hold" nodeType="withEffect" presetClass="entr" presetID="2" presetSubtype="4">
                                  <p:stCondLst>
                                    <p:cond delay="1250"/>
                                  </p:stCondLst>
                                  <p:childTnLst>
                                    <p:set>
                                      <p:cBhvr>
                                        <p:cTn dur="1" fill="hold">
                                          <p:stCondLst>
                                            <p:cond delay="0"/>
                                          </p:stCondLst>
                                        </p:cTn>
                                        <p:tgtEl>
                                          <p:spTgt spid="39">
                                            <p:txEl>
                                              <p:pRg end="0" st="0"/>
                                            </p:txEl>
                                          </p:spTgt>
                                        </p:tgtEl>
                                        <p:attrNameLst>
                                          <p:attrName>style.visibility</p:attrName>
                                        </p:attrNameLst>
                                      </p:cBhvr>
                                      <p:to>
                                        <p:strVal val="visible"/>
                                      </p:to>
                                    </p:set>
                                    <p:anim calcmode="lin" valueType="num">
                                      <p:cBhvr additive="base">
                                        <p:cTn dur="2250"/>
                                        <p:tgtEl>
                                          <p:spTgt spid="3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142" name="Shape 142"/>
        <p:cNvGrpSpPr/>
        <p:nvPr/>
      </p:nvGrpSpPr>
      <p:grpSpPr>
        <a:xfrm>
          <a:off x="0" y="0"/>
          <a:ext cx="0" cy="0"/>
          <a:chOff x="0" y="0"/>
          <a:chExt cx="0" cy="0"/>
        </a:xfrm>
      </p:grpSpPr>
      <p:sp>
        <p:nvSpPr>
          <p:cNvPr id="143" name="Google Shape;143;p10"/>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10"/>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145" name="Google Shape;145;p10"/>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146" name="Google Shape;146;p10">
            <a:hlinkClick action="ppaction://hlinksldjump" r:id="rId2"/>
          </p:cNvPr>
          <p:cNvSpPr/>
          <p:nvPr/>
        </p:nvSpPr>
        <p:spPr>
          <a:xfrm>
            <a:off x="11212286" y="60418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1</a:t>
            </a:r>
            <a:endParaRPr/>
          </a:p>
        </p:txBody>
      </p:sp>
      <p:sp>
        <p:nvSpPr>
          <p:cNvPr id="147" name="Google Shape;147;p10"/>
          <p:cNvSpPr/>
          <p:nvPr/>
        </p:nvSpPr>
        <p:spPr>
          <a:xfrm>
            <a:off x="11212286" y="1485931"/>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10">
            <a:hlinkClick action="ppaction://hlinksldjump" r:id="rId3"/>
          </p:cNvPr>
          <p:cNvSpPr/>
          <p:nvPr/>
        </p:nvSpPr>
        <p:spPr>
          <a:xfrm>
            <a:off x="11127179" y="1380233"/>
            <a:ext cx="736200" cy="736200"/>
          </a:xfrm>
          <a:prstGeom prst="roundRect">
            <a:avLst>
              <a:gd fmla="val 18342"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ctr" sy="107000">
              <a:schemeClr val="lt1"/>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a:ea typeface="Arial"/>
                <a:cs typeface="Arial"/>
                <a:sym typeface="Arial"/>
              </a:rPr>
              <a:t>2</a:t>
            </a:r>
            <a:endParaRPr/>
          </a:p>
        </p:txBody>
      </p:sp>
      <p:sp>
        <p:nvSpPr>
          <p:cNvPr id="149" name="Google Shape;149;p10">
            <a:hlinkClick action="ppaction://hlinksldjump" r:id="rId4"/>
          </p:cNvPr>
          <p:cNvSpPr/>
          <p:nvPr/>
        </p:nvSpPr>
        <p:spPr>
          <a:xfrm>
            <a:off x="11212286"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3</a:t>
            </a:r>
            <a:endParaRPr/>
          </a:p>
        </p:txBody>
      </p:sp>
      <p:sp>
        <p:nvSpPr>
          <p:cNvPr id="150" name="Google Shape;150;p10">
            <a:hlinkClick action="ppaction://hlinksldjump" r:id="rId5"/>
          </p:cNvPr>
          <p:cNvSpPr/>
          <p:nvPr/>
        </p:nvSpPr>
        <p:spPr>
          <a:xfrm>
            <a:off x="11212286"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4</a:t>
            </a:r>
            <a:endParaRPr/>
          </a:p>
        </p:txBody>
      </p:sp>
      <p:sp>
        <p:nvSpPr>
          <p:cNvPr id="151" name="Google Shape;151;p10">
            <a:hlinkClick action="ppaction://hlinksldjump" r:id="rId6"/>
          </p:cNvPr>
          <p:cNvSpPr/>
          <p:nvPr/>
        </p:nvSpPr>
        <p:spPr>
          <a:xfrm>
            <a:off x="11212286"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5</a:t>
            </a:r>
            <a:endParaRPr/>
          </a:p>
        </p:txBody>
      </p:sp>
      <p:sp>
        <p:nvSpPr>
          <p:cNvPr id="152" name="Google Shape;152;p10">
            <a:hlinkClick action="ppaction://hlinksldjump" r:id="rId7"/>
          </p:cNvPr>
          <p:cNvSpPr/>
          <p:nvPr/>
        </p:nvSpPr>
        <p:spPr>
          <a:xfrm>
            <a:off x="11212286"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6</a:t>
            </a:r>
            <a:endParaRPr/>
          </a:p>
        </p:txBody>
      </p:sp>
      <p:sp>
        <p:nvSpPr>
          <p:cNvPr id="153" name="Google Shape;153;p10">
            <a:hlinkClick action="ppaction://hlinksldjump" r:id="rId8"/>
          </p:cNvPr>
          <p:cNvSpPr/>
          <p:nvPr/>
        </p:nvSpPr>
        <p:spPr>
          <a:xfrm>
            <a:off x="11212286"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7</a:t>
            </a:r>
            <a:endParaRPr/>
          </a:p>
        </p:txBody>
      </p:sp>
      <p:sp>
        <p:nvSpPr>
          <p:cNvPr id="154" name="Google Shape;154;p10"/>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Qiyas adalah menggabungkan atau menyamakan artinya menetapkan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suatu hukum atau suatu perkara yang baru. Hukum atau perkara ini</a:t>
            </a:r>
            <a:endParaRPr b="0" i="1"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 belum ada pada masa sebelumnya namun memiliki kesamaan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dalam sebab, manfaat, bahaya dan berbagai aspek dengan perkara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terdahulu sehingga dihukumi sama.</a:t>
            </a:r>
            <a:endParaRPr/>
          </a:p>
        </p:txBody>
      </p:sp>
      <p:sp>
        <p:nvSpPr>
          <p:cNvPr id="155" name="Google Shape;155;p10"/>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20D1D"/>
                </a:solidFill>
                <a:latin typeface="Arial"/>
                <a:ea typeface="Arial"/>
                <a:cs typeface="Arial"/>
                <a:sym typeface="Arial"/>
              </a:rPr>
              <a:t>2</a:t>
            </a:r>
            <a:endParaRPr/>
          </a:p>
        </p:txBody>
      </p:sp>
      <p:sp>
        <p:nvSpPr>
          <p:cNvPr id="156" name="Google Shape;156;p10"/>
          <p:cNvSpPr/>
          <p:nvPr/>
        </p:nvSpPr>
        <p:spPr>
          <a:xfrm>
            <a:off x="4549490" y="1217973"/>
            <a:ext cx="3093000" cy="1494300"/>
          </a:xfrm>
          <a:prstGeom prst="rect">
            <a:avLst/>
          </a:prstGeom>
          <a:noFill/>
          <a:ln>
            <a:noFill/>
          </a:ln>
          <a:effectLst>
            <a:outerShdw blurRad="571500"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1" lang="en-US" sz="5200" u="none" cap="none" strike="noStrike">
                <a:solidFill>
                  <a:schemeClr val="lt1"/>
                </a:solidFill>
                <a:effectLst>
                  <a:outerShdw blurRad="381000" rotWithShape="0" algn="ctr">
                    <a:srgbClr val="FFFFFF">
                      <a:alpha val="49803"/>
                    </a:srgbClr>
                  </a:outerShdw>
                </a:effectLst>
              </a:rPr>
              <a:t>QIYAS</a:t>
            </a:r>
            <a:endParaRPr b="1" i="1" sz="5200"/>
          </a:p>
        </p:txBody>
      </p:sp>
      <p:pic>
        <p:nvPicPr>
          <p:cNvPr id="157" name="Google Shape;157;p10"/>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158" name="Google Shape;158;p10"/>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159" name="Google Shape;159;p10"/>
          <p:cNvSpPr/>
          <p:nvPr/>
        </p:nvSpPr>
        <p:spPr>
          <a:xfrm>
            <a:off x="8539575" y="-74375"/>
            <a:ext cx="2672700" cy="2094900"/>
          </a:xfrm>
          <a:prstGeom prst="rect">
            <a:avLst/>
          </a:prstGeom>
          <a:noFill/>
          <a:ln>
            <a:noFill/>
          </a:ln>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spcBef>
                <a:spcPts val="0"/>
              </a:spcBef>
              <a:spcAft>
                <a:spcPts val="0"/>
              </a:spcAft>
              <a:buNone/>
            </a:pPr>
            <a:r>
              <a:rPr b="1" i="1" lang="en-US" sz="2800" u="none" cap="none" strike="noStrike">
                <a:solidFill>
                  <a:schemeClr val="lt1"/>
                </a:solidFill>
                <a:latin typeface="Calibri"/>
                <a:ea typeface="Calibri"/>
                <a:cs typeface="Calibri"/>
                <a:sym typeface="Calibri"/>
              </a:rPr>
              <a:t>Jenis - jenis Ijtihad</a:t>
            </a:r>
            <a:endParaRPr b="1" i="0" sz="2800" u="none" cap="none" strike="noStrike">
              <a:solidFill>
                <a:schemeClr val="lt1"/>
              </a:solidFill>
              <a:latin typeface="Arial"/>
              <a:ea typeface="Arial"/>
              <a:cs typeface="Arial"/>
              <a:sym typeface="Arial"/>
            </a:endParaRPr>
          </a:p>
        </p:txBody>
      </p:sp>
      <p:sp>
        <p:nvSpPr>
          <p:cNvPr id="160" name="Google Shape;160;p10"/>
          <p:cNvSpPr/>
          <p:nvPr/>
        </p:nvSpPr>
        <p:spPr>
          <a:xfrm>
            <a:off x="8539575" y="-74375"/>
            <a:ext cx="2672700" cy="2094900"/>
          </a:xfrm>
          <a:prstGeom prst="rect">
            <a:avLst/>
          </a:prstGeom>
          <a:noFill/>
          <a:ln>
            <a:noFill/>
          </a:ln>
          <a:effectLst>
            <a:outerShdw blurRad="342900"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spcBef>
                <a:spcPts val="0"/>
              </a:spcBef>
              <a:spcAft>
                <a:spcPts val="0"/>
              </a:spcAft>
              <a:buNone/>
            </a:pPr>
            <a:r>
              <a:rPr b="1" i="1" lang="en-US" sz="2800" u="none" cap="none" strike="noStrike">
                <a:solidFill>
                  <a:schemeClr val="lt1"/>
                </a:solidFill>
                <a:latin typeface="Calibri"/>
                <a:ea typeface="Calibri"/>
                <a:cs typeface="Calibri"/>
                <a:sym typeface="Calibri"/>
              </a:rPr>
              <a:t>Jenis - jenis Ijtihad</a:t>
            </a:r>
            <a:endParaRPr b="1" i="0" sz="28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5000" fill="hold"/>
                                        <p:tgtEl>
                                          <p:spTgt spid="157"/>
                                        </p:tgtEl>
                                        <p:attrNameLst>
                                          <p:attrName>r</p:attrName>
                                        </p:attrNameLst>
                                      </p:cBhvr>
                                    </p:animRot>
                                  </p:childTnLst>
                                </p:cTn>
                              </p:par>
                              <p:par>
                                <p:cTn fill="hold" nodeType="withEffect" presetClass="entr" presetID="2" presetSubtype="4">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2750"/>
                                        <p:tgtEl>
                                          <p:spTgt spid="15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2750"/>
                                        <p:tgtEl>
                                          <p:spTgt spid="1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2750"/>
                                        <p:tgtEl>
                                          <p:spTgt spid="1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161" name="Shape 161"/>
        <p:cNvGrpSpPr/>
        <p:nvPr/>
      </p:nvGrpSpPr>
      <p:grpSpPr>
        <a:xfrm>
          <a:off x="0" y="0"/>
          <a:ext cx="0" cy="0"/>
          <a:chOff x="0" y="0"/>
          <a:chExt cx="0" cy="0"/>
        </a:xfrm>
      </p:grpSpPr>
      <p:sp>
        <p:nvSpPr>
          <p:cNvPr id="162" name="Google Shape;162;p11"/>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11"/>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164" name="Google Shape;164;p11"/>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165" name="Google Shape;165;p11">
            <a:hlinkClick action="ppaction://hlinksldjump" r:id="rId2"/>
          </p:cNvPr>
          <p:cNvSpPr/>
          <p:nvPr/>
        </p:nvSpPr>
        <p:spPr>
          <a:xfrm>
            <a:off x="11212286" y="60418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1</a:t>
            </a:r>
            <a:endParaRPr/>
          </a:p>
        </p:txBody>
      </p:sp>
      <p:sp>
        <p:nvSpPr>
          <p:cNvPr id="166" name="Google Shape;166;p11"/>
          <p:cNvSpPr/>
          <p:nvPr/>
        </p:nvSpPr>
        <p:spPr>
          <a:xfrm>
            <a:off x="11212286" y="1485931"/>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11">
            <a:hlinkClick action="ppaction://hlinksldjump" r:id="rId3"/>
          </p:cNvPr>
          <p:cNvSpPr/>
          <p:nvPr/>
        </p:nvSpPr>
        <p:spPr>
          <a:xfrm>
            <a:off x="11212286" y="146534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2</a:t>
            </a:r>
            <a:endParaRPr/>
          </a:p>
        </p:txBody>
      </p:sp>
      <p:sp>
        <p:nvSpPr>
          <p:cNvPr id="168" name="Google Shape;168;p11">
            <a:hlinkClick action="ppaction://hlinksldjump" r:id="rId4"/>
          </p:cNvPr>
          <p:cNvSpPr/>
          <p:nvPr/>
        </p:nvSpPr>
        <p:spPr>
          <a:xfrm>
            <a:off x="11127182" y="2238804"/>
            <a:ext cx="736200" cy="736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ctr" sy="107000">
              <a:schemeClr val="lt1"/>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a:ea typeface="Arial"/>
                <a:cs typeface="Arial"/>
                <a:sym typeface="Arial"/>
              </a:rPr>
              <a:t>3</a:t>
            </a:r>
            <a:endParaRPr/>
          </a:p>
        </p:txBody>
      </p:sp>
      <p:sp>
        <p:nvSpPr>
          <p:cNvPr id="169" name="Google Shape;169;p11">
            <a:hlinkClick action="ppaction://hlinksldjump" r:id="rId5"/>
          </p:cNvPr>
          <p:cNvSpPr/>
          <p:nvPr/>
        </p:nvSpPr>
        <p:spPr>
          <a:xfrm>
            <a:off x="11212286"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4</a:t>
            </a:r>
            <a:endParaRPr/>
          </a:p>
        </p:txBody>
      </p:sp>
      <p:sp>
        <p:nvSpPr>
          <p:cNvPr id="170" name="Google Shape;170;p11">
            <a:hlinkClick action="ppaction://hlinksldjump" r:id="rId6"/>
          </p:cNvPr>
          <p:cNvSpPr/>
          <p:nvPr/>
        </p:nvSpPr>
        <p:spPr>
          <a:xfrm>
            <a:off x="11212286"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5</a:t>
            </a:r>
            <a:endParaRPr/>
          </a:p>
        </p:txBody>
      </p:sp>
      <p:sp>
        <p:nvSpPr>
          <p:cNvPr id="171" name="Google Shape;171;p11">
            <a:hlinkClick action="ppaction://hlinksldjump" r:id="rId7"/>
          </p:cNvPr>
          <p:cNvSpPr/>
          <p:nvPr/>
        </p:nvSpPr>
        <p:spPr>
          <a:xfrm>
            <a:off x="11212286"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6</a:t>
            </a:r>
            <a:endParaRPr/>
          </a:p>
        </p:txBody>
      </p:sp>
      <p:sp>
        <p:nvSpPr>
          <p:cNvPr id="172" name="Google Shape;172;p11">
            <a:hlinkClick action="ppaction://hlinksldjump" r:id="rId8"/>
          </p:cNvPr>
          <p:cNvSpPr/>
          <p:nvPr/>
        </p:nvSpPr>
        <p:spPr>
          <a:xfrm>
            <a:off x="11212286"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7</a:t>
            </a:r>
            <a:endParaRPr/>
          </a:p>
        </p:txBody>
      </p:sp>
      <p:sp>
        <p:nvSpPr>
          <p:cNvPr id="173" name="Google Shape;173;p11"/>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Istihsan secara harfiyah berarti "mempertimbangkan sesuatu yang baik". Cendekiawan Muslim dapat menggunakannya untuk mengekspresikan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preferensi mereka untuk penilaian tertentu dalam hukum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Islam atas kemungkinan lain.</a:t>
            </a:r>
            <a:endParaRPr/>
          </a:p>
        </p:txBody>
      </p:sp>
      <p:sp>
        <p:nvSpPr>
          <p:cNvPr id="174" name="Google Shape;174;p11"/>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20D1D"/>
                </a:solidFill>
                <a:latin typeface="Arial"/>
                <a:ea typeface="Arial"/>
                <a:cs typeface="Arial"/>
                <a:sym typeface="Arial"/>
              </a:rPr>
              <a:t>3</a:t>
            </a:r>
            <a:endParaRPr/>
          </a:p>
        </p:txBody>
      </p:sp>
      <p:sp>
        <p:nvSpPr>
          <p:cNvPr id="175" name="Google Shape;175;p11"/>
          <p:cNvSpPr/>
          <p:nvPr/>
        </p:nvSpPr>
        <p:spPr>
          <a:xfrm>
            <a:off x="4083000" y="1538085"/>
            <a:ext cx="4026000" cy="854100"/>
          </a:xfrm>
          <a:prstGeom prst="rect">
            <a:avLst/>
          </a:prstGeom>
          <a:noFill/>
          <a:ln>
            <a:noFill/>
          </a:ln>
          <a:effectLst>
            <a:outerShdw blurRad="557213"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1" lang="en-US" sz="5200" u="none" cap="none" strike="noStrike">
                <a:solidFill>
                  <a:schemeClr val="lt1"/>
                </a:solidFill>
                <a:effectLst>
                  <a:outerShdw blurRad="381000" rotWithShape="0" algn="ctr">
                    <a:srgbClr val="FFFFFF">
                      <a:alpha val="49803"/>
                    </a:srgbClr>
                  </a:outerShdw>
                </a:effectLst>
              </a:rPr>
              <a:t>IHTISAN</a:t>
            </a:r>
            <a:endParaRPr b="1" i="1" sz="5200"/>
          </a:p>
        </p:txBody>
      </p:sp>
      <p:pic>
        <p:nvPicPr>
          <p:cNvPr id="176" name="Google Shape;176;p11"/>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177" name="Google Shape;177;p11"/>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178" name="Google Shape;178;p11"/>
          <p:cNvSpPr/>
          <p:nvPr/>
        </p:nvSpPr>
        <p:spPr>
          <a:xfrm>
            <a:off x="8539575" y="-74375"/>
            <a:ext cx="2672700" cy="2094900"/>
          </a:xfrm>
          <a:prstGeom prst="rect">
            <a:avLst/>
          </a:prstGeom>
          <a:noFill/>
          <a:ln>
            <a:noFill/>
          </a:ln>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spcBef>
                <a:spcPts val="0"/>
              </a:spcBef>
              <a:spcAft>
                <a:spcPts val="0"/>
              </a:spcAft>
              <a:buNone/>
            </a:pPr>
            <a:r>
              <a:rPr b="1" i="1" lang="en-US" sz="2800" u="none" cap="none" strike="noStrike">
                <a:solidFill>
                  <a:schemeClr val="lt1"/>
                </a:solidFill>
                <a:latin typeface="Calibri"/>
                <a:ea typeface="Calibri"/>
                <a:cs typeface="Calibri"/>
                <a:sym typeface="Calibri"/>
              </a:rPr>
              <a:t>Jenis - jenis Ijtihad</a:t>
            </a:r>
            <a:endParaRPr b="1" i="0" sz="2800" u="none" cap="none" strike="noStrike">
              <a:solidFill>
                <a:schemeClr val="lt1"/>
              </a:solidFill>
              <a:latin typeface="Arial"/>
              <a:ea typeface="Arial"/>
              <a:cs typeface="Arial"/>
              <a:sym typeface="Arial"/>
            </a:endParaRPr>
          </a:p>
        </p:txBody>
      </p:sp>
      <p:sp>
        <p:nvSpPr>
          <p:cNvPr id="179" name="Google Shape;179;p11"/>
          <p:cNvSpPr/>
          <p:nvPr/>
        </p:nvSpPr>
        <p:spPr>
          <a:xfrm>
            <a:off x="8539575" y="-74375"/>
            <a:ext cx="2672700" cy="2094900"/>
          </a:xfrm>
          <a:prstGeom prst="rect">
            <a:avLst/>
          </a:prstGeom>
          <a:noFill/>
          <a:ln>
            <a:noFill/>
          </a:ln>
          <a:effectLst>
            <a:outerShdw blurRad="342900"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spcBef>
                <a:spcPts val="0"/>
              </a:spcBef>
              <a:spcAft>
                <a:spcPts val="0"/>
              </a:spcAft>
              <a:buNone/>
            </a:pPr>
            <a:r>
              <a:rPr b="1" i="1" lang="en-US" sz="2800" u="none" cap="none" strike="noStrike">
                <a:solidFill>
                  <a:schemeClr val="lt1"/>
                </a:solidFill>
                <a:latin typeface="Calibri"/>
                <a:ea typeface="Calibri"/>
                <a:cs typeface="Calibri"/>
                <a:sym typeface="Calibri"/>
              </a:rPr>
              <a:t>Jenis - jenis Ijtihad</a:t>
            </a:r>
            <a:endParaRPr b="1" i="0" sz="28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5000" fill="hold"/>
                                        <p:tgtEl>
                                          <p:spTgt spid="176"/>
                                        </p:tgtEl>
                                        <p:attrNameLst>
                                          <p:attrName>r</p:attrName>
                                        </p:attrNameLst>
                                      </p:cBhvr>
                                    </p:animRot>
                                  </p:childTnLst>
                                </p:cTn>
                              </p:par>
                              <p:par>
                                <p:cTn fill="hold" nodeType="withEffect" presetClass="entr" presetID="2" presetSubtype="4">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2750"/>
                                        <p:tgtEl>
                                          <p:spTgt spid="1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2750"/>
                                        <p:tgtEl>
                                          <p:spTgt spid="1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2750"/>
                                        <p:tgtEl>
                                          <p:spTgt spid="1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180" name="Shape 180"/>
        <p:cNvGrpSpPr/>
        <p:nvPr/>
      </p:nvGrpSpPr>
      <p:grpSpPr>
        <a:xfrm>
          <a:off x="0" y="0"/>
          <a:ext cx="0" cy="0"/>
          <a:chOff x="0" y="0"/>
          <a:chExt cx="0" cy="0"/>
        </a:xfrm>
      </p:grpSpPr>
      <p:sp>
        <p:nvSpPr>
          <p:cNvPr id="181" name="Google Shape;181;p12"/>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12"/>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183" name="Google Shape;183;p12"/>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184" name="Google Shape;184;p12">
            <a:hlinkClick action="ppaction://hlinksldjump" r:id="rId2"/>
          </p:cNvPr>
          <p:cNvSpPr/>
          <p:nvPr/>
        </p:nvSpPr>
        <p:spPr>
          <a:xfrm>
            <a:off x="11212286" y="60418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1</a:t>
            </a:r>
            <a:endParaRPr/>
          </a:p>
        </p:txBody>
      </p:sp>
      <p:sp>
        <p:nvSpPr>
          <p:cNvPr id="185" name="Google Shape;185;p12">
            <a:hlinkClick action="ppaction://hlinksldjump" r:id="rId3"/>
          </p:cNvPr>
          <p:cNvSpPr/>
          <p:nvPr/>
        </p:nvSpPr>
        <p:spPr>
          <a:xfrm>
            <a:off x="11212286" y="1485931"/>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6" name="Google Shape;186;p12"/>
          <p:cNvSpPr/>
          <p:nvPr/>
        </p:nvSpPr>
        <p:spPr>
          <a:xfrm>
            <a:off x="11212286" y="146534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2</a:t>
            </a:r>
            <a:endParaRPr/>
          </a:p>
        </p:txBody>
      </p:sp>
      <p:sp>
        <p:nvSpPr>
          <p:cNvPr id="187" name="Google Shape;187;p12">
            <a:hlinkClick action="ppaction://hlinksldjump" r:id="rId4"/>
          </p:cNvPr>
          <p:cNvSpPr/>
          <p:nvPr/>
        </p:nvSpPr>
        <p:spPr>
          <a:xfrm>
            <a:off x="11212286"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3</a:t>
            </a:r>
            <a:endParaRPr/>
          </a:p>
        </p:txBody>
      </p:sp>
      <p:sp>
        <p:nvSpPr>
          <p:cNvPr id="188" name="Google Shape;188;p12">
            <a:hlinkClick action="ppaction://hlinksldjump" r:id="rId5"/>
          </p:cNvPr>
          <p:cNvSpPr/>
          <p:nvPr/>
        </p:nvSpPr>
        <p:spPr>
          <a:xfrm>
            <a:off x="11127179" y="3102537"/>
            <a:ext cx="736200" cy="736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42900" sx="107000" rotWithShape="0" algn="ctr" sy="107000">
              <a:schemeClr val="lt1"/>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a:ea typeface="Arial"/>
                <a:cs typeface="Arial"/>
                <a:sym typeface="Arial"/>
              </a:rPr>
              <a:t>4</a:t>
            </a:r>
            <a:endParaRPr/>
          </a:p>
        </p:txBody>
      </p:sp>
      <p:sp>
        <p:nvSpPr>
          <p:cNvPr id="189" name="Google Shape;189;p12">
            <a:hlinkClick action="ppaction://hlinksldjump" r:id="rId6"/>
          </p:cNvPr>
          <p:cNvSpPr/>
          <p:nvPr/>
        </p:nvSpPr>
        <p:spPr>
          <a:xfrm>
            <a:off x="11212286"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5</a:t>
            </a:r>
            <a:endParaRPr/>
          </a:p>
        </p:txBody>
      </p:sp>
      <p:sp>
        <p:nvSpPr>
          <p:cNvPr id="190" name="Google Shape;190;p12">
            <a:hlinkClick action="ppaction://hlinksldjump" r:id="rId7"/>
          </p:cNvPr>
          <p:cNvSpPr/>
          <p:nvPr/>
        </p:nvSpPr>
        <p:spPr>
          <a:xfrm>
            <a:off x="11212286"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6</a:t>
            </a:r>
            <a:endParaRPr/>
          </a:p>
        </p:txBody>
      </p:sp>
      <p:sp>
        <p:nvSpPr>
          <p:cNvPr id="191" name="Google Shape;191;p12">
            <a:hlinkClick action="ppaction://hlinksldjump" r:id="rId8"/>
          </p:cNvPr>
          <p:cNvSpPr/>
          <p:nvPr/>
        </p:nvSpPr>
        <p:spPr>
          <a:xfrm>
            <a:off x="11212286"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7</a:t>
            </a:r>
            <a:endParaRPr/>
          </a:p>
        </p:txBody>
      </p:sp>
      <p:sp>
        <p:nvSpPr>
          <p:cNvPr id="192" name="Google Shape;192;p12"/>
          <p:cNvSpPr/>
          <p:nvPr/>
        </p:nvSpPr>
        <p:spPr>
          <a:xfrm>
            <a:off x="1774371" y="2927568"/>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Maslahah Mursalah dalam Ijtihad adalah sesuatu yang baik menurut akal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dengan pertimbangan dapat mewujudkan kebaikan atau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menghindarkan keburukan bagi manusia dan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menghindari kemudharatan.</a:t>
            </a:r>
            <a:endParaRPr/>
          </a:p>
        </p:txBody>
      </p:sp>
      <p:sp>
        <p:nvSpPr>
          <p:cNvPr id="193" name="Google Shape;193;p12"/>
          <p:cNvSpPr/>
          <p:nvPr/>
        </p:nvSpPr>
        <p:spPr>
          <a:xfrm>
            <a:off x="1137758" y="2351296"/>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20D1D"/>
                </a:solidFill>
                <a:latin typeface="Arial"/>
                <a:ea typeface="Arial"/>
                <a:cs typeface="Arial"/>
                <a:sym typeface="Arial"/>
              </a:rPr>
              <a:t>4</a:t>
            </a:r>
            <a:endParaRPr/>
          </a:p>
        </p:txBody>
      </p:sp>
      <p:sp>
        <p:nvSpPr>
          <p:cNvPr id="194" name="Google Shape;194;p12"/>
          <p:cNvSpPr/>
          <p:nvPr/>
        </p:nvSpPr>
        <p:spPr>
          <a:xfrm>
            <a:off x="1902193" y="1694145"/>
            <a:ext cx="8071800" cy="769500"/>
          </a:xfrm>
          <a:prstGeom prst="rect">
            <a:avLst/>
          </a:prstGeom>
          <a:noFill/>
          <a:ln>
            <a:noFill/>
          </a:ln>
          <a:effectLst>
            <a:outerShdw blurRad="571500"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1" lang="en-US" sz="4000" u="none" cap="none" strike="noStrike">
                <a:solidFill>
                  <a:schemeClr val="lt1"/>
                </a:solidFill>
                <a:effectLst>
                  <a:outerShdw blurRad="381000" rotWithShape="0" algn="ctr">
                    <a:srgbClr val="FFFFFF">
                      <a:alpha val="49803"/>
                    </a:srgbClr>
                  </a:outerShdw>
                </a:effectLst>
              </a:rPr>
              <a:t>MASLAHAH MURSALAH</a:t>
            </a:r>
            <a:endParaRPr b="1" i="1" sz="4000"/>
          </a:p>
        </p:txBody>
      </p:sp>
      <p:pic>
        <p:nvPicPr>
          <p:cNvPr id="195" name="Google Shape;195;p12"/>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196" name="Google Shape;196;p12"/>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197" name="Google Shape;197;p12"/>
          <p:cNvSpPr/>
          <p:nvPr/>
        </p:nvSpPr>
        <p:spPr>
          <a:xfrm>
            <a:off x="8539575" y="-74375"/>
            <a:ext cx="2672700" cy="2094900"/>
          </a:xfrm>
          <a:prstGeom prst="rect">
            <a:avLst/>
          </a:prstGeom>
          <a:noFill/>
          <a:ln>
            <a:noFill/>
          </a:ln>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spcBef>
                <a:spcPts val="0"/>
              </a:spcBef>
              <a:spcAft>
                <a:spcPts val="0"/>
              </a:spcAft>
              <a:buNone/>
            </a:pPr>
            <a:r>
              <a:rPr b="1" i="1" lang="en-US" sz="2800" u="none" cap="none" strike="noStrike">
                <a:solidFill>
                  <a:schemeClr val="lt1"/>
                </a:solidFill>
                <a:latin typeface="Calibri"/>
                <a:ea typeface="Calibri"/>
                <a:cs typeface="Calibri"/>
                <a:sym typeface="Calibri"/>
              </a:rPr>
              <a:t>Jenis - jenis Ijtihad</a:t>
            </a:r>
            <a:endParaRPr b="1" i="0" sz="2800" u="none" cap="none" strike="noStrike">
              <a:solidFill>
                <a:schemeClr val="lt1"/>
              </a:solidFill>
              <a:latin typeface="Arial"/>
              <a:ea typeface="Arial"/>
              <a:cs typeface="Arial"/>
              <a:sym typeface="Arial"/>
            </a:endParaRPr>
          </a:p>
        </p:txBody>
      </p:sp>
      <p:sp>
        <p:nvSpPr>
          <p:cNvPr id="198" name="Google Shape;198;p12"/>
          <p:cNvSpPr/>
          <p:nvPr/>
        </p:nvSpPr>
        <p:spPr>
          <a:xfrm>
            <a:off x="8539575" y="-74375"/>
            <a:ext cx="2672700" cy="2094900"/>
          </a:xfrm>
          <a:prstGeom prst="rect">
            <a:avLst/>
          </a:prstGeom>
          <a:noFill/>
          <a:ln>
            <a:noFill/>
          </a:ln>
          <a:effectLst>
            <a:outerShdw blurRad="342900"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spcBef>
                <a:spcPts val="0"/>
              </a:spcBef>
              <a:spcAft>
                <a:spcPts val="0"/>
              </a:spcAft>
              <a:buNone/>
            </a:pPr>
            <a:r>
              <a:rPr b="1" i="1" lang="en-US" sz="2800" u="none" cap="none" strike="noStrike">
                <a:solidFill>
                  <a:schemeClr val="lt1"/>
                </a:solidFill>
                <a:latin typeface="Calibri"/>
                <a:ea typeface="Calibri"/>
                <a:cs typeface="Calibri"/>
                <a:sym typeface="Calibri"/>
              </a:rPr>
              <a:t>Jenis - jenis Ijtihad</a:t>
            </a:r>
            <a:endParaRPr b="1" i="0" sz="28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5000" fill="hold"/>
                                        <p:tgtEl>
                                          <p:spTgt spid="195"/>
                                        </p:tgtEl>
                                        <p:attrNameLst>
                                          <p:attrName>r</p:attrName>
                                        </p:attrNameLst>
                                      </p:cBhvr>
                                    </p:animRot>
                                  </p:childTnLst>
                                </p:cTn>
                              </p:par>
                              <p:par>
                                <p:cTn fill="hold" nodeType="withEffect" presetClass="entr" presetID="2" presetSubtype="4">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2750"/>
                                        <p:tgtEl>
                                          <p:spTgt spid="1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2750"/>
                                        <p:tgtEl>
                                          <p:spTgt spid="1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2750"/>
                                        <p:tgtEl>
                                          <p:spTgt spid="1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199" name="Shape 199"/>
        <p:cNvGrpSpPr/>
        <p:nvPr/>
      </p:nvGrpSpPr>
      <p:grpSpPr>
        <a:xfrm>
          <a:off x="0" y="0"/>
          <a:ext cx="0" cy="0"/>
          <a:chOff x="0" y="0"/>
          <a:chExt cx="0" cy="0"/>
        </a:xfrm>
      </p:grpSpPr>
      <p:sp>
        <p:nvSpPr>
          <p:cNvPr id="200" name="Google Shape;200;p13"/>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13"/>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202" name="Google Shape;202;p13"/>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203" name="Google Shape;203;p13">
            <a:hlinkClick action="ppaction://hlinksldjump" r:id="rId2"/>
          </p:cNvPr>
          <p:cNvSpPr/>
          <p:nvPr/>
        </p:nvSpPr>
        <p:spPr>
          <a:xfrm>
            <a:off x="11212286" y="60418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1</a:t>
            </a:r>
            <a:endParaRPr/>
          </a:p>
        </p:txBody>
      </p:sp>
      <p:sp>
        <p:nvSpPr>
          <p:cNvPr id="204" name="Google Shape;204;p13"/>
          <p:cNvSpPr/>
          <p:nvPr/>
        </p:nvSpPr>
        <p:spPr>
          <a:xfrm>
            <a:off x="11212286" y="1485931"/>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5" name="Google Shape;205;p13">
            <a:hlinkClick action="ppaction://hlinksldjump" r:id="rId3"/>
          </p:cNvPr>
          <p:cNvSpPr/>
          <p:nvPr/>
        </p:nvSpPr>
        <p:spPr>
          <a:xfrm>
            <a:off x="11212286" y="146534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2</a:t>
            </a:r>
            <a:endParaRPr/>
          </a:p>
        </p:txBody>
      </p:sp>
      <p:sp>
        <p:nvSpPr>
          <p:cNvPr id="206" name="Google Shape;206;p13">
            <a:hlinkClick action="ppaction://hlinksldjump" r:id="rId4"/>
          </p:cNvPr>
          <p:cNvSpPr/>
          <p:nvPr/>
        </p:nvSpPr>
        <p:spPr>
          <a:xfrm>
            <a:off x="11212286"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3</a:t>
            </a:r>
            <a:endParaRPr/>
          </a:p>
        </p:txBody>
      </p:sp>
      <p:sp>
        <p:nvSpPr>
          <p:cNvPr id="207" name="Google Shape;207;p13">
            <a:hlinkClick action="ppaction://hlinksldjump" r:id="rId5"/>
          </p:cNvPr>
          <p:cNvSpPr/>
          <p:nvPr/>
        </p:nvSpPr>
        <p:spPr>
          <a:xfrm>
            <a:off x="11212286"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4</a:t>
            </a:r>
            <a:endParaRPr/>
          </a:p>
        </p:txBody>
      </p:sp>
      <p:sp>
        <p:nvSpPr>
          <p:cNvPr id="208" name="Google Shape;208;p13">
            <a:hlinkClick action="ppaction://hlinksldjump" r:id="rId6"/>
          </p:cNvPr>
          <p:cNvSpPr/>
          <p:nvPr/>
        </p:nvSpPr>
        <p:spPr>
          <a:xfrm>
            <a:off x="11127180" y="3951815"/>
            <a:ext cx="748200" cy="748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42900" sx="107000" rotWithShape="0" algn="ctr" sy="107000">
              <a:schemeClr val="lt1"/>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a:ea typeface="Arial"/>
                <a:cs typeface="Arial"/>
                <a:sym typeface="Arial"/>
              </a:rPr>
              <a:t>5</a:t>
            </a:r>
            <a:endParaRPr/>
          </a:p>
        </p:txBody>
      </p:sp>
      <p:sp>
        <p:nvSpPr>
          <p:cNvPr id="209" name="Google Shape;209;p13">
            <a:hlinkClick action="ppaction://hlinksldjump" r:id="rId7"/>
          </p:cNvPr>
          <p:cNvSpPr/>
          <p:nvPr/>
        </p:nvSpPr>
        <p:spPr>
          <a:xfrm>
            <a:off x="11212286"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6</a:t>
            </a:r>
            <a:endParaRPr/>
          </a:p>
        </p:txBody>
      </p:sp>
      <p:sp>
        <p:nvSpPr>
          <p:cNvPr id="210" name="Google Shape;210;p13">
            <a:hlinkClick action="ppaction://hlinksldjump" r:id="rId8"/>
          </p:cNvPr>
          <p:cNvSpPr/>
          <p:nvPr/>
        </p:nvSpPr>
        <p:spPr>
          <a:xfrm>
            <a:off x="11212286"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7</a:t>
            </a:r>
            <a:endParaRPr/>
          </a:p>
        </p:txBody>
      </p:sp>
      <p:sp>
        <p:nvSpPr>
          <p:cNvPr id="211" name="Google Shape;211;p13"/>
          <p:cNvSpPr/>
          <p:nvPr/>
        </p:nvSpPr>
        <p:spPr>
          <a:xfrm>
            <a:off x="1774371" y="2927568"/>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Sududz Dzariah adalah menetapkan larangan atas suatu perbuatan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tertentu yang pada dasarnya diperbolehkan untuk mencegah terjadinya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perbuatan lain yang dilarang. Sududz Dzariah adalah tindakan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memutuskan suatu yang mubah menjadi makruh atau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haram demi kepentingan umat.</a:t>
            </a:r>
            <a:endParaRPr/>
          </a:p>
        </p:txBody>
      </p:sp>
      <p:sp>
        <p:nvSpPr>
          <p:cNvPr id="212" name="Google Shape;212;p13"/>
          <p:cNvSpPr/>
          <p:nvPr/>
        </p:nvSpPr>
        <p:spPr>
          <a:xfrm>
            <a:off x="1137758" y="2351296"/>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20D1D"/>
                </a:solidFill>
                <a:latin typeface="Arial"/>
                <a:ea typeface="Arial"/>
                <a:cs typeface="Arial"/>
                <a:sym typeface="Arial"/>
              </a:rPr>
              <a:t>5</a:t>
            </a:r>
            <a:endParaRPr/>
          </a:p>
        </p:txBody>
      </p:sp>
      <p:sp>
        <p:nvSpPr>
          <p:cNvPr id="213" name="Google Shape;213;p13"/>
          <p:cNvSpPr/>
          <p:nvPr/>
        </p:nvSpPr>
        <p:spPr>
          <a:xfrm>
            <a:off x="1902193" y="1608937"/>
            <a:ext cx="8071800" cy="831000"/>
          </a:xfrm>
          <a:prstGeom prst="rect">
            <a:avLst/>
          </a:prstGeom>
          <a:noFill/>
          <a:ln>
            <a:noFill/>
          </a:ln>
          <a:effectLst>
            <a:outerShdw blurRad="571500"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1" lang="en-US" sz="4200" u="none" cap="none" strike="noStrike">
                <a:solidFill>
                  <a:schemeClr val="lt1"/>
                </a:solidFill>
                <a:effectLst>
                  <a:outerShdw blurRad="381000" rotWithShape="0" algn="ctr">
                    <a:srgbClr val="FFFFFF">
                      <a:alpha val="49803"/>
                    </a:srgbClr>
                  </a:outerShdw>
                </a:effectLst>
              </a:rPr>
              <a:t>SUDUDZ DZARIAH</a:t>
            </a:r>
            <a:endParaRPr b="1" i="1" sz="4200"/>
          </a:p>
        </p:txBody>
      </p:sp>
      <p:pic>
        <p:nvPicPr>
          <p:cNvPr id="214" name="Google Shape;214;p13"/>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215" name="Google Shape;215;p13"/>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216" name="Google Shape;216;p13"/>
          <p:cNvSpPr/>
          <p:nvPr/>
        </p:nvSpPr>
        <p:spPr>
          <a:xfrm>
            <a:off x="8539575" y="-74375"/>
            <a:ext cx="2672700" cy="2094900"/>
          </a:xfrm>
          <a:prstGeom prst="rect">
            <a:avLst/>
          </a:prstGeom>
          <a:noFill/>
          <a:ln>
            <a:noFill/>
          </a:ln>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spcBef>
                <a:spcPts val="0"/>
              </a:spcBef>
              <a:spcAft>
                <a:spcPts val="0"/>
              </a:spcAft>
              <a:buNone/>
            </a:pPr>
            <a:r>
              <a:rPr b="1" i="1" lang="en-US" sz="2800" u="none" cap="none" strike="noStrike">
                <a:solidFill>
                  <a:schemeClr val="lt1"/>
                </a:solidFill>
                <a:latin typeface="Calibri"/>
                <a:ea typeface="Calibri"/>
                <a:cs typeface="Calibri"/>
                <a:sym typeface="Calibri"/>
              </a:rPr>
              <a:t>Jenis - jenis Ijtihad</a:t>
            </a:r>
            <a:endParaRPr b="1" i="0" sz="2800" u="none" cap="none" strike="noStrike">
              <a:solidFill>
                <a:schemeClr val="lt1"/>
              </a:solidFill>
              <a:latin typeface="Arial"/>
              <a:ea typeface="Arial"/>
              <a:cs typeface="Arial"/>
              <a:sym typeface="Arial"/>
            </a:endParaRPr>
          </a:p>
        </p:txBody>
      </p:sp>
      <p:sp>
        <p:nvSpPr>
          <p:cNvPr id="217" name="Google Shape;217;p13"/>
          <p:cNvSpPr/>
          <p:nvPr/>
        </p:nvSpPr>
        <p:spPr>
          <a:xfrm>
            <a:off x="8539575" y="-74375"/>
            <a:ext cx="2672700" cy="2094900"/>
          </a:xfrm>
          <a:prstGeom prst="rect">
            <a:avLst/>
          </a:prstGeom>
          <a:noFill/>
          <a:ln>
            <a:noFill/>
          </a:ln>
          <a:effectLst>
            <a:outerShdw blurRad="342900"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spcBef>
                <a:spcPts val="0"/>
              </a:spcBef>
              <a:spcAft>
                <a:spcPts val="0"/>
              </a:spcAft>
              <a:buNone/>
            </a:pPr>
            <a:r>
              <a:rPr b="1" i="1" lang="en-US" sz="2800" u="none" cap="none" strike="noStrike">
                <a:solidFill>
                  <a:schemeClr val="lt1"/>
                </a:solidFill>
                <a:latin typeface="Calibri"/>
                <a:ea typeface="Calibri"/>
                <a:cs typeface="Calibri"/>
                <a:sym typeface="Calibri"/>
              </a:rPr>
              <a:t>Jenis - jenis Ijtihad</a:t>
            </a:r>
            <a:endParaRPr b="1" i="0" sz="28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5000" fill="hold"/>
                                        <p:tgtEl>
                                          <p:spTgt spid="214"/>
                                        </p:tgtEl>
                                        <p:attrNameLst>
                                          <p:attrName>r</p:attrName>
                                        </p:attrNameLst>
                                      </p:cBhvr>
                                    </p:animRot>
                                  </p:childTnLst>
                                </p:cTn>
                              </p:par>
                              <p:par>
                                <p:cTn fill="hold" nodeType="withEffect" presetClass="entr" presetID="2" presetSubtype="4">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2750"/>
                                        <p:tgtEl>
                                          <p:spTgt spid="21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2750"/>
                                        <p:tgtEl>
                                          <p:spTgt spid="2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2750"/>
                                        <p:tgtEl>
                                          <p:spTgt spid="21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218" name="Shape 218"/>
        <p:cNvGrpSpPr/>
        <p:nvPr/>
      </p:nvGrpSpPr>
      <p:grpSpPr>
        <a:xfrm>
          <a:off x="0" y="0"/>
          <a:ext cx="0" cy="0"/>
          <a:chOff x="0" y="0"/>
          <a:chExt cx="0" cy="0"/>
        </a:xfrm>
      </p:grpSpPr>
      <p:sp>
        <p:nvSpPr>
          <p:cNvPr id="219" name="Google Shape;219;p14"/>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0" name="Google Shape;220;p14"/>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221" name="Google Shape;221;p14"/>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222" name="Google Shape;222;p14">
            <a:hlinkClick action="ppaction://hlinksldjump" r:id="rId2"/>
          </p:cNvPr>
          <p:cNvSpPr/>
          <p:nvPr/>
        </p:nvSpPr>
        <p:spPr>
          <a:xfrm>
            <a:off x="11212286" y="60418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1</a:t>
            </a:r>
            <a:endParaRPr/>
          </a:p>
        </p:txBody>
      </p:sp>
      <p:sp>
        <p:nvSpPr>
          <p:cNvPr id="223" name="Google Shape;223;p14"/>
          <p:cNvSpPr/>
          <p:nvPr/>
        </p:nvSpPr>
        <p:spPr>
          <a:xfrm>
            <a:off x="11212286" y="1485931"/>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4" name="Google Shape;224;p14">
            <a:hlinkClick action="ppaction://hlinksldjump" r:id="rId3"/>
          </p:cNvPr>
          <p:cNvSpPr/>
          <p:nvPr/>
        </p:nvSpPr>
        <p:spPr>
          <a:xfrm>
            <a:off x="11212286" y="146534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2</a:t>
            </a:r>
            <a:endParaRPr/>
          </a:p>
        </p:txBody>
      </p:sp>
      <p:sp>
        <p:nvSpPr>
          <p:cNvPr id="225" name="Google Shape;225;p14">
            <a:hlinkClick action="ppaction://hlinksldjump" r:id="rId4"/>
          </p:cNvPr>
          <p:cNvSpPr/>
          <p:nvPr/>
        </p:nvSpPr>
        <p:spPr>
          <a:xfrm>
            <a:off x="11212286"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3</a:t>
            </a:r>
            <a:endParaRPr/>
          </a:p>
        </p:txBody>
      </p:sp>
      <p:sp>
        <p:nvSpPr>
          <p:cNvPr id="226" name="Google Shape;226;p14">
            <a:hlinkClick action="ppaction://hlinksldjump" r:id="rId5"/>
          </p:cNvPr>
          <p:cNvSpPr/>
          <p:nvPr/>
        </p:nvSpPr>
        <p:spPr>
          <a:xfrm>
            <a:off x="11212286"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4</a:t>
            </a:r>
            <a:endParaRPr/>
          </a:p>
        </p:txBody>
      </p:sp>
      <p:sp>
        <p:nvSpPr>
          <p:cNvPr id="227" name="Google Shape;227;p14">
            <a:hlinkClick action="ppaction://hlinksldjump" r:id="rId6"/>
          </p:cNvPr>
          <p:cNvSpPr/>
          <p:nvPr/>
        </p:nvSpPr>
        <p:spPr>
          <a:xfrm>
            <a:off x="11212286"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5</a:t>
            </a:r>
            <a:endParaRPr/>
          </a:p>
        </p:txBody>
      </p:sp>
      <p:sp>
        <p:nvSpPr>
          <p:cNvPr id="228" name="Google Shape;228;p14">
            <a:hlinkClick action="ppaction://hlinksldjump" r:id="rId7"/>
          </p:cNvPr>
          <p:cNvSpPr/>
          <p:nvPr/>
        </p:nvSpPr>
        <p:spPr>
          <a:xfrm>
            <a:off x="11127179" y="4824841"/>
            <a:ext cx="724500" cy="724500"/>
          </a:xfrm>
          <a:prstGeom prst="roundRect">
            <a:avLst>
              <a:gd fmla="val 16667" name="adj"/>
            </a:avLst>
          </a:prstGeom>
          <a:gradFill>
            <a:gsLst>
              <a:gs pos="0">
                <a:srgbClr val="47F670"/>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ctr" sy="107000">
              <a:schemeClr val="lt1"/>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a:ea typeface="Arial"/>
                <a:cs typeface="Arial"/>
                <a:sym typeface="Arial"/>
              </a:rPr>
              <a:t>6</a:t>
            </a:r>
            <a:endParaRPr/>
          </a:p>
        </p:txBody>
      </p:sp>
      <p:sp>
        <p:nvSpPr>
          <p:cNvPr id="229" name="Google Shape;229;p14">
            <a:hlinkClick action="ppaction://hlinksldjump" r:id="rId8"/>
          </p:cNvPr>
          <p:cNvSpPr/>
          <p:nvPr/>
        </p:nvSpPr>
        <p:spPr>
          <a:xfrm>
            <a:off x="11212286"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7</a:t>
            </a:r>
            <a:endParaRPr/>
          </a:p>
        </p:txBody>
      </p:sp>
      <p:sp>
        <p:nvSpPr>
          <p:cNvPr id="230" name="Google Shape;230;p14"/>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Istishab adalah salah satu metode ijtihad dengan cara menetapkan hokum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sesuatu pada hukum asalnya selama belum ada dalil lain yang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merubah hukum tersebut.</a:t>
            </a:r>
            <a:endParaRPr/>
          </a:p>
        </p:txBody>
      </p:sp>
      <p:sp>
        <p:nvSpPr>
          <p:cNvPr id="231" name="Google Shape;231;p14"/>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20D1D"/>
                </a:solidFill>
                <a:latin typeface="Arial"/>
                <a:ea typeface="Arial"/>
                <a:cs typeface="Arial"/>
                <a:sym typeface="Arial"/>
              </a:rPr>
              <a:t>6</a:t>
            </a:r>
            <a:endParaRPr/>
          </a:p>
        </p:txBody>
      </p:sp>
      <p:sp>
        <p:nvSpPr>
          <p:cNvPr id="232" name="Google Shape;232;p14"/>
          <p:cNvSpPr/>
          <p:nvPr/>
        </p:nvSpPr>
        <p:spPr>
          <a:xfrm>
            <a:off x="3579150" y="1480463"/>
            <a:ext cx="5033700" cy="969300"/>
          </a:xfrm>
          <a:prstGeom prst="rect">
            <a:avLst/>
          </a:prstGeom>
          <a:noFill/>
          <a:ln>
            <a:noFill/>
          </a:ln>
          <a:effectLst>
            <a:outerShdw blurRad="585788" rotWithShape="0" algn="bl" dist="19050">
              <a:schemeClr val="lt1">
                <a:alpha val="81000"/>
              </a:scheme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1" lang="en-US" sz="5200" u="none" cap="none" strike="noStrike">
                <a:solidFill>
                  <a:schemeClr val="lt1"/>
                </a:solidFill>
                <a:effectLst>
                  <a:outerShdw blurRad="381000" rotWithShape="0" algn="ctr">
                    <a:srgbClr val="FFFFFF">
                      <a:alpha val="49803"/>
                    </a:srgbClr>
                  </a:outerShdw>
                </a:effectLst>
              </a:rPr>
              <a:t>ISTISHAD</a:t>
            </a:r>
            <a:endParaRPr b="1" i="1" sz="5200"/>
          </a:p>
        </p:txBody>
      </p:sp>
      <p:pic>
        <p:nvPicPr>
          <p:cNvPr id="233" name="Google Shape;233;p14"/>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234" name="Google Shape;234;p14"/>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235" name="Google Shape;235;p14"/>
          <p:cNvSpPr/>
          <p:nvPr/>
        </p:nvSpPr>
        <p:spPr>
          <a:xfrm>
            <a:off x="8539575" y="-74375"/>
            <a:ext cx="2672700" cy="2094900"/>
          </a:xfrm>
          <a:prstGeom prst="rect">
            <a:avLst/>
          </a:prstGeom>
          <a:noFill/>
          <a:ln>
            <a:noFill/>
          </a:ln>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spcBef>
                <a:spcPts val="0"/>
              </a:spcBef>
              <a:spcAft>
                <a:spcPts val="0"/>
              </a:spcAft>
              <a:buNone/>
            </a:pPr>
            <a:r>
              <a:rPr b="1" i="1" lang="en-US" sz="2800" u="none" cap="none" strike="noStrike">
                <a:solidFill>
                  <a:schemeClr val="lt1"/>
                </a:solidFill>
                <a:latin typeface="Calibri"/>
                <a:ea typeface="Calibri"/>
                <a:cs typeface="Calibri"/>
                <a:sym typeface="Calibri"/>
              </a:rPr>
              <a:t>Jenis - jenis Ijtihad</a:t>
            </a:r>
            <a:endParaRPr b="1" i="0" sz="2800" u="none" cap="none" strike="noStrike">
              <a:solidFill>
                <a:schemeClr val="lt1"/>
              </a:solidFill>
              <a:latin typeface="Arial"/>
              <a:ea typeface="Arial"/>
              <a:cs typeface="Arial"/>
              <a:sym typeface="Arial"/>
            </a:endParaRPr>
          </a:p>
        </p:txBody>
      </p:sp>
      <p:sp>
        <p:nvSpPr>
          <p:cNvPr id="236" name="Google Shape;236;p14"/>
          <p:cNvSpPr/>
          <p:nvPr/>
        </p:nvSpPr>
        <p:spPr>
          <a:xfrm>
            <a:off x="8539575" y="-74375"/>
            <a:ext cx="2672700" cy="2094900"/>
          </a:xfrm>
          <a:prstGeom prst="rect">
            <a:avLst/>
          </a:prstGeom>
          <a:noFill/>
          <a:ln>
            <a:noFill/>
          </a:ln>
          <a:effectLst>
            <a:outerShdw blurRad="342900"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spcBef>
                <a:spcPts val="0"/>
              </a:spcBef>
              <a:spcAft>
                <a:spcPts val="0"/>
              </a:spcAft>
              <a:buNone/>
            </a:pPr>
            <a:r>
              <a:rPr b="1" i="1" lang="en-US" sz="2800" u="none" cap="none" strike="noStrike">
                <a:solidFill>
                  <a:schemeClr val="lt1"/>
                </a:solidFill>
                <a:latin typeface="Calibri"/>
                <a:ea typeface="Calibri"/>
                <a:cs typeface="Calibri"/>
                <a:sym typeface="Calibri"/>
              </a:rPr>
              <a:t>Jenis - jenis Ijtihad</a:t>
            </a:r>
            <a:endParaRPr b="1" i="0" sz="28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5000" fill="hold"/>
                                        <p:tgtEl>
                                          <p:spTgt spid="233"/>
                                        </p:tgtEl>
                                        <p:attrNameLst>
                                          <p:attrName>r</p:attrName>
                                        </p:attrNameLst>
                                      </p:cBhvr>
                                    </p:animRot>
                                  </p:childTnLst>
                                </p:cTn>
                              </p:par>
                              <p:par>
                                <p:cTn fill="hold" nodeType="withEffect" presetClass="entr" presetID="2" presetSubtype="4">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2750"/>
                                        <p:tgtEl>
                                          <p:spTgt spid="2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2750"/>
                                        <p:tgtEl>
                                          <p:spTgt spid="2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2750"/>
                                        <p:tgtEl>
                                          <p:spTgt spid="2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237" name="Shape 237"/>
        <p:cNvGrpSpPr/>
        <p:nvPr/>
      </p:nvGrpSpPr>
      <p:grpSpPr>
        <a:xfrm>
          <a:off x="0" y="0"/>
          <a:ext cx="0" cy="0"/>
          <a:chOff x="0" y="0"/>
          <a:chExt cx="0" cy="0"/>
        </a:xfrm>
      </p:grpSpPr>
      <p:sp>
        <p:nvSpPr>
          <p:cNvPr id="238" name="Google Shape;238;p15"/>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9" name="Google Shape;239;p15"/>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240" name="Google Shape;240;p15"/>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241" name="Google Shape;241;p15"/>
          <p:cNvSpPr/>
          <p:nvPr/>
        </p:nvSpPr>
        <p:spPr>
          <a:xfrm>
            <a:off x="8539575" y="-74375"/>
            <a:ext cx="2672700" cy="2094900"/>
          </a:xfrm>
          <a:prstGeom prst="rect">
            <a:avLst/>
          </a:prstGeom>
          <a:noFill/>
          <a:ln>
            <a:noFill/>
          </a:ln>
          <a:effectLst>
            <a:outerShdw blurRad="342900" rotWithShape="0" algn="bl" dist="19050">
              <a:schemeClr val="lt1">
                <a:alpha val="64999"/>
              </a:scheme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1" lang="en-US" sz="2800" u="none" cap="none" strike="noStrike">
                <a:solidFill>
                  <a:schemeClr val="lt1"/>
                </a:solidFill>
                <a:latin typeface="Calibri"/>
                <a:ea typeface="Calibri"/>
                <a:cs typeface="Calibri"/>
                <a:sym typeface="Calibri"/>
              </a:rPr>
              <a:t>Jenis - jenis Ijtihad</a:t>
            </a:r>
            <a:endParaRPr b="1" i="0" sz="2800" u="none" cap="none" strike="noStrike">
              <a:solidFill>
                <a:schemeClr val="lt1"/>
              </a:solidFill>
              <a:latin typeface="Arial"/>
              <a:ea typeface="Arial"/>
              <a:cs typeface="Arial"/>
              <a:sym typeface="Arial"/>
            </a:endParaRPr>
          </a:p>
        </p:txBody>
      </p:sp>
      <p:sp>
        <p:nvSpPr>
          <p:cNvPr id="242" name="Google Shape;242;p15">
            <a:hlinkClick action="ppaction://hlinksldjump" r:id="rId2"/>
          </p:cNvPr>
          <p:cNvSpPr/>
          <p:nvPr/>
        </p:nvSpPr>
        <p:spPr>
          <a:xfrm>
            <a:off x="11212286" y="60418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1</a:t>
            </a:r>
            <a:endParaRPr/>
          </a:p>
        </p:txBody>
      </p:sp>
      <p:sp>
        <p:nvSpPr>
          <p:cNvPr id="243" name="Google Shape;243;p15">
            <a:hlinkClick action="ppaction://hlinksldjump" r:id="rId3"/>
          </p:cNvPr>
          <p:cNvSpPr/>
          <p:nvPr/>
        </p:nvSpPr>
        <p:spPr>
          <a:xfrm>
            <a:off x="11212286" y="1485931"/>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4" name="Google Shape;244;p15"/>
          <p:cNvSpPr/>
          <p:nvPr/>
        </p:nvSpPr>
        <p:spPr>
          <a:xfrm>
            <a:off x="11212286" y="146534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2</a:t>
            </a:r>
            <a:endParaRPr/>
          </a:p>
        </p:txBody>
      </p:sp>
      <p:sp>
        <p:nvSpPr>
          <p:cNvPr id="245" name="Google Shape;245;p15">
            <a:hlinkClick action="ppaction://hlinksldjump" r:id="rId4"/>
          </p:cNvPr>
          <p:cNvSpPr/>
          <p:nvPr/>
        </p:nvSpPr>
        <p:spPr>
          <a:xfrm>
            <a:off x="11212286"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3</a:t>
            </a:r>
            <a:endParaRPr/>
          </a:p>
        </p:txBody>
      </p:sp>
      <p:sp>
        <p:nvSpPr>
          <p:cNvPr id="246" name="Google Shape;246;p15">
            <a:hlinkClick action="ppaction://hlinksldjump" r:id="rId5"/>
          </p:cNvPr>
          <p:cNvSpPr/>
          <p:nvPr/>
        </p:nvSpPr>
        <p:spPr>
          <a:xfrm>
            <a:off x="11212286"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4</a:t>
            </a:r>
            <a:endParaRPr/>
          </a:p>
        </p:txBody>
      </p:sp>
      <p:sp>
        <p:nvSpPr>
          <p:cNvPr id="247" name="Google Shape;247;p15">
            <a:hlinkClick action="ppaction://hlinksldjump" r:id="rId6"/>
          </p:cNvPr>
          <p:cNvSpPr/>
          <p:nvPr/>
        </p:nvSpPr>
        <p:spPr>
          <a:xfrm>
            <a:off x="11212286"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5</a:t>
            </a:r>
            <a:endParaRPr/>
          </a:p>
        </p:txBody>
      </p:sp>
      <p:sp>
        <p:nvSpPr>
          <p:cNvPr id="248" name="Google Shape;248;p15">
            <a:hlinkClick action="ppaction://hlinksldjump" r:id="rId7"/>
          </p:cNvPr>
          <p:cNvSpPr/>
          <p:nvPr/>
        </p:nvSpPr>
        <p:spPr>
          <a:xfrm>
            <a:off x="11212286"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6</a:t>
            </a:r>
            <a:endParaRPr/>
          </a:p>
        </p:txBody>
      </p:sp>
      <p:sp>
        <p:nvSpPr>
          <p:cNvPr id="249" name="Google Shape;249;p15">
            <a:hlinkClick action="ppaction://hlinksldjump" r:id="rId8"/>
          </p:cNvPr>
          <p:cNvSpPr/>
          <p:nvPr/>
        </p:nvSpPr>
        <p:spPr>
          <a:xfrm>
            <a:off x="11141036" y="5664225"/>
            <a:ext cx="712800" cy="7128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42900" sx="107000" rotWithShape="0" algn="ctr" sy="107000">
              <a:schemeClr val="lt1"/>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a:ea typeface="Arial"/>
                <a:cs typeface="Arial"/>
                <a:sym typeface="Arial"/>
              </a:rPr>
              <a:t>7</a:t>
            </a:r>
            <a:endParaRPr/>
          </a:p>
        </p:txBody>
      </p:sp>
      <p:sp>
        <p:nvSpPr>
          <p:cNvPr id="250" name="Google Shape;250;p15"/>
          <p:cNvSpPr/>
          <p:nvPr/>
        </p:nvSpPr>
        <p:spPr>
          <a:xfrm>
            <a:off x="1850571" y="2881664"/>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Sedangkan Urf adalah tindakan menentukan masih bolehnya suatu </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adat-istiadat dan kebiasaan masyarakat setempat selama kegiatan </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tersebut tidak bertentangan dengan aturan-aturan prinsipal </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dalam Alquran dan Hadis.</a:t>
            </a:r>
            <a:endParaRPr b="0" i="1" sz="1800" u="none" cap="none" strike="noStrike">
              <a:solidFill>
                <a:schemeClr val="lt1"/>
              </a:solidFill>
              <a:latin typeface="Calibri"/>
              <a:ea typeface="Calibri"/>
              <a:cs typeface="Calibri"/>
              <a:sym typeface="Calibri"/>
            </a:endParaRPr>
          </a:p>
        </p:txBody>
      </p:sp>
      <p:sp>
        <p:nvSpPr>
          <p:cNvPr id="251" name="Google Shape;251;p15"/>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020D1D"/>
                </a:solidFill>
                <a:latin typeface="Arial"/>
                <a:ea typeface="Arial"/>
                <a:cs typeface="Arial"/>
                <a:sym typeface="Arial"/>
              </a:rPr>
              <a:t>7</a:t>
            </a:r>
            <a:endParaRPr/>
          </a:p>
        </p:txBody>
      </p:sp>
      <p:sp>
        <p:nvSpPr>
          <p:cNvPr id="252" name="Google Shape;252;p15"/>
          <p:cNvSpPr/>
          <p:nvPr/>
        </p:nvSpPr>
        <p:spPr>
          <a:xfrm>
            <a:off x="4669640" y="1341146"/>
            <a:ext cx="2537100" cy="1200300"/>
          </a:xfrm>
          <a:prstGeom prst="rect">
            <a:avLst/>
          </a:prstGeom>
          <a:noFill/>
          <a:ln>
            <a:noFill/>
          </a:ln>
          <a:effectLst>
            <a:outerShdw blurRad="557213"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1" lang="en-US" sz="5400" u="none" cap="none" strike="noStrike">
                <a:solidFill>
                  <a:schemeClr val="lt1"/>
                </a:solidFill>
                <a:effectLst>
                  <a:outerShdw blurRad="381000" rotWithShape="0" algn="ctr">
                    <a:srgbClr val="FFFFFF">
                      <a:alpha val="49803"/>
                    </a:srgbClr>
                  </a:outerShdw>
                </a:effectLst>
              </a:rPr>
              <a:t>URF</a:t>
            </a:r>
            <a:endParaRPr b="1" i="1" sz="5400"/>
          </a:p>
        </p:txBody>
      </p:sp>
      <p:pic>
        <p:nvPicPr>
          <p:cNvPr id="253" name="Google Shape;253;p15"/>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254" name="Google Shape;254;p15"/>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5000" fill="hold"/>
                                        <p:tgtEl>
                                          <p:spTgt spid="253"/>
                                        </p:tgtEl>
                                        <p:attrNameLst>
                                          <p:attrName>r</p:attrName>
                                        </p:attrNameLst>
                                      </p:cBhvr>
                                    </p:animRot>
                                  </p:childTnLst>
                                </p:cTn>
                              </p:par>
                              <p:par>
                                <p:cTn fill="hold" nodeType="withEffect" presetClass="entr" presetID="2" presetSubtype="4">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2750"/>
                                        <p:tgtEl>
                                          <p:spTgt spid="2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2750"/>
                                        <p:tgtEl>
                                          <p:spTgt spid="2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2750"/>
                                        <p:tgtEl>
                                          <p:spTgt spid="25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255" name="Shape 255"/>
        <p:cNvGrpSpPr/>
        <p:nvPr/>
      </p:nvGrpSpPr>
      <p:grpSpPr>
        <a:xfrm>
          <a:off x="0" y="0"/>
          <a:ext cx="0" cy="0"/>
          <a:chOff x="0" y="0"/>
          <a:chExt cx="0" cy="0"/>
        </a:xfrm>
      </p:grpSpPr>
      <p:sp>
        <p:nvSpPr>
          <p:cNvPr id="256" name="Google Shape;256;p16"/>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7" name="Google Shape;257;p16"/>
          <p:cNvSpPr txBox="1"/>
          <p:nvPr>
            <p:ph type="ctrTitle"/>
          </p:nvPr>
        </p:nvSpPr>
        <p:spPr>
          <a:xfrm>
            <a:off x="-277418" y="13855"/>
            <a:ext cx="3534300" cy="854100"/>
          </a:xfrm>
          <a:prstGeom prst="rect">
            <a:avLst/>
          </a:prstGeom>
          <a:noFill/>
          <a:ln>
            <a:noFill/>
          </a:ln>
          <a:effectLst>
            <a:outerShdw blurRad="57150" rotWithShape="0" algn="bl" dir="5400000" dist="19050">
              <a:schemeClr val="lt1">
                <a:alpha val="50000"/>
              </a:scheme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258" name="Google Shape;258;p16"/>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259" name="Google Shape;259;p16"/>
          <p:cNvSpPr/>
          <p:nvPr/>
        </p:nvSpPr>
        <p:spPr>
          <a:xfrm>
            <a:off x="1428972" y="2292756"/>
            <a:ext cx="9777900" cy="3771900"/>
          </a:xfrm>
          <a:prstGeom prst="roundRect">
            <a:avLst>
              <a:gd fmla="val 12259"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Mutjahid adalah orang orang yang mempunyai kemampuan untuk berijtihad dengan syarat – syarat tertentu. untuk dapat menentukan hukum islam, para Mutjahid perlu memenuhi syarat – syarat Ijtihad. Dan perlu di ketahui pula bahwa mujtahid merupakan salah satu dari tiga rukun Ijtihad. </a:t>
            </a:r>
            <a:endParaRPr b="0" i="1" sz="1800" u="none" cap="none" strike="noStrike">
              <a:solidFill>
                <a:srgbClr val="FFFFFF"/>
              </a:solidFill>
              <a:latin typeface="Calibri"/>
              <a:ea typeface="Calibri"/>
              <a:cs typeface="Calibri"/>
              <a:sym typeface="Calibri"/>
            </a:endParaRPr>
          </a:p>
        </p:txBody>
      </p:sp>
      <p:sp>
        <p:nvSpPr>
          <p:cNvPr id="260" name="Google Shape;260;p16"/>
          <p:cNvSpPr/>
          <p:nvPr/>
        </p:nvSpPr>
        <p:spPr>
          <a:xfrm>
            <a:off x="2910500" y="630750"/>
            <a:ext cx="6814800" cy="1662000"/>
          </a:xfrm>
          <a:prstGeom prst="rect">
            <a:avLst/>
          </a:prstGeom>
          <a:noFill/>
          <a:ln>
            <a:noFill/>
          </a:ln>
          <a:effectLst>
            <a:outerShdw blurRad="571500" rotWithShape="0" algn="bl" dist="19050">
              <a:schemeClr val="lt1">
                <a:alpha val="80000"/>
              </a:scheme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5100"/>
              <a:buFont typeface="Calibri"/>
              <a:buNone/>
            </a:pPr>
            <a:r>
              <a:rPr b="1" i="1" lang="en-US" sz="4200" u="none" cap="none" strike="noStrike">
                <a:solidFill>
                  <a:srgbClr val="FFFFFF"/>
                </a:solidFill>
                <a:effectLst>
                  <a:outerShdw blurRad="381000" rotWithShape="0" algn="ctr">
                    <a:prstClr val="white">
                      <a:alpha val="50000"/>
                    </a:prstClr>
                  </a:outerShdw>
                </a:effectLst>
                <a:latin typeface="Calibri"/>
                <a:ea typeface="Calibri"/>
                <a:cs typeface="Calibri"/>
                <a:sym typeface="Calibri"/>
              </a:rPr>
              <a:t> Syarat menjadi mujtahid dan rukun Ijtihad </a:t>
            </a:r>
            <a:endParaRPr b="1" i="0" sz="4200" u="none" cap="none" strike="noStrike">
              <a:solidFill>
                <a:srgbClr val="FFFFFF"/>
              </a:solidFill>
              <a:effectLst>
                <a:outerShdw blurRad="381000" rotWithShape="0" algn="ctr">
                  <a:prstClr val="white">
                    <a:alpha val="50000"/>
                  </a:prstClr>
                </a:outerShdw>
              </a:effectLst>
              <a:latin typeface="Arial"/>
              <a:ea typeface="Arial"/>
              <a:cs typeface="Arial"/>
              <a:sym typeface="Arial"/>
            </a:endParaRPr>
          </a:p>
        </p:txBody>
      </p:sp>
      <p:pic>
        <p:nvPicPr>
          <p:cNvPr id="261" name="Google Shape;261;p16"/>
          <p:cNvPicPr preferRelativeResize="0"/>
          <p:nvPr/>
        </p:nvPicPr>
        <p:blipFill rotWithShape="1">
          <a:blip r:embed="rId2">
            <a:alphaModFix/>
          </a:blip>
          <a:srcRect b="0" l="0" r="0" t="0"/>
          <a:stretch/>
        </p:blipFill>
        <p:spPr>
          <a:xfrm rot="4484454">
            <a:off x="9959079" y="-2293047"/>
            <a:ext cx="4465842" cy="4613803"/>
          </a:xfrm>
          <a:prstGeom prst="rect">
            <a:avLst/>
          </a:prstGeom>
          <a:noFill/>
          <a:ln>
            <a:noFill/>
          </a:ln>
          <a:effectLst>
            <a:outerShdw blurRad="127000" rotWithShape="0" algn="ctr">
              <a:srgbClr val="4CF974">
                <a:alpha val="49800"/>
              </a:srgbClr>
            </a:outerShdw>
          </a:effectLst>
        </p:spPr>
      </p:pic>
      <p:sp>
        <p:nvSpPr>
          <p:cNvPr id="262" name="Google Shape;262;p16"/>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Tree>
  </p:cSld>
  <p:clrMapOvr>
    <a:masterClrMapping/>
  </p:clrMapOvr>
  <mc:AlternateContent>
    <mc:Choice Requires="p14">
      <p:transition spd="slow">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5000" fill="hold"/>
                                        <p:tgtEl>
                                          <p:spTgt spid="26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263" name="Shape 263"/>
        <p:cNvGrpSpPr/>
        <p:nvPr/>
      </p:nvGrpSpPr>
      <p:grpSpPr>
        <a:xfrm>
          <a:off x="0" y="0"/>
          <a:ext cx="0" cy="0"/>
          <a:chOff x="0" y="0"/>
          <a:chExt cx="0" cy="0"/>
        </a:xfrm>
      </p:grpSpPr>
      <p:sp>
        <p:nvSpPr>
          <p:cNvPr id="264" name="Google Shape;264;p17"/>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 name="Google Shape;265;p17"/>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266" name="Google Shape;266;p17"/>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267" name="Google Shape;267;p17">
            <a:hlinkClick action="ppaction://hlinksldjump" r:id="rId2"/>
          </p:cNvPr>
          <p:cNvSpPr/>
          <p:nvPr/>
        </p:nvSpPr>
        <p:spPr>
          <a:xfrm>
            <a:off x="14183366" y="558142"/>
            <a:ext cx="709200" cy="709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br" sy="1070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a:p>
        </p:txBody>
      </p:sp>
      <p:sp>
        <p:nvSpPr>
          <p:cNvPr id="268" name="Google Shape;268;p17">
            <a:hlinkClick action="ppaction://hlinksldjump" r:id="rId3"/>
          </p:cNvPr>
          <p:cNvSpPr/>
          <p:nvPr/>
        </p:nvSpPr>
        <p:spPr>
          <a:xfrm>
            <a:off x="14254617" y="1519273"/>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2</a:t>
            </a:r>
            <a:endParaRPr/>
          </a:p>
        </p:txBody>
      </p:sp>
      <p:sp>
        <p:nvSpPr>
          <p:cNvPr id="269" name="Google Shape;269;p17">
            <a:hlinkClick action="ppaction://hlinksldjump" r:id="rId4"/>
          </p:cNvPr>
          <p:cNvSpPr/>
          <p:nvPr/>
        </p:nvSpPr>
        <p:spPr>
          <a:xfrm>
            <a:off x="14254617"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3</a:t>
            </a:r>
            <a:endParaRPr/>
          </a:p>
        </p:txBody>
      </p:sp>
      <p:sp>
        <p:nvSpPr>
          <p:cNvPr id="270" name="Google Shape;270;p17">
            <a:hlinkClick action="ppaction://hlinksldjump" r:id="rId5"/>
          </p:cNvPr>
          <p:cNvSpPr/>
          <p:nvPr/>
        </p:nvSpPr>
        <p:spPr>
          <a:xfrm>
            <a:off x="14254617"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4</a:t>
            </a:r>
            <a:endParaRPr/>
          </a:p>
        </p:txBody>
      </p:sp>
      <p:sp>
        <p:nvSpPr>
          <p:cNvPr id="271" name="Google Shape;271;p17">
            <a:hlinkClick action="ppaction://hlinksldjump" r:id="rId6"/>
          </p:cNvPr>
          <p:cNvSpPr/>
          <p:nvPr/>
        </p:nvSpPr>
        <p:spPr>
          <a:xfrm>
            <a:off x="14254617"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5</a:t>
            </a:r>
            <a:endParaRPr/>
          </a:p>
        </p:txBody>
      </p:sp>
      <p:sp>
        <p:nvSpPr>
          <p:cNvPr id="272" name="Google Shape;272;p17">
            <a:hlinkClick action="ppaction://hlinksldjump" r:id="rId7"/>
          </p:cNvPr>
          <p:cNvSpPr/>
          <p:nvPr/>
        </p:nvSpPr>
        <p:spPr>
          <a:xfrm>
            <a:off x="14254617"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6</a:t>
            </a:r>
            <a:endParaRPr/>
          </a:p>
        </p:txBody>
      </p:sp>
      <p:sp>
        <p:nvSpPr>
          <p:cNvPr id="273" name="Google Shape;273;p17">
            <a:hlinkClick action="ppaction://hlinksldjump" r:id="rId8"/>
          </p:cNvPr>
          <p:cNvSpPr/>
          <p:nvPr/>
        </p:nvSpPr>
        <p:spPr>
          <a:xfrm>
            <a:off x="14254617"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7</a:t>
            </a:r>
            <a:endParaRPr/>
          </a:p>
        </p:txBody>
      </p:sp>
      <p:sp>
        <p:nvSpPr>
          <p:cNvPr id="274" name="Google Shape;274;p17"/>
          <p:cNvSpPr/>
          <p:nvPr/>
        </p:nvSpPr>
        <p:spPr>
          <a:xfrm>
            <a:off x="1801259" y="2967068"/>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Al – waqi yaitu adanya suatu kasus yang terjadi atau di prediksi akan terjadi dan tak di jadikan oleh nash ( ketetapan hukum yang bersumber dari Al – Qur’an )</a:t>
            </a:r>
            <a:endParaRPr b="0" i="1" sz="1800" u="none" cap="none" strike="noStrike">
              <a:solidFill>
                <a:srgbClr val="FFFFFF"/>
              </a:solidFill>
              <a:latin typeface="Calibri"/>
              <a:ea typeface="Calibri"/>
              <a:cs typeface="Calibri"/>
              <a:sym typeface="Calibri"/>
            </a:endParaRPr>
          </a:p>
        </p:txBody>
      </p:sp>
      <p:sp>
        <p:nvSpPr>
          <p:cNvPr id="275" name="Google Shape;275;p17"/>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1</a:t>
            </a:r>
            <a:endParaRPr b="1" i="0" sz="2000" u="none" cap="none" strike="noStrike">
              <a:solidFill>
                <a:srgbClr val="020D1D"/>
              </a:solidFill>
              <a:latin typeface="Arial"/>
              <a:ea typeface="Arial"/>
              <a:cs typeface="Arial"/>
              <a:sym typeface="Arial"/>
            </a:endParaRPr>
          </a:p>
        </p:txBody>
      </p:sp>
      <p:sp>
        <p:nvSpPr>
          <p:cNvPr id="276" name="Google Shape;276;p17"/>
          <p:cNvSpPr/>
          <p:nvPr/>
        </p:nvSpPr>
        <p:spPr>
          <a:xfrm>
            <a:off x="3104100" y="1498375"/>
            <a:ext cx="5983800" cy="969300"/>
          </a:xfrm>
          <a:prstGeom prst="rect">
            <a:avLst/>
          </a:prstGeom>
          <a:noFill/>
          <a:ln>
            <a:noFill/>
          </a:ln>
          <a:effectLst>
            <a:outerShdw blurRad="585788"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5200" u="none" cap="none" strike="noStrike">
                <a:solidFill>
                  <a:srgbClr val="FFFFFF"/>
                </a:solidFill>
                <a:effectLst>
                  <a:outerShdw blurRad="381000" rotWithShape="0" algn="ctr">
                    <a:prstClr val="white">
                      <a:alpha val="50000"/>
                    </a:prstClr>
                  </a:outerShdw>
                </a:effectLst>
              </a:rPr>
              <a:t> Al - Waqi</a:t>
            </a:r>
            <a:endParaRPr b="1" i="1" sz="5200" u="none" cap="none" strike="noStrike">
              <a:solidFill>
                <a:srgbClr val="FFFFFF"/>
              </a:solidFill>
              <a:effectLst>
                <a:outerShdw blurRad="381000" rotWithShape="0" algn="ctr">
                  <a:prstClr val="white">
                    <a:alpha val="50000"/>
                  </a:prstClr>
                </a:outerShdw>
              </a:effectLst>
            </a:endParaRPr>
          </a:p>
        </p:txBody>
      </p:sp>
      <p:pic>
        <p:nvPicPr>
          <p:cNvPr id="277" name="Google Shape;277;p17"/>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278" name="Google Shape;278;p17"/>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279" name="Google Shape;279;p17"/>
          <p:cNvSpPr/>
          <p:nvPr/>
        </p:nvSpPr>
        <p:spPr>
          <a:xfrm>
            <a:off x="8657700" y="13828"/>
            <a:ext cx="3534300" cy="1484700"/>
          </a:xfrm>
          <a:prstGeom prst="rect">
            <a:avLst/>
          </a:prstGeom>
          <a:noFill/>
          <a:ln>
            <a:noFill/>
          </a:ln>
          <a:effectLst>
            <a:outerShdw blurRad="357188"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FFFFFF"/>
              </a:buClr>
              <a:buSzPts val="3600"/>
              <a:buFont typeface="Calibri"/>
              <a:buNone/>
            </a:pPr>
            <a:r>
              <a:rPr b="1" i="1" lang="en-US" sz="3200" u="none" cap="none" strike="noStrike">
                <a:solidFill>
                  <a:srgbClr val="FFFFFF"/>
                </a:solidFill>
                <a:latin typeface="Calibri"/>
                <a:ea typeface="Calibri"/>
                <a:cs typeface="Calibri"/>
                <a:sym typeface="Calibri"/>
              </a:rPr>
              <a:t>Rukun Ijtihad</a:t>
            </a:r>
            <a:endParaRPr b="1" i="0" sz="32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150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2750"/>
                                        <p:tgtEl>
                                          <p:spTgt spid="27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2750"/>
                                        <p:tgtEl>
                                          <p:spTgt spid="2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2750"/>
                                        <p:tgtEl>
                                          <p:spTgt spid="275"/>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277"/>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280" name="Shape 280"/>
        <p:cNvGrpSpPr/>
        <p:nvPr/>
      </p:nvGrpSpPr>
      <p:grpSpPr>
        <a:xfrm>
          <a:off x="0" y="0"/>
          <a:ext cx="0" cy="0"/>
          <a:chOff x="0" y="0"/>
          <a:chExt cx="0" cy="0"/>
        </a:xfrm>
      </p:grpSpPr>
      <p:sp>
        <p:nvSpPr>
          <p:cNvPr id="281" name="Google Shape;281;p18"/>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 name="Google Shape;282;p18"/>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283" name="Google Shape;283;p18"/>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284" name="Google Shape;284;p18">
            <a:hlinkClick action="ppaction://hlinksldjump" r:id="rId2"/>
          </p:cNvPr>
          <p:cNvSpPr/>
          <p:nvPr/>
        </p:nvSpPr>
        <p:spPr>
          <a:xfrm>
            <a:off x="14183366" y="558142"/>
            <a:ext cx="709200" cy="709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br" sy="1070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a:p>
        </p:txBody>
      </p:sp>
      <p:sp>
        <p:nvSpPr>
          <p:cNvPr id="285" name="Google Shape;285;p18">
            <a:hlinkClick action="ppaction://hlinksldjump" r:id="rId3"/>
          </p:cNvPr>
          <p:cNvSpPr/>
          <p:nvPr/>
        </p:nvSpPr>
        <p:spPr>
          <a:xfrm>
            <a:off x="14254617" y="1519273"/>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2</a:t>
            </a:r>
            <a:endParaRPr/>
          </a:p>
        </p:txBody>
      </p:sp>
      <p:sp>
        <p:nvSpPr>
          <p:cNvPr id="286" name="Google Shape;286;p18">
            <a:hlinkClick action="ppaction://hlinksldjump" r:id="rId4"/>
          </p:cNvPr>
          <p:cNvSpPr/>
          <p:nvPr/>
        </p:nvSpPr>
        <p:spPr>
          <a:xfrm>
            <a:off x="14254617"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3</a:t>
            </a:r>
            <a:endParaRPr/>
          </a:p>
        </p:txBody>
      </p:sp>
      <p:sp>
        <p:nvSpPr>
          <p:cNvPr id="287" name="Google Shape;287;p18">
            <a:hlinkClick action="ppaction://hlinksldjump" r:id="rId5"/>
          </p:cNvPr>
          <p:cNvSpPr/>
          <p:nvPr/>
        </p:nvSpPr>
        <p:spPr>
          <a:xfrm>
            <a:off x="14254617"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4</a:t>
            </a:r>
            <a:endParaRPr/>
          </a:p>
        </p:txBody>
      </p:sp>
      <p:sp>
        <p:nvSpPr>
          <p:cNvPr id="288" name="Google Shape;288;p18">
            <a:hlinkClick action="ppaction://hlinksldjump" r:id="rId6"/>
          </p:cNvPr>
          <p:cNvSpPr/>
          <p:nvPr/>
        </p:nvSpPr>
        <p:spPr>
          <a:xfrm>
            <a:off x="14254617"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5</a:t>
            </a:r>
            <a:endParaRPr/>
          </a:p>
        </p:txBody>
      </p:sp>
      <p:sp>
        <p:nvSpPr>
          <p:cNvPr id="289" name="Google Shape;289;p18">
            <a:hlinkClick action="ppaction://hlinksldjump" r:id="rId7"/>
          </p:cNvPr>
          <p:cNvSpPr/>
          <p:nvPr/>
        </p:nvSpPr>
        <p:spPr>
          <a:xfrm>
            <a:off x="14254617"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6</a:t>
            </a:r>
            <a:endParaRPr/>
          </a:p>
        </p:txBody>
      </p:sp>
      <p:sp>
        <p:nvSpPr>
          <p:cNvPr id="290" name="Google Shape;290;p18">
            <a:hlinkClick action="ppaction://hlinksldjump" r:id="rId8"/>
          </p:cNvPr>
          <p:cNvSpPr/>
          <p:nvPr/>
        </p:nvSpPr>
        <p:spPr>
          <a:xfrm>
            <a:off x="14254617"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7</a:t>
            </a:r>
            <a:endParaRPr/>
          </a:p>
        </p:txBody>
      </p:sp>
      <p:sp>
        <p:nvSpPr>
          <p:cNvPr id="291" name="Google Shape;291;p18"/>
          <p:cNvSpPr/>
          <p:nvPr/>
        </p:nvSpPr>
        <p:spPr>
          <a:xfrm>
            <a:off x="1801259" y="2967068"/>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Yakni oranng yang melaksanakan Ijtihad dan memiliki kapasitas untuk berIjtihad</a:t>
            </a:r>
            <a:endParaRPr b="0" i="1" sz="1800" u="none" cap="none" strike="noStrike">
              <a:solidFill>
                <a:srgbClr val="FFFFFF"/>
              </a:solidFill>
              <a:latin typeface="Calibri"/>
              <a:ea typeface="Calibri"/>
              <a:cs typeface="Calibri"/>
              <a:sym typeface="Calibri"/>
            </a:endParaRPr>
          </a:p>
        </p:txBody>
      </p:sp>
      <p:sp>
        <p:nvSpPr>
          <p:cNvPr id="292" name="Google Shape;292;p18"/>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2</a:t>
            </a:r>
            <a:endParaRPr b="1" i="0" sz="2000" u="none" cap="none" strike="noStrike">
              <a:solidFill>
                <a:srgbClr val="020D1D"/>
              </a:solidFill>
              <a:latin typeface="Arial"/>
              <a:ea typeface="Arial"/>
              <a:cs typeface="Arial"/>
              <a:sym typeface="Arial"/>
            </a:endParaRPr>
          </a:p>
        </p:txBody>
      </p:sp>
      <p:sp>
        <p:nvSpPr>
          <p:cNvPr id="293" name="Google Shape;293;p18"/>
          <p:cNvSpPr/>
          <p:nvPr/>
        </p:nvSpPr>
        <p:spPr>
          <a:xfrm>
            <a:off x="3217650" y="1498325"/>
            <a:ext cx="5756700" cy="969300"/>
          </a:xfrm>
          <a:prstGeom prst="rect">
            <a:avLst/>
          </a:prstGeom>
          <a:noFill/>
          <a:ln>
            <a:noFill/>
          </a:ln>
          <a:effectLst>
            <a:outerShdw blurRad="557213"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5200" u="none" cap="none" strike="noStrike">
                <a:solidFill>
                  <a:srgbClr val="FFFFFF"/>
                </a:solidFill>
                <a:effectLst>
                  <a:outerShdw blurRad="381000" rotWithShape="0" algn="ctr">
                    <a:prstClr val="white">
                      <a:alpha val="50000"/>
                    </a:prstClr>
                  </a:outerShdw>
                </a:effectLst>
              </a:rPr>
              <a:t>Mutjahid </a:t>
            </a:r>
            <a:endParaRPr b="1" i="1" sz="5200" u="none" cap="none" strike="noStrike">
              <a:solidFill>
                <a:srgbClr val="FFFFFF"/>
              </a:solidFill>
              <a:effectLst>
                <a:outerShdw blurRad="381000" rotWithShape="0" algn="ctr">
                  <a:prstClr val="white">
                    <a:alpha val="50000"/>
                  </a:prstClr>
                </a:outerShdw>
              </a:effectLst>
            </a:endParaRPr>
          </a:p>
        </p:txBody>
      </p:sp>
      <p:pic>
        <p:nvPicPr>
          <p:cNvPr id="294" name="Google Shape;294;p18"/>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295" name="Google Shape;295;p18"/>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296" name="Google Shape;296;p18"/>
          <p:cNvSpPr/>
          <p:nvPr/>
        </p:nvSpPr>
        <p:spPr>
          <a:xfrm>
            <a:off x="8657700" y="13828"/>
            <a:ext cx="3534300" cy="1484700"/>
          </a:xfrm>
          <a:prstGeom prst="rect">
            <a:avLst/>
          </a:prstGeom>
          <a:noFill/>
          <a:ln>
            <a:noFill/>
          </a:ln>
          <a:effectLst>
            <a:outerShdw blurRad="357188"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FFFFFF"/>
              </a:buClr>
              <a:buSzPts val="3600"/>
              <a:buFont typeface="Calibri"/>
              <a:buNone/>
            </a:pPr>
            <a:r>
              <a:rPr b="1" i="1" lang="en-US" sz="3200" u="none" cap="none" strike="noStrike">
                <a:solidFill>
                  <a:srgbClr val="FFFFFF"/>
                </a:solidFill>
                <a:latin typeface="Calibri"/>
                <a:ea typeface="Calibri"/>
                <a:cs typeface="Calibri"/>
                <a:sym typeface="Calibri"/>
              </a:rPr>
              <a:t>Rukun Ijtihad</a:t>
            </a:r>
            <a:endParaRPr b="1" i="0" sz="32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150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2750"/>
                                        <p:tgtEl>
                                          <p:spTgt spid="2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2750"/>
                                        <p:tgtEl>
                                          <p:spTgt spid="2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2750"/>
                                        <p:tgtEl>
                                          <p:spTgt spid="292"/>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29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297" name="Shape 297"/>
        <p:cNvGrpSpPr/>
        <p:nvPr/>
      </p:nvGrpSpPr>
      <p:grpSpPr>
        <a:xfrm>
          <a:off x="0" y="0"/>
          <a:ext cx="0" cy="0"/>
          <a:chOff x="0" y="0"/>
          <a:chExt cx="0" cy="0"/>
        </a:xfrm>
      </p:grpSpPr>
      <p:sp>
        <p:nvSpPr>
          <p:cNvPr id="298" name="Google Shape;298;p19"/>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9" name="Google Shape;299;p19"/>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300" name="Google Shape;300;p19"/>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301" name="Google Shape;301;p19"/>
          <p:cNvSpPr/>
          <p:nvPr/>
        </p:nvSpPr>
        <p:spPr>
          <a:xfrm>
            <a:off x="8657700" y="13828"/>
            <a:ext cx="3534300" cy="1484700"/>
          </a:xfrm>
          <a:prstGeom prst="rect">
            <a:avLst/>
          </a:prstGeom>
          <a:noFill/>
          <a:ln>
            <a:noFill/>
          </a:ln>
          <a:effectLst>
            <a:outerShdw blurRad="357188" rotWithShape="0" algn="bl" dist="19050">
              <a:schemeClr val="lt1">
                <a:alpha val="64999"/>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600"/>
              <a:buFont typeface="Calibri"/>
              <a:buNone/>
            </a:pPr>
            <a:r>
              <a:rPr b="1" i="1" lang="en-US" sz="3200" u="none" cap="none" strike="noStrike">
                <a:solidFill>
                  <a:srgbClr val="FFFFFF"/>
                </a:solidFill>
                <a:latin typeface="Calibri"/>
                <a:ea typeface="Calibri"/>
                <a:cs typeface="Calibri"/>
                <a:sym typeface="Calibri"/>
              </a:rPr>
              <a:t>Rukun Ijtihad</a:t>
            </a:r>
            <a:endParaRPr b="1" i="0" sz="3200" u="none" cap="none" strike="noStrike">
              <a:solidFill>
                <a:srgbClr val="FFFFFF"/>
              </a:solidFill>
              <a:latin typeface="Arial"/>
              <a:ea typeface="Arial"/>
              <a:cs typeface="Arial"/>
              <a:sym typeface="Arial"/>
            </a:endParaRPr>
          </a:p>
        </p:txBody>
      </p:sp>
      <p:sp>
        <p:nvSpPr>
          <p:cNvPr id="302" name="Google Shape;302;p19">
            <a:hlinkClick action="ppaction://hlinksldjump" r:id="rId2"/>
          </p:cNvPr>
          <p:cNvSpPr/>
          <p:nvPr/>
        </p:nvSpPr>
        <p:spPr>
          <a:xfrm>
            <a:off x="14183366" y="558142"/>
            <a:ext cx="709200" cy="709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br" sy="1070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a:p>
        </p:txBody>
      </p:sp>
      <p:sp>
        <p:nvSpPr>
          <p:cNvPr id="303" name="Google Shape;303;p19">
            <a:hlinkClick action="ppaction://hlinksldjump" r:id="rId3"/>
          </p:cNvPr>
          <p:cNvSpPr/>
          <p:nvPr/>
        </p:nvSpPr>
        <p:spPr>
          <a:xfrm>
            <a:off x="14254617" y="1519273"/>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2</a:t>
            </a:r>
            <a:endParaRPr/>
          </a:p>
        </p:txBody>
      </p:sp>
      <p:sp>
        <p:nvSpPr>
          <p:cNvPr id="304" name="Google Shape;304;p19">
            <a:hlinkClick action="ppaction://hlinksldjump" r:id="rId4"/>
          </p:cNvPr>
          <p:cNvSpPr/>
          <p:nvPr/>
        </p:nvSpPr>
        <p:spPr>
          <a:xfrm>
            <a:off x="14254617"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3</a:t>
            </a:r>
            <a:endParaRPr/>
          </a:p>
        </p:txBody>
      </p:sp>
      <p:sp>
        <p:nvSpPr>
          <p:cNvPr id="305" name="Google Shape;305;p19">
            <a:hlinkClick action="ppaction://hlinksldjump" r:id="rId5"/>
          </p:cNvPr>
          <p:cNvSpPr/>
          <p:nvPr/>
        </p:nvSpPr>
        <p:spPr>
          <a:xfrm>
            <a:off x="14254617"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4</a:t>
            </a:r>
            <a:endParaRPr/>
          </a:p>
        </p:txBody>
      </p:sp>
      <p:sp>
        <p:nvSpPr>
          <p:cNvPr id="306" name="Google Shape;306;p19">
            <a:hlinkClick action="ppaction://hlinksldjump" r:id="rId6"/>
          </p:cNvPr>
          <p:cNvSpPr/>
          <p:nvPr/>
        </p:nvSpPr>
        <p:spPr>
          <a:xfrm>
            <a:off x="14254617"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5</a:t>
            </a:r>
            <a:endParaRPr/>
          </a:p>
        </p:txBody>
      </p:sp>
      <p:sp>
        <p:nvSpPr>
          <p:cNvPr id="307" name="Google Shape;307;p19">
            <a:hlinkClick action="ppaction://hlinksldjump" r:id="rId7"/>
          </p:cNvPr>
          <p:cNvSpPr/>
          <p:nvPr/>
        </p:nvSpPr>
        <p:spPr>
          <a:xfrm>
            <a:off x="14254617"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6</a:t>
            </a:r>
            <a:endParaRPr/>
          </a:p>
        </p:txBody>
      </p:sp>
      <p:sp>
        <p:nvSpPr>
          <p:cNvPr id="308" name="Google Shape;308;p19">
            <a:hlinkClick action="ppaction://hlinksldjump" r:id="rId8"/>
          </p:cNvPr>
          <p:cNvSpPr/>
          <p:nvPr/>
        </p:nvSpPr>
        <p:spPr>
          <a:xfrm>
            <a:off x="14254617"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7</a:t>
            </a:r>
            <a:endParaRPr/>
          </a:p>
        </p:txBody>
      </p:sp>
      <p:sp>
        <p:nvSpPr>
          <p:cNvPr id="309" name="Google Shape;309;p19"/>
          <p:cNvSpPr/>
          <p:nvPr/>
        </p:nvSpPr>
        <p:spPr>
          <a:xfrm>
            <a:off x="1801259" y="2967068"/>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Mutjahid Fill merupakan hukum – hukum syariat yang bersifat syara dan amali  (takfili) untuk memutuskan hukum tertentu pada mujtahid fill.</a:t>
            </a:r>
            <a:endParaRPr b="0" i="1" sz="1800" u="none" cap="none" strike="noStrike">
              <a:solidFill>
                <a:srgbClr val="FFFFFF"/>
              </a:solidFill>
              <a:latin typeface="Calibri"/>
              <a:ea typeface="Calibri"/>
              <a:cs typeface="Calibri"/>
              <a:sym typeface="Calibri"/>
            </a:endParaRPr>
          </a:p>
        </p:txBody>
      </p:sp>
      <p:sp>
        <p:nvSpPr>
          <p:cNvPr id="310" name="Google Shape;310;p19"/>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3</a:t>
            </a:r>
            <a:endParaRPr b="1" i="0" sz="2000" u="none" cap="none" strike="noStrike">
              <a:solidFill>
                <a:srgbClr val="020D1D"/>
              </a:solidFill>
              <a:latin typeface="Arial"/>
              <a:ea typeface="Arial"/>
              <a:cs typeface="Arial"/>
              <a:sym typeface="Arial"/>
            </a:endParaRPr>
          </a:p>
        </p:txBody>
      </p:sp>
      <p:sp>
        <p:nvSpPr>
          <p:cNvPr id="311" name="Google Shape;311;p19"/>
          <p:cNvSpPr/>
          <p:nvPr/>
        </p:nvSpPr>
        <p:spPr>
          <a:xfrm>
            <a:off x="3579150" y="1498388"/>
            <a:ext cx="5033700" cy="969300"/>
          </a:xfrm>
          <a:prstGeom prst="rect">
            <a:avLst/>
          </a:prstGeom>
          <a:noFill/>
          <a:ln>
            <a:noFill/>
          </a:ln>
          <a:effectLst>
            <a:outerShdw blurRad="557213"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5200" u="none" cap="none" strike="noStrike">
                <a:solidFill>
                  <a:srgbClr val="FFFFFF"/>
                </a:solidFill>
                <a:effectLst>
                  <a:outerShdw blurRad="381000" rotWithShape="0" algn="ctr">
                    <a:prstClr val="white">
                      <a:alpha val="50000"/>
                    </a:prstClr>
                  </a:outerShdw>
                </a:effectLst>
              </a:rPr>
              <a:t>Mutjahid Fill </a:t>
            </a:r>
            <a:endParaRPr b="1" i="1" sz="5200" u="none" cap="none" strike="noStrike">
              <a:solidFill>
                <a:srgbClr val="FFFFFF"/>
              </a:solidFill>
              <a:effectLst>
                <a:outerShdw blurRad="381000" rotWithShape="0" algn="ctr">
                  <a:prstClr val="white">
                    <a:alpha val="50000"/>
                  </a:prstClr>
                </a:outerShdw>
              </a:effectLst>
            </a:endParaRPr>
          </a:p>
        </p:txBody>
      </p:sp>
      <p:pic>
        <p:nvPicPr>
          <p:cNvPr id="312" name="Google Shape;312;p19"/>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313" name="Google Shape;313;p19"/>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150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2750"/>
                                        <p:tgtEl>
                                          <p:spTgt spid="31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2750"/>
                                        <p:tgtEl>
                                          <p:spTgt spid="3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2750"/>
                                        <p:tgtEl>
                                          <p:spTgt spid="310"/>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31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41" name="Shape 41"/>
        <p:cNvGrpSpPr/>
        <p:nvPr/>
      </p:nvGrpSpPr>
      <p:grpSpPr>
        <a:xfrm>
          <a:off x="0" y="0"/>
          <a:ext cx="0" cy="0"/>
          <a:chOff x="0" y="0"/>
          <a:chExt cx="0" cy="0"/>
        </a:xfrm>
      </p:grpSpPr>
      <p:sp>
        <p:nvSpPr>
          <p:cNvPr id="42" name="Google Shape;42;p2"/>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 name="Google Shape;43;p2"/>
          <p:cNvSpPr txBox="1"/>
          <p:nvPr>
            <p:ph type="ctrTitle"/>
          </p:nvPr>
        </p:nvSpPr>
        <p:spPr>
          <a:xfrm>
            <a:off x="-277418" y="13855"/>
            <a:ext cx="3534300" cy="854100"/>
          </a:xfrm>
          <a:prstGeom prst="rect">
            <a:avLst/>
          </a:prstGeom>
          <a:noFill/>
          <a:ln>
            <a:noFill/>
          </a:ln>
          <a:effectLst>
            <a:outerShdw blurRad="342900" rotWithShape="0" algn="bl" dist="19050">
              <a:schemeClr val="lt1">
                <a:alpha val="64999"/>
              </a:scheme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44" name="Google Shape;44;p2"/>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0"/>
              </a:spcAft>
              <a:buClr>
                <a:srgbClr val="020E21"/>
              </a:buClr>
              <a:buSzPts val="1400"/>
              <a:buNone/>
            </a:pPr>
            <a:r>
              <a:rPr b="1" lang="en-US" sz="1400">
                <a:solidFill>
                  <a:srgbClr val="020E21"/>
                </a:solidFill>
              </a:rPr>
              <a:t>KELOMPOK 6</a:t>
            </a:r>
            <a:endParaRPr/>
          </a:p>
        </p:txBody>
      </p:sp>
      <p:sp>
        <p:nvSpPr>
          <p:cNvPr id="45" name="Google Shape;45;p2"/>
          <p:cNvSpPr/>
          <p:nvPr/>
        </p:nvSpPr>
        <p:spPr>
          <a:xfrm>
            <a:off x="1257300" y="2296392"/>
            <a:ext cx="9777900" cy="3771900"/>
          </a:xfrm>
          <a:prstGeom prst="roundRect">
            <a:avLst>
              <a:gd fmla="val 12259"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Secara etimologi, Ijtihad berasal dari bahasa Arab yakni jahada yajhadu-jahd yang berarti kemampuan, potensi, kapasitas. Menurut artikel jurnal 'Ijtihad Sebagai Alat Pemecahan Masalah Umat Islam', ijtihad berasal dari kata “al-jahd” atau “al-juhd”, yang memiliki arti “al-masyoqot” (kesulitan atau kesusahan) dan “athoqot” (kesanggupan dan kemampuan).</a:t>
            </a:r>
            <a:endParaRPr/>
          </a:p>
          <a:p>
            <a:pPr indent="0" lvl="0" marL="0" marR="0" rtl="0" algn="ctr">
              <a:spcBef>
                <a:spcPts val="0"/>
              </a:spcBef>
              <a:spcAft>
                <a:spcPts val="0"/>
              </a:spcAft>
              <a:buNone/>
            </a:pPr>
            <a:r>
              <a:t/>
            </a:r>
            <a:endParaRPr b="0" i="1"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Berdasarkan asal katanya, arti ijtihad adalah pengerahan segala kemampuan untuk mengerjakan sesuatu yang sulit. ijtihad berarti bersungguh-sungguh atau kerja keras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untuk mencapai sesuatu.</a:t>
            </a:r>
            <a:endParaRPr b="0" i="1" sz="1800" u="none" cap="none" strike="noStrike">
              <a:solidFill>
                <a:schemeClr val="lt1"/>
              </a:solidFill>
              <a:latin typeface="Calibri"/>
              <a:ea typeface="Calibri"/>
              <a:cs typeface="Calibri"/>
              <a:sym typeface="Calibri"/>
            </a:endParaRPr>
          </a:p>
        </p:txBody>
      </p:sp>
      <p:sp>
        <p:nvSpPr>
          <p:cNvPr id="46" name="Google Shape;46;p2"/>
          <p:cNvSpPr/>
          <p:nvPr/>
        </p:nvSpPr>
        <p:spPr>
          <a:xfrm>
            <a:off x="3504639" y="867950"/>
            <a:ext cx="5626500" cy="877200"/>
          </a:xfrm>
          <a:prstGeom prst="rect">
            <a:avLst/>
          </a:prstGeom>
          <a:noFill/>
          <a:ln>
            <a:noFill/>
          </a:ln>
          <a:effectLst>
            <a:outerShdw blurRad="557213" rotWithShape="0" algn="bl" dist="19050">
              <a:schemeClr val="lt1">
                <a:alpha val="80000"/>
              </a:scheme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5100" u="none" cap="none" strike="noStrike">
                <a:solidFill>
                  <a:schemeClr val="lt1"/>
                </a:solidFill>
                <a:effectLst>
                  <a:outerShdw blurRad="381000" rotWithShape="0" algn="ctr">
                    <a:srgbClr val="FFFFFF">
                      <a:alpha val="49803"/>
                    </a:srgbClr>
                  </a:outerShdw>
                </a:effectLst>
                <a:latin typeface="Calibri"/>
                <a:ea typeface="Calibri"/>
                <a:cs typeface="Calibri"/>
                <a:sym typeface="Calibri"/>
              </a:rPr>
              <a:t>Pengertian Ijtihad</a:t>
            </a:r>
            <a:endParaRPr b="1" i="0" sz="5100" u="none" cap="none" strike="noStrike">
              <a:solidFill>
                <a:schemeClr val="lt1"/>
              </a:solidFill>
              <a:effectLst>
                <a:outerShdw blurRad="381000" rotWithShape="0" algn="ctr">
                  <a:srgbClr val="FFFFFF">
                    <a:alpha val="49803"/>
                  </a:srgbClr>
                </a:outerShdw>
              </a:effectLst>
              <a:latin typeface="Arial"/>
              <a:ea typeface="Arial"/>
              <a:cs typeface="Arial"/>
              <a:sym typeface="Arial"/>
            </a:endParaRPr>
          </a:p>
        </p:txBody>
      </p:sp>
      <p:pic>
        <p:nvPicPr>
          <p:cNvPr id="47" name="Google Shape;47;p2"/>
          <p:cNvPicPr preferRelativeResize="0"/>
          <p:nvPr/>
        </p:nvPicPr>
        <p:blipFill rotWithShape="1">
          <a:blip r:embed="rId2">
            <a:alphaModFix/>
          </a:blip>
          <a:srcRect b="0" l="0" r="0" t="0"/>
          <a:stretch/>
        </p:blipFill>
        <p:spPr>
          <a:xfrm rot="4484454">
            <a:off x="9959079" y="-2293047"/>
            <a:ext cx="4465842" cy="4613803"/>
          </a:xfrm>
          <a:prstGeom prst="rect">
            <a:avLst/>
          </a:prstGeom>
          <a:noFill/>
          <a:ln>
            <a:noFill/>
          </a:ln>
          <a:effectLst>
            <a:outerShdw blurRad="127000" rotWithShape="0" algn="ctr">
              <a:srgbClr val="4CF974">
                <a:alpha val="49800"/>
              </a:srgbClr>
            </a:outerShdw>
          </a:effectLst>
        </p:spPr>
      </p:pic>
    </p:spTree>
  </p:cSld>
  <p:clrMapOvr>
    <a:masterClrMapping/>
  </p:clrMapOvr>
  <mc:AlternateContent>
    <mc:Choice Requires="p14">
      <p:transition spd="slow">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5000" fill="hold"/>
                                        <p:tgtEl>
                                          <p:spTgt spid="47"/>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314" name="Shape 314"/>
        <p:cNvGrpSpPr/>
        <p:nvPr/>
      </p:nvGrpSpPr>
      <p:grpSpPr>
        <a:xfrm>
          <a:off x="0" y="0"/>
          <a:ext cx="0" cy="0"/>
          <a:chOff x="0" y="0"/>
          <a:chExt cx="0" cy="0"/>
        </a:xfrm>
      </p:grpSpPr>
      <p:sp>
        <p:nvSpPr>
          <p:cNvPr id="315" name="Google Shape;315;p20"/>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6" name="Google Shape;316;p20"/>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317" name="Google Shape;317;p20"/>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318" name="Google Shape;318;p20">
            <a:hlinkClick action="ppaction://hlinksldjump" r:id="rId2"/>
          </p:cNvPr>
          <p:cNvSpPr/>
          <p:nvPr/>
        </p:nvSpPr>
        <p:spPr>
          <a:xfrm>
            <a:off x="14183366" y="558142"/>
            <a:ext cx="709200" cy="709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br" sy="1070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a:p>
        </p:txBody>
      </p:sp>
      <p:sp>
        <p:nvSpPr>
          <p:cNvPr id="319" name="Google Shape;319;p20">
            <a:hlinkClick action="ppaction://hlinksldjump" r:id="rId3"/>
          </p:cNvPr>
          <p:cNvSpPr/>
          <p:nvPr/>
        </p:nvSpPr>
        <p:spPr>
          <a:xfrm>
            <a:off x="14254617" y="1519273"/>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2</a:t>
            </a:r>
            <a:endParaRPr/>
          </a:p>
        </p:txBody>
      </p:sp>
      <p:sp>
        <p:nvSpPr>
          <p:cNvPr id="320" name="Google Shape;320;p20">
            <a:hlinkClick action="ppaction://hlinksldjump" r:id="rId4"/>
          </p:cNvPr>
          <p:cNvSpPr/>
          <p:nvPr/>
        </p:nvSpPr>
        <p:spPr>
          <a:xfrm>
            <a:off x="14254617"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3</a:t>
            </a:r>
            <a:endParaRPr/>
          </a:p>
        </p:txBody>
      </p:sp>
      <p:sp>
        <p:nvSpPr>
          <p:cNvPr id="321" name="Google Shape;321;p20">
            <a:hlinkClick action="ppaction://hlinksldjump" r:id="rId5"/>
          </p:cNvPr>
          <p:cNvSpPr/>
          <p:nvPr/>
        </p:nvSpPr>
        <p:spPr>
          <a:xfrm>
            <a:off x="14254617"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4</a:t>
            </a:r>
            <a:endParaRPr/>
          </a:p>
        </p:txBody>
      </p:sp>
      <p:sp>
        <p:nvSpPr>
          <p:cNvPr id="322" name="Google Shape;322;p20">
            <a:hlinkClick action="ppaction://hlinksldjump" r:id="rId6"/>
          </p:cNvPr>
          <p:cNvSpPr/>
          <p:nvPr/>
        </p:nvSpPr>
        <p:spPr>
          <a:xfrm>
            <a:off x="14254617"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5</a:t>
            </a:r>
            <a:endParaRPr/>
          </a:p>
        </p:txBody>
      </p:sp>
      <p:sp>
        <p:nvSpPr>
          <p:cNvPr id="323" name="Google Shape;323;p20">
            <a:hlinkClick action="ppaction://hlinksldjump" r:id="rId7"/>
          </p:cNvPr>
          <p:cNvSpPr/>
          <p:nvPr/>
        </p:nvSpPr>
        <p:spPr>
          <a:xfrm>
            <a:off x="14254617"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6</a:t>
            </a:r>
            <a:endParaRPr/>
          </a:p>
        </p:txBody>
      </p:sp>
      <p:sp>
        <p:nvSpPr>
          <p:cNvPr id="324" name="Google Shape;324;p20">
            <a:hlinkClick action="ppaction://hlinksldjump" r:id="rId8"/>
          </p:cNvPr>
          <p:cNvSpPr/>
          <p:nvPr/>
        </p:nvSpPr>
        <p:spPr>
          <a:xfrm>
            <a:off x="14254617"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7</a:t>
            </a:r>
            <a:endParaRPr/>
          </a:p>
        </p:txBody>
      </p:sp>
      <p:sp>
        <p:nvSpPr>
          <p:cNvPr id="325" name="Google Shape;325;p20"/>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Al – Qur’an adalah sumber hukum primer sebagai pondasi dasar hukum islam, oleh karena itu seorang mujtahid harus mengetahui betul Al-Qur’an secara mendalam.</a:t>
            </a:r>
            <a:endParaRPr b="0" i="1" sz="1800" u="none" cap="none" strike="noStrike">
              <a:solidFill>
                <a:srgbClr val="FFFFFF"/>
              </a:solidFill>
              <a:latin typeface="Calibri"/>
              <a:ea typeface="Calibri"/>
              <a:cs typeface="Calibri"/>
              <a:sym typeface="Calibri"/>
            </a:endParaRPr>
          </a:p>
        </p:txBody>
      </p:sp>
      <p:sp>
        <p:nvSpPr>
          <p:cNvPr id="326" name="Google Shape;326;p20"/>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1</a:t>
            </a:r>
            <a:endParaRPr/>
          </a:p>
        </p:txBody>
      </p:sp>
      <p:sp>
        <p:nvSpPr>
          <p:cNvPr id="327" name="Google Shape;327;p20"/>
          <p:cNvSpPr/>
          <p:nvPr/>
        </p:nvSpPr>
        <p:spPr>
          <a:xfrm>
            <a:off x="4102038" y="837913"/>
            <a:ext cx="3987900" cy="1917900"/>
          </a:xfrm>
          <a:prstGeom prst="rect">
            <a:avLst/>
          </a:prstGeom>
          <a:noFill/>
          <a:ln>
            <a:noFill/>
          </a:ln>
          <a:effectLst>
            <a:outerShdw blurRad="571500" rotWithShape="0" algn="bl" dist="19050">
              <a:schemeClr val="lt1">
                <a:alpha val="81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4400" u="none" cap="none" strike="noStrike">
                <a:solidFill>
                  <a:srgbClr val="FFFFFF"/>
                </a:solidFill>
                <a:effectLst>
                  <a:outerShdw blurRad="381000" rotWithShape="0" algn="ctr">
                    <a:prstClr val="white">
                      <a:alpha val="50000"/>
                    </a:prstClr>
                  </a:outerShdw>
                </a:effectLst>
              </a:rPr>
              <a:t>Mengatahui Al – Qur’an</a:t>
            </a:r>
            <a:endParaRPr b="1" i="1" sz="4400" u="none" cap="none" strike="noStrike">
              <a:solidFill>
                <a:srgbClr val="FFFFFF"/>
              </a:solidFill>
              <a:effectLst>
                <a:outerShdw blurRad="381000" rotWithShape="0" algn="ctr">
                  <a:prstClr val="white">
                    <a:alpha val="50000"/>
                  </a:prstClr>
                </a:outerShdw>
              </a:effectLst>
            </a:endParaRPr>
          </a:p>
        </p:txBody>
      </p:sp>
      <p:pic>
        <p:nvPicPr>
          <p:cNvPr id="328" name="Google Shape;328;p20"/>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329" name="Google Shape;329;p20"/>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330" name="Google Shape;330;p20"/>
          <p:cNvSpPr/>
          <p:nvPr/>
        </p:nvSpPr>
        <p:spPr>
          <a:xfrm>
            <a:off x="9158098" y="558096"/>
            <a:ext cx="3033900" cy="709200"/>
          </a:xfrm>
          <a:prstGeom prst="rect">
            <a:avLst/>
          </a:prstGeom>
          <a:noFill/>
          <a:ln>
            <a:noFill/>
          </a:ln>
          <a:effectLst>
            <a:outerShdw blurRad="357188"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FFFFFF"/>
              </a:buClr>
              <a:buSzPts val="3600"/>
              <a:buFont typeface="Calibri"/>
              <a:buNone/>
            </a:pPr>
            <a:r>
              <a:rPr b="1" i="1" lang="en-US" sz="2600" u="none" cap="none" strike="noStrike">
                <a:solidFill>
                  <a:srgbClr val="FFFFFF"/>
                </a:solidFill>
                <a:latin typeface="Calibri"/>
                <a:ea typeface="Calibri"/>
                <a:cs typeface="Calibri"/>
                <a:sym typeface="Calibri"/>
              </a:rPr>
              <a:t>Syarat menjadi Mutjahid</a:t>
            </a:r>
            <a:endParaRPr b="1" i="0" sz="26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150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2750"/>
                                        <p:tgtEl>
                                          <p:spTgt spid="3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2750"/>
                                        <p:tgtEl>
                                          <p:spTgt spid="3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326"/>
                                        </p:tgtEl>
                                        <p:attrNameLst>
                                          <p:attrName>style.visibility</p:attrName>
                                        </p:attrNameLst>
                                      </p:cBhvr>
                                      <p:to>
                                        <p:strVal val="visible"/>
                                      </p:to>
                                    </p:set>
                                    <p:anim calcmode="lin" valueType="num">
                                      <p:cBhvr additive="base">
                                        <p:cTn dur="2750"/>
                                        <p:tgtEl>
                                          <p:spTgt spid="326"/>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328"/>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331" name="Shape 331"/>
        <p:cNvGrpSpPr/>
        <p:nvPr/>
      </p:nvGrpSpPr>
      <p:grpSpPr>
        <a:xfrm>
          <a:off x="0" y="0"/>
          <a:ext cx="0" cy="0"/>
          <a:chOff x="0" y="0"/>
          <a:chExt cx="0" cy="0"/>
        </a:xfrm>
      </p:grpSpPr>
      <p:sp>
        <p:nvSpPr>
          <p:cNvPr id="332" name="Google Shape;332;p21"/>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3" name="Google Shape;333;p21"/>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334" name="Google Shape;334;p21"/>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335" name="Google Shape;335;p21">
            <a:hlinkClick action="ppaction://hlinksldjump" r:id="rId2"/>
          </p:cNvPr>
          <p:cNvSpPr/>
          <p:nvPr/>
        </p:nvSpPr>
        <p:spPr>
          <a:xfrm>
            <a:off x="14183366" y="558142"/>
            <a:ext cx="709200" cy="709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br" sy="1070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a:p>
        </p:txBody>
      </p:sp>
      <p:sp>
        <p:nvSpPr>
          <p:cNvPr id="336" name="Google Shape;336;p21">
            <a:hlinkClick action="ppaction://hlinksldjump" r:id="rId3"/>
          </p:cNvPr>
          <p:cNvSpPr/>
          <p:nvPr/>
        </p:nvSpPr>
        <p:spPr>
          <a:xfrm>
            <a:off x="14254617" y="1519273"/>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2</a:t>
            </a:r>
            <a:endParaRPr/>
          </a:p>
        </p:txBody>
      </p:sp>
      <p:sp>
        <p:nvSpPr>
          <p:cNvPr id="337" name="Google Shape;337;p21">
            <a:hlinkClick action="ppaction://hlinksldjump" r:id="rId4"/>
          </p:cNvPr>
          <p:cNvSpPr/>
          <p:nvPr/>
        </p:nvSpPr>
        <p:spPr>
          <a:xfrm>
            <a:off x="14254617"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3</a:t>
            </a:r>
            <a:endParaRPr/>
          </a:p>
        </p:txBody>
      </p:sp>
      <p:sp>
        <p:nvSpPr>
          <p:cNvPr id="338" name="Google Shape;338;p21">
            <a:hlinkClick action="ppaction://hlinksldjump" r:id="rId5"/>
          </p:cNvPr>
          <p:cNvSpPr/>
          <p:nvPr/>
        </p:nvSpPr>
        <p:spPr>
          <a:xfrm>
            <a:off x="14254617"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4</a:t>
            </a:r>
            <a:endParaRPr/>
          </a:p>
        </p:txBody>
      </p:sp>
      <p:sp>
        <p:nvSpPr>
          <p:cNvPr id="339" name="Google Shape;339;p21">
            <a:hlinkClick action="ppaction://hlinksldjump" r:id="rId6"/>
          </p:cNvPr>
          <p:cNvSpPr/>
          <p:nvPr/>
        </p:nvSpPr>
        <p:spPr>
          <a:xfrm>
            <a:off x="14254617"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5</a:t>
            </a:r>
            <a:endParaRPr/>
          </a:p>
        </p:txBody>
      </p:sp>
      <p:sp>
        <p:nvSpPr>
          <p:cNvPr id="340" name="Google Shape;340;p21">
            <a:hlinkClick action="ppaction://hlinksldjump" r:id="rId7"/>
          </p:cNvPr>
          <p:cNvSpPr/>
          <p:nvPr/>
        </p:nvSpPr>
        <p:spPr>
          <a:xfrm>
            <a:off x="14254617"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6</a:t>
            </a:r>
            <a:endParaRPr/>
          </a:p>
        </p:txBody>
      </p:sp>
      <p:sp>
        <p:nvSpPr>
          <p:cNvPr id="341" name="Google Shape;341;p21">
            <a:hlinkClick action="ppaction://hlinksldjump" r:id="rId8"/>
          </p:cNvPr>
          <p:cNvSpPr/>
          <p:nvPr/>
        </p:nvSpPr>
        <p:spPr>
          <a:xfrm>
            <a:off x="14254617"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7</a:t>
            </a:r>
            <a:endParaRPr/>
          </a:p>
        </p:txBody>
      </p:sp>
      <p:sp>
        <p:nvSpPr>
          <p:cNvPr id="342" name="Google Shape;342;p21"/>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Mengetahui sebab turunya ayat termasuk  dalam salah satu syarat mengetahui Al – Qur’an secara komprehensif, bukan hanya pada tatanan teks  akan tetapi juga mengetahui secara social dan psikologis.</a:t>
            </a:r>
            <a:endParaRPr b="0" i="1" sz="1800" u="none" cap="none" strike="noStrike">
              <a:solidFill>
                <a:srgbClr val="FFFFFF"/>
              </a:solidFill>
              <a:latin typeface="Calibri"/>
              <a:ea typeface="Calibri"/>
              <a:cs typeface="Calibri"/>
              <a:sym typeface="Calibri"/>
            </a:endParaRPr>
          </a:p>
        </p:txBody>
      </p:sp>
      <p:sp>
        <p:nvSpPr>
          <p:cNvPr id="343" name="Google Shape;343;p21"/>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2</a:t>
            </a:r>
            <a:endParaRPr b="1" i="0" sz="2000" u="none" cap="none" strike="noStrike">
              <a:solidFill>
                <a:srgbClr val="020D1D"/>
              </a:solidFill>
              <a:latin typeface="Arial"/>
              <a:ea typeface="Arial"/>
              <a:cs typeface="Arial"/>
              <a:sym typeface="Arial"/>
            </a:endParaRPr>
          </a:p>
        </p:txBody>
      </p:sp>
      <p:sp>
        <p:nvSpPr>
          <p:cNvPr id="344" name="Google Shape;344;p21"/>
          <p:cNvSpPr/>
          <p:nvPr/>
        </p:nvSpPr>
        <p:spPr>
          <a:xfrm>
            <a:off x="3352050" y="873313"/>
            <a:ext cx="5487900" cy="1847100"/>
          </a:xfrm>
          <a:prstGeom prst="rect">
            <a:avLst/>
          </a:prstGeom>
          <a:noFill/>
          <a:ln>
            <a:noFill/>
          </a:ln>
          <a:effectLst>
            <a:outerShdw blurRad="571500"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4200" u="none" cap="none" strike="noStrike">
                <a:solidFill>
                  <a:srgbClr val="FFFFFF"/>
                </a:solidFill>
                <a:effectLst>
                  <a:outerShdw blurRad="381000" rotWithShape="0" algn="ctr">
                    <a:prstClr val="white">
                      <a:alpha val="50000"/>
                    </a:prstClr>
                  </a:outerShdw>
                </a:effectLst>
              </a:rPr>
              <a:t>Mengatahui Asbab al - Nuzulul</a:t>
            </a:r>
            <a:endParaRPr b="1" i="1" sz="4200" u="none" cap="none" strike="noStrike">
              <a:solidFill>
                <a:srgbClr val="FFFFFF"/>
              </a:solidFill>
              <a:effectLst>
                <a:outerShdw blurRad="381000" rotWithShape="0" algn="ctr">
                  <a:prstClr val="white">
                    <a:alpha val="50000"/>
                  </a:prstClr>
                </a:outerShdw>
              </a:effectLst>
            </a:endParaRPr>
          </a:p>
        </p:txBody>
      </p:sp>
      <p:pic>
        <p:nvPicPr>
          <p:cNvPr id="345" name="Google Shape;345;p21"/>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346" name="Google Shape;346;p21"/>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347" name="Google Shape;347;p21"/>
          <p:cNvSpPr/>
          <p:nvPr/>
        </p:nvSpPr>
        <p:spPr>
          <a:xfrm>
            <a:off x="9158098" y="558096"/>
            <a:ext cx="3033900" cy="709200"/>
          </a:xfrm>
          <a:prstGeom prst="rect">
            <a:avLst/>
          </a:prstGeom>
          <a:noFill/>
          <a:ln>
            <a:noFill/>
          </a:ln>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FFFFFF"/>
              </a:buClr>
              <a:buSzPts val="3600"/>
              <a:buFont typeface="Calibri"/>
              <a:buNone/>
            </a:pPr>
            <a:r>
              <a:rPr b="1" i="1" lang="en-US" sz="2600" u="none" cap="none" strike="noStrike">
                <a:solidFill>
                  <a:srgbClr val="FFFFFF"/>
                </a:solidFill>
                <a:latin typeface="Calibri"/>
                <a:ea typeface="Calibri"/>
                <a:cs typeface="Calibri"/>
                <a:sym typeface="Calibri"/>
              </a:rPr>
              <a:t>Syarat menjadi Mutjahid</a:t>
            </a:r>
            <a:endParaRPr b="1" i="0" sz="2600" u="none" cap="none" strike="noStrike">
              <a:solidFill>
                <a:srgbClr val="FFFFFF"/>
              </a:solidFill>
              <a:latin typeface="Arial"/>
              <a:ea typeface="Arial"/>
              <a:cs typeface="Arial"/>
              <a:sym typeface="Arial"/>
            </a:endParaRPr>
          </a:p>
        </p:txBody>
      </p:sp>
      <p:sp>
        <p:nvSpPr>
          <p:cNvPr id="348" name="Google Shape;348;p21"/>
          <p:cNvSpPr/>
          <p:nvPr/>
        </p:nvSpPr>
        <p:spPr>
          <a:xfrm>
            <a:off x="9158098" y="558096"/>
            <a:ext cx="3033900" cy="709200"/>
          </a:xfrm>
          <a:prstGeom prst="rect">
            <a:avLst/>
          </a:prstGeom>
          <a:noFill/>
          <a:ln>
            <a:noFill/>
          </a:ln>
          <a:effectLst>
            <a:outerShdw blurRad="357188"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FFFFFF"/>
              </a:buClr>
              <a:buSzPts val="3600"/>
              <a:buFont typeface="Calibri"/>
              <a:buNone/>
            </a:pPr>
            <a:r>
              <a:rPr b="1" i="1" lang="en-US" sz="2600" u="none" cap="none" strike="noStrike">
                <a:solidFill>
                  <a:srgbClr val="FFFFFF"/>
                </a:solidFill>
                <a:latin typeface="Calibri"/>
                <a:ea typeface="Calibri"/>
                <a:cs typeface="Calibri"/>
                <a:sym typeface="Calibri"/>
              </a:rPr>
              <a:t>Syarat menjadi Mutjahid</a:t>
            </a:r>
            <a:endParaRPr b="1" i="0" sz="26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150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2750"/>
                                        <p:tgtEl>
                                          <p:spTgt spid="3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2750"/>
                                        <p:tgtEl>
                                          <p:spTgt spid="3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343"/>
                                        </p:tgtEl>
                                        <p:attrNameLst>
                                          <p:attrName>style.visibility</p:attrName>
                                        </p:attrNameLst>
                                      </p:cBhvr>
                                      <p:to>
                                        <p:strVal val="visible"/>
                                      </p:to>
                                    </p:set>
                                    <p:anim calcmode="lin" valueType="num">
                                      <p:cBhvr additive="base">
                                        <p:cTn dur="2750"/>
                                        <p:tgtEl>
                                          <p:spTgt spid="343"/>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34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349" name="Shape 349"/>
        <p:cNvGrpSpPr/>
        <p:nvPr/>
      </p:nvGrpSpPr>
      <p:grpSpPr>
        <a:xfrm>
          <a:off x="0" y="0"/>
          <a:ext cx="0" cy="0"/>
          <a:chOff x="0" y="0"/>
          <a:chExt cx="0" cy="0"/>
        </a:xfrm>
      </p:grpSpPr>
      <p:sp>
        <p:nvSpPr>
          <p:cNvPr id="350" name="Google Shape;350;p22"/>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1" name="Google Shape;351;p22"/>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352" name="Google Shape;352;p22"/>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353" name="Google Shape;353;p22">
            <a:hlinkClick action="ppaction://hlinksldjump" r:id="rId2"/>
          </p:cNvPr>
          <p:cNvSpPr/>
          <p:nvPr/>
        </p:nvSpPr>
        <p:spPr>
          <a:xfrm>
            <a:off x="14183366" y="558142"/>
            <a:ext cx="709200" cy="709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br" sy="1070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a:p>
        </p:txBody>
      </p:sp>
      <p:sp>
        <p:nvSpPr>
          <p:cNvPr id="354" name="Google Shape;354;p22">
            <a:hlinkClick action="ppaction://hlinksldjump" r:id="rId3"/>
          </p:cNvPr>
          <p:cNvSpPr/>
          <p:nvPr/>
        </p:nvSpPr>
        <p:spPr>
          <a:xfrm>
            <a:off x="14254617" y="1519273"/>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2</a:t>
            </a:r>
            <a:endParaRPr/>
          </a:p>
        </p:txBody>
      </p:sp>
      <p:sp>
        <p:nvSpPr>
          <p:cNvPr id="355" name="Google Shape;355;p22">
            <a:hlinkClick action="ppaction://hlinksldjump" r:id="rId4"/>
          </p:cNvPr>
          <p:cNvSpPr/>
          <p:nvPr/>
        </p:nvSpPr>
        <p:spPr>
          <a:xfrm>
            <a:off x="14254617"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3</a:t>
            </a:r>
            <a:endParaRPr/>
          </a:p>
        </p:txBody>
      </p:sp>
      <p:sp>
        <p:nvSpPr>
          <p:cNvPr id="356" name="Google Shape;356;p22">
            <a:hlinkClick action="ppaction://hlinksldjump" r:id="rId5"/>
          </p:cNvPr>
          <p:cNvSpPr/>
          <p:nvPr/>
        </p:nvSpPr>
        <p:spPr>
          <a:xfrm>
            <a:off x="14254617"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4</a:t>
            </a:r>
            <a:endParaRPr/>
          </a:p>
        </p:txBody>
      </p:sp>
      <p:sp>
        <p:nvSpPr>
          <p:cNvPr id="357" name="Google Shape;357;p22">
            <a:hlinkClick action="ppaction://hlinksldjump" r:id="rId6"/>
          </p:cNvPr>
          <p:cNvSpPr/>
          <p:nvPr/>
        </p:nvSpPr>
        <p:spPr>
          <a:xfrm>
            <a:off x="14254617"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5</a:t>
            </a:r>
            <a:endParaRPr/>
          </a:p>
        </p:txBody>
      </p:sp>
      <p:sp>
        <p:nvSpPr>
          <p:cNvPr id="358" name="Google Shape;358;p22">
            <a:hlinkClick action="ppaction://hlinksldjump" r:id="rId7"/>
          </p:cNvPr>
          <p:cNvSpPr/>
          <p:nvPr/>
        </p:nvSpPr>
        <p:spPr>
          <a:xfrm>
            <a:off x="14254617"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6</a:t>
            </a:r>
            <a:endParaRPr/>
          </a:p>
        </p:txBody>
      </p:sp>
      <p:sp>
        <p:nvSpPr>
          <p:cNvPr id="359" name="Google Shape;359;p22">
            <a:hlinkClick action="ppaction://hlinksldjump" r:id="rId8"/>
          </p:cNvPr>
          <p:cNvSpPr/>
          <p:nvPr/>
        </p:nvSpPr>
        <p:spPr>
          <a:xfrm>
            <a:off x="14254617"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7</a:t>
            </a:r>
            <a:endParaRPr/>
          </a:p>
        </p:txBody>
      </p:sp>
      <p:sp>
        <p:nvSpPr>
          <p:cNvPr id="360" name="Google Shape;360;p22"/>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Mengetahui Nasikh dan Mansukh (Sesuatu yang membatalkan dan dibatalkan ) bertujuan untuk menghindari agar jangan sampai berdalih menguatkan suatu hukum dengan ayat yang sebenarnya telah di Nasikh Kandan tidak di pergunakan untuk dalil</a:t>
            </a:r>
            <a:endParaRPr b="0" i="1" sz="1800" u="none" cap="none" strike="noStrike">
              <a:solidFill>
                <a:srgbClr val="FFFFFF"/>
              </a:solidFill>
              <a:latin typeface="Calibri"/>
              <a:ea typeface="Calibri"/>
              <a:cs typeface="Calibri"/>
              <a:sym typeface="Calibri"/>
            </a:endParaRPr>
          </a:p>
        </p:txBody>
      </p:sp>
      <p:sp>
        <p:nvSpPr>
          <p:cNvPr id="361" name="Google Shape;361;p22"/>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3</a:t>
            </a:r>
            <a:endParaRPr b="1" i="0" sz="2000" u="none" cap="none" strike="noStrike">
              <a:solidFill>
                <a:srgbClr val="020D1D"/>
              </a:solidFill>
              <a:latin typeface="Arial"/>
              <a:ea typeface="Arial"/>
              <a:cs typeface="Arial"/>
              <a:sym typeface="Arial"/>
            </a:endParaRPr>
          </a:p>
        </p:txBody>
      </p:sp>
      <p:sp>
        <p:nvSpPr>
          <p:cNvPr id="362" name="Google Shape;362;p22"/>
          <p:cNvSpPr/>
          <p:nvPr/>
        </p:nvSpPr>
        <p:spPr>
          <a:xfrm>
            <a:off x="3182100" y="1196716"/>
            <a:ext cx="5827800" cy="1200300"/>
          </a:xfrm>
          <a:prstGeom prst="rect">
            <a:avLst/>
          </a:prstGeom>
          <a:noFill/>
          <a:ln>
            <a:noFill/>
          </a:ln>
          <a:effectLst>
            <a:outerShdw blurRad="571500"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4200" u="none" cap="none" strike="noStrike">
                <a:solidFill>
                  <a:srgbClr val="FFFFFF"/>
                </a:solidFill>
                <a:effectLst>
                  <a:outerShdw blurRad="381000" rotWithShape="0" algn="ctr">
                    <a:prstClr val="white">
                      <a:alpha val="50000"/>
                    </a:prstClr>
                  </a:outerShdw>
                </a:effectLst>
              </a:rPr>
              <a:t>Mengetahui Nasikh dan Mansukh </a:t>
            </a:r>
            <a:endParaRPr b="1" i="1" sz="4200" u="none" cap="none" strike="noStrike">
              <a:solidFill>
                <a:srgbClr val="FFFFFF"/>
              </a:solidFill>
              <a:effectLst>
                <a:outerShdw blurRad="381000" rotWithShape="0" algn="ctr">
                  <a:prstClr val="white">
                    <a:alpha val="50000"/>
                  </a:prstClr>
                </a:outerShdw>
              </a:effectLst>
            </a:endParaRPr>
          </a:p>
        </p:txBody>
      </p:sp>
      <p:pic>
        <p:nvPicPr>
          <p:cNvPr id="363" name="Google Shape;363;p22"/>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364" name="Google Shape;364;p22"/>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365" name="Google Shape;365;p22"/>
          <p:cNvSpPr/>
          <p:nvPr/>
        </p:nvSpPr>
        <p:spPr>
          <a:xfrm>
            <a:off x="9158098" y="558096"/>
            <a:ext cx="3033900" cy="709200"/>
          </a:xfrm>
          <a:prstGeom prst="rect">
            <a:avLst/>
          </a:prstGeom>
          <a:noFill/>
          <a:ln>
            <a:noFill/>
          </a:ln>
          <a:effectLst>
            <a:outerShdw blurRad="357188"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FFFFFF"/>
              </a:buClr>
              <a:buSzPts val="3600"/>
              <a:buFont typeface="Calibri"/>
              <a:buNone/>
            </a:pPr>
            <a:r>
              <a:rPr b="1" i="1" lang="en-US" sz="2600" u="none" cap="none" strike="noStrike">
                <a:solidFill>
                  <a:srgbClr val="FFFFFF"/>
                </a:solidFill>
                <a:latin typeface="Calibri"/>
                <a:ea typeface="Calibri"/>
                <a:cs typeface="Calibri"/>
                <a:sym typeface="Calibri"/>
              </a:rPr>
              <a:t>Syarat menjadi Mutjahid</a:t>
            </a:r>
            <a:endParaRPr b="1" i="0" sz="26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1500"/>
                                  </p:stCondLst>
                                  <p:childTnLst>
                                    <p:set>
                                      <p:cBhvr>
                                        <p:cTn dur="1" fill="hold">
                                          <p:stCondLst>
                                            <p:cond delay="0"/>
                                          </p:stCondLst>
                                        </p:cTn>
                                        <p:tgtEl>
                                          <p:spTgt spid="362"/>
                                        </p:tgtEl>
                                        <p:attrNameLst>
                                          <p:attrName>style.visibility</p:attrName>
                                        </p:attrNameLst>
                                      </p:cBhvr>
                                      <p:to>
                                        <p:strVal val="visible"/>
                                      </p:to>
                                    </p:set>
                                    <p:anim calcmode="lin" valueType="num">
                                      <p:cBhvr additive="base">
                                        <p:cTn dur="2750"/>
                                        <p:tgtEl>
                                          <p:spTgt spid="3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360"/>
                                        </p:tgtEl>
                                        <p:attrNameLst>
                                          <p:attrName>style.visibility</p:attrName>
                                        </p:attrNameLst>
                                      </p:cBhvr>
                                      <p:to>
                                        <p:strVal val="visible"/>
                                      </p:to>
                                    </p:set>
                                    <p:anim calcmode="lin" valueType="num">
                                      <p:cBhvr additive="base">
                                        <p:cTn dur="2750"/>
                                        <p:tgtEl>
                                          <p:spTgt spid="3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361"/>
                                        </p:tgtEl>
                                        <p:attrNameLst>
                                          <p:attrName>style.visibility</p:attrName>
                                        </p:attrNameLst>
                                      </p:cBhvr>
                                      <p:to>
                                        <p:strVal val="visible"/>
                                      </p:to>
                                    </p:set>
                                    <p:anim calcmode="lin" valueType="num">
                                      <p:cBhvr additive="base">
                                        <p:cTn dur="2750"/>
                                        <p:tgtEl>
                                          <p:spTgt spid="361"/>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36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366" name="Shape 366"/>
        <p:cNvGrpSpPr/>
        <p:nvPr/>
      </p:nvGrpSpPr>
      <p:grpSpPr>
        <a:xfrm>
          <a:off x="0" y="0"/>
          <a:ext cx="0" cy="0"/>
          <a:chOff x="0" y="0"/>
          <a:chExt cx="0" cy="0"/>
        </a:xfrm>
      </p:grpSpPr>
      <p:sp>
        <p:nvSpPr>
          <p:cNvPr id="367" name="Google Shape;367;p23"/>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8" name="Google Shape;368;p23"/>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369" name="Google Shape;369;p23"/>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370" name="Google Shape;370;p23">
            <a:hlinkClick action="ppaction://hlinksldjump" r:id="rId2"/>
          </p:cNvPr>
          <p:cNvSpPr/>
          <p:nvPr/>
        </p:nvSpPr>
        <p:spPr>
          <a:xfrm>
            <a:off x="14183366" y="558142"/>
            <a:ext cx="709200" cy="709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br" sy="1070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a:p>
        </p:txBody>
      </p:sp>
      <p:sp>
        <p:nvSpPr>
          <p:cNvPr id="371" name="Google Shape;371;p23">
            <a:hlinkClick action="ppaction://hlinksldjump" r:id="rId3"/>
          </p:cNvPr>
          <p:cNvSpPr/>
          <p:nvPr/>
        </p:nvSpPr>
        <p:spPr>
          <a:xfrm>
            <a:off x="14254617" y="1519273"/>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2</a:t>
            </a:r>
            <a:endParaRPr/>
          </a:p>
        </p:txBody>
      </p:sp>
      <p:sp>
        <p:nvSpPr>
          <p:cNvPr id="372" name="Google Shape;372;p23">
            <a:hlinkClick action="ppaction://hlinksldjump" r:id="rId4"/>
          </p:cNvPr>
          <p:cNvSpPr/>
          <p:nvPr/>
        </p:nvSpPr>
        <p:spPr>
          <a:xfrm>
            <a:off x="14254617"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3</a:t>
            </a:r>
            <a:endParaRPr/>
          </a:p>
        </p:txBody>
      </p:sp>
      <p:sp>
        <p:nvSpPr>
          <p:cNvPr id="373" name="Google Shape;373;p23">
            <a:hlinkClick action="ppaction://hlinksldjump" r:id="rId5"/>
          </p:cNvPr>
          <p:cNvSpPr/>
          <p:nvPr/>
        </p:nvSpPr>
        <p:spPr>
          <a:xfrm>
            <a:off x="14254617"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4</a:t>
            </a:r>
            <a:endParaRPr/>
          </a:p>
        </p:txBody>
      </p:sp>
      <p:sp>
        <p:nvSpPr>
          <p:cNvPr id="374" name="Google Shape;374;p23">
            <a:hlinkClick action="ppaction://hlinksldjump" r:id="rId6"/>
          </p:cNvPr>
          <p:cNvSpPr/>
          <p:nvPr/>
        </p:nvSpPr>
        <p:spPr>
          <a:xfrm>
            <a:off x="14254617"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5</a:t>
            </a:r>
            <a:endParaRPr/>
          </a:p>
        </p:txBody>
      </p:sp>
      <p:sp>
        <p:nvSpPr>
          <p:cNvPr id="375" name="Google Shape;375;p23">
            <a:hlinkClick action="ppaction://hlinksldjump" r:id="rId7"/>
          </p:cNvPr>
          <p:cNvSpPr/>
          <p:nvPr/>
        </p:nvSpPr>
        <p:spPr>
          <a:xfrm>
            <a:off x="14254617"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6</a:t>
            </a:r>
            <a:endParaRPr/>
          </a:p>
        </p:txBody>
      </p:sp>
      <p:sp>
        <p:nvSpPr>
          <p:cNvPr id="376" name="Google Shape;376;p23">
            <a:hlinkClick action="ppaction://hlinksldjump" r:id="rId8"/>
          </p:cNvPr>
          <p:cNvSpPr/>
          <p:nvPr/>
        </p:nvSpPr>
        <p:spPr>
          <a:xfrm>
            <a:off x="14254617"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7</a:t>
            </a:r>
            <a:endParaRPr/>
          </a:p>
        </p:txBody>
      </p:sp>
      <p:sp>
        <p:nvSpPr>
          <p:cNvPr id="377" name="Google Shape;377;p23"/>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Yang di maksud As – sunnah adalah ucapan, perbuatan atau ketentuan yang di riwayatkan oleh Nabi Muhammad SAW.</a:t>
            </a:r>
            <a:endParaRPr b="0" i="1" sz="1800" u="none" cap="none" strike="noStrike">
              <a:solidFill>
                <a:srgbClr val="FFFFFF"/>
              </a:solidFill>
              <a:latin typeface="Calibri"/>
              <a:ea typeface="Calibri"/>
              <a:cs typeface="Calibri"/>
              <a:sym typeface="Calibri"/>
            </a:endParaRPr>
          </a:p>
        </p:txBody>
      </p:sp>
      <p:sp>
        <p:nvSpPr>
          <p:cNvPr id="378" name="Google Shape;378;p23"/>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4</a:t>
            </a:r>
            <a:endParaRPr b="1" i="0" sz="2000" u="none" cap="none" strike="noStrike">
              <a:solidFill>
                <a:srgbClr val="020D1D"/>
              </a:solidFill>
              <a:latin typeface="Arial"/>
              <a:ea typeface="Arial"/>
              <a:cs typeface="Arial"/>
              <a:sym typeface="Arial"/>
            </a:endParaRPr>
          </a:p>
        </p:txBody>
      </p:sp>
      <p:sp>
        <p:nvSpPr>
          <p:cNvPr id="379" name="Google Shape;379;p23"/>
          <p:cNvSpPr/>
          <p:nvPr/>
        </p:nvSpPr>
        <p:spPr>
          <a:xfrm>
            <a:off x="2942101" y="1413117"/>
            <a:ext cx="6307800" cy="969300"/>
          </a:xfrm>
          <a:prstGeom prst="rect">
            <a:avLst/>
          </a:prstGeom>
          <a:noFill/>
          <a:ln>
            <a:noFill/>
          </a:ln>
          <a:effectLst>
            <a:outerShdw blurRad="571500"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4200" u="none" cap="none" strike="noStrike">
                <a:solidFill>
                  <a:srgbClr val="FFFFFF"/>
                </a:solidFill>
                <a:effectLst>
                  <a:outerShdw blurRad="381000" rotWithShape="0" algn="ctr">
                    <a:prstClr val="white">
                      <a:alpha val="50000"/>
                    </a:prstClr>
                  </a:outerShdw>
                </a:effectLst>
              </a:rPr>
              <a:t>Mengetahui As-Sunnah </a:t>
            </a:r>
            <a:endParaRPr b="1" i="1" sz="4200"/>
          </a:p>
        </p:txBody>
      </p:sp>
      <p:pic>
        <p:nvPicPr>
          <p:cNvPr id="380" name="Google Shape;380;p23"/>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381" name="Google Shape;381;p23"/>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382" name="Google Shape;382;p23"/>
          <p:cNvSpPr/>
          <p:nvPr/>
        </p:nvSpPr>
        <p:spPr>
          <a:xfrm>
            <a:off x="9158098" y="558096"/>
            <a:ext cx="3033900" cy="709200"/>
          </a:xfrm>
          <a:prstGeom prst="rect">
            <a:avLst/>
          </a:prstGeom>
          <a:noFill/>
          <a:ln>
            <a:noFill/>
          </a:ln>
          <a:effectLst>
            <a:outerShdw blurRad="357188"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FFFFFF"/>
              </a:buClr>
              <a:buSzPts val="3600"/>
              <a:buFont typeface="Calibri"/>
              <a:buNone/>
            </a:pPr>
            <a:r>
              <a:rPr b="1" i="1" lang="en-US" sz="2600" u="none" cap="none" strike="noStrike">
                <a:solidFill>
                  <a:srgbClr val="FFFFFF"/>
                </a:solidFill>
                <a:latin typeface="Calibri"/>
                <a:ea typeface="Calibri"/>
                <a:cs typeface="Calibri"/>
                <a:sym typeface="Calibri"/>
              </a:rPr>
              <a:t>Syarat menjadi Mutjahid</a:t>
            </a:r>
            <a:endParaRPr b="1" i="0" sz="26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150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2750"/>
                                        <p:tgtEl>
                                          <p:spTgt spid="3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2750"/>
                                        <p:tgtEl>
                                          <p:spTgt spid="3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2750"/>
                                        <p:tgtEl>
                                          <p:spTgt spid="378"/>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380"/>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383" name="Shape 383"/>
        <p:cNvGrpSpPr/>
        <p:nvPr/>
      </p:nvGrpSpPr>
      <p:grpSpPr>
        <a:xfrm>
          <a:off x="0" y="0"/>
          <a:ext cx="0" cy="0"/>
          <a:chOff x="0" y="0"/>
          <a:chExt cx="0" cy="0"/>
        </a:xfrm>
      </p:grpSpPr>
      <p:sp>
        <p:nvSpPr>
          <p:cNvPr id="384" name="Google Shape;384;p24"/>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5" name="Google Shape;385;p24"/>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386" name="Google Shape;386;p24"/>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387" name="Google Shape;387;p24">
            <a:hlinkClick action="ppaction://hlinksldjump" r:id="rId2"/>
          </p:cNvPr>
          <p:cNvSpPr/>
          <p:nvPr/>
        </p:nvSpPr>
        <p:spPr>
          <a:xfrm>
            <a:off x="14183366" y="558142"/>
            <a:ext cx="709200" cy="709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br" sy="1070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a:p>
        </p:txBody>
      </p:sp>
      <p:sp>
        <p:nvSpPr>
          <p:cNvPr id="388" name="Google Shape;388;p24">
            <a:hlinkClick action="ppaction://hlinksldjump" r:id="rId3"/>
          </p:cNvPr>
          <p:cNvSpPr/>
          <p:nvPr/>
        </p:nvSpPr>
        <p:spPr>
          <a:xfrm>
            <a:off x="14254617" y="1519273"/>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2</a:t>
            </a:r>
            <a:endParaRPr/>
          </a:p>
        </p:txBody>
      </p:sp>
      <p:sp>
        <p:nvSpPr>
          <p:cNvPr id="389" name="Google Shape;389;p24">
            <a:hlinkClick action="ppaction://hlinksldjump" r:id="rId4"/>
          </p:cNvPr>
          <p:cNvSpPr/>
          <p:nvPr/>
        </p:nvSpPr>
        <p:spPr>
          <a:xfrm>
            <a:off x="14254617"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3</a:t>
            </a:r>
            <a:endParaRPr/>
          </a:p>
        </p:txBody>
      </p:sp>
      <p:sp>
        <p:nvSpPr>
          <p:cNvPr id="390" name="Google Shape;390;p24">
            <a:hlinkClick action="ppaction://hlinksldjump" r:id="rId5"/>
          </p:cNvPr>
          <p:cNvSpPr/>
          <p:nvPr/>
        </p:nvSpPr>
        <p:spPr>
          <a:xfrm>
            <a:off x="14254617"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4</a:t>
            </a:r>
            <a:endParaRPr/>
          </a:p>
        </p:txBody>
      </p:sp>
      <p:sp>
        <p:nvSpPr>
          <p:cNvPr id="391" name="Google Shape;391;p24">
            <a:hlinkClick action="ppaction://hlinksldjump" r:id="rId6"/>
          </p:cNvPr>
          <p:cNvSpPr/>
          <p:nvPr/>
        </p:nvSpPr>
        <p:spPr>
          <a:xfrm>
            <a:off x="14254617"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5</a:t>
            </a:r>
            <a:endParaRPr/>
          </a:p>
        </p:txBody>
      </p:sp>
      <p:sp>
        <p:nvSpPr>
          <p:cNvPr id="392" name="Google Shape;392;p24">
            <a:hlinkClick action="ppaction://hlinksldjump" r:id="rId7"/>
          </p:cNvPr>
          <p:cNvSpPr/>
          <p:nvPr/>
        </p:nvSpPr>
        <p:spPr>
          <a:xfrm>
            <a:off x="14254617"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6</a:t>
            </a:r>
            <a:endParaRPr/>
          </a:p>
        </p:txBody>
      </p:sp>
      <p:sp>
        <p:nvSpPr>
          <p:cNvPr id="393" name="Google Shape;393;p24">
            <a:hlinkClick action="ppaction://hlinksldjump" r:id="rId8"/>
          </p:cNvPr>
          <p:cNvSpPr/>
          <p:nvPr/>
        </p:nvSpPr>
        <p:spPr>
          <a:xfrm>
            <a:off x="14254617"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7</a:t>
            </a:r>
            <a:endParaRPr/>
          </a:p>
        </p:txBody>
      </p:sp>
      <p:sp>
        <p:nvSpPr>
          <p:cNvPr id="394" name="Google Shape;394;p24"/>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Seorang Mutjahid harus mengetahui pokok – pokok hadist dan ilmunya, mengetahui tentang ilmu para perawi hadist,sebab - sebab di terima atau di tolaknya suatu hadist, tingkatan kata dalam menetapkan adil atau cacat nya perawi hadist dan hal – hal yang mencakup ilmu hadist kemudian mengaplikasikan pengetahuan tadi dalam menggunakan hadist sebagai dasar hukum.</a:t>
            </a:r>
            <a:endParaRPr b="0" i="1" sz="1800" u="none" cap="none" strike="noStrike">
              <a:solidFill>
                <a:srgbClr val="FFFFFF"/>
              </a:solidFill>
              <a:latin typeface="Calibri"/>
              <a:ea typeface="Calibri"/>
              <a:cs typeface="Calibri"/>
              <a:sym typeface="Calibri"/>
            </a:endParaRPr>
          </a:p>
        </p:txBody>
      </p:sp>
      <p:sp>
        <p:nvSpPr>
          <p:cNvPr id="395" name="Google Shape;395;p24"/>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5</a:t>
            </a:r>
            <a:endParaRPr b="1" i="0" sz="2000" u="none" cap="none" strike="noStrike">
              <a:solidFill>
                <a:srgbClr val="020D1D"/>
              </a:solidFill>
              <a:latin typeface="Arial"/>
              <a:ea typeface="Arial"/>
              <a:cs typeface="Arial"/>
              <a:sym typeface="Arial"/>
            </a:endParaRPr>
          </a:p>
        </p:txBody>
      </p:sp>
      <p:sp>
        <p:nvSpPr>
          <p:cNvPr id="396" name="Google Shape;396;p24"/>
          <p:cNvSpPr/>
          <p:nvPr/>
        </p:nvSpPr>
        <p:spPr>
          <a:xfrm>
            <a:off x="3579150" y="1196700"/>
            <a:ext cx="5033700" cy="1200300"/>
          </a:xfrm>
          <a:prstGeom prst="rect">
            <a:avLst/>
          </a:prstGeom>
          <a:noFill/>
          <a:ln>
            <a:noFill/>
          </a:ln>
          <a:effectLst>
            <a:outerShdw blurRad="571500" rotWithShape="0" algn="bl" dist="19050">
              <a:schemeClr val="lt1">
                <a:alpha val="81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4200" u="none" cap="none" strike="noStrike">
                <a:solidFill>
                  <a:srgbClr val="FFFFFF"/>
                </a:solidFill>
                <a:effectLst>
                  <a:outerShdw blurRad="381000" rotWithShape="0" algn="ctr">
                    <a:prstClr val="white">
                      <a:alpha val="50000"/>
                    </a:prstClr>
                  </a:outerShdw>
                </a:effectLst>
              </a:rPr>
              <a:t>Mengetahui Ilmu Diroyah Hadist </a:t>
            </a:r>
            <a:endParaRPr b="1" i="1" sz="4200"/>
          </a:p>
        </p:txBody>
      </p:sp>
      <p:pic>
        <p:nvPicPr>
          <p:cNvPr id="397" name="Google Shape;397;p24"/>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398" name="Google Shape;398;p24"/>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399" name="Google Shape;399;p24"/>
          <p:cNvSpPr/>
          <p:nvPr/>
        </p:nvSpPr>
        <p:spPr>
          <a:xfrm>
            <a:off x="9158098" y="558096"/>
            <a:ext cx="3033900" cy="709200"/>
          </a:xfrm>
          <a:prstGeom prst="rect">
            <a:avLst/>
          </a:prstGeom>
          <a:noFill/>
          <a:ln>
            <a:noFill/>
          </a:ln>
          <a:effectLst>
            <a:outerShdw blurRad="357188"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FFFFFF"/>
              </a:buClr>
              <a:buSzPts val="3600"/>
              <a:buFont typeface="Calibri"/>
              <a:buNone/>
            </a:pPr>
            <a:r>
              <a:rPr b="1" i="1" lang="en-US" sz="2600" u="none" cap="none" strike="noStrike">
                <a:solidFill>
                  <a:srgbClr val="FFFFFF"/>
                </a:solidFill>
                <a:latin typeface="Calibri"/>
                <a:ea typeface="Calibri"/>
                <a:cs typeface="Calibri"/>
                <a:sym typeface="Calibri"/>
              </a:rPr>
              <a:t>Syarat menjadi Mutjahid</a:t>
            </a:r>
            <a:endParaRPr b="1" i="0" sz="26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1500"/>
                                  </p:stCondLst>
                                  <p:childTnLst>
                                    <p:set>
                                      <p:cBhvr>
                                        <p:cTn dur="1" fill="hold">
                                          <p:stCondLst>
                                            <p:cond delay="0"/>
                                          </p:stCondLst>
                                        </p:cTn>
                                        <p:tgtEl>
                                          <p:spTgt spid="396"/>
                                        </p:tgtEl>
                                        <p:attrNameLst>
                                          <p:attrName>style.visibility</p:attrName>
                                        </p:attrNameLst>
                                      </p:cBhvr>
                                      <p:to>
                                        <p:strVal val="visible"/>
                                      </p:to>
                                    </p:set>
                                    <p:anim calcmode="lin" valueType="num">
                                      <p:cBhvr additive="base">
                                        <p:cTn dur="2750"/>
                                        <p:tgtEl>
                                          <p:spTgt spid="3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394"/>
                                        </p:tgtEl>
                                        <p:attrNameLst>
                                          <p:attrName>style.visibility</p:attrName>
                                        </p:attrNameLst>
                                      </p:cBhvr>
                                      <p:to>
                                        <p:strVal val="visible"/>
                                      </p:to>
                                    </p:set>
                                    <p:anim calcmode="lin" valueType="num">
                                      <p:cBhvr additive="base">
                                        <p:cTn dur="2750"/>
                                        <p:tgtEl>
                                          <p:spTgt spid="3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395"/>
                                        </p:tgtEl>
                                        <p:attrNameLst>
                                          <p:attrName>style.visibility</p:attrName>
                                        </p:attrNameLst>
                                      </p:cBhvr>
                                      <p:to>
                                        <p:strVal val="visible"/>
                                      </p:to>
                                    </p:set>
                                    <p:anim calcmode="lin" valueType="num">
                                      <p:cBhvr additive="base">
                                        <p:cTn dur="2750"/>
                                        <p:tgtEl>
                                          <p:spTgt spid="395"/>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397"/>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400" name="Shape 400"/>
        <p:cNvGrpSpPr/>
        <p:nvPr/>
      </p:nvGrpSpPr>
      <p:grpSpPr>
        <a:xfrm>
          <a:off x="0" y="0"/>
          <a:ext cx="0" cy="0"/>
          <a:chOff x="0" y="0"/>
          <a:chExt cx="0" cy="0"/>
        </a:xfrm>
      </p:grpSpPr>
      <p:sp>
        <p:nvSpPr>
          <p:cNvPr id="401" name="Google Shape;401;p25"/>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2" name="Google Shape;402;p25"/>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403" name="Google Shape;403;p25"/>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404" name="Google Shape;404;p25">
            <a:hlinkClick action="ppaction://hlinksldjump" r:id="rId2"/>
          </p:cNvPr>
          <p:cNvSpPr/>
          <p:nvPr/>
        </p:nvSpPr>
        <p:spPr>
          <a:xfrm>
            <a:off x="14183366" y="558142"/>
            <a:ext cx="709200" cy="709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br" sy="1070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a:p>
        </p:txBody>
      </p:sp>
      <p:sp>
        <p:nvSpPr>
          <p:cNvPr id="405" name="Google Shape;405;p25">
            <a:hlinkClick action="ppaction://hlinksldjump" r:id="rId3"/>
          </p:cNvPr>
          <p:cNvSpPr/>
          <p:nvPr/>
        </p:nvSpPr>
        <p:spPr>
          <a:xfrm>
            <a:off x="14254617" y="1519273"/>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2</a:t>
            </a:r>
            <a:endParaRPr/>
          </a:p>
        </p:txBody>
      </p:sp>
      <p:sp>
        <p:nvSpPr>
          <p:cNvPr id="406" name="Google Shape;406;p25">
            <a:hlinkClick action="ppaction://hlinksldjump" r:id="rId4"/>
          </p:cNvPr>
          <p:cNvSpPr/>
          <p:nvPr/>
        </p:nvSpPr>
        <p:spPr>
          <a:xfrm>
            <a:off x="14254617"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3</a:t>
            </a:r>
            <a:endParaRPr/>
          </a:p>
        </p:txBody>
      </p:sp>
      <p:sp>
        <p:nvSpPr>
          <p:cNvPr id="407" name="Google Shape;407;p25">
            <a:hlinkClick action="ppaction://hlinksldjump" r:id="rId5"/>
          </p:cNvPr>
          <p:cNvSpPr/>
          <p:nvPr/>
        </p:nvSpPr>
        <p:spPr>
          <a:xfrm>
            <a:off x="14254617"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4</a:t>
            </a:r>
            <a:endParaRPr/>
          </a:p>
        </p:txBody>
      </p:sp>
      <p:sp>
        <p:nvSpPr>
          <p:cNvPr id="408" name="Google Shape;408;p25">
            <a:hlinkClick action="ppaction://hlinksldjump" r:id="rId6"/>
          </p:cNvPr>
          <p:cNvSpPr/>
          <p:nvPr/>
        </p:nvSpPr>
        <p:spPr>
          <a:xfrm>
            <a:off x="14254617"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5</a:t>
            </a:r>
            <a:endParaRPr/>
          </a:p>
        </p:txBody>
      </p:sp>
      <p:sp>
        <p:nvSpPr>
          <p:cNvPr id="409" name="Google Shape;409;p25">
            <a:hlinkClick action="ppaction://hlinksldjump" r:id="rId7"/>
          </p:cNvPr>
          <p:cNvSpPr/>
          <p:nvPr/>
        </p:nvSpPr>
        <p:spPr>
          <a:xfrm>
            <a:off x="14254617"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6</a:t>
            </a:r>
            <a:endParaRPr/>
          </a:p>
        </p:txBody>
      </p:sp>
      <p:sp>
        <p:nvSpPr>
          <p:cNvPr id="410" name="Google Shape;410;p25">
            <a:hlinkClick action="ppaction://hlinksldjump" r:id="rId8"/>
          </p:cNvPr>
          <p:cNvSpPr/>
          <p:nvPr/>
        </p:nvSpPr>
        <p:spPr>
          <a:xfrm>
            <a:off x="14254617"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7</a:t>
            </a:r>
            <a:endParaRPr/>
          </a:p>
        </p:txBody>
      </p:sp>
      <p:sp>
        <p:nvSpPr>
          <p:cNvPr id="411" name="Google Shape;411;p25"/>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Mengetahui hadist yang Nasikh dan Mansukh ini di maksudkan agar seorang mujtahid jangan sampai berpegang pada suatu hadist yang sudah jelas di hapus hukum nya dan tidak boleh di pergunakan </a:t>
            </a:r>
            <a:endParaRPr b="0" i="1" sz="1800" u="none" cap="none" strike="noStrike">
              <a:solidFill>
                <a:srgbClr val="FFFFFF"/>
              </a:solidFill>
              <a:latin typeface="Calibri"/>
              <a:ea typeface="Calibri"/>
              <a:cs typeface="Calibri"/>
              <a:sym typeface="Calibri"/>
            </a:endParaRPr>
          </a:p>
        </p:txBody>
      </p:sp>
      <p:sp>
        <p:nvSpPr>
          <p:cNvPr id="412" name="Google Shape;412;p25"/>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6</a:t>
            </a:r>
            <a:endParaRPr b="1" i="0" sz="2000" u="none" cap="none" strike="noStrike">
              <a:solidFill>
                <a:srgbClr val="020D1D"/>
              </a:solidFill>
              <a:latin typeface="Arial"/>
              <a:ea typeface="Arial"/>
              <a:cs typeface="Arial"/>
              <a:sym typeface="Arial"/>
            </a:endParaRPr>
          </a:p>
        </p:txBody>
      </p:sp>
      <p:sp>
        <p:nvSpPr>
          <p:cNvPr id="413" name="Google Shape;413;p25"/>
          <p:cNvSpPr/>
          <p:nvPr/>
        </p:nvSpPr>
        <p:spPr>
          <a:xfrm>
            <a:off x="2837552" y="1081767"/>
            <a:ext cx="6516900" cy="1632000"/>
          </a:xfrm>
          <a:prstGeom prst="rect">
            <a:avLst/>
          </a:prstGeom>
          <a:noFill/>
          <a:ln>
            <a:noFill/>
          </a:ln>
          <a:effectLst>
            <a:outerShdw blurRad="571500"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3600" u="none" cap="none" strike="noStrike">
                <a:solidFill>
                  <a:srgbClr val="FFFFFF"/>
                </a:solidFill>
                <a:effectLst>
                  <a:outerShdw blurRad="381000" rotWithShape="0" algn="ctr">
                    <a:prstClr val="white">
                      <a:alpha val="50000"/>
                    </a:prstClr>
                  </a:outerShdw>
                </a:effectLst>
              </a:rPr>
              <a:t>Mengetahui Hadist yang Nasikh dan Mansukh </a:t>
            </a:r>
            <a:endParaRPr b="1" i="1" sz="3600"/>
          </a:p>
        </p:txBody>
      </p:sp>
      <p:pic>
        <p:nvPicPr>
          <p:cNvPr id="414" name="Google Shape;414;p25"/>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415" name="Google Shape;415;p25"/>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416" name="Google Shape;416;p25"/>
          <p:cNvSpPr/>
          <p:nvPr/>
        </p:nvSpPr>
        <p:spPr>
          <a:xfrm>
            <a:off x="9158098" y="558096"/>
            <a:ext cx="3033900" cy="709200"/>
          </a:xfrm>
          <a:prstGeom prst="rect">
            <a:avLst/>
          </a:prstGeom>
          <a:noFill/>
          <a:ln>
            <a:noFill/>
          </a:ln>
          <a:effectLst>
            <a:outerShdw blurRad="357188"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FFFFFF"/>
              </a:buClr>
              <a:buSzPts val="3600"/>
              <a:buFont typeface="Calibri"/>
              <a:buNone/>
            </a:pPr>
            <a:r>
              <a:rPr b="1" i="1" lang="en-US" sz="2600" u="none" cap="none" strike="noStrike">
                <a:solidFill>
                  <a:srgbClr val="FFFFFF"/>
                </a:solidFill>
                <a:latin typeface="Calibri"/>
                <a:ea typeface="Calibri"/>
                <a:cs typeface="Calibri"/>
                <a:sym typeface="Calibri"/>
              </a:rPr>
              <a:t>Syarat menjadi Mutjahid</a:t>
            </a:r>
            <a:endParaRPr b="1" i="0" sz="26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1500"/>
                                  </p:stCondLst>
                                  <p:childTnLst>
                                    <p:set>
                                      <p:cBhvr>
                                        <p:cTn dur="1" fill="hold">
                                          <p:stCondLst>
                                            <p:cond delay="0"/>
                                          </p:stCondLst>
                                        </p:cTn>
                                        <p:tgtEl>
                                          <p:spTgt spid="413"/>
                                        </p:tgtEl>
                                        <p:attrNameLst>
                                          <p:attrName>style.visibility</p:attrName>
                                        </p:attrNameLst>
                                      </p:cBhvr>
                                      <p:to>
                                        <p:strVal val="visible"/>
                                      </p:to>
                                    </p:set>
                                    <p:anim calcmode="lin" valueType="num">
                                      <p:cBhvr additive="base">
                                        <p:cTn dur="2750"/>
                                        <p:tgtEl>
                                          <p:spTgt spid="4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411"/>
                                        </p:tgtEl>
                                        <p:attrNameLst>
                                          <p:attrName>style.visibility</p:attrName>
                                        </p:attrNameLst>
                                      </p:cBhvr>
                                      <p:to>
                                        <p:strVal val="visible"/>
                                      </p:to>
                                    </p:set>
                                    <p:anim calcmode="lin" valueType="num">
                                      <p:cBhvr additive="base">
                                        <p:cTn dur="2750"/>
                                        <p:tgtEl>
                                          <p:spTgt spid="41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412"/>
                                        </p:tgtEl>
                                        <p:attrNameLst>
                                          <p:attrName>style.visibility</p:attrName>
                                        </p:attrNameLst>
                                      </p:cBhvr>
                                      <p:to>
                                        <p:strVal val="visible"/>
                                      </p:to>
                                    </p:set>
                                    <p:anim calcmode="lin" valueType="num">
                                      <p:cBhvr additive="base">
                                        <p:cTn dur="2750"/>
                                        <p:tgtEl>
                                          <p:spTgt spid="412"/>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41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417" name="Shape 417"/>
        <p:cNvGrpSpPr/>
        <p:nvPr/>
      </p:nvGrpSpPr>
      <p:grpSpPr>
        <a:xfrm>
          <a:off x="0" y="0"/>
          <a:ext cx="0" cy="0"/>
          <a:chOff x="0" y="0"/>
          <a:chExt cx="0" cy="0"/>
        </a:xfrm>
      </p:grpSpPr>
      <p:sp>
        <p:nvSpPr>
          <p:cNvPr id="418" name="Google Shape;418;p26"/>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9" name="Google Shape;419;p26"/>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420" name="Google Shape;420;p26"/>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421" name="Google Shape;421;p26">
            <a:hlinkClick action="ppaction://hlinksldjump" r:id="rId2"/>
          </p:cNvPr>
          <p:cNvSpPr/>
          <p:nvPr/>
        </p:nvSpPr>
        <p:spPr>
          <a:xfrm>
            <a:off x="14183366" y="558142"/>
            <a:ext cx="709200" cy="709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br" sy="1070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a:p>
        </p:txBody>
      </p:sp>
      <p:sp>
        <p:nvSpPr>
          <p:cNvPr id="422" name="Google Shape;422;p26">
            <a:hlinkClick action="ppaction://hlinksldjump" r:id="rId3"/>
          </p:cNvPr>
          <p:cNvSpPr/>
          <p:nvPr/>
        </p:nvSpPr>
        <p:spPr>
          <a:xfrm>
            <a:off x="14254617" y="1519273"/>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2</a:t>
            </a:r>
            <a:endParaRPr/>
          </a:p>
        </p:txBody>
      </p:sp>
      <p:sp>
        <p:nvSpPr>
          <p:cNvPr id="423" name="Google Shape;423;p26">
            <a:hlinkClick action="ppaction://hlinksldjump" r:id="rId4"/>
          </p:cNvPr>
          <p:cNvSpPr/>
          <p:nvPr/>
        </p:nvSpPr>
        <p:spPr>
          <a:xfrm>
            <a:off x="14254617"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3</a:t>
            </a:r>
            <a:endParaRPr/>
          </a:p>
        </p:txBody>
      </p:sp>
      <p:sp>
        <p:nvSpPr>
          <p:cNvPr id="424" name="Google Shape;424;p26">
            <a:hlinkClick action="ppaction://hlinksldjump" r:id="rId5"/>
          </p:cNvPr>
          <p:cNvSpPr/>
          <p:nvPr/>
        </p:nvSpPr>
        <p:spPr>
          <a:xfrm>
            <a:off x="14254617"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4</a:t>
            </a:r>
            <a:endParaRPr/>
          </a:p>
        </p:txBody>
      </p:sp>
      <p:sp>
        <p:nvSpPr>
          <p:cNvPr id="425" name="Google Shape;425;p26">
            <a:hlinkClick action="ppaction://hlinksldjump" r:id="rId6"/>
          </p:cNvPr>
          <p:cNvSpPr/>
          <p:nvPr/>
        </p:nvSpPr>
        <p:spPr>
          <a:xfrm>
            <a:off x="14254617"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5</a:t>
            </a:r>
            <a:endParaRPr/>
          </a:p>
        </p:txBody>
      </p:sp>
      <p:sp>
        <p:nvSpPr>
          <p:cNvPr id="426" name="Google Shape;426;p26">
            <a:hlinkClick action="ppaction://hlinksldjump" r:id="rId7"/>
          </p:cNvPr>
          <p:cNvSpPr/>
          <p:nvPr/>
        </p:nvSpPr>
        <p:spPr>
          <a:xfrm>
            <a:off x="14254617"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6</a:t>
            </a:r>
            <a:endParaRPr/>
          </a:p>
        </p:txBody>
      </p:sp>
      <p:sp>
        <p:nvSpPr>
          <p:cNvPr id="427" name="Google Shape;427;p26">
            <a:hlinkClick action="ppaction://hlinksldjump" r:id="rId8"/>
          </p:cNvPr>
          <p:cNvSpPr/>
          <p:nvPr/>
        </p:nvSpPr>
        <p:spPr>
          <a:xfrm>
            <a:off x="14254617"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7</a:t>
            </a:r>
            <a:endParaRPr/>
          </a:p>
        </p:txBody>
      </p:sp>
      <p:sp>
        <p:nvSpPr>
          <p:cNvPr id="428" name="Google Shape;428;p26"/>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Syarat ini sama dengan seorang mujtahid yang harus mengusai Asbab al – Nuzul, yakni mengetahui setiap kondisi, situasi, dan lokus hadist tersebut muncul.</a:t>
            </a:r>
            <a:endParaRPr b="0" i="1" sz="1800" u="none" cap="none" strike="noStrike">
              <a:solidFill>
                <a:srgbClr val="FFFFFF"/>
              </a:solidFill>
              <a:latin typeface="Calibri"/>
              <a:ea typeface="Calibri"/>
              <a:cs typeface="Calibri"/>
              <a:sym typeface="Calibri"/>
            </a:endParaRPr>
          </a:p>
        </p:txBody>
      </p:sp>
      <p:sp>
        <p:nvSpPr>
          <p:cNvPr id="429" name="Google Shape;429;p26"/>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7.</a:t>
            </a:r>
            <a:endParaRPr b="1" i="0" sz="2000" u="none" cap="none" strike="noStrike">
              <a:solidFill>
                <a:srgbClr val="020D1D"/>
              </a:solidFill>
              <a:latin typeface="Arial"/>
              <a:ea typeface="Arial"/>
              <a:cs typeface="Arial"/>
              <a:sym typeface="Arial"/>
            </a:endParaRPr>
          </a:p>
        </p:txBody>
      </p:sp>
      <p:sp>
        <p:nvSpPr>
          <p:cNvPr id="430" name="Google Shape;430;p26"/>
          <p:cNvSpPr/>
          <p:nvPr/>
        </p:nvSpPr>
        <p:spPr>
          <a:xfrm>
            <a:off x="3895950" y="840613"/>
            <a:ext cx="4400100" cy="1912500"/>
          </a:xfrm>
          <a:prstGeom prst="rect">
            <a:avLst/>
          </a:prstGeom>
          <a:noFill/>
          <a:ln>
            <a:noFill/>
          </a:ln>
          <a:effectLst>
            <a:outerShdw blurRad="571500"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3600" u="none" cap="none" strike="noStrike">
                <a:solidFill>
                  <a:srgbClr val="FFFFFF"/>
                </a:solidFill>
                <a:effectLst>
                  <a:outerShdw blurRad="381000" rotWithShape="0" algn="ctr">
                    <a:prstClr val="white">
                      <a:alpha val="50000"/>
                    </a:prstClr>
                  </a:outerShdw>
                </a:effectLst>
              </a:rPr>
              <a:t>Mengetahui Asbab Al – wurud Hadist</a:t>
            </a:r>
            <a:endParaRPr b="1" i="1" sz="3600" u="none" cap="none" strike="noStrike">
              <a:solidFill>
                <a:srgbClr val="FFFFFF"/>
              </a:solidFill>
              <a:effectLst>
                <a:outerShdw blurRad="381000" rotWithShape="0" algn="ctr">
                  <a:prstClr val="white">
                    <a:alpha val="50000"/>
                  </a:prstClr>
                </a:outerShdw>
              </a:effectLst>
            </a:endParaRPr>
          </a:p>
        </p:txBody>
      </p:sp>
      <p:pic>
        <p:nvPicPr>
          <p:cNvPr id="431" name="Google Shape;431;p26"/>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432" name="Google Shape;432;p26"/>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433" name="Google Shape;433;p26"/>
          <p:cNvSpPr/>
          <p:nvPr/>
        </p:nvSpPr>
        <p:spPr>
          <a:xfrm>
            <a:off x="9158098" y="558096"/>
            <a:ext cx="3033900" cy="709200"/>
          </a:xfrm>
          <a:prstGeom prst="rect">
            <a:avLst/>
          </a:prstGeom>
          <a:noFill/>
          <a:ln>
            <a:noFill/>
          </a:ln>
          <a:effectLst>
            <a:outerShdw blurRad="357188"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FFFFFF"/>
              </a:buClr>
              <a:buSzPts val="3600"/>
              <a:buFont typeface="Calibri"/>
              <a:buNone/>
            </a:pPr>
            <a:r>
              <a:rPr b="1" i="1" lang="en-US" sz="2600" u="none" cap="none" strike="noStrike">
                <a:solidFill>
                  <a:srgbClr val="FFFFFF"/>
                </a:solidFill>
                <a:latin typeface="Calibri"/>
                <a:ea typeface="Calibri"/>
                <a:cs typeface="Calibri"/>
                <a:sym typeface="Calibri"/>
              </a:rPr>
              <a:t>Syarat menjadi Mutjahid</a:t>
            </a:r>
            <a:endParaRPr b="1" i="0" sz="26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1500"/>
                                  </p:stCondLst>
                                  <p:childTnLst>
                                    <p:set>
                                      <p:cBhvr>
                                        <p:cTn dur="1" fill="hold">
                                          <p:stCondLst>
                                            <p:cond delay="0"/>
                                          </p:stCondLst>
                                        </p:cTn>
                                        <p:tgtEl>
                                          <p:spTgt spid="430"/>
                                        </p:tgtEl>
                                        <p:attrNameLst>
                                          <p:attrName>style.visibility</p:attrName>
                                        </p:attrNameLst>
                                      </p:cBhvr>
                                      <p:to>
                                        <p:strVal val="visible"/>
                                      </p:to>
                                    </p:set>
                                    <p:anim calcmode="lin" valueType="num">
                                      <p:cBhvr additive="base">
                                        <p:cTn dur="2750"/>
                                        <p:tgtEl>
                                          <p:spTgt spid="4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428"/>
                                        </p:tgtEl>
                                        <p:attrNameLst>
                                          <p:attrName>style.visibility</p:attrName>
                                        </p:attrNameLst>
                                      </p:cBhvr>
                                      <p:to>
                                        <p:strVal val="visible"/>
                                      </p:to>
                                    </p:set>
                                    <p:anim calcmode="lin" valueType="num">
                                      <p:cBhvr additive="base">
                                        <p:cTn dur="2750"/>
                                        <p:tgtEl>
                                          <p:spTgt spid="4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429"/>
                                        </p:tgtEl>
                                        <p:attrNameLst>
                                          <p:attrName>style.visibility</p:attrName>
                                        </p:attrNameLst>
                                      </p:cBhvr>
                                      <p:to>
                                        <p:strVal val="visible"/>
                                      </p:to>
                                    </p:set>
                                    <p:anim calcmode="lin" valueType="num">
                                      <p:cBhvr additive="base">
                                        <p:cTn dur="2750"/>
                                        <p:tgtEl>
                                          <p:spTgt spid="429"/>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43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434" name="Shape 434"/>
        <p:cNvGrpSpPr/>
        <p:nvPr/>
      </p:nvGrpSpPr>
      <p:grpSpPr>
        <a:xfrm>
          <a:off x="0" y="0"/>
          <a:ext cx="0" cy="0"/>
          <a:chOff x="0" y="0"/>
          <a:chExt cx="0" cy="0"/>
        </a:xfrm>
      </p:grpSpPr>
      <p:sp>
        <p:nvSpPr>
          <p:cNvPr id="435" name="Google Shape;435;p27"/>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 name="Google Shape;436;p27"/>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437" name="Google Shape;437;p27"/>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438" name="Google Shape;438;p27">
            <a:hlinkClick action="ppaction://hlinksldjump" r:id="rId2"/>
          </p:cNvPr>
          <p:cNvSpPr/>
          <p:nvPr/>
        </p:nvSpPr>
        <p:spPr>
          <a:xfrm>
            <a:off x="14183366" y="558142"/>
            <a:ext cx="709200" cy="709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br" sy="1070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a:p>
        </p:txBody>
      </p:sp>
      <p:sp>
        <p:nvSpPr>
          <p:cNvPr id="439" name="Google Shape;439;p27">
            <a:hlinkClick action="ppaction://hlinksldjump" r:id="rId3"/>
          </p:cNvPr>
          <p:cNvSpPr/>
          <p:nvPr/>
        </p:nvSpPr>
        <p:spPr>
          <a:xfrm>
            <a:off x="14254617" y="1519273"/>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2</a:t>
            </a:r>
            <a:endParaRPr/>
          </a:p>
        </p:txBody>
      </p:sp>
      <p:sp>
        <p:nvSpPr>
          <p:cNvPr id="440" name="Google Shape;440;p27">
            <a:hlinkClick action="ppaction://hlinksldjump" r:id="rId4"/>
          </p:cNvPr>
          <p:cNvSpPr/>
          <p:nvPr/>
        </p:nvSpPr>
        <p:spPr>
          <a:xfrm>
            <a:off x="14254617"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3</a:t>
            </a:r>
            <a:endParaRPr/>
          </a:p>
        </p:txBody>
      </p:sp>
      <p:sp>
        <p:nvSpPr>
          <p:cNvPr id="441" name="Google Shape;441;p27">
            <a:hlinkClick action="ppaction://hlinksldjump" r:id="rId5"/>
          </p:cNvPr>
          <p:cNvSpPr/>
          <p:nvPr/>
        </p:nvSpPr>
        <p:spPr>
          <a:xfrm>
            <a:off x="14254617"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4</a:t>
            </a:r>
            <a:endParaRPr/>
          </a:p>
        </p:txBody>
      </p:sp>
      <p:sp>
        <p:nvSpPr>
          <p:cNvPr id="442" name="Google Shape;442;p27">
            <a:hlinkClick action="ppaction://hlinksldjump" r:id="rId6"/>
          </p:cNvPr>
          <p:cNvSpPr/>
          <p:nvPr/>
        </p:nvSpPr>
        <p:spPr>
          <a:xfrm>
            <a:off x="14254617"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5</a:t>
            </a:r>
            <a:endParaRPr/>
          </a:p>
        </p:txBody>
      </p:sp>
      <p:sp>
        <p:nvSpPr>
          <p:cNvPr id="443" name="Google Shape;443;p27">
            <a:hlinkClick action="ppaction://hlinksldjump" r:id="rId7"/>
          </p:cNvPr>
          <p:cNvSpPr/>
          <p:nvPr/>
        </p:nvSpPr>
        <p:spPr>
          <a:xfrm>
            <a:off x="14254617"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6</a:t>
            </a:r>
            <a:endParaRPr/>
          </a:p>
        </p:txBody>
      </p:sp>
      <p:sp>
        <p:nvSpPr>
          <p:cNvPr id="444" name="Google Shape;444;p27">
            <a:hlinkClick action="ppaction://hlinksldjump" r:id="rId8"/>
          </p:cNvPr>
          <p:cNvSpPr/>
          <p:nvPr/>
        </p:nvSpPr>
        <p:spPr>
          <a:xfrm>
            <a:off x="14254617"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7</a:t>
            </a:r>
            <a:endParaRPr/>
          </a:p>
        </p:txBody>
      </p:sp>
      <p:sp>
        <p:nvSpPr>
          <p:cNvPr id="445" name="Google Shape;445;p27"/>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Seorang mujtahid wajib mengetahui Bahasa arab dalam rangka agar penguasaannya pada objek kajian lebih mendalam karena teks otoritatif Islam menggunakan Bahasa Arab.</a:t>
            </a:r>
            <a:endParaRPr b="0" i="1" sz="1800" u="none" cap="none" strike="noStrike">
              <a:solidFill>
                <a:srgbClr val="FFFFFF"/>
              </a:solidFill>
              <a:latin typeface="Calibri"/>
              <a:ea typeface="Calibri"/>
              <a:cs typeface="Calibri"/>
              <a:sym typeface="Calibri"/>
            </a:endParaRPr>
          </a:p>
        </p:txBody>
      </p:sp>
      <p:sp>
        <p:nvSpPr>
          <p:cNvPr id="446" name="Google Shape;446;p27"/>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8</a:t>
            </a:r>
            <a:endParaRPr b="1" i="0" sz="2000" u="none" cap="none" strike="noStrike">
              <a:solidFill>
                <a:srgbClr val="020D1D"/>
              </a:solidFill>
              <a:latin typeface="Arial"/>
              <a:ea typeface="Arial"/>
              <a:cs typeface="Arial"/>
              <a:sym typeface="Arial"/>
            </a:endParaRPr>
          </a:p>
        </p:txBody>
      </p:sp>
      <p:sp>
        <p:nvSpPr>
          <p:cNvPr id="447" name="Google Shape;447;p27"/>
          <p:cNvSpPr/>
          <p:nvPr/>
        </p:nvSpPr>
        <p:spPr>
          <a:xfrm>
            <a:off x="2366538" y="1805091"/>
            <a:ext cx="7458900" cy="584700"/>
          </a:xfrm>
          <a:prstGeom prst="rect">
            <a:avLst/>
          </a:prstGeom>
          <a:noFill/>
          <a:ln>
            <a:noFill/>
          </a:ln>
          <a:effectLst>
            <a:outerShdw blurRad="557213"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3800" u="none" cap="none" strike="noStrike">
                <a:solidFill>
                  <a:srgbClr val="FFFFFF"/>
                </a:solidFill>
                <a:effectLst>
                  <a:outerShdw blurRad="381000" rotWithShape="0" algn="ctr">
                    <a:prstClr val="white">
                      <a:alpha val="50000"/>
                    </a:prstClr>
                  </a:outerShdw>
                </a:effectLst>
              </a:rPr>
              <a:t>Mengetahui Bahasa Arab</a:t>
            </a:r>
            <a:endParaRPr b="1" i="1" sz="3800" u="none" cap="none" strike="noStrike">
              <a:solidFill>
                <a:srgbClr val="FFFFFF"/>
              </a:solidFill>
              <a:effectLst>
                <a:outerShdw blurRad="381000" rotWithShape="0" algn="ctr">
                  <a:prstClr val="white">
                    <a:alpha val="50000"/>
                  </a:prstClr>
                </a:outerShdw>
              </a:effectLst>
            </a:endParaRPr>
          </a:p>
        </p:txBody>
      </p:sp>
      <p:pic>
        <p:nvPicPr>
          <p:cNvPr id="448" name="Google Shape;448;p27"/>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449" name="Google Shape;449;p27"/>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450" name="Google Shape;450;p27"/>
          <p:cNvSpPr/>
          <p:nvPr/>
        </p:nvSpPr>
        <p:spPr>
          <a:xfrm>
            <a:off x="9158098" y="558096"/>
            <a:ext cx="3033900" cy="709200"/>
          </a:xfrm>
          <a:prstGeom prst="rect">
            <a:avLst/>
          </a:prstGeom>
          <a:noFill/>
          <a:ln>
            <a:noFill/>
          </a:ln>
          <a:effectLst>
            <a:outerShdw blurRad="357188"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FFFFFF"/>
              </a:buClr>
              <a:buSzPts val="3600"/>
              <a:buFont typeface="Calibri"/>
              <a:buNone/>
            </a:pPr>
            <a:r>
              <a:rPr b="1" i="1" lang="en-US" sz="2600" u="none" cap="none" strike="noStrike">
                <a:solidFill>
                  <a:srgbClr val="FFFFFF"/>
                </a:solidFill>
                <a:latin typeface="Calibri"/>
                <a:ea typeface="Calibri"/>
                <a:cs typeface="Calibri"/>
                <a:sym typeface="Calibri"/>
              </a:rPr>
              <a:t>Syarat menjadi Mutjahid</a:t>
            </a:r>
            <a:endParaRPr b="1" i="0" sz="26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1500"/>
                                  </p:stCondLst>
                                  <p:childTnLst>
                                    <p:set>
                                      <p:cBhvr>
                                        <p:cTn dur="1" fill="hold">
                                          <p:stCondLst>
                                            <p:cond delay="0"/>
                                          </p:stCondLst>
                                        </p:cTn>
                                        <p:tgtEl>
                                          <p:spTgt spid="447"/>
                                        </p:tgtEl>
                                        <p:attrNameLst>
                                          <p:attrName>style.visibility</p:attrName>
                                        </p:attrNameLst>
                                      </p:cBhvr>
                                      <p:to>
                                        <p:strVal val="visible"/>
                                      </p:to>
                                    </p:set>
                                    <p:anim calcmode="lin" valueType="num">
                                      <p:cBhvr additive="base">
                                        <p:cTn dur="2750"/>
                                        <p:tgtEl>
                                          <p:spTgt spid="4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445"/>
                                        </p:tgtEl>
                                        <p:attrNameLst>
                                          <p:attrName>style.visibility</p:attrName>
                                        </p:attrNameLst>
                                      </p:cBhvr>
                                      <p:to>
                                        <p:strVal val="visible"/>
                                      </p:to>
                                    </p:set>
                                    <p:anim calcmode="lin" valueType="num">
                                      <p:cBhvr additive="base">
                                        <p:cTn dur="2750"/>
                                        <p:tgtEl>
                                          <p:spTgt spid="4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446"/>
                                        </p:tgtEl>
                                        <p:attrNameLst>
                                          <p:attrName>style.visibility</p:attrName>
                                        </p:attrNameLst>
                                      </p:cBhvr>
                                      <p:to>
                                        <p:strVal val="visible"/>
                                      </p:to>
                                    </p:set>
                                    <p:anim calcmode="lin" valueType="num">
                                      <p:cBhvr additive="base">
                                        <p:cTn dur="2750"/>
                                        <p:tgtEl>
                                          <p:spTgt spid="446"/>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448"/>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451" name="Shape 451"/>
        <p:cNvGrpSpPr/>
        <p:nvPr/>
      </p:nvGrpSpPr>
      <p:grpSpPr>
        <a:xfrm>
          <a:off x="0" y="0"/>
          <a:ext cx="0" cy="0"/>
          <a:chOff x="0" y="0"/>
          <a:chExt cx="0" cy="0"/>
        </a:xfrm>
      </p:grpSpPr>
      <p:sp>
        <p:nvSpPr>
          <p:cNvPr id="452" name="Google Shape;452;p28"/>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3" name="Google Shape;453;p28"/>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454" name="Google Shape;454;p28"/>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455" name="Google Shape;455;p28">
            <a:hlinkClick action="ppaction://hlinksldjump" r:id="rId2"/>
          </p:cNvPr>
          <p:cNvSpPr/>
          <p:nvPr/>
        </p:nvSpPr>
        <p:spPr>
          <a:xfrm>
            <a:off x="14183366" y="558142"/>
            <a:ext cx="709200" cy="709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br" sy="1070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a:p>
        </p:txBody>
      </p:sp>
      <p:sp>
        <p:nvSpPr>
          <p:cNvPr id="456" name="Google Shape;456;p28">
            <a:hlinkClick action="ppaction://hlinksldjump" r:id="rId3"/>
          </p:cNvPr>
          <p:cNvSpPr/>
          <p:nvPr/>
        </p:nvSpPr>
        <p:spPr>
          <a:xfrm>
            <a:off x="14254617" y="1519273"/>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2</a:t>
            </a:r>
            <a:endParaRPr/>
          </a:p>
        </p:txBody>
      </p:sp>
      <p:sp>
        <p:nvSpPr>
          <p:cNvPr id="457" name="Google Shape;457;p28">
            <a:hlinkClick action="ppaction://hlinksldjump" r:id="rId4"/>
          </p:cNvPr>
          <p:cNvSpPr/>
          <p:nvPr/>
        </p:nvSpPr>
        <p:spPr>
          <a:xfrm>
            <a:off x="14254617"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3</a:t>
            </a:r>
            <a:endParaRPr/>
          </a:p>
        </p:txBody>
      </p:sp>
      <p:sp>
        <p:nvSpPr>
          <p:cNvPr id="458" name="Google Shape;458;p28">
            <a:hlinkClick action="ppaction://hlinksldjump" r:id="rId5"/>
          </p:cNvPr>
          <p:cNvSpPr/>
          <p:nvPr/>
        </p:nvSpPr>
        <p:spPr>
          <a:xfrm>
            <a:off x="14254617"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4</a:t>
            </a:r>
            <a:endParaRPr/>
          </a:p>
        </p:txBody>
      </p:sp>
      <p:sp>
        <p:nvSpPr>
          <p:cNvPr id="459" name="Google Shape;459;p28">
            <a:hlinkClick action="ppaction://hlinksldjump" r:id="rId6"/>
          </p:cNvPr>
          <p:cNvSpPr/>
          <p:nvPr/>
        </p:nvSpPr>
        <p:spPr>
          <a:xfrm>
            <a:off x="14254617"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5</a:t>
            </a:r>
            <a:endParaRPr/>
          </a:p>
        </p:txBody>
      </p:sp>
      <p:sp>
        <p:nvSpPr>
          <p:cNvPr id="460" name="Google Shape;460;p28">
            <a:hlinkClick action="ppaction://hlinksldjump" r:id="rId7"/>
          </p:cNvPr>
          <p:cNvSpPr/>
          <p:nvPr/>
        </p:nvSpPr>
        <p:spPr>
          <a:xfrm>
            <a:off x="14254617"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6</a:t>
            </a:r>
            <a:endParaRPr/>
          </a:p>
        </p:txBody>
      </p:sp>
      <p:sp>
        <p:nvSpPr>
          <p:cNvPr id="461" name="Google Shape;461;p28">
            <a:hlinkClick action="ppaction://hlinksldjump" r:id="rId8"/>
          </p:cNvPr>
          <p:cNvSpPr/>
          <p:nvPr/>
        </p:nvSpPr>
        <p:spPr>
          <a:xfrm>
            <a:off x="14254617"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7</a:t>
            </a:r>
            <a:endParaRPr/>
          </a:p>
        </p:txBody>
      </p:sp>
      <p:sp>
        <p:nvSpPr>
          <p:cNvPr id="462" name="Google Shape;462;p28"/>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Bagi seorang mujtahid, harus mengetahui hukum – hukum yang telah di sepakati oleh para ulama sehingga tidak terjerumus dalam memberikan fatwa ( keputusan ) yang bertentangan dengan hasil Ijma ( kesepakatan )</a:t>
            </a:r>
            <a:endParaRPr b="0" i="1" sz="1800" u="none" cap="none" strike="noStrike">
              <a:solidFill>
                <a:srgbClr val="FFFFFF"/>
              </a:solidFill>
              <a:latin typeface="Calibri"/>
              <a:ea typeface="Calibri"/>
              <a:cs typeface="Calibri"/>
              <a:sym typeface="Calibri"/>
            </a:endParaRPr>
          </a:p>
        </p:txBody>
      </p:sp>
      <p:sp>
        <p:nvSpPr>
          <p:cNvPr id="463" name="Google Shape;463;p28"/>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9</a:t>
            </a:r>
            <a:endParaRPr b="1" i="0" sz="2000" u="none" cap="none" strike="noStrike">
              <a:solidFill>
                <a:srgbClr val="020D1D"/>
              </a:solidFill>
              <a:latin typeface="Arial"/>
              <a:ea typeface="Arial"/>
              <a:cs typeface="Arial"/>
              <a:sym typeface="Arial"/>
            </a:endParaRPr>
          </a:p>
        </p:txBody>
      </p:sp>
      <p:sp>
        <p:nvSpPr>
          <p:cNvPr id="464" name="Google Shape;464;p28"/>
          <p:cNvSpPr/>
          <p:nvPr/>
        </p:nvSpPr>
        <p:spPr>
          <a:xfrm>
            <a:off x="3579150" y="761250"/>
            <a:ext cx="5033700" cy="2071200"/>
          </a:xfrm>
          <a:prstGeom prst="rect">
            <a:avLst/>
          </a:prstGeom>
          <a:noFill/>
          <a:ln>
            <a:noFill/>
          </a:ln>
          <a:effectLst>
            <a:outerShdw blurRad="571500"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3600" u="none" cap="none" strike="noStrike">
                <a:solidFill>
                  <a:srgbClr val="FFFFFF"/>
                </a:solidFill>
                <a:effectLst>
                  <a:outerShdw blurRad="381000" rotWithShape="0" algn="ctr">
                    <a:prstClr val="white">
                      <a:alpha val="50000"/>
                    </a:prstClr>
                  </a:outerShdw>
                </a:effectLst>
              </a:rPr>
              <a:t>Mengetahui Tempat – tempat Ijma </a:t>
            </a:r>
            <a:endParaRPr b="1" i="1" sz="3600" u="none" cap="none" strike="noStrike">
              <a:solidFill>
                <a:srgbClr val="FFFFFF"/>
              </a:solidFill>
              <a:effectLst>
                <a:outerShdw blurRad="381000" rotWithShape="0" algn="ctr">
                  <a:prstClr val="white">
                    <a:alpha val="50000"/>
                  </a:prstClr>
                </a:outerShdw>
              </a:effectLst>
            </a:endParaRPr>
          </a:p>
        </p:txBody>
      </p:sp>
      <p:pic>
        <p:nvPicPr>
          <p:cNvPr id="465" name="Google Shape;465;p28"/>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466" name="Google Shape;466;p28"/>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467" name="Google Shape;467;p28"/>
          <p:cNvSpPr/>
          <p:nvPr/>
        </p:nvSpPr>
        <p:spPr>
          <a:xfrm>
            <a:off x="9158098" y="558096"/>
            <a:ext cx="3033900" cy="709200"/>
          </a:xfrm>
          <a:prstGeom prst="rect">
            <a:avLst/>
          </a:prstGeom>
          <a:noFill/>
          <a:ln>
            <a:noFill/>
          </a:ln>
          <a:effectLst>
            <a:outerShdw blurRad="357188"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FFFFFF"/>
              </a:buClr>
              <a:buSzPts val="3600"/>
              <a:buFont typeface="Calibri"/>
              <a:buNone/>
            </a:pPr>
            <a:r>
              <a:rPr b="1" i="1" lang="en-US" sz="2600" u="none" cap="none" strike="noStrike">
                <a:solidFill>
                  <a:srgbClr val="FFFFFF"/>
                </a:solidFill>
                <a:latin typeface="Calibri"/>
                <a:ea typeface="Calibri"/>
                <a:cs typeface="Calibri"/>
                <a:sym typeface="Calibri"/>
              </a:rPr>
              <a:t>Syarat menjadi Mutjahid</a:t>
            </a:r>
            <a:endParaRPr b="1" i="0" sz="26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1500"/>
                                  </p:stCondLst>
                                  <p:childTnLst>
                                    <p:set>
                                      <p:cBhvr>
                                        <p:cTn dur="1" fill="hold">
                                          <p:stCondLst>
                                            <p:cond delay="0"/>
                                          </p:stCondLst>
                                        </p:cTn>
                                        <p:tgtEl>
                                          <p:spTgt spid="464"/>
                                        </p:tgtEl>
                                        <p:attrNameLst>
                                          <p:attrName>style.visibility</p:attrName>
                                        </p:attrNameLst>
                                      </p:cBhvr>
                                      <p:to>
                                        <p:strVal val="visible"/>
                                      </p:to>
                                    </p:set>
                                    <p:anim calcmode="lin" valueType="num">
                                      <p:cBhvr additive="base">
                                        <p:cTn dur="2750"/>
                                        <p:tgtEl>
                                          <p:spTgt spid="4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462"/>
                                        </p:tgtEl>
                                        <p:attrNameLst>
                                          <p:attrName>style.visibility</p:attrName>
                                        </p:attrNameLst>
                                      </p:cBhvr>
                                      <p:to>
                                        <p:strVal val="visible"/>
                                      </p:to>
                                    </p:set>
                                    <p:anim calcmode="lin" valueType="num">
                                      <p:cBhvr additive="base">
                                        <p:cTn dur="2750"/>
                                        <p:tgtEl>
                                          <p:spTgt spid="4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463"/>
                                        </p:tgtEl>
                                        <p:attrNameLst>
                                          <p:attrName>style.visibility</p:attrName>
                                        </p:attrNameLst>
                                      </p:cBhvr>
                                      <p:to>
                                        <p:strVal val="visible"/>
                                      </p:to>
                                    </p:set>
                                    <p:anim calcmode="lin" valueType="num">
                                      <p:cBhvr additive="base">
                                        <p:cTn dur="2750"/>
                                        <p:tgtEl>
                                          <p:spTgt spid="463"/>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46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468" name="Shape 468"/>
        <p:cNvGrpSpPr/>
        <p:nvPr/>
      </p:nvGrpSpPr>
      <p:grpSpPr>
        <a:xfrm>
          <a:off x="0" y="0"/>
          <a:ext cx="0" cy="0"/>
          <a:chOff x="0" y="0"/>
          <a:chExt cx="0" cy="0"/>
        </a:xfrm>
      </p:grpSpPr>
      <p:sp>
        <p:nvSpPr>
          <p:cNvPr id="469" name="Google Shape;469;p29"/>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0" name="Google Shape;470;p29"/>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471" name="Google Shape;471;p29"/>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472" name="Google Shape;472;p29">
            <a:hlinkClick action="ppaction://hlinksldjump" r:id="rId2"/>
          </p:cNvPr>
          <p:cNvSpPr/>
          <p:nvPr/>
        </p:nvSpPr>
        <p:spPr>
          <a:xfrm>
            <a:off x="14183366" y="558142"/>
            <a:ext cx="709200" cy="709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br" sy="1070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a:p>
        </p:txBody>
      </p:sp>
      <p:sp>
        <p:nvSpPr>
          <p:cNvPr id="473" name="Google Shape;473;p29">
            <a:hlinkClick action="ppaction://hlinksldjump" r:id="rId3"/>
          </p:cNvPr>
          <p:cNvSpPr/>
          <p:nvPr/>
        </p:nvSpPr>
        <p:spPr>
          <a:xfrm>
            <a:off x="14254617" y="1519273"/>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2</a:t>
            </a:r>
            <a:endParaRPr/>
          </a:p>
        </p:txBody>
      </p:sp>
      <p:sp>
        <p:nvSpPr>
          <p:cNvPr id="474" name="Google Shape;474;p29">
            <a:hlinkClick action="ppaction://hlinksldjump" r:id="rId4"/>
          </p:cNvPr>
          <p:cNvSpPr/>
          <p:nvPr/>
        </p:nvSpPr>
        <p:spPr>
          <a:xfrm>
            <a:off x="14254617"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3</a:t>
            </a:r>
            <a:endParaRPr/>
          </a:p>
        </p:txBody>
      </p:sp>
      <p:sp>
        <p:nvSpPr>
          <p:cNvPr id="475" name="Google Shape;475;p29">
            <a:hlinkClick action="ppaction://hlinksldjump" r:id="rId5"/>
          </p:cNvPr>
          <p:cNvSpPr/>
          <p:nvPr/>
        </p:nvSpPr>
        <p:spPr>
          <a:xfrm>
            <a:off x="14254617"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4</a:t>
            </a:r>
            <a:endParaRPr/>
          </a:p>
        </p:txBody>
      </p:sp>
      <p:sp>
        <p:nvSpPr>
          <p:cNvPr id="476" name="Google Shape;476;p29">
            <a:hlinkClick action="ppaction://hlinksldjump" r:id="rId6"/>
          </p:cNvPr>
          <p:cNvSpPr/>
          <p:nvPr/>
        </p:nvSpPr>
        <p:spPr>
          <a:xfrm>
            <a:off x="14254617"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5</a:t>
            </a:r>
            <a:endParaRPr/>
          </a:p>
        </p:txBody>
      </p:sp>
      <p:sp>
        <p:nvSpPr>
          <p:cNvPr id="477" name="Google Shape;477;p29">
            <a:hlinkClick action="ppaction://hlinksldjump" r:id="rId7"/>
          </p:cNvPr>
          <p:cNvSpPr/>
          <p:nvPr/>
        </p:nvSpPr>
        <p:spPr>
          <a:xfrm>
            <a:off x="14254617"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6</a:t>
            </a:r>
            <a:endParaRPr/>
          </a:p>
        </p:txBody>
      </p:sp>
      <p:sp>
        <p:nvSpPr>
          <p:cNvPr id="478" name="Google Shape;478;p29">
            <a:hlinkClick action="ppaction://hlinksldjump" r:id="rId8"/>
          </p:cNvPr>
          <p:cNvSpPr/>
          <p:nvPr/>
        </p:nvSpPr>
        <p:spPr>
          <a:xfrm>
            <a:off x="14254617"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7</a:t>
            </a:r>
            <a:endParaRPr/>
          </a:p>
        </p:txBody>
      </p:sp>
      <p:sp>
        <p:nvSpPr>
          <p:cNvPr id="479" name="Google Shape;479;p29"/>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Ilmu Ushul Fiqh yaitu suatu ilmu yang telah di ciptakan oleh para Fuqaha untuk meletakan kaidah – kaidah dan cara untuk mengambil Istinbat hukum dari nash dan mencocokan cara pengambilan hukum yang tidak ada nashhukum nya</a:t>
            </a:r>
            <a:endParaRPr b="0" i="1" sz="1800" u="none" cap="none" strike="noStrike">
              <a:solidFill>
                <a:srgbClr val="FFFFFF"/>
              </a:solidFill>
              <a:latin typeface="Calibri"/>
              <a:ea typeface="Calibri"/>
              <a:cs typeface="Calibri"/>
              <a:sym typeface="Calibri"/>
            </a:endParaRPr>
          </a:p>
        </p:txBody>
      </p:sp>
      <p:sp>
        <p:nvSpPr>
          <p:cNvPr id="480" name="Google Shape;480;p29"/>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10</a:t>
            </a:r>
            <a:endParaRPr b="1" i="0" sz="2000" u="none" cap="none" strike="noStrike">
              <a:solidFill>
                <a:srgbClr val="020D1D"/>
              </a:solidFill>
              <a:latin typeface="Arial"/>
              <a:ea typeface="Arial"/>
              <a:cs typeface="Arial"/>
              <a:sym typeface="Arial"/>
            </a:endParaRPr>
          </a:p>
        </p:txBody>
      </p:sp>
      <p:sp>
        <p:nvSpPr>
          <p:cNvPr id="481" name="Google Shape;481;p29"/>
          <p:cNvSpPr/>
          <p:nvPr/>
        </p:nvSpPr>
        <p:spPr>
          <a:xfrm>
            <a:off x="2366513" y="1747091"/>
            <a:ext cx="7458900" cy="584700"/>
          </a:xfrm>
          <a:prstGeom prst="rect">
            <a:avLst/>
          </a:prstGeom>
          <a:noFill/>
          <a:ln>
            <a:noFill/>
          </a:ln>
          <a:effectLst>
            <a:outerShdw blurRad="571500" rotWithShape="0" algn="bl" dist="19050">
              <a:schemeClr val="lt1">
                <a:alpha val="81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3600" u="none" cap="none" strike="noStrike">
                <a:solidFill>
                  <a:srgbClr val="FFFFFF"/>
                </a:solidFill>
                <a:effectLst>
                  <a:outerShdw blurRad="381000" rotWithShape="0" algn="ctr">
                    <a:prstClr val="white">
                      <a:alpha val="50000"/>
                    </a:prstClr>
                  </a:outerShdw>
                </a:effectLst>
              </a:rPr>
              <a:t>Mengetahui Ushul Fiqh </a:t>
            </a:r>
            <a:endParaRPr b="1" i="1" sz="3600"/>
          </a:p>
        </p:txBody>
      </p:sp>
      <p:pic>
        <p:nvPicPr>
          <p:cNvPr id="482" name="Google Shape;482;p29"/>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483" name="Google Shape;483;p29"/>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484" name="Google Shape;484;p29"/>
          <p:cNvSpPr/>
          <p:nvPr/>
        </p:nvSpPr>
        <p:spPr>
          <a:xfrm>
            <a:off x="9158098" y="558096"/>
            <a:ext cx="3033900" cy="709200"/>
          </a:xfrm>
          <a:prstGeom prst="rect">
            <a:avLst/>
          </a:prstGeom>
          <a:noFill/>
          <a:ln>
            <a:noFill/>
          </a:ln>
          <a:effectLst>
            <a:outerShdw blurRad="357188"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FFFFFF"/>
              </a:buClr>
              <a:buSzPts val="3600"/>
              <a:buFont typeface="Calibri"/>
              <a:buNone/>
            </a:pPr>
            <a:r>
              <a:rPr b="1" i="1" lang="en-US" sz="2600" u="none" cap="none" strike="noStrike">
                <a:solidFill>
                  <a:srgbClr val="FFFFFF"/>
                </a:solidFill>
                <a:latin typeface="Calibri"/>
                <a:ea typeface="Calibri"/>
                <a:cs typeface="Calibri"/>
                <a:sym typeface="Calibri"/>
              </a:rPr>
              <a:t>Syarat menjadi Mutjahid</a:t>
            </a:r>
            <a:endParaRPr b="1" i="0" sz="26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150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2750"/>
                                        <p:tgtEl>
                                          <p:spTgt spid="4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479"/>
                                        </p:tgtEl>
                                        <p:attrNameLst>
                                          <p:attrName>style.visibility</p:attrName>
                                        </p:attrNameLst>
                                      </p:cBhvr>
                                      <p:to>
                                        <p:strVal val="visible"/>
                                      </p:to>
                                    </p:set>
                                    <p:anim calcmode="lin" valueType="num">
                                      <p:cBhvr additive="base">
                                        <p:cTn dur="2750"/>
                                        <p:tgtEl>
                                          <p:spTgt spid="4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480"/>
                                        </p:tgtEl>
                                        <p:attrNameLst>
                                          <p:attrName>style.visibility</p:attrName>
                                        </p:attrNameLst>
                                      </p:cBhvr>
                                      <p:to>
                                        <p:strVal val="visible"/>
                                      </p:to>
                                    </p:set>
                                    <p:anim calcmode="lin" valueType="num">
                                      <p:cBhvr additive="base">
                                        <p:cTn dur="2750"/>
                                        <p:tgtEl>
                                          <p:spTgt spid="480"/>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48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48" name="Shape 48"/>
        <p:cNvGrpSpPr/>
        <p:nvPr/>
      </p:nvGrpSpPr>
      <p:grpSpPr>
        <a:xfrm>
          <a:off x="0" y="0"/>
          <a:ext cx="0" cy="0"/>
          <a:chOff x="0" y="0"/>
          <a:chExt cx="0" cy="0"/>
        </a:xfrm>
      </p:grpSpPr>
      <p:sp>
        <p:nvSpPr>
          <p:cNvPr id="49" name="Google Shape;49;p3"/>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 name="Google Shape;50;p3"/>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51" name="Google Shape;51;p3"/>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52" name="Google Shape;52;p3"/>
          <p:cNvSpPr/>
          <p:nvPr/>
        </p:nvSpPr>
        <p:spPr>
          <a:xfrm>
            <a:off x="1186541" y="1649418"/>
            <a:ext cx="10004100" cy="2875500"/>
          </a:xfrm>
          <a:prstGeom prst="roundRect">
            <a:avLst>
              <a:gd fmla="val 11621"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Menurut Al-Amidi, apa itu Ijtihad adalah pencurahan semua kemampuan secara maksimal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agar memperoleh suatu hukum syara’ yang amali melalui penggunaan sumber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syara’ yang diakui dalam Islam.</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Pengertian apa itu Ijtihad adalah usaha mengumpulkan segala ilmu untuk memutuskan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suatu perkara yang tidak dibahas dalam Al Quran maupun hadis dengan syarat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menggunakan akal sehat dan pertimbangan matang.</a:t>
            </a:r>
            <a:endParaRPr/>
          </a:p>
        </p:txBody>
      </p:sp>
      <p:sp>
        <p:nvSpPr>
          <p:cNvPr id="53" name="Google Shape;53;p3"/>
          <p:cNvSpPr/>
          <p:nvPr/>
        </p:nvSpPr>
        <p:spPr>
          <a:xfrm>
            <a:off x="1186540" y="4680861"/>
            <a:ext cx="10004100" cy="1545900"/>
          </a:xfrm>
          <a:prstGeom prst="roundRect">
            <a:avLst>
              <a:gd fmla="val 15788"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Ijtihad sebaiknya hanya dilakukan para ahli agama Islam. Tujuan ijtihad adalah untuk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memenuhi keperluan umat manusia akan pegangan hidup dalam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beribadah kepada Allah.</a:t>
            </a:r>
            <a:endParaRPr/>
          </a:p>
        </p:txBody>
      </p:sp>
      <p:pic>
        <p:nvPicPr>
          <p:cNvPr id="54" name="Google Shape;54;p3"/>
          <p:cNvPicPr preferRelativeResize="0"/>
          <p:nvPr/>
        </p:nvPicPr>
        <p:blipFill rotWithShape="1">
          <a:blip r:embed="rId2">
            <a:alphaModFix/>
          </a:blip>
          <a:srcRect b="0" l="0" r="0" t="0"/>
          <a:stretch/>
        </p:blipFill>
        <p:spPr>
          <a:xfrm rot="4484453">
            <a:off x="10094717" y="-1848094"/>
            <a:ext cx="3367872" cy="3479456"/>
          </a:xfrm>
          <a:prstGeom prst="rect">
            <a:avLst/>
          </a:prstGeom>
          <a:noFill/>
          <a:ln>
            <a:noFill/>
          </a:ln>
          <a:effectLst>
            <a:outerShdw blurRad="127000" rotWithShape="0" algn="ctr">
              <a:srgbClr val="4CF974">
                <a:alpha val="49800"/>
              </a:srgbClr>
            </a:outerShdw>
          </a:effectLst>
        </p:spPr>
      </p:pic>
    </p:spTree>
  </p:cSld>
  <p:clrMapOvr>
    <a:masterClrMapping/>
  </p:clrMapOvr>
  <mc:AlternateContent>
    <mc:Choice Requires="p14">
      <p:transition spd="slow">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5000" fill="hold"/>
                                        <p:tgtEl>
                                          <p:spTgt spid="5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485" name="Shape 485"/>
        <p:cNvGrpSpPr/>
        <p:nvPr/>
      </p:nvGrpSpPr>
      <p:grpSpPr>
        <a:xfrm>
          <a:off x="0" y="0"/>
          <a:ext cx="0" cy="0"/>
          <a:chOff x="0" y="0"/>
          <a:chExt cx="0" cy="0"/>
        </a:xfrm>
      </p:grpSpPr>
      <p:sp>
        <p:nvSpPr>
          <p:cNvPr id="486" name="Google Shape;486;p30"/>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 name="Google Shape;487;p30"/>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488" name="Google Shape;488;p30"/>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489" name="Google Shape;489;p30">
            <a:hlinkClick action="ppaction://hlinksldjump" r:id="rId2"/>
          </p:cNvPr>
          <p:cNvSpPr/>
          <p:nvPr/>
        </p:nvSpPr>
        <p:spPr>
          <a:xfrm>
            <a:off x="14183366" y="558142"/>
            <a:ext cx="709200" cy="709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br" sy="1070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a:p>
        </p:txBody>
      </p:sp>
      <p:sp>
        <p:nvSpPr>
          <p:cNvPr id="490" name="Google Shape;490;p30">
            <a:hlinkClick action="ppaction://hlinksldjump" r:id="rId3"/>
          </p:cNvPr>
          <p:cNvSpPr/>
          <p:nvPr/>
        </p:nvSpPr>
        <p:spPr>
          <a:xfrm>
            <a:off x="14254617" y="1519273"/>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2</a:t>
            </a:r>
            <a:endParaRPr/>
          </a:p>
        </p:txBody>
      </p:sp>
      <p:sp>
        <p:nvSpPr>
          <p:cNvPr id="491" name="Google Shape;491;p30">
            <a:hlinkClick action="ppaction://hlinksldjump" r:id="rId4"/>
          </p:cNvPr>
          <p:cNvSpPr/>
          <p:nvPr/>
        </p:nvSpPr>
        <p:spPr>
          <a:xfrm>
            <a:off x="14254617"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3</a:t>
            </a:r>
            <a:endParaRPr/>
          </a:p>
        </p:txBody>
      </p:sp>
      <p:sp>
        <p:nvSpPr>
          <p:cNvPr id="492" name="Google Shape;492;p30">
            <a:hlinkClick action="ppaction://hlinksldjump" r:id="rId5"/>
          </p:cNvPr>
          <p:cNvSpPr/>
          <p:nvPr/>
        </p:nvSpPr>
        <p:spPr>
          <a:xfrm>
            <a:off x="14254617"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4</a:t>
            </a:r>
            <a:endParaRPr/>
          </a:p>
        </p:txBody>
      </p:sp>
      <p:sp>
        <p:nvSpPr>
          <p:cNvPr id="493" name="Google Shape;493;p30">
            <a:hlinkClick action="ppaction://hlinksldjump" r:id="rId6"/>
          </p:cNvPr>
          <p:cNvSpPr/>
          <p:nvPr/>
        </p:nvSpPr>
        <p:spPr>
          <a:xfrm>
            <a:off x="14254617"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5</a:t>
            </a:r>
            <a:endParaRPr/>
          </a:p>
        </p:txBody>
      </p:sp>
      <p:sp>
        <p:nvSpPr>
          <p:cNvPr id="494" name="Google Shape;494;p30">
            <a:hlinkClick action="ppaction://hlinksldjump" r:id="rId7"/>
          </p:cNvPr>
          <p:cNvSpPr/>
          <p:nvPr/>
        </p:nvSpPr>
        <p:spPr>
          <a:xfrm>
            <a:off x="14254617"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6</a:t>
            </a:r>
            <a:endParaRPr/>
          </a:p>
        </p:txBody>
      </p:sp>
      <p:sp>
        <p:nvSpPr>
          <p:cNvPr id="495" name="Google Shape;495;p30">
            <a:hlinkClick action="ppaction://hlinksldjump" r:id="rId8"/>
          </p:cNvPr>
          <p:cNvSpPr/>
          <p:nvPr/>
        </p:nvSpPr>
        <p:spPr>
          <a:xfrm>
            <a:off x="14254617"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7</a:t>
            </a:r>
            <a:endParaRPr/>
          </a:p>
        </p:txBody>
      </p:sp>
      <p:sp>
        <p:nvSpPr>
          <p:cNvPr id="496" name="Google Shape;496;p30"/>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Hal ini bertujuan agar produk hukum yang telah di formulasikan oleh mujtahid benar – benar proporsional karena memiliki sifat adil, jauh dari kepentingan politik dalam istinbat hukum nya.</a:t>
            </a:r>
            <a:endParaRPr b="0" i="1" sz="1800" u="none" cap="none" strike="noStrike">
              <a:solidFill>
                <a:srgbClr val="FFFFFF"/>
              </a:solidFill>
              <a:latin typeface="Calibri"/>
              <a:ea typeface="Calibri"/>
              <a:cs typeface="Calibri"/>
              <a:sym typeface="Calibri"/>
            </a:endParaRPr>
          </a:p>
        </p:txBody>
      </p:sp>
      <p:sp>
        <p:nvSpPr>
          <p:cNvPr id="497" name="Google Shape;497;p30"/>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11</a:t>
            </a:r>
            <a:endParaRPr/>
          </a:p>
        </p:txBody>
      </p:sp>
      <p:sp>
        <p:nvSpPr>
          <p:cNvPr id="498" name="Google Shape;498;p30"/>
          <p:cNvSpPr/>
          <p:nvPr/>
        </p:nvSpPr>
        <p:spPr>
          <a:xfrm>
            <a:off x="2366513" y="1809391"/>
            <a:ext cx="7458900" cy="584700"/>
          </a:xfrm>
          <a:prstGeom prst="rect">
            <a:avLst/>
          </a:prstGeom>
          <a:noFill/>
          <a:ln>
            <a:noFill/>
          </a:ln>
          <a:effectLst>
            <a:outerShdw blurRad="571500"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3600" u="none" cap="none" strike="noStrike">
                <a:solidFill>
                  <a:srgbClr val="FFFFFF"/>
                </a:solidFill>
                <a:effectLst>
                  <a:outerShdw blurRad="381000" rotWithShape="0" algn="ctr">
                    <a:prstClr val="white">
                      <a:alpha val="50000"/>
                    </a:prstClr>
                  </a:outerShdw>
                </a:effectLst>
              </a:rPr>
              <a:t> Bersifat adil dan taqwa  </a:t>
            </a:r>
            <a:endParaRPr b="1" i="1" sz="3600"/>
          </a:p>
        </p:txBody>
      </p:sp>
      <p:pic>
        <p:nvPicPr>
          <p:cNvPr id="499" name="Google Shape;499;p30"/>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500" name="Google Shape;500;p30"/>
          <p:cNvSpPr/>
          <p:nvPr/>
        </p:nvSpPr>
        <p:spPr>
          <a:xfrm>
            <a:off x="9158098" y="558096"/>
            <a:ext cx="3033900" cy="709200"/>
          </a:xfrm>
          <a:prstGeom prst="rect">
            <a:avLst/>
          </a:prstGeom>
          <a:noFill/>
          <a:ln>
            <a:noFill/>
          </a:ln>
          <a:effectLst>
            <a:outerShdw blurRad="357188"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FFFFFF"/>
              </a:buClr>
              <a:buSzPts val="3600"/>
              <a:buFont typeface="Calibri"/>
              <a:buNone/>
            </a:pPr>
            <a:r>
              <a:rPr b="1" i="1" lang="en-US" sz="2600" u="none" cap="none" strike="noStrike">
                <a:solidFill>
                  <a:srgbClr val="FFFFFF"/>
                </a:solidFill>
                <a:latin typeface="Calibri"/>
                <a:ea typeface="Calibri"/>
                <a:cs typeface="Calibri"/>
                <a:sym typeface="Calibri"/>
              </a:rPr>
              <a:t>Syarat menjadi Mutjahid</a:t>
            </a:r>
            <a:endParaRPr b="1" i="0" sz="26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1500"/>
                                  </p:stCondLst>
                                  <p:childTnLst>
                                    <p:set>
                                      <p:cBhvr>
                                        <p:cTn dur="1" fill="hold">
                                          <p:stCondLst>
                                            <p:cond delay="0"/>
                                          </p:stCondLst>
                                        </p:cTn>
                                        <p:tgtEl>
                                          <p:spTgt spid="498"/>
                                        </p:tgtEl>
                                        <p:attrNameLst>
                                          <p:attrName>style.visibility</p:attrName>
                                        </p:attrNameLst>
                                      </p:cBhvr>
                                      <p:to>
                                        <p:strVal val="visible"/>
                                      </p:to>
                                    </p:set>
                                    <p:anim calcmode="lin" valueType="num">
                                      <p:cBhvr additive="base">
                                        <p:cTn dur="2750"/>
                                        <p:tgtEl>
                                          <p:spTgt spid="4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496"/>
                                        </p:tgtEl>
                                        <p:attrNameLst>
                                          <p:attrName>style.visibility</p:attrName>
                                        </p:attrNameLst>
                                      </p:cBhvr>
                                      <p:to>
                                        <p:strVal val="visible"/>
                                      </p:to>
                                    </p:set>
                                    <p:anim calcmode="lin" valueType="num">
                                      <p:cBhvr additive="base">
                                        <p:cTn dur="2750"/>
                                        <p:tgtEl>
                                          <p:spTgt spid="4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2750"/>
                                        <p:tgtEl>
                                          <p:spTgt spid="497"/>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49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501" name="Shape 501"/>
        <p:cNvGrpSpPr/>
        <p:nvPr/>
      </p:nvGrpSpPr>
      <p:grpSpPr>
        <a:xfrm>
          <a:off x="0" y="0"/>
          <a:ext cx="0" cy="0"/>
          <a:chOff x="0" y="0"/>
          <a:chExt cx="0" cy="0"/>
        </a:xfrm>
      </p:grpSpPr>
      <p:sp>
        <p:nvSpPr>
          <p:cNvPr id="502" name="Google Shape;502;p31"/>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3" name="Google Shape;503;p31"/>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504" name="Google Shape;504;p31"/>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505" name="Google Shape;505;p31">
            <a:hlinkClick action="ppaction://hlinksldjump" r:id="rId2"/>
          </p:cNvPr>
          <p:cNvSpPr/>
          <p:nvPr/>
        </p:nvSpPr>
        <p:spPr>
          <a:xfrm>
            <a:off x="14183366" y="558142"/>
            <a:ext cx="709200" cy="709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br" sy="1070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a:p>
        </p:txBody>
      </p:sp>
      <p:sp>
        <p:nvSpPr>
          <p:cNvPr id="506" name="Google Shape;506;p31">
            <a:hlinkClick action="ppaction://hlinksldjump" r:id="rId3"/>
          </p:cNvPr>
          <p:cNvSpPr/>
          <p:nvPr/>
        </p:nvSpPr>
        <p:spPr>
          <a:xfrm>
            <a:off x="14254617" y="1519273"/>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2</a:t>
            </a:r>
            <a:endParaRPr/>
          </a:p>
        </p:txBody>
      </p:sp>
      <p:sp>
        <p:nvSpPr>
          <p:cNvPr id="507" name="Google Shape;507;p31">
            <a:hlinkClick action="ppaction://hlinksldjump" r:id="rId4"/>
          </p:cNvPr>
          <p:cNvSpPr/>
          <p:nvPr/>
        </p:nvSpPr>
        <p:spPr>
          <a:xfrm>
            <a:off x="14254617" y="2326492"/>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3</a:t>
            </a:r>
            <a:endParaRPr/>
          </a:p>
        </p:txBody>
      </p:sp>
      <p:sp>
        <p:nvSpPr>
          <p:cNvPr id="508" name="Google Shape;508;p31">
            <a:hlinkClick action="ppaction://hlinksldjump" r:id="rId5"/>
          </p:cNvPr>
          <p:cNvSpPr/>
          <p:nvPr/>
        </p:nvSpPr>
        <p:spPr>
          <a:xfrm>
            <a:off x="14254617" y="3187644"/>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4</a:t>
            </a:r>
            <a:endParaRPr/>
          </a:p>
        </p:txBody>
      </p:sp>
      <p:sp>
        <p:nvSpPr>
          <p:cNvPr id="509" name="Google Shape;509;p31">
            <a:hlinkClick action="ppaction://hlinksldjump" r:id="rId6"/>
          </p:cNvPr>
          <p:cNvSpPr/>
          <p:nvPr/>
        </p:nvSpPr>
        <p:spPr>
          <a:xfrm>
            <a:off x="14254617" y="4048796"/>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5</a:t>
            </a:r>
            <a:endParaRPr/>
          </a:p>
        </p:txBody>
      </p:sp>
      <p:sp>
        <p:nvSpPr>
          <p:cNvPr id="510" name="Google Shape;510;p31">
            <a:hlinkClick action="ppaction://hlinksldjump" r:id="rId7"/>
          </p:cNvPr>
          <p:cNvSpPr/>
          <p:nvPr/>
        </p:nvSpPr>
        <p:spPr>
          <a:xfrm>
            <a:off x="14254617" y="4909948"/>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6</a:t>
            </a:r>
            <a:endParaRPr/>
          </a:p>
        </p:txBody>
      </p:sp>
      <p:sp>
        <p:nvSpPr>
          <p:cNvPr id="511" name="Google Shape;511;p31">
            <a:hlinkClick action="ppaction://hlinksldjump" r:id="rId8"/>
          </p:cNvPr>
          <p:cNvSpPr/>
          <p:nvPr/>
        </p:nvSpPr>
        <p:spPr>
          <a:xfrm>
            <a:off x="14254617" y="577110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7</a:t>
            </a:r>
            <a:endParaRPr/>
          </a:p>
        </p:txBody>
      </p:sp>
      <p:sp>
        <p:nvSpPr>
          <p:cNvPr id="512" name="Google Shape;512;p31"/>
          <p:cNvSpPr/>
          <p:nvPr/>
        </p:nvSpPr>
        <p:spPr>
          <a:xfrm>
            <a:off x="1801259" y="2967068"/>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Seorang Mutjahid harus mengetahui tentang keadaan zaman, masyarakat, problem, aliran, ideologi, politik dan agama nya serta mengenal sejauh mana interaksi saling memengaruhi antara masyarakat tersebut. Sesungguh nya syariat Islam di turunkan untuk melindungi dan memelihara masyarakat tersebut.</a:t>
            </a:r>
            <a:endParaRPr b="0" i="1" sz="1800" u="none" cap="none" strike="noStrike">
              <a:solidFill>
                <a:srgbClr val="FFFFFF"/>
              </a:solidFill>
              <a:latin typeface="Calibri"/>
              <a:ea typeface="Calibri"/>
              <a:cs typeface="Calibri"/>
              <a:sym typeface="Calibri"/>
            </a:endParaRPr>
          </a:p>
        </p:txBody>
      </p:sp>
      <p:sp>
        <p:nvSpPr>
          <p:cNvPr id="513" name="Google Shape;513;p31"/>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12</a:t>
            </a:r>
            <a:endParaRPr/>
          </a:p>
        </p:txBody>
      </p:sp>
      <p:sp>
        <p:nvSpPr>
          <p:cNvPr id="514" name="Google Shape;514;p31"/>
          <p:cNvSpPr/>
          <p:nvPr/>
        </p:nvSpPr>
        <p:spPr>
          <a:xfrm>
            <a:off x="2597491" y="1132689"/>
            <a:ext cx="6996900" cy="1569600"/>
          </a:xfrm>
          <a:prstGeom prst="rect">
            <a:avLst/>
          </a:prstGeom>
          <a:noFill/>
          <a:ln>
            <a:noFill/>
          </a:ln>
          <a:effectLst>
            <a:outerShdw blurRad="557213"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2800" u="none" cap="none" strike="noStrike">
                <a:solidFill>
                  <a:srgbClr val="FFFFFF"/>
                </a:solidFill>
                <a:effectLst>
                  <a:outerShdw blurRad="381000" rotWithShape="0" algn="ctr">
                    <a:prstClr val="white">
                      <a:alpha val="50000"/>
                    </a:prstClr>
                  </a:outerShdw>
                </a:effectLst>
              </a:rPr>
              <a:t> Mengenal manusia dan lingkungan sekitarnya serta mengetahui maksud dan tujuan syariah  </a:t>
            </a:r>
            <a:endParaRPr b="1" i="1" sz="2800"/>
          </a:p>
        </p:txBody>
      </p:sp>
      <p:pic>
        <p:nvPicPr>
          <p:cNvPr id="515" name="Google Shape;515;p31"/>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800"/>
              </a:srgbClr>
            </a:outerShdw>
          </a:effectLst>
        </p:spPr>
      </p:pic>
      <p:sp>
        <p:nvSpPr>
          <p:cNvPr id="516" name="Google Shape;516;p31"/>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517" name="Google Shape;517;p31"/>
          <p:cNvSpPr/>
          <p:nvPr/>
        </p:nvSpPr>
        <p:spPr>
          <a:xfrm>
            <a:off x="9158098" y="558096"/>
            <a:ext cx="3033900" cy="709200"/>
          </a:xfrm>
          <a:prstGeom prst="rect">
            <a:avLst/>
          </a:prstGeom>
          <a:noFill/>
          <a:ln>
            <a:noFill/>
          </a:ln>
          <a:effectLst>
            <a:outerShdw blurRad="357188" rotWithShape="0" algn="bl" dist="19050">
              <a:schemeClr val="lt1">
                <a:alpha val="64999"/>
              </a:schemeClr>
            </a:outerShdw>
          </a:effectLst>
        </p:spPr>
        <p:txBody>
          <a:bodyPr anchorCtr="0" anchor="ctr"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ctr">
              <a:lnSpc>
                <a:spcPct val="100000"/>
              </a:lnSpc>
              <a:spcBef>
                <a:spcPts val="0"/>
              </a:spcBef>
              <a:spcAft>
                <a:spcPts val="0"/>
              </a:spcAft>
              <a:buClr>
                <a:srgbClr val="FFFFFF"/>
              </a:buClr>
              <a:buSzPts val="3600"/>
              <a:buFont typeface="Calibri"/>
              <a:buNone/>
            </a:pPr>
            <a:r>
              <a:rPr b="1" i="1" lang="en-US" sz="2600" u="none" cap="none" strike="noStrike">
                <a:solidFill>
                  <a:srgbClr val="FFFFFF"/>
                </a:solidFill>
                <a:latin typeface="Calibri"/>
                <a:ea typeface="Calibri"/>
                <a:cs typeface="Calibri"/>
                <a:sym typeface="Calibri"/>
              </a:rPr>
              <a:t>Syarat menjadi Mutjahid</a:t>
            </a:r>
            <a:endParaRPr b="1" i="0" sz="26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1500"/>
                                  </p:stCondLst>
                                  <p:childTnLst>
                                    <p:set>
                                      <p:cBhvr>
                                        <p:cTn dur="1" fill="hold">
                                          <p:stCondLst>
                                            <p:cond delay="0"/>
                                          </p:stCondLst>
                                        </p:cTn>
                                        <p:tgtEl>
                                          <p:spTgt spid="514"/>
                                        </p:tgtEl>
                                        <p:attrNameLst>
                                          <p:attrName>style.visibility</p:attrName>
                                        </p:attrNameLst>
                                      </p:cBhvr>
                                      <p:to>
                                        <p:strVal val="visible"/>
                                      </p:to>
                                    </p:set>
                                    <p:anim calcmode="lin" valueType="num">
                                      <p:cBhvr additive="base">
                                        <p:cTn dur="2750"/>
                                        <p:tgtEl>
                                          <p:spTgt spid="5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2750"/>
                                        <p:tgtEl>
                                          <p:spTgt spid="5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2750"/>
                                        <p:tgtEl>
                                          <p:spTgt spid="513"/>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51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518" name="Shape 518"/>
        <p:cNvGrpSpPr/>
        <p:nvPr/>
      </p:nvGrpSpPr>
      <p:grpSpPr>
        <a:xfrm>
          <a:off x="0" y="0"/>
          <a:ext cx="0" cy="0"/>
          <a:chOff x="0" y="0"/>
          <a:chExt cx="0" cy="0"/>
        </a:xfrm>
      </p:grpSpPr>
      <p:sp>
        <p:nvSpPr>
          <p:cNvPr id="519" name="Google Shape;519;p32"/>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0" name="Google Shape;520;p32"/>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521" name="Google Shape;521;p32"/>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522" name="Google Shape;522;p32"/>
          <p:cNvSpPr/>
          <p:nvPr/>
        </p:nvSpPr>
        <p:spPr>
          <a:xfrm>
            <a:off x="1257300" y="2296392"/>
            <a:ext cx="9777900" cy="3771900"/>
          </a:xfrm>
          <a:prstGeom prst="roundRect">
            <a:avLst>
              <a:gd fmla="val 12259"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1" lang="en-US" sz="1800" u="none" cap="none" strike="noStrike">
                <a:solidFill>
                  <a:srgbClr val="FFFFFF"/>
                </a:solidFill>
                <a:latin typeface="Calibri"/>
                <a:ea typeface="Calibri"/>
                <a:cs typeface="Calibri"/>
                <a:sym typeface="Calibri"/>
              </a:rPr>
              <a:t>Ijtihad adalah proses penetapan hukum Syariat dengan menggunakan semua pikiran dan tenanga secara bersungguh – sungguh, Proses Ijtihad bertujuan menciptakan solusi dalam pertanyaan hukum yang belum di jelaskan dalam al – qur’an dan hadist.</a:t>
            </a:r>
            <a:endParaRPr i="1"/>
          </a:p>
        </p:txBody>
      </p:sp>
      <p:sp>
        <p:nvSpPr>
          <p:cNvPr id="523" name="Google Shape;523;p32"/>
          <p:cNvSpPr/>
          <p:nvPr/>
        </p:nvSpPr>
        <p:spPr>
          <a:xfrm>
            <a:off x="3770191" y="897157"/>
            <a:ext cx="4752000" cy="877200"/>
          </a:xfrm>
          <a:prstGeom prst="rect">
            <a:avLst/>
          </a:prstGeom>
          <a:noFill/>
          <a:ln>
            <a:noFill/>
          </a:ln>
          <a:effectLst>
            <a:outerShdw blurRad="571500" rotWithShape="0" algn="bl" dist="19050">
              <a:schemeClr val="lt1">
                <a:alpha val="80000"/>
              </a:scheme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5100"/>
              <a:buFont typeface="Calibri"/>
              <a:buNone/>
            </a:pPr>
            <a:r>
              <a:rPr b="1" i="1" lang="en-US" sz="5100" u="none" cap="none" strike="noStrike">
                <a:solidFill>
                  <a:srgbClr val="FFFFFF"/>
                </a:solidFill>
                <a:effectLst>
                  <a:outerShdw blurRad="381000" rotWithShape="0" algn="ctr">
                    <a:prstClr val="white">
                      <a:alpha val="50000"/>
                    </a:prstClr>
                  </a:outerShdw>
                </a:effectLst>
                <a:latin typeface="Calibri"/>
                <a:ea typeface="Calibri"/>
                <a:cs typeface="Calibri"/>
                <a:sym typeface="Calibri"/>
              </a:rPr>
              <a:t>Kesimpulan</a:t>
            </a:r>
            <a:endParaRPr b="1" i="0" sz="5100" u="none" cap="none" strike="noStrike">
              <a:solidFill>
                <a:srgbClr val="FFFFFF"/>
              </a:solidFill>
              <a:effectLst>
                <a:outerShdw blurRad="381000" rotWithShape="0" algn="ctr">
                  <a:prstClr val="white">
                    <a:alpha val="50000"/>
                  </a:prstClr>
                </a:outerShdw>
              </a:effectLst>
              <a:latin typeface="Arial"/>
              <a:ea typeface="Arial"/>
              <a:cs typeface="Arial"/>
              <a:sym typeface="Arial"/>
            </a:endParaRPr>
          </a:p>
        </p:txBody>
      </p:sp>
      <p:pic>
        <p:nvPicPr>
          <p:cNvPr id="524" name="Google Shape;524;p32"/>
          <p:cNvPicPr preferRelativeResize="0"/>
          <p:nvPr/>
        </p:nvPicPr>
        <p:blipFill rotWithShape="1">
          <a:blip r:embed="rId2">
            <a:alphaModFix/>
          </a:blip>
          <a:srcRect b="0" l="0" r="0" t="0"/>
          <a:stretch/>
        </p:blipFill>
        <p:spPr>
          <a:xfrm rot="4484454">
            <a:off x="9959079" y="-2293047"/>
            <a:ext cx="4465842" cy="4613803"/>
          </a:xfrm>
          <a:prstGeom prst="rect">
            <a:avLst/>
          </a:prstGeom>
          <a:noFill/>
          <a:ln>
            <a:noFill/>
          </a:ln>
          <a:effectLst>
            <a:outerShdw blurRad="127000" rotWithShape="0" algn="ctr">
              <a:srgbClr val="4CF974">
                <a:alpha val="49800"/>
              </a:srgbClr>
            </a:outerShdw>
          </a:effectLst>
        </p:spPr>
      </p:pic>
      <p:sp>
        <p:nvSpPr>
          <p:cNvPr id="525" name="Google Shape;525;p32"/>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Tree>
  </p:cSld>
  <p:clrMapOvr>
    <a:masterClrMapping/>
  </p:clrMapOvr>
  <mc:AlternateContent>
    <mc:Choice Requires="p14">
      <p:transition spd="slow">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5000" fill="hold"/>
                                        <p:tgtEl>
                                          <p:spTgt spid="52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526" name="Shape 526"/>
        <p:cNvGrpSpPr/>
        <p:nvPr/>
      </p:nvGrpSpPr>
      <p:grpSpPr>
        <a:xfrm>
          <a:off x="0" y="0"/>
          <a:ext cx="0" cy="0"/>
          <a:chOff x="0" y="0"/>
          <a:chExt cx="0" cy="0"/>
        </a:xfrm>
      </p:grpSpPr>
      <p:sp>
        <p:nvSpPr>
          <p:cNvPr id="527" name="Google Shape;527;p33"/>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8" name="Google Shape;528;p33"/>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529" name="Google Shape;529;p33"/>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530" name="Google Shape;530;p33"/>
          <p:cNvSpPr/>
          <p:nvPr/>
        </p:nvSpPr>
        <p:spPr>
          <a:xfrm>
            <a:off x="1257300" y="2296392"/>
            <a:ext cx="9777900" cy="3771900"/>
          </a:xfrm>
          <a:prstGeom prst="roundRect">
            <a:avLst>
              <a:gd fmla="val 12259"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sng" cap="none" strike="noStrike">
                <a:solidFill>
                  <a:schemeClr val="hlink"/>
                </a:solidFill>
                <a:latin typeface="Calibri"/>
                <a:ea typeface="Calibri"/>
                <a:cs typeface="Calibri"/>
                <a:sym typeface="Calibri"/>
                <a:hlinkClick r:id="rId2"/>
              </a:rPr>
              <a:t>https://m.merdeka.com/trending/ijtihad-adalah-bagian-penting-dalam-hukum-islam-kenali-peranya-kln.html</a:t>
            </a:r>
            <a:r>
              <a:rPr b="0" i="1" lang="en-US" sz="1800" u="none" cap="none" strike="noStrike">
                <a:solidFill>
                  <a:srgbClr val="FFFFFF"/>
                </a:solidFill>
                <a:latin typeface="Calibri"/>
                <a:ea typeface="Calibri"/>
                <a:cs typeface="Calibri"/>
                <a:sym typeface="Calibri"/>
              </a:rPr>
              <a:t> </a:t>
            </a:r>
            <a:endParaRPr/>
          </a:p>
          <a:p>
            <a:pPr indent="0" lvl="0" marL="0" marR="0" rtl="0" algn="ctr">
              <a:lnSpc>
                <a:spcPct val="100000"/>
              </a:lnSpc>
              <a:spcBef>
                <a:spcPts val="0"/>
              </a:spcBef>
              <a:spcAft>
                <a:spcPts val="0"/>
              </a:spcAft>
              <a:buClr>
                <a:srgbClr val="FFFFFF"/>
              </a:buClr>
              <a:buSzPts val="1800"/>
              <a:buFont typeface="Calibri"/>
              <a:buNone/>
            </a:pPr>
            <a:r>
              <a:rPr b="0" i="1" lang="en-US" sz="1800" u="sng" cap="none" strike="noStrike">
                <a:solidFill>
                  <a:schemeClr val="hlink"/>
                </a:solidFill>
                <a:latin typeface="Calibri"/>
                <a:ea typeface="Calibri"/>
                <a:cs typeface="Calibri"/>
                <a:sym typeface="Calibri"/>
                <a:hlinkClick r:id="rId3"/>
              </a:rPr>
              <a:t>https://m.mediaindonesia.com/humaniora/508237/pengertian-Ijtihad-menurut-Bahasa-serta-fungsi-dan-contoh</a:t>
            </a:r>
            <a:r>
              <a:rPr b="0" i="1" lang="en-US" sz="1800" u="none" cap="none" strike="noStrike">
                <a:solidFill>
                  <a:srgbClr val="FFFFFF"/>
                </a:solidFill>
                <a:latin typeface="Calibri"/>
                <a:ea typeface="Calibri"/>
                <a:cs typeface="Calibri"/>
                <a:sym typeface="Calibri"/>
              </a:rPr>
              <a:t> </a:t>
            </a:r>
            <a:endParaRPr b="0" i="1" sz="1800" u="none" cap="none" strike="noStrike">
              <a:solidFill>
                <a:srgbClr val="FFFFFF"/>
              </a:solidFill>
              <a:latin typeface="Calibri"/>
              <a:ea typeface="Calibri"/>
              <a:cs typeface="Calibri"/>
              <a:sym typeface="Calibri"/>
            </a:endParaRPr>
          </a:p>
        </p:txBody>
      </p:sp>
      <p:sp>
        <p:nvSpPr>
          <p:cNvPr id="531" name="Google Shape;531;p33"/>
          <p:cNvSpPr/>
          <p:nvPr/>
        </p:nvSpPr>
        <p:spPr>
          <a:xfrm>
            <a:off x="3770191" y="897157"/>
            <a:ext cx="4752000" cy="877200"/>
          </a:xfrm>
          <a:prstGeom prst="rect">
            <a:avLst/>
          </a:prstGeom>
          <a:noFill/>
          <a:ln>
            <a:noFill/>
          </a:ln>
          <a:effectLst>
            <a:outerShdw blurRad="557213" rotWithShape="0" algn="bl" dist="19050">
              <a:schemeClr val="lt1">
                <a:alpha val="81000"/>
              </a:scheme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5100"/>
              <a:buFont typeface="Calibri"/>
              <a:buNone/>
            </a:pPr>
            <a:r>
              <a:rPr b="1" i="1" lang="en-US" sz="5100" u="none" cap="none" strike="noStrike">
                <a:solidFill>
                  <a:srgbClr val="FFFFFF"/>
                </a:solidFill>
                <a:effectLst>
                  <a:outerShdw blurRad="381000" rotWithShape="0" algn="ctr">
                    <a:prstClr val="white">
                      <a:alpha val="50000"/>
                    </a:prstClr>
                  </a:outerShdw>
                </a:effectLst>
                <a:latin typeface="Calibri"/>
                <a:ea typeface="Calibri"/>
                <a:cs typeface="Calibri"/>
                <a:sym typeface="Calibri"/>
              </a:rPr>
              <a:t>Daftar Pustaka</a:t>
            </a:r>
            <a:endParaRPr b="1" i="0" sz="5100" u="none" cap="none" strike="noStrike">
              <a:solidFill>
                <a:srgbClr val="FFFFFF"/>
              </a:solidFill>
              <a:effectLst>
                <a:outerShdw blurRad="381000" rotWithShape="0" algn="ctr">
                  <a:prstClr val="white">
                    <a:alpha val="50000"/>
                  </a:prstClr>
                </a:outerShdw>
              </a:effectLst>
              <a:latin typeface="Arial"/>
              <a:ea typeface="Arial"/>
              <a:cs typeface="Arial"/>
              <a:sym typeface="Arial"/>
            </a:endParaRPr>
          </a:p>
        </p:txBody>
      </p:sp>
      <p:pic>
        <p:nvPicPr>
          <p:cNvPr id="532" name="Google Shape;532;p33"/>
          <p:cNvPicPr preferRelativeResize="0"/>
          <p:nvPr/>
        </p:nvPicPr>
        <p:blipFill rotWithShape="1">
          <a:blip r:embed="rId4">
            <a:alphaModFix/>
          </a:blip>
          <a:srcRect b="0" l="0" r="0" t="0"/>
          <a:stretch/>
        </p:blipFill>
        <p:spPr>
          <a:xfrm rot="4484454">
            <a:off x="9959079" y="-2293047"/>
            <a:ext cx="4465842" cy="4613803"/>
          </a:xfrm>
          <a:prstGeom prst="rect">
            <a:avLst/>
          </a:prstGeom>
          <a:noFill/>
          <a:ln>
            <a:noFill/>
          </a:ln>
          <a:effectLst>
            <a:outerShdw blurRad="127000" rotWithShape="0" algn="ctr">
              <a:srgbClr val="4CF974">
                <a:alpha val="49800"/>
              </a:srgbClr>
            </a:outerShdw>
          </a:effectLst>
        </p:spPr>
      </p:pic>
      <p:sp>
        <p:nvSpPr>
          <p:cNvPr id="533" name="Google Shape;533;p33"/>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Tree>
  </p:cSld>
  <p:clrMapOvr>
    <a:masterClrMapping/>
  </p:clrMapOvr>
  <mc:AlternateContent>
    <mc:Choice Requires="p14">
      <p:transition spd="slow">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5000" fill="hold"/>
                                        <p:tgtEl>
                                          <p:spTgt spid="53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55" name="Shape 55"/>
        <p:cNvGrpSpPr/>
        <p:nvPr/>
      </p:nvGrpSpPr>
      <p:grpSpPr>
        <a:xfrm>
          <a:off x="0" y="0"/>
          <a:ext cx="0" cy="0"/>
          <a:chOff x="0" y="0"/>
          <a:chExt cx="0" cy="0"/>
        </a:xfrm>
      </p:grpSpPr>
      <p:sp>
        <p:nvSpPr>
          <p:cNvPr id="56" name="Google Shape;56;p4"/>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 name="Google Shape;57;p4"/>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58" name="Google Shape;58;p4"/>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59" name="Google Shape;59;p4"/>
          <p:cNvSpPr/>
          <p:nvPr/>
        </p:nvSpPr>
        <p:spPr>
          <a:xfrm>
            <a:off x="1186541" y="1908839"/>
            <a:ext cx="10004100" cy="2592600"/>
          </a:xfrm>
          <a:prstGeom prst="roundRect">
            <a:avLst>
              <a:gd fmla="val 11621"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Tujuan  Ijtihad adalah menentukan hukum dari perkara yang baru, demi memenuhi keperluan umat muslim akan pegangan hidup dalam beribadah kepada allah di suatu tempat tertentu ataunpada watu tertentu. Orang yang melakukan ijtihad di sebut mujtahid.</a:t>
            </a:r>
            <a:endParaRPr/>
          </a:p>
        </p:txBody>
      </p:sp>
      <p:sp>
        <p:nvSpPr>
          <p:cNvPr id="60" name="Google Shape;60;p4"/>
          <p:cNvSpPr/>
          <p:nvPr/>
        </p:nvSpPr>
        <p:spPr>
          <a:xfrm>
            <a:off x="1186540" y="4657247"/>
            <a:ext cx="10004100" cy="1567500"/>
          </a:xfrm>
          <a:prstGeom prst="roundRect">
            <a:avLst>
              <a:gd fmla="val 15788"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Orang yang memenuhi syarat untuk latihan ijtihad disebut mujtahid (laki-laki) dan mujtahida (perempuan). Secara umum, mujtahid harus memiliki pengetahuan yang luas tentang </a:t>
            </a:r>
            <a:endParaRPr/>
          </a:p>
          <a:p>
            <a:pPr indent="0" lvl="0" marL="0" marR="0" rtl="0" algn="ctr">
              <a:spcBef>
                <a:spcPts val="0"/>
              </a:spcBef>
              <a:spcAft>
                <a:spcPts val="0"/>
              </a:spcAft>
              <a:buNone/>
            </a:pPr>
            <a:r>
              <a:rPr b="0" i="1" lang="en-US" sz="1800" u="none" cap="none" strike="noStrike">
                <a:solidFill>
                  <a:schemeClr val="lt1"/>
                </a:solidFill>
                <a:latin typeface="Calibri"/>
                <a:ea typeface="Calibri"/>
                <a:cs typeface="Calibri"/>
                <a:sym typeface="Calibri"/>
              </a:rPr>
              <a:t>bahasa Arab,Al-Qur'an, As-Sunnah, dan teori hukum</a:t>
            </a:r>
            <a:endParaRPr b="0" i="1" sz="1800" u="none" cap="none" strike="noStrike">
              <a:solidFill>
                <a:schemeClr val="lt1"/>
              </a:solidFill>
              <a:latin typeface="Calibri"/>
              <a:ea typeface="Calibri"/>
              <a:cs typeface="Calibri"/>
              <a:sym typeface="Calibri"/>
            </a:endParaRPr>
          </a:p>
        </p:txBody>
      </p:sp>
      <p:sp>
        <p:nvSpPr>
          <p:cNvPr id="61" name="Google Shape;61;p4"/>
          <p:cNvSpPr/>
          <p:nvPr/>
        </p:nvSpPr>
        <p:spPr>
          <a:xfrm>
            <a:off x="3624308" y="743803"/>
            <a:ext cx="5632200" cy="769500"/>
          </a:xfrm>
          <a:prstGeom prst="rect">
            <a:avLst/>
          </a:prstGeom>
          <a:noFill/>
          <a:ln>
            <a:noFill/>
          </a:ln>
          <a:effectLst>
            <a:outerShdw blurRad="571500" rotWithShape="0" algn="bl" dist="19050">
              <a:schemeClr val="lt1">
                <a:alpha val="81000"/>
              </a:scheme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1" lang="en-US" sz="4400" u="none" cap="none" strike="noStrike">
                <a:solidFill>
                  <a:schemeClr val="lt1"/>
                </a:solidFill>
                <a:effectLst>
                  <a:outerShdw blurRad="381000" rotWithShape="0" algn="ctr">
                    <a:srgbClr val="FFFFFF">
                      <a:alpha val="49803"/>
                    </a:srgbClr>
                  </a:outerShdw>
                </a:effectLst>
                <a:latin typeface="Calibri"/>
                <a:ea typeface="Calibri"/>
                <a:cs typeface="Calibri"/>
                <a:sym typeface="Calibri"/>
              </a:rPr>
              <a:t>Tujuan Ijtihad</a:t>
            </a:r>
            <a:endParaRPr/>
          </a:p>
        </p:txBody>
      </p:sp>
      <p:pic>
        <p:nvPicPr>
          <p:cNvPr id="62" name="Google Shape;62;p4"/>
          <p:cNvPicPr preferRelativeResize="0"/>
          <p:nvPr/>
        </p:nvPicPr>
        <p:blipFill rotWithShape="1">
          <a:blip r:embed="rId2">
            <a:alphaModFix/>
          </a:blip>
          <a:srcRect b="0" l="0" r="0" t="0"/>
          <a:stretch/>
        </p:blipFill>
        <p:spPr>
          <a:xfrm rot="4484454">
            <a:off x="10259872" y="-1996143"/>
            <a:ext cx="3864254" cy="3992285"/>
          </a:xfrm>
          <a:prstGeom prst="rect">
            <a:avLst/>
          </a:prstGeom>
          <a:noFill/>
          <a:ln>
            <a:noFill/>
          </a:ln>
          <a:effectLst>
            <a:outerShdw blurRad="127000" rotWithShape="0" algn="ctr">
              <a:srgbClr val="4CF974">
                <a:alpha val="49800"/>
              </a:srgbClr>
            </a:outerShdw>
          </a:effectLst>
        </p:spPr>
      </p:pic>
    </p:spTree>
  </p:cSld>
  <p:clrMapOvr>
    <a:masterClrMapping/>
  </p:clrMapOvr>
  <mc:AlternateContent>
    <mc:Choice Requires="p14">
      <p:transition spd="slow">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5000" fill="hold"/>
                                        <p:tgtEl>
                                          <p:spTgt spid="6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535" name="Shape 535"/>
        <p:cNvGrpSpPr/>
        <p:nvPr/>
      </p:nvGrpSpPr>
      <p:grpSpPr>
        <a:xfrm>
          <a:off x="0" y="0"/>
          <a:ext cx="0" cy="0"/>
          <a:chOff x="0" y="0"/>
          <a:chExt cx="0" cy="0"/>
        </a:xfrm>
      </p:grpSpPr>
      <p:sp>
        <p:nvSpPr>
          <p:cNvPr id="536" name="Google Shape;536;p1"/>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7" name="Google Shape;537;p1"/>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538" name="Google Shape;538;p1"/>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539" name="Google Shape;539;p1"/>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Mengembalikan ajaran – ajaran agama Islam pada Al Qur’an dan sunah dari segala Interprestasi yang kurang relevan.</a:t>
            </a:r>
            <a:endParaRPr b="0" i="1" sz="1800" u="none" cap="none" strike="noStrike">
              <a:solidFill>
                <a:srgbClr val="FFFFFF"/>
              </a:solidFill>
              <a:latin typeface="Calibri"/>
              <a:ea typeface="Calibri"/>
              <a:cs typeface="Calibri"/>
              <a:sym typeface="Calibri"/>
            </a:endParaRPr>
          </a:p>
        </p:txBody>
      </p:sp>
      <p:sp>
        <p:nvSpPr>
          <p:cNvPr id="540" name="Google Shape;540;p1"/>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1</a:t>
            </a:r>
            <a:endParaRPr b="0" i="0" sz="1800" u="none" cap="none" strike="noStrike">
              <a:solidFill>
                <a:schemeClr val="dk1"/>
              </a:solidFill>
              <a:latin typeface="Calibri"/>
              <a:ea typeface="Calibri"/>
              <a:cs typeface="Calibri"/>
              <a:sym typeface="Calibri"/>
            </a:endParaRPr>
          </a:p>
        </p:txBody>
      </p:sp>
      <p:sp>
        <p:nvSpPr>
          <p:cNvPr id="541" name="Google Shape;541;p1"/>
          <p:cNvSpPr/>
          <p:nvPr/>
        </p:nvSpPr>
        <p:spPr>
          <a:xfrm>
            <a:off x="2679888" y="1146850"/>
            <a:ext cx="6832200" cy="1501800"/>
          </a:xfrm>
          <a:prstGeom prst="rect">
            <a:avLst/>
          </a:prstGeom>
          <a:noFill/>
          <a:ln>
            <a:noFill/>
          </a:ln>
          <a:effectLst>
            <a:outerShdw blurRad="557213"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3800" u="none" cap="none" strike="noStrike">
                <a:solidFill>
                  <a:srgbClr val="FFFFFF"/>
                </a:solidFill>
                <a:effectLst>
                  <a:outerShdw blurRad="381000" rotWithShape="0" algn="ctr">
                    <a:prstClr val="white">
                      <a:alpha val="50000"/>
                    </a:prstClr>
                  </a:outerShdw>
                </a:effectLst>
                <a:latin typeface="Calibri"/>
                <a:ea typeface="Calibri"/>
                <a:cs typeface="Calibri"/>
                <a:sym typeface="Calibri"/>
              </a:rPr>
              <a:t>Ijtihad al ruju ( Kembali )</a:t>
            </a:r>
            <a:endParaRPr b="1" i="1" sz="3800" u="none" cap="none" strike="noStrike">
              <a:solidFill>
                <a:srgbClr val="FFFFFF"/>
              </a:solidFill>
              <a:effectLst>
                <a:outerShdw blurRad="381000" rotWithShape="0" algn="ctr">
                  <a:prstClr val="white">
                    <a:alpha val="50000"/>
                  </a:prstClr>
                </a:outerShdw>
              </a:effectLst>
              <a:latin typeface="Calibri"/>
              <a:ea typeface="Calibri"/>
              <a:cs typeface="Calibri"/>
              <a:sym typeface="Calibri"/>
            </a:endParaRPr>
          </a:p>
        </p:txBody>
      </p:sp>
      <p:pic>
        <p:nvPicPr>
          <p:cNvPr id="542" name="Google Shape;542;p1"/>
          <p:cNvPicPr preferRelativeResize="0"/>
          <p:nvPr/>
        </p:nvPicPr>
        <p:blipFill rotWithShape="1">
          <a:blip r:embed="rId2">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410"/>
              </a:srgbClr>
            </a:outerShdw>
          </a:effectLst>
        </p:spPr>
      </p:pic>
      <p:sp>
        <p:nvSpPr>
          <p:cNvPr id="543" name="Google Shape;543;p1"/>
          <p:cNvSpPr txBox="1"/>
          <p:nvPr>
            <p:ph type="ctrTitle"/>
          </p:nvPr>
        </p:nvSpPr>
        <p:spPr>
          <a:xfrm>
            <a:off x="-277418" y="13855"/>
            <a:ext cx="3534300" cy="854100"/>
          </a:xfrm>
          <a:prstGeom prst="rect">
            <a:avLst/>
          </a:prstGeom>
          <a:noFill/>
          <a:ln>
            <a:noFill/>
          </a:ln>
          <a:effectLst>
            <a:outerShdw blurRad="357188" rotWithShape="0" algn="bl" dist="19050">
              <a:schemeClr val="lt1">
                <a:alpha val="6470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544" name="Google Shape;544;p1"/>
          <p:cNvSpPr/>
          <p:nvPr/>
        </p:nvSpPr>
        <p:spPr>
          <a:xfrm>
            <a:off x="8699884" y="161775"/>
            <a:ext cx="3110700" cy="1501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Calibri"/>
              <a:buNone/>
            </a:pPr>
            <a:r>
              <a:rPr b="1" i="1" lang="en-US" sz="2800" u="none" cap="none" strike="noStrike">
                <a:solidFill>
                  <a:srgbClr val="FFFFFF"/>
                </a:solidFill>
                <a:latin typeface="Calibri"/>
                <a:ea typeface="Calibri"/>
                <a:cs typeface="Calibri"/>
                <a:sym typeface="Calibri"/>
              </a:rPr>
              <a:t>Fungsi  -  fungsi Ijtihad</a:t>
            </a:r>
            <a:endParaRPr b="1" i="0" sz="2800" u="none" cap="none" strike="noStrike">
              <a:solidFill>
                <a:srgbClr val="FFFFFF"/>
              </a:solidFill>
              <a:latin typeface="Arial"/>
              <a:ea typeface="Arial"/>
              <a:cs typeface="Arial"/>
              <a:sym typeface="Arial"/>
            </a:endParaRPr>
          </a:p>
        </p:txBody>
      </p:sp>
      <p:sp>
        <p:nvSpPr>
          <p:cNvPr id="545" name="Google Shape;545;p1"/>
          <p:cNvSpPr/>
          <p:nvPr/>
        </p:nvSpPr>
        <p:spPr>
          <a:xfrm>
            <a:off x="8699884" y="161775"/>
            <a:ext cx="3110700" cy="1501800"/>
          </a:xfrm>
          <a:prstGeom prst="rect">
            <a:avLst/>
          </a:prstGeom>
          <a:noFill/>
          <a:ln>
            <a:noFill/>
          </a:ln>
          <a:effectLst>
            <a:outerShdw blurRad="357188" rotWithShape="0" algn="bl" dist="19050">
              <a:schemeClr val="lt1">
                <a:alpha val="64709"/>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Calibri"/>
              <a:buNone/>
            </a:pPr>
            <a:r>
              <a:rPr b="1" i="1" lang="en-US" sz="2800" u="none" cap="none" strike="noStrike">
                <a:solidFill>
                  <a:srgbClr val="FFFFFF"/>
                </a:solidFill>
                <a:latin typeface="Calibri"/>
                <a:ea typeface="Calibri"/>
                <a:cs typeface="Calibri"/>
                <a:sym typeface="Calibri"/>
              </a:rPr>
              <a:t>Fungsi  -  fungsi Ijtihad</a:t>
            </a:r>
            <a:endParaRPr b="1" i="0" sz="28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1500"/>
                                  </p:stCondLst>
                                  <p:childTnLst>
                                    <p:set>
                                      <p:cBhvr>
                                        <p:cTn dur="1" fill="hold">
                                          <p:stCondLst>
                                            <p:cond delay="0"/>
                                          </p:stCondLst>
                                        </p:cTn>
                                        <p:tgtEl>
                                          <p:spTgt spid="541"/>
                                        </p:tgtEl>
                                        <p:attrNameLst>
                                          <p:attrName>style.visibility</p:attrName>
                                        </p:attrNameLst>
                                      </p:cBhvr>
                                      <p:to>
                                        <p:strVal val="visible"/>
                                      </p:to>
                                    </p:set>
                                    <p:anim calcmode="lin" valueType="num">
                                      <p:cBhvr additive="base">
                                        <p:cTn dur="2750"/>
                                        <p:tgtEl>
                                          <p:spTgt spid="5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539"/>
                                        </p:tgtEl>
                                        <p:attrNameLst>
                                          <p:attrName>style.visibility</p:attrName>
                                        </p:attrNameLst>
                                      </p:cBhvr>
                                      <p:to>
                                        <p:strVal val="visible"/>
                                      </p:to>
                                    </p:set>
                                    <p:anim calcmode="lin" valueType="num">
                                      <p:cBhvr additive="base">
                                        <p:cTn dur="2750"/>
                                        <p:tgtEl>
                                          <p:spTgt spid="5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540"/>
                                        </p:tgtEl>
                                        <p:attrNameLst>
                                          <p:attrName>style.visibility</p:attrName>
                                        </p:attrNameLst>
                                      </p:cBhvr>
                                      <p:to>
                                        <p:strVal val="visible"/>
                                      </p:to>
                                    </p:set>
                                    <p:anim calcmode="lin" valueType="num">
                                      <p:cBhvr additive="base">
                                        <p:cTn dur="2750"/>
                                        <p:tgtEl>
                                          <p:spTgt spid="540"/>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54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546" name="Shape 546"/>
        <p:cNvGrpSpPr/>
        <p:nvPr/>
      </p:nvGrpSpPr>
      <p:grpSpPr>
        <a:xfrm>
          <a:off x="0" y="0"/>
          <a:ext cx="0" cy="0"/>
          <a:chOff x="0" y="0"/>
          <a:chExt cx="0" cy="0"/>
        </a:xfrm>
      </p:grpSpPr>
      <p:sp>
        <p:nvSpPr>
          <p:cNvPr id="547" name="Google Shape;547;p2"/>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8" name="Google Shape;548;p2"/>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549" name="Google Shape;549;p2"/>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550" name="Google Shape;550;p2"/>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Menghidupkan Kembali bagian – bagian dari nilai islam semangat agar mampu menjawab tantangan zaman.</a:t>
            </a:r>
            <a:endParaRPr b="0" i="1" sz="1800" u="none" cap="none" strike="noStrike">
              <a:solidFill>
                <a:srgbClr val="FFFFFF"/>
              </a:solidFill>
              <a:latin typeface="Calibri"/>
              <a:ea typeface="Calibri"/>
              <a:cs typeface="Calibri"/>
              <a:sym typeface="Calibri"/>
            </a:endParaRPr>
          </a:p>
        </p:txBody>
      </p:sp>
      <p:sp>
        <p:nvSpPr>
          <p:cNvPr id="551" name="Google Shape;551;p2"/>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2</a:t>
            </a:r>
            <a:endParaRPr b="1" i="0" sz="2000" u="none" cap="none" strike="noStrike">
              <a:solidFill>
                <a:srgbClr val="020D1D"/>
              </a:solidFill>
              <a:latin typeface="Arial"/>
              <a:ea typeface="Arial"/>
              <a:cs typeface="Arial"/>
              <a:sym typeface="Arial"/>
            </a:endParaRPr>
          </a:p>
        </p:txBody>
      </p:sp>
      <p:sp>
        <p:nvSpPr>
          <p:cNvPr id="552" name="Google Shape;552;p2"/>
          <p:cNvSpPr/>
          <p:nvPr/>
        </p:nvSpPr>
        <p:spPr>
          <a:xfrm>
            <a:off x="4328700" y="1312208"/>
            <a:ext cx="3534600" cy="969300"/>
          </a:xfrm>
          <a:prstGeom prst="rect">
            <a:avLst/>
          </a:prstGeom>
          <a:noFill/>
          <a:ln>
            <a:noFill/>
          </a:ln>
          <a:effectLst>
            <a:outerShdw blurRad="571500" rotWithShape="0" algn="bl" dist="19050">
              <a:schemeClr val="lt1">
                <a:alpha val="8078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Arial"/>
              <a:buNone/>
            </a:pPr>
            <a:r>
              <a:rPr b="1" i="1" lang="en-US" sz="3600" u="none" cap="none" strike="noStrike">
                <a:solidFill>
                  <a:srgbClr val="FFFFFF"/>
                </a:solidFill>
                <a:effectLst>
                  <a:outerShdw blurRad="381000" rotWithShape="0" algn="ctr">
                    <a:prstClr val="white">
                      <a:alpha val="50000"/>
                    </a:prstClr>
                  </a:outerShdw>
                </a:effectLst>
                <a:latin typeface="Calibri"/>
                <a:ea typeface="Calibri"/>
                <a:cs typeface="Calibri"/>
                <a:sym typeface="Calibri"/>
              </a:rPr>
              <a:t>Ijtihad al Hiya ( Kehidupan )</a:t>
            </a:r>
            <a:endParaRPr b="1" i="1" sz="3600" u="none" cap="none" strike="noStrike">
              <a:solidFill>
                <a:schemeClr val="dk1"/>
              </a:solidFill>
              <a:latin typeface="Calibri"/>
              <a:ea typeface="Calibri"/>
              <a:cs typeface="Calibri"/>
              <a:sym typeface="Calibri"/>
            </a:endParaRPr>
          </a:p>
        </p:txBody>
      </p:sp>
      <p:pic>
        <p:nvPicPr>
          <p:cNvPr id="553" name="Google Shape;553;p2"/>
          <p:cNvPicPr preferRelativeResize="0"/>
          <p:nvPr/>
        </p:nvPicPr>
        <p:blipFill rotWithShape="1">
          <a:blip r:embed="rId2">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410"/>
              </a:srgbClr>
            </a:outerShdw>
          </a:effectLst>
        </p:spPr>
      </p:pic>
      <p:sp>
        <p:nvSpPr>
          <p:cNvPr id="554" name="Google Shape;554;p2"/>
          <p:cNvSpPr txBox="1"/>
          <p:nvPr>
            <p:ph type="ctrTitle"/>
          </p:nvPr>
        </p:nvSpPr>
        <p:spPr>
          <a:xfrm>
            <a:off x="-277418" y="13855"/>
            <a:ext cx="3534300" cy="854100"/>
          </a:xfrm>
          <a:prstGeom prst="rect">
            <a:avLst/>
          </a:prstGeom>
          <a:noFill/>
          <a:ln>
            <a:noFill/>
          </a:ln>
          <a:effectLst>
            <a:outerShdw blurRad="357188" rotWithShape="0" algn="bl" dist="19050">
              <a:schemeClr val="lt1">
                <a:alpha val="6470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555" name="Google Shape;555;p2"/>
          <p:cNvSpPr/>
          <p:nvPr/>
        </p:nvSpPr>
        <p:spPr>
          <a:xfrm>
            <a:off x="8699884" y="161775"/>
            <a:ext cx="3110700" cy="1501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Calibri"/>
              <a:buNone/>
            </a:pPr>
            <a:r>
              <a:rPr b="1" i="1" lang="en-US" sz="2800" u="none" cap="none" strike="noStrike">
                <a:solidFill>
                  <a:srgbClr val="FFFFFF"/>
                </a:solidFill>
                <a:latin typeface="Calibri"/>
                <a:ea typeface="Calibri"/>
                <a:cs typeface="Calibri"/>
                <a:sym typeface="Calibri"/>
              </a:rPr>
              <a:t>Fungsi  -  fungsi Ijtihad</a:t>
            </a:r>
            <a:endParaRPr b="1" i="0" sz="2800" u="none" cap="none" strike="noStrike">
              <a:solidFill>
                <a:srgbClr val="FFFFFF"/>
              </a:solidFill>
              <a:latin typeface="Arial"/>
              <a:ea typeface="Arial"/>
              <a:cs typeface="Arial"/>
              <a:sym typeface="Arial"/>
            </a:endParaRPr>
          </a:p>
        </p:txBody>
      </p:sp>
      <p:sp>
        <p:nvSpPr>
          <p:cNvPr id="556" name="Google Shape;556;p2"/>
          <p:cNvSpPr/>
          <p:nvPr/>
        </p:nvSpPr>
        <p:spPr>
          <a:xfrm>
            <a:off x="8699884" y="161775"/>
            <a:ext cx="3110700" cy="1501800"/>
          </a:xfrm>
          <a:prstGeom prst="rect">
            <a:avLst/>
          </a:prstGeom>
          <a:noFill/>
          <a:ln>
            <a:noFill/>
          </a:ln>
          <a:effectLst>
            <a:outerShdw blurRad="357188" rotWithShape="0" algn="bl" dist="19050">
              <a:schemeClr val="lt1">
                <a:alpha val="64709"/>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Calibri"/>
              <a:buNone/>
            </a:pPr>
            <a:r>
              <a:rPr b="1" i="1" lang="en-US" sz="2800" u="none" cap="none" strike="noStrike">
                <a:solidFill>
                  <a:srgbClr val="FFFFFF"/>
                </a:solidFill>
                <a:latin typeface="Calibri"/>
                <a:ea typeface="Calibri"/>
                <a:cs typeface="Calibri"/>
                <a:sym typeface="Calibri"/>
              </a:rPr>
              <a:t>Fungsi  -  fungsi Ijtihad</a:t>
            </a:r>
            <a:endParaRPr b="1" i="0" sz="28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1500"/>
                                  </p:stCondLst>
                                  <p:childTnLst>
                                    <p:set>
                                      <p:cBhvr>
                                        <p:cTn dur="1" fill="hold">
                                          <p:stCondLst>
                                            <p:cond delay="0"/>
                                          </p:stCondLst>
                                        </p:cTn>
                                        <p:tgtEl>
                                          <p:spTgt spid="552"/>
                                        </p:tgtEl>
                                        <p:attrNameLst>
                                          <p:attrName>style.visibility</p:attrName>
                                        </p:attrNameLst>
                                      </p:cBhvr>
                                      <p:to>
                                        <p:strVal val="visible"/>
                                      </p:to>
                                    </p:set>
                                    <p:anim calcmode="lin" valueType="num">
                                      <p:cBhvr additive="base">
                                        <p:cTn dur="2750"/>
                                        <p:tgtEl>
                                          <p:spTgt spid="5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550"/>
                                        </p:tgtEl>
                                        <p:attrNameLst>
                                          <p:attrName>style.visibility</p:attrName>
                                        </p:attrNameLst>
                                      </p:cBhvr>
                                      <p:to>
                                        <p:strVal val="visible"/>
                                      </p:to>
                                    </p:set>
                                    <p:anim calcmode="lin" valueType="num">
                                      <p:cBhvr additive="base">
                                        <p:cTn dur="2750"/>
                                        <p:tgtEl>
                                          <p:spTgt spid="5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551"/>
                                        </p:tgtEl>
                                        <p:attrNameLst>
                                          <p:attrName>style.visibility</p:attrName>
                                        </p:attrNameLst>
                                      </p:cBhvr>
                                      <p:to>
                                        <p:strVal val="visible"/>
                                      </p:to>
                                    </p:set>
                                    <p:anim calcmode="lin" valueType="num">
                                      <p:cBhvr additive="base">
                                        <p:cTn dur="2750"/>
                                        <p:tgtEl>
                                          <p:spTgt spid="551"/>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55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557" name="Shape 557"/>
        <p:cNvGrpSpPr/>
        <p:nvPr/>
      </p:nvGrpSpPr>
      <p:grpSpPr>
        <a:xfrm>
          <a:off x="0" y="0"/>
          <a:ext cx="0" cy="0"/>
          <a:chOff x="0" y="0"/>
          <a:chExt cx="0" cy="0"/>
        </a:xfrm>
      </p:grpSpPr>
      <p:sp>
        <p:nvSpPr>
          <p:cNvPr id="558" name="Google Shape;558;p3"/>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9" name="Google Shape;559;p3"/>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560" name="Google Shape;560;p3"/>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561" name="Google Shape;561;p3"/>
          <p:cNvSpPr/>
          <p:nvPr/>
        </p:nvSpPr>
        <p:spPr>
          <a:xfrm>
            <a:off x="8699884" y="161775"/>
            <a:ext cx="3110700" cy="1501800"/>
          </a:xfrm>
          <a:prstGeom prst="rect">
            <a:avLst/>
          </a:prstGeom>
          <a:noFill/>
          <a:ln>
            <a:noFill/>
          </a:ln>
          <a:effectLst>
            <a:outerShdw blurRad="357188" rotWithShape="0" algn="bl" dist="19050">
              <a:schemeClr val="lt1">
                <a:alpha val="64709"/>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600"/>
              <a:buFont typeface="Calibri"/>
              <a:buNone/>
            </a:pPr>
            <a:r>
              <a:rPr b="1" i="1" lang="en-US" sz="2800" u="none" cap="none" strike="noStrike">
                <a:solidFill>
                  <a:srgbClr val="FFFFFF"/>
                </a:solidFill>
                <a:latin typeface="Calibri"/>
                <a:ea typeface="Calibri"/>
                <a:cs typeface="Calibri"/>
                <a:sym typeface="Calibri"/>
              </a:rPr>
              <a:t>Fungsi  -  fungsi Ijtihad</a:t>
            </a:r>
            <a:endParaRPr b="1" i="0" sz="2800" u="none" cap="none" strike="noStrike">
              <a:solidFill>
                <a:srgbClr val="FFFFFF"/>
              </a:solidFill>
              <a:latin typeface="Arial"/>
              <a:ea typeface="Arial"/>
              <a:cs typeface="Arial"/>
              <a:sym typeface="Arial"/>
            </a:endParaRPr>
          </a:p>
        </p:txBody>
      </p:sp>
      <p:sp>
        <p:nvSpPr>
          <p:cNvPr id="562" name="Google Shape;562;p3"/>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Memenuhi ajaran – ajaran Islam yang telah di Ijtihadi oleh ulama terdahulu dan di mungkinkan adanya kesalah menurut konteks zaman dan kondisi yang di tanggapi.</a:t>
            </a:r>
            <a:endParaRPr b="0" i="1" sz="1800" u="none" cap="none" strike="noStrike">
              <a:solidFill>
                <a:srgbClr val="FFFFFF"/>
              </a:solidFill>
              <a:latin typeface="Calibri"/>
              <a:ea typeface="Calibri"/>
              <a:cs typeface="Calibri"/>
              <a:sym typeface="Calibri"/>
            </a:endParaRPr>
          </a:p>
        </p:txBody>
      </p:sp>
      <p:sp>
        <p:nvSpPr>
          <p:cNvPr id="563" name="Google Shape;563;p3"/>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3</a:t>
            </a:r>
            <a:endParaRPr b="1" i="0" sz="2000" u="none" cap="none" strike="noStrike">
              <a:solidFill>
                <a:srgbClr val="020D1D"/>
              </a:solidFill>
              <a:latin typeface="Arial"/>
              <a:ea typeface="Arial"/>
              <a:cs typeface="Arial"/>
              <a:sym typeface="Arial"/>
            </a:endParaRPr>
          </a:p>
        </p:txBody>
      </p:sp>
      <p:sp>
        <p:nvSpPr>
          <p:cNvPr id="564" name="Google Shape;564;p3"/>
          <p:cNvSpPr/>
          <p:nvPr/>
        </p:nvSpPr>
        <p:spPr>
          <a:xfrm>
            <a:off x="4144800" y="1312213"/>
            <a:ext cx="3902400" cy="969300"/>
          </a:xfrm>
          <a:prstGeom prst="rect">
            <a:avLst/>
          </a:prstGeom>
          <a:noFill/>
          <a:ln>
            <a:noFill/>
          </a:ln>
          <a:effectLst>
            <a:outerShdw blurRad="571500"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800"/>
              <a:buFont typeface="Arial"/>
              <a:buNone/>
            </a:pPr>
            <a:r>
              <a:rPr b="1" i="1" lang="en-US" sz="3600" u="none" cap="none" strike="noStrike">
                <a:solidFill>
                  <a:srgbClr val="FFFFFF"/>
                </a:solidFill>
                <a:effectLst>
                  <a:outerShdw blurRad="381000" rotWithShape="0" algn="ctr">
                    <a:prstClr val="white">
                      <a:alpha val="50000"/>
                    </a:prstClr>
                  </a:outerShdw>
                </a:effectLst>
                <a:latin typeface="Calibri"/>
                <a:ea typeface="Calibri"/>
                <a:cs typeface="Calibri"/>
                <a:sym typeface="Calibri"/>
              </a:rPr>
              <a:t>Ijtihad al Inabah ( Pembenahan )</a:t>
            </a:r>
            <a:endParaRPr b="1" i="1" sz="3600" u="none" cap="none" strike="noStrike">
              <a:solidFill>
                <a:schemeClr val="dk1"/>
              </a:solidFill>
              <a:latin typeface="Calibri"/>
              <a:ea typeface="Calibri"/>
              <a:cs typeface="Calibri"/>
              <a:sym typeface="Calibri"/>
            </a:endParaRPr>
          </a:p>
        </p:txBody>
      </p:sp>
      <p:pic>
        <p:nvPicPr>
          <p:cNvPr id="565" name="Google Shape;565;p3"/>
          <p:cNvPicPr preferRelativeResize="0"/>
          <p:nvPr/>
        </p:nvPicPr>
        <p:blipFill rotWithShape="1">
          <a:blip r:embed="rId2">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410"/>
              </a:srgbClr>
            </a:outerShdw>
          </a:effectLst>
        </p:spPr>
      </p:pic>
      <p:sp>
        <p:nvSpPr>
          <p:cNvPr id="566" name="Google Shape;566;p3"/>
          <p:cNvSpPr txBox="1"/>
          <p:nvPr>
            <p:ph type="ctrTitle"/>
          </p:nvPr>
        </p:nvSpPr>
        <p:spPr>
          <a:xfrm>
            <a:off x="-277418" y="13855"/>
            <a:ext cx="3534300" cy="854100"/>
          </a:xfrm>
          <a:prstGeom prst="rect">
            <a:avLst/>
          </a:prstGeom>
          <a:noFill/>
          <a:ln>
            <a:noFill/>
          </a:ln>
          <a:effectLst>
            <a:outerShdw blurRad="357188" rotWithShape="0" algn="bl" dist="19050">
              <a:schemeClr val="lt1">
                <a:alpha val="6470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1500"/>
                                  </p:stCondLst>
                                  <p:childTnLst>
                                    <p:set>
                                      <p:cBhvr>
                                        <p:cTn dur="1" fill="hold">
                                          <p:stCondLst>
                                            <p:cond delay="0"/>
                                          </p:stCondLst>
                                        </p:cTn>
                                        <p:tgtEl>
                                          <p:spTgt spid="564"/>
                                        </p:tgtEl>
                                        <p:attrNameLst>
                                          <p:attrName>style.visibility</p:attrName>
                                        </p:attrNameLst>
                                      </p:cBhvr>
                                      <p:to>
                                        <p:strVal val="visible"/>
                                      </p:to>
                                    </p:set>
                                    <p:anim calcmode="lin" valueType="num">
                                      <p:cBhvr additive="base">
                                        <p:cTn dur="2750"/>
                                        <p:tgtEl>
                                          <p:spTgt spid="5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562"/>
                                        </p:tgtEl>
                                        <p:attrNameLst>
                                          <p:attrName>style.visibility</p:attrName>
                                        </p:attrNameLst>
                                      </p:cBhvr>
                                      <p:to>
                                        <p:strVal val="visible"/>
                                      </p:to>
                                    </p:set>
                                    <p:anim calcmode="lin" valueType="num">
                                      <p:cBhvr additive="base">
                                        <p:cTn dur="2750"/>
                                        <p:tgtEl>
                                          <p:spTgt spid="5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563"/>
                                        </p:tgtEl>
                                        <p:attrNameLst>
                                          <p:attrName>style.visibility</p:attrName>
                                        </p:attrNameLst>
                                      </p:cBhvr>
                                      <p:to>
                                        <p:strVal val="visible"/>
                                      </p:to>
                                    </p:set>
                                    <p:anim calcmode="lin" valueType="num">
                                      <p:cBhvr additive="base">
                                        <p:cTn dur="2750"/>
                                        <p:tgtEl>
                                          <p:spTgt spid="563"/>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56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116" name="Shape 116"/>
        <p:cNvGrpSpPr/>
        <p:nvPr/>
      </p:nvGrpSpPr>
      <p:grpSpPr>
        <a:xfrm>
          <a:off x="0" y="0"/>
          <a:ext cx="0" cy="0"/>
          <a:chOff x="0" y="0"/>
          <a:chExt cx="0" cy="0"/>
        </a:xfrm>
      </p:grpSpPr>
      <p:sp>
        <p:nvSpPr>
          <p:cNvPr id="117" name="Google Shape;117;p8"/>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8" name="Google Shape;118;p8"/>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119" name="Google Shape;119;p8"/>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120" name="Google Shape;120;p8"/>
          <p:cNvSpPr/>
          <p:nvPr/>
        </p:nvSpPr>
        <p:spPr>
          <a:xfrm>
            <a:off x="1194853" y="3022744"/>
            <a:ext cx="10004100" cy="2592600"/>
          </a:xfrm>
          <a:prstGeom prst="roundRect">
            <a:avLst>
              <a:gd fmla="val 11621"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Makna hukum ijtihad memiliki beberapa definisi menurut para ahli teori hukum Islam. </a:t>
            </a:r>
            <a:endParaRPr/>
          </a:p>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Beberapa mendefinisikannya sebagai tindakan dan aktivitas ahli hukum untuk mencapai solusi. </a:t>
            </a:r>
            <a:endParaRPr/>
          </a:p>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Ijtihad pada dasarnya terdiri dari kesimpulan (istinbaṭ) yang meluas ke probabilitas. Dengan </a:t>
            </a:r>
            <a:endParaRPr/>
          </a:p>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demikian, tidak termasuk ekstraksi putusan dari teks yang jelas serta putusan yang </a:t>
            </a:r>
            <a:endParaRPr/>
          </a:p>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dibuat tanpa bantuan penalaran hukum independen</a:t>
            </a:r>
            <a:endParaRPr b="0" i="1" sz="1800" u="none" cap="none" strike="noStrike">
              <a:solidFill>
                <a:srgbClr val="FFFFFF"/>
              </a:solidFill>
              <a:latin typeface="Calibri"/>
              <a:ea typeface="Calibri"/>
              <a:cs typeface="Calibri"/>
              <a:sym typeface="Calibri"/>
            </a:endParaRPr>
          </a:p>
        </p:txBody>
      </p:sp>
      <p:sp>
        <p:nvSpPr>
          <p:cNvPr id="121" name="Google Shape;121;p8"/>
          <p:cNvSpPr/>
          <p:nvPr/>
        </p:nvSpPr>
        <p:spPr>
          <a:xfrm>
            <a:off x="2187000" y="1518300"/>
            <a:ext cx="7818000" cy="854100"/>
          </a:xfrm>
          <a:prstGeom prst="rect">
            <a:avLst/>
          </a:prstGeom>
          <a:noFill/>
          <a:ln>
            <a:noFill/>
          </a:ln>
          <a:effectLst>
            <a:outerShdw blurRad="571500"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400"/>
              <a:buFont typeface="Calibri"/>
              <a:buNone/>
            </a:pPr>
            <a:r>
              <a:rPr b="1" i="1" lang="en-US" sz="4600" u="none" cap="none" strike="noStrike">
                <a:solidFill>
                  <a:srgbClr val="FFFFFF"/>
                </a:solidFill>
                <a:effectLst>
                  <a:outerShdw blurRad="381000" rotWithShape="0" algn="ctr">
                    <a:prstClr val="white">
                      <a:alpha val="50000"/>
                    </a:prstClr>
                  </a:outerShdw>
                </a:effectLst>
                <a:latin typeface="Calibri"/>
                <a:ea typeface="Calibri"/>
                <a:cs typeface="Calibri"/>
                <a:sym typeface="Calibri"/>
              </a:rPr>
              <a:t>Ijtihad Dalam Hukum Islam</a:t>
            </a:r>
            <a:endParaRPr sz="4600"/>
          </a:p>
        </p:txBody>
      </p:sp>
      <p:pic>
        <p:nvPicPr>
          <p:cNvPr id="122" name="Google Shape;122;p8"/>
          <p:cNvPicPr preferRelativeResize="0"/>
          <p:nvPr/>
        </p:nvPicPr>
        <p:blipFill rotWithShape="1">
          <a:blip r:embed="rId2">
            <a:alphaModFix/>
          </a:blip>
          <a:srcRect b="0" l="0" r="0" t="0"/>
          <a:stretch/>
        </p:blipFill>
        <p:spPr>
          <a:xfrm rot="4484454">
            <a:off x="10259872" y="-1996143"/>
            <a:ext cx="3864254" cy="3992285"/>
          </a:xfrm>
          <a:prstGeom prst="rect">
            <a:avLst/>
          </a:prstGeom>
          <a:noFill/>
          <a:ln>
            <a:noFill/>
          </a:ln>
          <a:effectLst>
            <a:outerShdw blurRad="127000" rotWithShape="0" algn="ctr">
              <a:srgbClr val="4CF974">
                <a:alpha val="49800"/>
              </a:srgbClr>
            </a:outerShdw>
          </a:effectLst>
        </p:spPr>
      </p:pic>
      <p:sp>
        <p:nvSpPr>
          <p:cNvPr id="123" name="Google Shape;123;p8"/>
          <p:cNvSpPr txBox="1"/>
          <p:nvPr>
            <p:ph type="ctrTitle"/>
          </p:nvPr>
        </p:nvSpPr>
        <p:spPr>
          <a:xfrm>
            <a:off x="-277418" y="13855"/>
            <a:ext cx="3534300" cy="854100"/>
          </a:xfrm>
          <a:prstGeom prst="rect">
            <a:avLst/>
          </a:prstGeom>
          <a:noFill/>
          <a:ln>
            <a:noFill/>
          </a:ln>
          <a:effectLst>
            <a:outerShdw blurRad="357188" rotWithShape="0" algn="bl" dist="19050">
              <a:schemeClr val="lt1">
                <a:alpha val="6499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Tree>
  </p:cSld>
  <p:clrMapOvr>
    <a:masterClrMapping/>
  </p:clrMapOvr>
  <mc:AlternateContent>
    <mc:Choice Requires="p14">
      <p:transition spd="slow">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5000" fill="hold"/>
                                        <p:tgtEl>
                                          <p:spTgt spid="12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20C18"/>
            </a:gs>
            <a:gs pos="100000">
              <a:srgbClr val="020F24"/>
            </a:gs>
          </a:gsLst>
          <a:path path="circle">
            <a:fillToRect b="100%" r="100%"/>
          </a:path>
          <a:tileRect l="-100%" t="-100%"/>
        </a:gradFill>
      </p:bgPr>
    </p:bg>
    <p:spTree>
      <p:nvGrpSpPr>
        <p:cNvPr id="567" name="Shape 567"/>
        <p:cNvGrpSpPr/>
        <p:nvPr/>
      </p:nvGrpSpPr>
      <p:grpSpPr>
        <a:xfrm>
          <a:off x="0" y="0"/>
          <a:ext cx="0" cy="0"/>
          <a:chOff x="0" y="0"/>
          <a:chExt cx="0" cy="0"/>
        </a:xfrm>
      </p:grpSpPr>
      <p:sp>
        <p:nvSpPr>
          <p:cNvPr id="568" name="Google Shape;568;p4"/>
          <p:cNvSpPr/>
          <p:nvPr/>
        </p:nvSpPr>
        <p:spPr>
          <a:xfrm>
            <a:off x="335878" y="795313"/>
            <a:ext cx="2213400" cy="356100"/>
          </a:xfrm>
          <a:prstGeom prst="roundRect">
            <a:avLst>
              <a:gd fmla="val 16667" name="adj"/>
            </a:avLst>
          </a:prstGeom>
          <a:gradFill>
            <a:gsLst>
              <a:gs pos="0">
                <a:srgbClr val="4CF974"/>
              </a:gs>
              <a:gs pos="100000">
                <a:srgbClr val="020F24"/>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69" name="Google Shape;569;p4"/>
          <p:cNvSpPr txBox="1"/>
          <p:nvPr>
            <p:ph type="ctrTitle"/>
          </p:nvPr>
        </p:nvSpPr>
        <p:spPr>
          <a:xfrm>
            <a:off x="-277418" y="13855"/>
            <a:ext cx="35343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effectLst>
                  <a:outerShdw blurRad="317500" rotWithShape="0" algn="ctr">
                    <a:srgbClr val="FFFFFF">
                      <a:alpha val="64705"/>
                    </a:srgbClr>
                  </a:outerShdw>
                </a:effectLst>
                <a:latin typeface="Libre Franklin Black"/>
                <a:ea typeface="Libre Franklin Black"/>
                <a:cs typeface="Libre Franklin Black"/>
                <a:sym typeface="Libre Franklin Black"/>
              </a:rPr>
              <a:t>IJTIHAD</a:t>
            </a:r>
            <a:endParaRPr/>
          </a:p>
        </p:txBody>
      </p:sp>
      <p:sp>
        <p:nvSpPr>
          <p:cNvPr id="570" name="Google Shape;570;p4"/>
          <p:cNvSpPr txBox="1"/>
          <p:nvPr>
            <p:ph idx="1" type="subTitle"/>
          </p:nvPr>
        </p:nvSpPr>
        <p:spPr>
          <a:xfrm>
            <a:off x="349733" y="840041"/>
            <a:ext cx="2213400" cy="325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20E21"/>
              </a:buClr>
              <a:buSzPts val="1400"/>
              <a:buNone/>
            </a:pPr>
            <a:r>
              <a:rPr b="1" lang="en-US" sz="1400">
                <a:solidFill>
                  <a:srgbClr val="020E21"/>
                </a:solidFill>
              </a:rPr>
              <a:t>KELOMPOK 6</a:t>
            </a:r>
            <a:endParaRPr/>
          </a:p>
        </p:txBody>
      </p:sp>
      <p:sp>
        <p:nvSpPr>
          <p:cNvPr id="571" name="Google Shape;571;p4">
            <a:hlinkClick action="ppaction://hlinksldjump" r:id="rId2"/>
          </p:cNvPr>
          <p:cNvSpPr/>
          <p:nvPr/>
        </p:nvSpPr>
        <p:spPr>
          <a:xfrm>
            <a:off x="11109606" y="618467"/>
            <a:ext cx="709200" cy="7092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cap="flat" cmpd="sng" w="25400">
            <a:solidFill>
              <a:schemeClr val="lt1"/>
            </a:solidFill>
            <a:prstDash val="solid"/>
            <a:miter lim="800000"/>
            <a:headEnd len="sm" w="sm" type="none"/>
            <a:tailEnd len="sm" w="sm" type="none"/>
          </a:ln>
          <a:effectLst>
            <a:outerShdw blurRad="368300" sx="107000" rotWithShape="0" algn="br" sy="107000">
              <a:schemeClr val="l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b="0" i="0" sz="1800" u="none" cap="none" strike="noStrike">
              <a:solidFill>
                <a:schemeClr val="dk1"/>
              </a:solidFill>
              <a:latin typeface="Calibri"/>
              <a:ea typeface="Calibri"/>
              <a:cs typeface="Calibri"/>
              <a:sym typeface="Calibri"/>
            </a:endParaRPr>
          </a:p>
        </p:txBody>
      </p:sp>
      <p:sp>
        <p:nvSpPr>
          <p:cNvPr id="572" name="Google Shape;572;p4">
            <a:hlinkClick action="ppaction://hlinksldjump" r:id="rId3"/>
          </p:cNvPr>
          <p:cNvSpPr/>
          <p:nvPr/>
        </p:nvSpPr>
        <p:spPr>
          <a:xfrm>
            <a:off x="11186547" y="1538073"/>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2</a:t>
            </a:r>
            <a:endParaRPr b="0" i="0" sz="1800" u="none" cap="none" strike="noStrike">
              <a:solidFill>
                <a:schemeClr val="dk1"/>
              </a:solidFill>
              <a:latin typeface="Calibri"/>
              <a:ea typeface="Calibri"/>
              <a:cs typeface="Calibri"/>
              <a:sym typeface="Calibri"/>
            </a:endParaRPr>
          </a:p>
        </p:txBody>
      </p:sp>
      <p:sp>
        <p:nvSpPr>
          <p:cNvPr id="573" name="Google Shape;573;p4">
            <a:hlinkClick action="ppaction://hlinksldjump" r:id="rId4"/>
          </p:cNvPr>
          <p:cNvSpPr/>
          <p:nvPr/>
        </p:nvSpPr>
        <p:spPr>
          <a:xfrm>
            <a:off x="11212274" y="2385655"/>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3</a:t>
            </a:r>
            <a:endParaRPr b="0" i="0" sz="1800" u="none" cap="none" strike="noStrike">
              <a:solidFill>
                <a:schemeClr val="dk1"/>
              </a:solidFill>
              <a:latin typeface="Calibri"/>
              <a:ea typeface="Calibri"/>
              <a:cs typeface="Calibri"/>
              <a:sym typeface="Calibri"/>
            </a:endParaRPr>
          </a:p>
        </p:txBody>
      </p:sp>
      <p:sp>
        <p:nvSpPr>
          <p:cNvPr id="574" name="Google Shape;574;p4">
            <a:hlinkClick action="ppaction://hlinksldjump" r:id="rId5"/>
          </p:cNvPr>
          <p:cNvSpPr/>
          <p:nvPr/>
        </p:nvSpPr>
        <p:spPr>
          <a:xfrm>
            <a:off x="11212280" y="3233219"/>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4</a:t>
            </a:r>
            <a:endParaRPr b="0" i="0" sz="1800" u="none" cap="none" strike="noStrike">
              <a:solidFill>
                <a:schemeClr val="dk1"/>
              </a:solidFill>
              <a:latin typeface="Calibri"/>
              <a:ea typeface="Calibri"/>
              <a:cs typeface="Calibri"/>
              <a:sym typeface="Calibri"/>
            </a:endParaRPr>
          </a:p>
        </p:txBody>
      </p:sp>
      <p:sp>
        <p:nvSpPr>
          <p:cNvPr id="575" name="Google Shape;575;p4">
            <a:hlinkClick action="ppaction://hlinksldjump" r:id="rId6"/>
          </p:cNvPr>
          <p:cNvSpPr/>
          <p:nvPr/>
        </p:nvSpPr>
        <p:spPr>
          <a:xfrm>
            <a:off x="11212283" y="4080790"/>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5</a:t>
            </a:r>
            <a:endParaRPr b="0" i="0" sz="1800" u="none" cap="none" strike="noStrike">
              <a:solidFill>
                <a:schemeClr val="dk1"/>
              </a:solidFill>
              <a:latin typeface="Calibri"/>
              <a:ea typeface="Calibri"/>
              <a:cs typeface="Calibri"/>
              <a:sym typeface="Calibri"/>
            </a:endParaRPr>
          </a:p>
        </p:txBody>
      </p:sp>
      <p:sp>
        <p:nvSpPr>
          <p:cNvPr id="576" name="Google Shape;576;p4">
            <a:hlinkClick action="ppaction://hlinksldjump" r:id="rId7"/>
          </p:cNvPr>
          <p:cNvSpPr/>
          <p:nvPr/>
        </p:nvSpPr>
        <p:spPr>
          <a:xfrm>
            <a:off x="11212267" y="4928369"/>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6</a:t>
            </a:r>
            <a:endParaRPr b="0" i="0" sz="1800" u="none" cap="none" strike="noStrike">
              <a:solidFill>
                <a:schemeClr val="dk1"/>
              </a:solidFill>
              <a:latin typeface="Calibri"/>
              <a:ea typeface="Calibri"/>
              <a:cs typeface="Calibri"/>
              <a:sym typeface="Calibri"/>
            </a:endParaRPr>
          </a:p>
        </p:txBody>
      </p:sp>
      <p:sp>
        <p:nvSpPr>
          <p:cNvPr id="577" name="Google Shape;577;p4">
            <a:hlinkClick action="ppaction://hlinksldjump" r:id="rId8"/>
          </p:cNvPr>
          <p:cNvSpPr/>
          <p:nvPr/>
        </p:nvSpPr>
        <p:spPr>
          <a:xfrm>
            <a:off x="11212268" y="5775949"/>
            <a:ext cx="555300" cy="555300"/>
          </a:xfrm>
          <a:prstGeom prst="roundRect">
            <a:avLst>
              <a:gd fmla="val 16667" name="adj"/>
            </a:avLst>
          </a:prstGeom>
          <a:gradFill>
            <a:gsLst>
              <a:gs pos="0">
                <a:srgbClr val="4BF773"/>
              </a:gs>
              <a:gs pos="99000">
                <a:srgbClr val="020F24"/>
              </a:gs>
              <a:gs pos="100000">
                <a:srgbClr val="020F2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7</a:t>
            </a:r>
            <a:endParaRPr b="0" i="0" sz="1800" u="none" cap="none" strike="noStrike">
              <a:solidFill>
                <a:schemeClr val="dk1"/>
              </a:solidFill>
              <a:latin typeface="Calibri"/>
              <a:ea typeface="Calibri"/>
              <a:cs typeface="Calibri"/>
              <a:sym typeface="Calibri"/>
            </a:endParaRPr>
          </a:p>
        </p:txBody>
      </p:sp>
      <p:sp>
        <p:nvSpPr>
          <p:cNvPr id="578" name="Google Shape;578;p4"/>
          <p:cNvSpPr/>
          <p:nvPr/>
        </p:nvSpPr>
        <p:spPr>
          <a:xfrm>
            <a:off x="1774371" y="2927571"/>
            <a:ext cx="8327700" cy="2590800"/>
          </a:xfrm>
          <a:prstGeom prst="roundRect">
            <a:avLst>
              <a:gd fmla="val 11303" name="adj"/>
            </a:avLst>
          </a:prstGeom>
          <a:gradFill>
            <a:gsLst>
              <a:gs pos="0">
                <a:srgbClr val="4BF773"/>
              </a:gs>
              <a:gs pos="99000">
                <a:srgbClr val="020F24"/>
              </a:gs>
              <a:gs pos="100000">
                <a:srgbClr val="020F24"/>
              </a:gs>
            </a:gsLst>
            <a:lin ang="419989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Ijmak adalah kesepakatan para ulama dalam menetapkan suatu hukum-hukum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dalam agama berdasarkan Al-Qur'an dan Hadits dalam suatu perkara yang</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terjadi. Ijmak keputusan bersama yang dilakukan oleh para ulama dengan</a:t>
            </a:r>
            <a:endParaRPr b="0" i="1"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cara ijtihad untuk kemudian dirundingkan dan disepakati.</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1800"/>
              <a:buFont typeface="Calibri"/>
              <a:buNone/>
            </a:pPr>
            <a:r>
              <a:rPr b="0" i="1" lang="en-US" sz="1800" u="none" cap="none" strike="noStrike">
                <a:solidFill>
                  <a:srgbClr val="FFFFFF"/>
                </a:solidFill>
                <a:latin typeface="Calibri"/>
                <a:ea typeface="Calibri"/>
                <a:cs typeface="Calibri"/>
                <a:sym typeface="Calibri"/>
              </a:rPr>
              <a:t>Hasil dari ijma adalah fatwa.</a:t>
            </a:r>
            <a:endParaRPr b="0" i="0" sz="1800" u="none" cap="none" strike="noStrike">
              <a:solidFill>
                <a:schemeClr val="dk1"/>
              </a:solidFill>
              <a:latin typeface="Calibri"/>
              <a:ea typeface="Calibri"/>
              <a:cs typeface="Calibri"/>
              <a:sym typeface="Calibri"/>
            </a:endParaRPr>
          </a:p>
        </p:txBody>
      </p:sp>
      <p:sp>
        <p:nvSpPr>
          <p:cNvPr id="579" name="Google Shape;579;p4"/>
          <p:cNvSpPr/>
          <p:nvPr/>
        </p:nvSpPr>
        <p:spPr>
          <a:xfrm>
            <a:off x="1137758" y="2351299"/>
            <a:ext cx="969300" cy="969300"/>
          </a:xfrm>
          <a:prstGeom prst="ellipse">
            <a:avLst/>
          </a:prstGeom>
          <a:solidFill>
            <a:schemeClr val="lt1"/>
          </a:solidFill>
          <a:ln cap="flat" cmpd="sng" w="254000">
            <a:solidFill>
              <a:srgbClr val="020D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20D1D"/>
              </a:buClr>
              <a:buSzPts val="2000"/>
              <a:buFont typeface="Arial"/>
              <a:buNone/>
            </a:pPr>
            <a:r>
              <a:rPr b="1" i="0" lang="en-US" sz="2000" u="none" cap="none" strike="noStrike">
                <a:solidFill>
                  <a:srgbClr val="020D1D"/>
                </a:solidFill>
                <a:latin typeface="Arial"/>
                <a:ea typeface="Arial"/>
                <a:cs typeface="Arial"/>
                <a:sym typeface="Arial"/>
              </a:rPr>
              <a:t>1</a:t>
            </a:r>
            <a:endParaRPr b="0" i="0" sz="1800" u="none" cap="none" strike="noStrike">
              <a:solidFill>
                <a:schemeClr val="dk1"/>
              </a:solidFill>
              <a:latin typeface="Calibri"/>
              <a:ea typeface="Calibri"/>
              <a:cs typeface="Calibri"/>
              <a:sym typeface="Calibri"/>
            </a:endParaRPr>
          </a:p>
        </p:txBody>
      </p:sp>
      <p:sp>
        <p:nvSpPr>
          <p:cNvPr id="580" name="Google Shape;580;p4"/>
          <p:cNvSpPr/>
          <p:nvPr/>
        </p:nvSpPr>
        <p:spPr>
          <a:xfrm>
            <a:off x="4328700" y="1538064"/>
            <a:ext cx="3534600" cy="854100"/>
          </a:xfrm>
          <a:prstGeom prst="rect">
            <a:avLst/>
          </a:prstGeom>
          <a:noFill/>
          <a:ln>
            <a:noFill/>
          </a:ln>
          <a:effectLst>
            <a:outerShdw blurRad="571500" rotWithShape="0" algn="bl" dist="19050">
              <a:schemeClr val="lt1">
                <a:alpha val="80000"/>
              </a:scheme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6600"/>
              <a:buFont typeface="Arial"/>
              <a:buNone/>
            </a:pPr>
            <a:r>
              <a:rPr b="1" i="1" lang="en-US" sz="5200" u="none" cap="none" strike="noStrike">
                <a:solidFill>
                  <a:srgbClr val="FFFFFF"/>
                </a:solidFill>
                <a:effectLst>
                  <a:outerShdw blurRad="381000" rotWithShape="0" algn="ctr">
                    <a:prstClr val="white">
                      <a:alpha val="50000"/>
                    </a:prstClr>
                  </a:outerShdw>
                </a:effectLst>
                <a:latin typeface="Calibri"/>
                <a:ea typeface="Calibri"/>
                <a:cs typeface="Calibri"/>
                <a:sym typeface="Calibri"/>
              </a:rPr>
              <a:t>IJMAK</a:t>
            </a:r>
            <a:endParaRPr b="1" i="1" sz="5200" u="none" cap="none" strike="noStrike">
              <a:solidFill>
                <a:schemeClr val="dk1"/>
              </a:solidFill>
              <a:latin typeface="Calibri"/>
              <a:ea typeface="Calibri"/>
              <a:cs typeface="Calibri"/>
              <a:sym typeface="Calibri"/>
            </a:endParaRPr>
          </a:p>
        </p:txBody>
      </p:sp>
      <p:pic>
        <p:nvPicPr>
          <p:cNvPr id="581" name="Google Shape;581;p4"/>
          <p:cNvPicPr preferRelativeResize="0"/>
          <p:nvPr/>
        </p:nvPicPr>
        <p:blipFill rotWithShape="1">
          <a:blip r:embed="rId9">
            <a:alphaModFix/>
          </a:blip>
          <a:srcRect b="0" l="0" r="0" t="0"/>
          <a:stretch/>
        </p:blipFill>
        <p:spPr>
          <a:xfrm rot="4484454">
            <a:off x="-1997702" y="4794110"/>
            <a:ext cx="3995405" cy="4127778"/>
          </a:xfrm>
          <a:prstGeom prst="rect">
            <a:avLst/>
          </a:prstGeom>
          <a:noFill/>
          <a:ln>
            <a:noFill/>
          </a:ln>
          <a:effectLst>
            <a:outerShdw blurRad="127000" rotWithShape="0" algn="ctr">
              <a:srgbClr val="4CF974">
                <a:alpha val="49410"/>
              </a:srgbClr>
            </a:outerShdw>
          </a:effectLst>
        </p:spPr>
      </p:pic>
      <p:sp>
        <p:nvSpPr>
          <p:cNvPr id="582" name="Google Shape;582;p4"/>
          <p:cNvSpPr txBox="1"/>
          <p:nvPr>
            <p:ph type="ctrTitle"/>
          </p:nvPr>
        </p:nvSpPr>
        <p:spPr>
          <a:xfrm>
            <a:off x="-277418" y="13855"/>
            <a:ext cx="3534300" cy="854100"/>
          </a:xfrm>
          <a:prstGeom prst="rect">
            <a:avLst/>
          </a:prstGeom>
          <a:noFill/>
          <a:ln>
            <a:noFill/>
          </a:ln>
          <a:effectLst>
            <a:outerShdw blurRad="357188" rotWithShape="0" algn="bl" dist="19050">
              <a:schemeClr val="lt1">
                <a:alpha val="64709"/>
              </a:schemeClr>
            </a:outerShdw>
          </a:effectLst>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Libre Franklin Black"/>
              <a:buNone/>
            </a:pPr>
            <a:r>
              <a:rPr i="1" lang="en-US" sz="4000">
                <a:solidFill>
                  <a:schemeClr val="lt1"/>
                </a:solidFill>
                <a:latin typeface="Libre Franklin Black"/>
                <a:ea typeface="Libre Franklin Black"/>
                <a:cs typeface="Libre Franklin Black"/>
                <a:sym typeface="Libre Franklin Black"/>
              </a:rPr>
              <a:t>IJTIHAD</a:t>
            </a:r>
            <a:endParaRPr/>
          </a:p>
        </p:txBody>
      </p:sp>
      <p:sp>
        <p:nvSpPr>
          <p:cNvPr id="583" name="Google Shape;583;p4"/>
          <p:cNvSpPr/>
          <p:nvPr/>
        </p:nvSpPr>
        <p:spPr>
          <a:xfrm>
            <a:off x="8539575" y="-74375"/>
            <a:ext cx="2672700" cy="2094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1" lang="en-US" sz="2800" u="none" cap="none" strike="noStrike">
                <a:solidFill>
                  <a:schemeClr val="lt1"/>
                </a:solidFill>
                <a:latin typeface="Calibri"/>
                <a:ea typeface="Calibri"/>
                <a:cs typeface="Calibri"/>
                <a:sym typeface="Calibri"/>
              </a:rPr>
              <a:t>Jenis - jenis Ijtihad</a:t>
            </a:r>
            <a:endParaRPr b="1" i="0" sz="2800" u="none" cap="none" strike="noStrike">
              <a:solidFill>
                <a:schemeClr val="lt1"/>
              </a:solidFill>
              <a:latin typeface="Arial"/>
              <a:ea typeface="Arial"/>
              <a:cs typeface="Arial"/>
              <a:sym typeface="Arial"/>
            </a:endParaRPr>
          </a:p>
        </p:txBody>
      </p:sp>
      <p:sp>
        <p:nvSpPr>
          <p:cNvPr id="584" name="Google Shape;584;p4"/>
          <p:cNvSpPr/>
          <p:nvPr/>
        </p:nvSpPr>
        <p:spPr>
          <a:xfrm>
            <a:off x="8539575" y="-74375"/>
            <a:ext cx="2672700" cy="2094900"/>
          </a:xfrm>
          <a:prstGeom prst="rect">
            <a:avLst/>
          </a:prstGeom>
          <a:noFill/>
          <a:ln>
            <a:noFill/>
          </a:ln>
          <a:effectLst>
            <a:outerShdw blurRad="342900" rotWithShape="0" algn="bl" dist="19050">
              <a:schemeClr val="lt1">
                <a:alpha val="64709"/>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1" lang="en-US" sz="2800" u="none" cap="none" strike="noStrike">
                <a:solidFill>
                  <a:schemeClr val="lt1"/>
                </a:solidFill>
                <a:latin typeface="Calibri"/>
                <a:ea typeface="Calibri"/>
                <a:cs typeface="Calibri"/>
                <a:sym typeface="Calibri"/>
              </a:rPr>
              <a:t>Jenis - jenis Ijtihad</a:t>
            </a:r>
            <a:endParaRPr b="1" i="0" sz="28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p14:dur="1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1500"/>
                                  </p:stCondLst>
                                  <p:childTnLst>
                                    <p:set>
                                      <p:cBhvr>
                                        <p:cTn dur="1" fill="hold">
                                          <p:stCondLst>
                                            <p:cond delay="0"/>
                                          </p:stCondLst>
                                        </p:cTn>
                                        <p:tgtEl>
                                          <p:spTgt spid="580"/>
                                        </p:tgtEl>
                                        <p:attrNameLst>
                                          <p:attrName>style.visibility</p:attrName>
                                        </p:attrNameLst>
                                      </p:cBhvr>
                                      <p:to>
                                        <p:strVal val="visible"/>
                                      </p:to>
                                    </p:set>
                                    <p:anim calcmode="lin" valueType="num">
                                      <p:cBhvr additive="base">
                                        <p:cTn dur="2750"/>
                                        <p:tgtEl>
                                          <p:spTgt spid="5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578"/>
                                        </p:tgtEl>
                                        <p:attrNameLst>
                                          <p:attrName>style.visibility</p:attrName>
                                        </p:attrNameLst>
                                      </p:cBhvr>
                                      <p:to>
                                        <p:strVal val="visible"/>
                                      </p:to>
                                    </p:set>
                                    <p:anim calcmode="lin" valueType="num">
                                      <p:cBhvr additive="base">
                                        <p:cTn dur="2750"/>
                                        <p:tgtEl>
                                          <p:spTgt spid="5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750"/>
                                  </p:stCondLst>
                                  <p:childTnLst>
                                    <p:set>
                                      <p:cBhvr>
                                        <p:cTn dur="1" fill="hold">
                                          <p:stCondLst>
                                            <p:cond delay="0"/>
                                          </p:stCondLst>
                                        </p:cTn>
                                        <p:tgtEl>
                                          <p:spTgt spid="579"/>
                                        </p:tgtEl>
                                        <p:attrNameLst>
                                          <p:attrName>style.visibility</p:attrName>
                                        </p:attrNameLst>
                                      </p:cBhvr>
                                      <p:to>
                                        <p:strVal val="visible"/>
                                      </p:to>
                                    </p:set>
                                    <p:anim calcmode="lin" valueType="num">
                                      <p:cBhvr additive="base">
                                        <p:cTn dur="2750"/>
                                        <p:tgtEl>
                                          <p:spTgt spid="579"/>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5000" fill="hold"/>
                                        <p:tgtEl>
                                          <p:spTgt spid="58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