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presProps+xml" PartName="/ppt/presProps2.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24160A-A7AA-4A9E-85A2-CF3FA49A54CE}"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3915647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4160A-A7AA-4A9E-85A2-CF3FA49A54CE}"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60965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4160A-A7AA-4A9E-85A2-CF3FA49A54CE}"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2323401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4160A-A7AA-4A9E-85A2-CF3FA49A54CE}"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240716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24160A-A7AA-4A9E-85A2-CF3FA49A54CE}"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416063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24160A-A7AA-4A9E-85A2-CF3FA49A54CE}"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358143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24160A-A7AA-4A9E-85A2-CF3FA49A54CE}"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374103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24160A-A7AA-4A9E-85A2-CF3FA49A54CE}"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11827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24160A-A7AA-4A9E-85A2-CF3FA49A54CE}"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37844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4160A-A7AA-4A9E-85A2-CF3FA49A54CE}"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4154705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24160A-A7AA-4A9E-85A2-CF3FA49A54CE}"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A16F1C-0662-4914-9BC0-D0C86395D857}" type="slidenum">
              <a:rPr lang="en-US" smtClean="0"/>
              <a:t>‹#›</a:t>
            </a:fld>
            <a:endParaRPr lang="en-US"/>
          </a:p>
        </p:txBody>
      </p:sp>
    </p:spTree>
    <p:extLst>
      <p:ext uri="{BB962C8B-B14F-4D97-AF65-F5344CB8AC3E}">
        <p14:creationId xmlns:p14="http://schemas.microsoft.com/office/powerpoint/2010/main" val="379832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90713"/>
            </a:gs>
            <a:gs pos="100000">
              <a:srgbClr val="230308"/>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4160A-A7AA-4A9E-85A2-CF3FA49A54CE}" type="datetimeFigureOut">
              <a:rPr lang="en-US" smtClean="0"/>
              <a:t>9/23/2022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A16F1C-0662-4914-9BC0-D0C86395D857}" type="slidenum">
              <a:rPr lang="en-US" smtClean="0"/>
              <a:t>‹#›</a:t>
            </a:fld>
            <a:endParaRPr lang="en-US"/>
          </a:p>
        </p:txBody>
      </p:sp>
    </p:spTree>
    <p:extLst>
      <p:ext uri="{BB962C8B-B14F-4D97-AF65-F5344CB8AC3E}">
        <p14:creationId xmlns:p14="http://schemas.microsoft.com/office/powerpoint/2010/main" val="64959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
          <p:cNvSpPr/>
          <p:nvPr/>
        </p:nvSpPr>
        <p:spPr>
          <a:xfrm>
            <a:off x="6376416" y="5407618"/>
            <a:ext cx="27798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
          <p:cNvSpPr/>
          <p:nvPr/>
        </p:nvSpPr>
        <p:spPr>
          <a:xfrm>
            <a:off x="6376416" y="4857697"/>
            <a:ext cx="27798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
          <p:cNvSpPr/>
          <p:nvPr/>
        </p:nvSpPr>
        <p:spPr>
          <a:xfrm>
            <a:off x="6382511" y="4315153"/>
            <a:ext cx="29199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1"/>
          <p:cNvSpPr/>
          <p:nvPr/>
        </p:nvSpPr>
        <p:spPr>
          <a:xfrm>
            <a:off x="3261360" y="5401522"/>
            <a:ext cx="25665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1"/>
          <p:cNvSpPr/>
          <p:nvPr/>
        </p:nvSpPr>
        <p:spPr>
          <a:xfrm>
            <a:off x="3261360" y="4851601"/>
            <a:ext cx="18837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0" name="Google Shape;140;p1"/>
          <p:cNvSpPr/>
          <p:nvPr/>
        </p:nvSpPr>
        <p:spPr>
          <a:xfrm>
            <a:off x="3267456" y="4309057"/>
            <a:ext cx="2877300" cy="421500"/>
          </a:xfrm>
          <a:prstGeom prst="roundRect">
            <a:avLst>
              <a:gd fmla="val 16667" name="adj"/>
            </a:avLst>
          </a:prstGeom>
          <a:gradFill>
            <a:gsLst>
              <a:gs pos="0">
                <a:srgbClr val="FFFFFF">
                  <a:alpha val="14901"/>
                </a:srgbClr>
              </a:gs>
              <a:gs pos="100000">
                <a:srgbClr val="FFFFFF">
                  <a:alpha val="4705"/>
                </a:srgbClr>
              </a:gs>
            </a:gsLst>
            <a:path path="circle">
              <a:fillToRect b="100%" r="100%"/>
            </a:path>
            <a:tileRect l="-100%" t="-100%"/>
          </a:gradFill>
          <a:ln cap="flat" cmpd="sng" w="9525">
            <a:solidFill>
              <a:schemeClr val="lt1">
                <a:alpha val="49800"/>
              </a:schemeClr>
            </a:solidFill>
            <a:prstDash val="solid"/>
            <a:miter lim="800000"/>
            <a:headEnd len="sm" w="sm" type="none"/>
            <a:tailEnd len="sm" w="sm" type="none"/>
          </a:ln>
          <a:effectLst>
            <a:outerShdw blurRad="508000" sx="109000" rotWithShape="0" algn="ctr" sy="109000">
              <a:schemeClr val="lt1">
                <a:alpha val="4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
          <p:cNvSpPr/>
          <p:nvPr/>
        </p:nvSpPr>
        <p:spPr>
          <a:xfrm>
            <a:off x="3642298" y="4321249"/>
            <a:ext cx="5660100" cy="147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800" u="none" cap="none" strike="noStrike">
                <a:solidFill>
                  <a:schemeClr val="lt1"/>
                </a:solidFill>
                <a:latin typeface="Calibri"/>
                <a:ea typeface="Calibri"/>
                <a:cs typeface="Calibri"/>
                <a:sym typeface="Calibri"/>
              </a:rPr>
              <a:t>Bernard Sidany Kilikily                   Fachry Fernanda Putra</a:t>
            </a:r>
            <a:endParaRPr/>
          </a:p>
          <a:p>
            <a:pPr indent="0" lvl="0" marL="0" marR="0" rtl="0" algn="l">
              <a:spcBef>
                <a:spcPts val="0"/>
              </a:spcBef>
              <a:spcAft>
                <a:spcPts val="0"/>
              </a:spcAft>
              <a:buNone/>
            </a:pPr>
            <a:r>
              <a:t/>
            </a:r>
            <a:endParaRPr b="1" i="1" sz="18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Dipa Sonata                                      Fauzan Fasyah Putra</a:t>
            </a:r>
            <a:endParaRPr/>
          </a:p>
          <a:p>
            <a:pPr indent="0" lvl="0" marL="0" marR="0" rtl="0" algn="l">
              <a:spcBef>
                <a:spcPts val="0"/>
              </a:spcBef>
              <a:spcAft>
                <a:spcPts val="0"/>
              </a:spcAft>
              <a:buNone/>
            </a:pPr>
            <a:r>
              <a:t/>
            </a:r>
            <a:endParaRPr b="1" i="1" sz="1800">
              <a:solidFill>
                <a:schemeClr val="lt1"/>
              </a:solidFill>
              <a:latin typeface="Calibri"/>
              <a:ea typeface="Calibri"/>
              <a:cs typeface="Calibri"/>
              <a:sym typeface="Calibri"/>
            </a:endParaRPr>
          </a:p>
          <a:p>
            <a:pPr indent="0" lvl="0" marL="0" marR="0" rtl="0" algn="l">
              <a:spcBef>
                <a:spcPts val="0"/>
              </a:spcBef>
              <a:spcAft>
                <a:spcPts val="0"/>
              </a:spcAft>
              <a:buNone/>
            </a:pPr>
            <a:r>
              <a:rPr b="1" i="1" lang="en-US" sz="1800">
                <a:solidFill>
                  <a:schemeClr val="lt1"/>
                </a:solidFill>
                <a:latin typeface="Calibri"/>
                <a:ea typeface="Calibri"/>
                <a:cs typeface="Calibri"/>
                <a:sym typeface="Calibri"/>
              </a:rPr>
              <a:t>Edo Pramana Putra                        Selestina Didi Irmaya</a:t>
            </a:r>
            <a:endParaRPr b="1" i="1" sz="1800">
              <a:solidFill>
                <a:schemeClr val="lt1"/>
              </a:solidFill>
              <a:latin typeface="Calibri"/>
              <a:ea typeface="Calibri"/>
              <a:cs typeface="Calibri"/>
              <a:sym typeface="Calibri"/>
            </a:endParaRPr>
          </a:p>
        </p:txBody>
      </p:sp>
      <p:sp>
        <p:nvSpPr>
          <p:cNvPr id="142" name="Google Shape;142;p1"/>
          <p:cNvSpPr txBox="1"/>
          <p:nvPr/>
        </p:nvSpPr>
        <p:spPr>
          <a:xfrm>
            <a:off x="7270044" y="1625600"/>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
          <p:cNvSpPr txBox="1"/>
          <p:nvPr>
            <p:ph type="title"/>
          </p:nvPr>
        </p:nvSpPr>
        <p:spPr>
          <a:xfrm>
            <a:off x="3657599" y="916196"/>
            <a:ext cx="5012400" cy="1756800"/>
          </a:xfrm>
          <a:prstGeom prst="rect">
            <a:avLst/>
          </a:prstGeom>
          <a:noFill/>
          <a:ln>
            <a:noFill/>
          </a:ln>
          <a:effectLst>
            <a:outerShdw blurRad="414338" rotWithShape="0" algn="ctr" dist="25">
              <a:schemeClr val="accent4">
                <a:alpha val="50000"/>
              </a:scheme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CC00"/>
              </a:buClr>
              <a:buSzPts val="6000"/>
              <a:buFont typeface="Libre Franklin Black"/>
              <a:buNone/>
            </a:pPr>
            <a:r>
              <a:rPr i="1" lang="en-US" sz="6000">
                <a:solidFill>
                  <a:srgbClr val="FFCC00"/>
                </a:solidFill>
                <a:effectLst>
                  <a:outerShdw blurRad="381000" rotWithShape="0" algn="ctr">
                    <a:srgbClr val="FFCC00">
                      <a:alpha val="50000"/>
                    </a:srgbClr>
                  </a:outerShdw>
                </a:effectLst>
                <a:latin typeface="Libre Franklin Black"/>
                <a:ea typeface="Libre Franklin Black"/>
                <a:cs typeface="Libre Franklin Black"/>
                <a:sym typeface="Libre Franklin Black"/>
              </a:rPr>
              <a:t>INTEGRASI NASIONAL</a:t>
            </a:r>
            <a:endParaRPr i="1" sz="6000">
              <a:solidFill>
                <a:srgbClr val="FFCC00"/>
              </a:solidFill>
              <a:effectLst>
                <a:outerShdw blurRad="381000" rotWithShape="0" algn="ctr">
                  <a:srgbClr val="FFCC00">
                    <a:alpha val="50000"/>
                  </a:srgbClr>
                </a:outerShdw>
              </a:effectLst>
              <a:latin typeface="Libre Franklin Black"/>
              <a:ea typeface="Libre Franklin Black"/>
              <a:cs typeface="Libre Franklin Black"/>
              <a:sym typeface="Libre Franklin Black"/>
            </a:endParaRPr>
          </a:p>
        </p:txBody>
      </p:sp>
      <p:sp>
        <p:nvSpPr>
          <p:cNvPr id="144" name="Google Shape;144;p1"/>
          <p:cNvSpPr/>
          <p:nvPr/>
        </p:nvSpPr>
        <p:spPr>
          <a:xfrm>
            <a:off x="4651077" y="3223047"/>
            <a:ext cx="3025200" cy="554100"/>
          </a:xfrm>
          <a:prstGeom prst="rect">
            <a:avLst/>
          </a:prstGeom>
          <a:noFill/>
          <a:ln>
            <a:noFill/>
          </a:ln>
          <a:effectLst>
            <a:outerShdw blurRad="414338" rotWithShape="0" algn="ctr" dist="25">
              <a:schemeClr val="lt1">
                <a:alpha val="50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3000">
                <a:solidFill>
                  <a:srgbClr val="FFCC00"/>
                </a:solidFill>
                <a:effectLst>
                  <a:outerShdw blurRad="381000" rotWithShape="0" algn="ctr">
                    <a:srgbClr val="FFCC00">
                      <a:alpha val="50000"/>
                    </a:srgbClr>
                  </a:outerShdw>
                </a:effectLst>
                <a:latin typeface="Libre Franklin Black"/>
                <a:ea typeface="Libre Franklin Black"/>
                <a:cs typeface="Libre Franklin Black"/>
                <a:sym typeface="Libre Franklin Black"/>
              </a:rPr>
              <a:t>KELOMPOK 2</a:t>
            </a:r>
            <a:endParaRPr/>
          </a:p>
        </p:txBody>
      </p:sp>
      <p:sp>
        <p:nvSpPr>
          <p:cNvPr id="145" name="Google Shape;145;p1"/>
          <p:cNvSpPr/>
          <p:nvPr/>
        </p:nvSpPr>
        <p:spPr>
          <a:xfrm>
            <a:off x="3510846" y="4431793"/>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
        <p:nvSpPr>
          <p:cNvPr id="146" name="Google Shape;146;p1"/>
          <p:cNvSpPr/>
          <p:nvPr/>
        </p:nvSpPr>
        <p:spPr>
          <a:xfrm>
            <a:off x="3510846" y="4991070"/>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
        <p:nvSpPr>
          <p:cNvPr id="147" name="Google Shape;147;p1"/>
          <p:cNvSpPr/>
          <p:nvPr/>
        </p:nvSpPr>
        <p:spPr>
          <a:xfrm>
            <a:off x="3510846" y="5550347"/>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
        <p:nvSpPr>
          <p:cNvPr id="148" name="Google Shape;148;p1"/>
          <p:cNvSpPr/>
          <p:nvPr/>
        </p:nvSpPr>
        <p:spPr>
          <a:xfrm>
            <a:off x="6597398" y="4427259"/>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
        <p:nvSpPr>
          <p:cNvPr id="149" name="Google Shape;149;p1"/>
          <p:cNvSpPr/>
          <p:nvPr/>
        </p:nvSpPr>
        <p:spPr>
          <a:xfrm>
            <a:off x="6597398" y="4986536"/>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
        <p:nvSpPr>
          <p:cNvPr id="150" name="Google Shape;150;p1"/>
          <p:cNvSpPr/>
          <p:nvPr/>
        </p:nvSpPr>
        <p:spPr>
          <a:xfrm>
            <a:off x="6597398" y="5545813"/>
            <a:ext cx="112800" cy="124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1050E"/>
              </a:solidFill>
              <a:latin typeface="Calibri"/>
              <a:ea typeface="Calibri"/>
              <a:cs typeface="Calibri"/>
              <a:sym typeface="Calibri"/>
            </a:endParaRPr>
          </a:p>
        </p:txBody>
      </p: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2750"/>
                                        <p:tgtEl>
                                          <p:spTgt spid="14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2750"/>
                                        <p:tgtEl>
                                          <p:spTgt spid="14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2750"/>
                                        <p:tgtEl>
                                          <p:spTgt spid="13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2750"/>
                                        <p:tgtEl>
                                          <p:spTgt spid="1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275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2750"/>
                                        <p:tgtEl>
                                          <p:spTgt spid="14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2750"/>
                                        <p:tgtEl>
                                          <p:spTgt spid="14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2750"/>
                                        <p:tgtEl>
                                          <p:spTgt spid="1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2750"/>
                                        <p:tgtEl>
                                          <p:spTgt spid="14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2750"/>
                                        <p:tgtEl>
                                          <p:spTgt spid="1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2750"/>
                                        <p:tgtEl>
                                          <p:spTgt spid="14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2750"/>
                                        <p:tgtEl>
                                          <p:spTgt spid="1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2750"/>
                                        <p:tgtEl>
                                          <p:spTgt spid="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2750"/>
                                        <p:tgtEl>
                                          <p:spTgt spid="1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41"/>
                                        </p:tgtEl>
                                        <p:attrNameLst>
                                          <p:attrName>style.visibility</p:attrName>
                                        </p:attrNameLst>
                                      </p:cBhvr>
                                      <p:to>
                                        <p:strVal val="visible"/>
                                      </p:to>
                                    </p:set>
                                    <p:anim calcmode="lin" valueType="num">
                                      <p:cBhvr additive="base">
                                        <p:cTn dur="2750"/>
                                        <p:tgtEl>
                                          <p:spTgt spid="14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0"/>
          <p:cNvSpPr/>
          <p:nvPr/>
        </p:nvSpPr>
        <p:spPr>
          <a:xfrm>
            <a:off x="2236100" y="618600"/>
            <a:ext cx="7490100" cy="1706700"/>
          </a:xfrm>
          <a:prstGeom prst="rect">
            <a:avLst/>
          </a:prstGeom>
          <a:noFill/>
          <a:ln>
            <a:noFill/>
          </a:ln>
          <a:effectLst>
            <a:outerShdw blurRad="400050"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CONTOH MASALAH INTEGRASI NASIONAL DALAM KEHIDUPAN BERBANGSA DAN BERNEGARA</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222" name="Google Shape;222;p10"/>
          <p:cNvSpPr/>
          <p:nvPr/>
        </p:nvSpPr>
        <p:spPr>
          <a:xfrm>
            <a:off x="709244" y="2325162"/>
            <a:ext cx="9958800" cy="37857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1.   Perbedaan Kepentingan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Kepentingan merupakan dasar dari timbulnya tingkah laku individu . Individu bertingkah laku karena adanya dorongan untuk memenuhi kepentingannya,  sama halnya dengan konflik. Konflik dilatarbelakangi oleh perbedaan ciri fisik, kepandaian, pengetahuan, adat istiadat, keyakinan, dan lain sebagainya.</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2.   Dendam karena kekalahan dengan sekolah lain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Biasanya ini terjadi ketika adanya pertandingan bola antar sekolah. Dimana tim sekolah yang satu kalah dengan sekolah yang lain. Hal ini menyebabkan adanya rasa kecewa dan celakanya mereka ini biasanya melampiaskan kekecewaan nya dengan cara mengajak berkelahi tim sekolah lain tersebut.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3.   Pertentangan Sosial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Kepentingan merupakan dasar dari timbulnya tingkah laku individu. Individu bertingkah laku karena adanya dorongan untuk memenuhi kepentingannya. Kepentingan ini sifatnya esensial bagi kelangsungan hidup individu itu sendiri, jika individu berhasil memenuhi kepentingannya, maka akan merasakan kepuasan dan sebaliknya kegagalan dalam memenuhi kepentingan akan menimbulkan masalah baik bagi dirinya maupun bagi lingkungannya.</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223" name="Google Shape;223;p10"/>
          <p:cNvSpPr txBox="1"/>
          <p:nvPr/>
        </p:nvSpPr>
        <p:spPr>
          <a:xfrm>
            <a:off x="10192304" y="344618"/>
            <a:ext cx="19836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224" name="Google Shape;224;p10"/>
          <p:cNvSpPr txBox="1"/>
          <p:nvPr/>
        </p:nvSpPr>
        <p:spPr>
          <a:xfrm>
            <a:off x="279720" y="342270"/>
            <a:ext cx="14904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225" name="Google Shape;225;p10"/>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26" name="Google Shape;226;p10"/>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27" name="Google Shape;227;p10"/>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50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2750"/>
                                        <p:tgtEl>
                                          <p:spTgt spid="2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2750"/>
                                        <p:tgtEl>
                                          <p:spTgt spid="22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11"/>
          <p:cNvSpPr/>
          <p:nvPr/>
        </p:nvSpPr>
        <p:spPr>
          <a:xfrm>
            <a:off x="2439600" y="361513"/>
            <a:ext cx="7312800" cy="15696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CONTOH MASALAH INTEGRASI NASIONAL DALAM KEHIDUPAN BERBANGSA DAN BERNEGARA</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230" name="Google Shape;230;p11"/>
          <p:cNvSpPr/>
          <p:nvPr/>
        </p:nvSpPr>
        <p:spPr>
          <a:xfrm>
            <a:off x="709243" y="2130090"/>
            <a:ext cx="9958800" cy="4278000"/>
          </a:xfrm>
          <a:prstGeom prst="rect">
            <a:avLst/>
          </a:prstGeom>
          <a:noFill/>
          <a:ln>
            <a:noFill/>
          </a:ln>
          <a:effectLst>
            <a:outerShdw blurRad="471488"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4.   Aksi Protes dan Demonstrasi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Aksi protes juga disebut juga unjuk rasa yang selalu terjadi dalam kehidupan manusia. Hal itu terjadi karena setiap orang memiliki pendapat dan pandangan yang mungkin berbeda.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5.   Meningkatnya Kriminalitas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Perubahan social yang terjadi dalam kehidupan memberi peluang bagi setiap orang untuk berubah, tetapi perubahan tersebut tidak membawa setiap orang kea rah yang di cita-citakan. Hal ini berakibat terjadinya perbedaan social berdasarkan kekayaan, pengetahuan, perilaku, ataupun pergaulan.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6.   Kenakalan Remaja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Kenakalan remaja merupakan disintregasi dari keutuhan suatu masyarakat. Hal itu karena Tindakan yang mereka lakukan dapat meresahkan masyarakat oleh karena itu, kenakalan remaja disebut sebagai masalah social.</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7.   Korupsi Membuat Kepercayaan Masyarakat Menghilang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Korupsi adalah perbuatan yang membunuh kelangsungan hidup suatu negara. Walaupun begitu, tindak pidana korupsi seperti menjadi budaya yang sering dianggap lumrah. Pada tahun 2014-2015 Mahkamah Agama tekah memutuskan adanya 803 kasus tindak pidana korupsi di Indonesia (Ayuningtias, 2016).</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231" name="Google Shape;231;p11"/>
          <p:cNvSpPr txBox="1"/>
          <p:nvPr/>
        </p:nvSpPr>
        <p:spPr>
          <a:xfrm>
            <a:off x="10192304" y="344618"/>
            <a:ext cx="19836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232" name="Google Shape;232;p11"/>
          <p:cNvSpPr txBox="1"/>
          <p:nvPr/>
        </p:nvSpPr>
        <p:spPr>
          <a:xfrm>
            <a:off x="279720" y="342270"/>
            <a:ext cx="14904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233" name="Google Shape;233;p11"/>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34" name="Google Shape;234;p11"/>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35" name="Google Shape;235;p11"/>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
          <p:cNvSpPr/>
          <p:nvPr/>
        </p:nvSpPr>
        <p:spPr>
          <a:xfrm>
            <a:off x="1232748" y="2366815"/>
            <a:ext cx="9956700" cy="3670800"/>
          </a:xfrm>
          <a:prstGeom prst="rect">
            <a:avLst/>
          </a:prstGeom>
          <a:noFill/>
          <a:ln>
            <a:noFill/>
          </a:ln>
          <a:effectLst>
            <a:outerShdw blurRad="500063" rotWithShape="0" algn="bl" dist="19050">
              <a:schemeClr val="lt1">
                <a:alpha val="51000"/>
              </a:schemeClr>
            </a:outerShdw>
          </a:effectLst>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Integrasi Nasional berasal dari dua kata, yakni Integrasi dan Nasional. Integrasi ini berasal dari Bahasa inggris(integrate) yang memiliki arti menyatupadukan,mempersatukan,atau, menggabungkan.</a:t>
            </a:r>
            <a:endParaRPr sz="18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lt1"/>
              </a:buClr>
              <a:buSzPts val="1600"/>
              <a:buFont typeface="Calibri"/>
              <a:buAutoNum type="alphaLcPeriod"/>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Pada Kamus Besar Bahasa Indonesia(KBBI)</a:t>
            </a:r>
            <a:endParaRPr sz="1800">
              <a:solidFill>
                <a:schemeClr val="dk1"/>
              </a:solidFill>
              <a:latin typeface="Calibri"/>
              <a:ea typeface="Calibri"/>
              <a:cs typeface="Calibri"/>
              <a:sym typeface="Calibri"/>
            </a:endParaRPr>
          </a:p>
          <a:p>
            <a:pPr indent="0" lvl="0" marL="457200" marR="0" rtl="0" algn="l">
              <a:lnSpc>
                <a:spcPct val="107000"/>
              </a:lnSpc>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Integrase memiliki arti pembauran sehingga menjadi satu kesatuan yang bulat dan utuh </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600"/>
              <a:buFont typeface="Calibri"/>
              <a:buAutoNum type="alphaLcPeriod"/>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Secara politis</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457200" marR="0" rtl="0" algn="l">
              <a:lnSpc>
                <a:spcPct val="107000"/>
              </a:lnSpc>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Integrase nasional secara politis ini memiliki  arti bahwa penyatuan berbagai kelompok budaya dan sosial dalam kesatuan wilayah nasional yang membentuk suatu identitas nasional.</a:t>
            </a:r>
            <a:endParaRPr sz="18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lt1"/>
              </a:buClr>
              <a:buSzPts val="1600"/>
              <a:buFont typeface="Calibri"/>
              <a:buAutoNum type="alphaLcPeriod"/>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Secara Antropologi</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457200" marR="0" rtl="0" algn="l">
              <a:lnSpc>
                <a:spcPct val="107000"/>
              </a:lnSpc>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Integrasi secara antropologi ini memiliki arti  bahwa proses penyesuaian  diantara unsur-unsur kebudayaan  yang berbeda sehingga mencapai suatu kesatuan fungsi didalam kehidupan masyarakat.</a:t>
            </a:r>
            <a:endParaRPr sz="1800">
              <a:solidFill>
                <a:schemeClr val="dk1"/>
              </a:solidFill>
              <a:latin typeface="Calibri"/>
              <a:ea typeface="Calibri"/>
              <a:cs typeface="Calibri"/>
              <a:sym typeface="Calibri"/>
            </a:endParaRPr>
          </a:p>
          <a:p>
            <a:pPr indent="0" lvl="0" marL="0" marR="0" rtl="0" algn="l">
              <a:spcBef>
                <a:spcPts val="80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Integrasi Nasional adalah usaha dan proses mempersatukan perbedaan- perbedaan  yang ada pada suatu negara sehingga terciptanya keserasian dan keselarasan secara nasional.Seperti yang kita ketahui,Indonesia merupakan bangsa yang sangat besar baik dari kebudayaan ataupun wilayahnya.</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53" name="Google Shape;153;p2"/>
          <p:cNvSpPr/>
          <p:nvPr/>
        </p:nvSpPr>
        <p:spPr>
          <a:xfrm>
            <a:off x="718051" y="653575"/>
            <a:ext cx="5215500" cy="1138800"/>
          </a:xfrm>
          <a:prstGeom prst="rect">
            <a:avLst/>
          </a:prstGeom>
          <a:noFill/>
          <a:ln>
            <a:noFill/>
          </a:ln>
          <a:effectLst>
            <a:outerShdw blurRad="414338" rotWithShape="0" algn="bl" dist="19050">
              <a:schemeClr val="lt1">
                <a:alpha val="51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3400"/>
              <a:buFont typeface="Libre Franklin Black"/>
              <a:buNone/>
            </a:pPr>
            <a:r>
              <a:rPr i="1" lang="en-US" sz="34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DEFINISI INTEGRASI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3400"/>
              <a:buFont typeface="Libre Franklin Black"/>
              <a:buNone/>
            </a:pPr>
            <a:r>
              <a:rPr i="1" lang="en-US" sz="34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NASIONAL</a:t>
            </a:r>
            <a:endParaRPr i="1" sz="34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54" name="Google Shape;154;p2"/>
          <p:cNvSpPr txBox="1"/>
          <p:nvPr/>
        </p:nvSpPr>
        <p:spPr>
          <a:xfrm>
            <a:off x="10192304" y="344618"/>
            <a:ext cx="1983600" cy="612000"/>
          </a:xfrm>
          <a:prstGeom prst="rect">
            <a:avLst/>
          </a:prstGeom>
          <a:noFill/>
          <a:ln>
            <a:noFill/>
          </a:ln>
          <a:effectLst>
            <a:outerShdw blurRad="485775" rotWithShape="0" algn="ctr" dist="25">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155" name="Google Shape;155;p2"/>
          <p:cNvCxnSpPr/>
          <p:nvPr/>
        </p:nvCxnSpPr>
        <p:spPr>
          <a:xfrm flipH="1">
            <a:off x="-499980" y="-420568"/>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outerShdw>
          </a:effectLst>
        </p:spPr>
      </p:cxnSp>
      <p:cxnSp>
        <p:nvCxnSpPr>
          <p:cNvPr id="156" name="Google Shape;156;p2"/>
          <p:cNvCxnSpPr/>
          <p:nvPr/>
        </p:nvCxnSpPr>
        <p:spPr>
          <a:xfrm flipH="1">
            <a:off x="-270965" y="-217440"/>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outerShdw>
          </a:effectLst>
        </p:spPr>
      </p:cxnSp>
      <p:cxnSp>
        <p:nvCxnSpPr>
          <p:cNvPr id="157" name="Google Shape;157;p2"/>
          <p:cNvCxnSpPr/>
          <p:nvPr/>
        </p:nvCxnSpPr>
        <p:spPr>
          <a:xfrm flipH="1">
            <a:off x="-304245" y="-420568"/>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275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2750"/>
                                        <p:tgtEl>
                                          <p:spTgt spid="1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
          <p:cNvSpPr/>
          <p:nvPr/>
        </p:nvSpPr>
        <p:spPr>
          <a:xfrm>
            <a:off x="3704625" y="679263"/>
            <a:ext cx="5256900" cy="1354200"/>
          </a:xfrm>
          <a:prstGeom prst="rect">
            <a:avLst/>
          </a:prstGeom>
          <a:noFill/>
          <a:ln>
            <a:noFill/>
          </a:ln>
          <a:effectLst>
            <a:outerShdw blurRad="428625" rotWithShape="0" algn="bl" dist="19050">
              <a:schemeClr val="lt1">
                <a:alpha val="49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FAKTOR PENDORONG</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INTEGRASI NASIONAL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60" name="Google Shape;160;p3"/>
          <p:cNvSpPr/>
          <p:nvPr/>
        </p:nvSpPr>
        <p:spPr>
          <a:xfrm>
            <a:off x="1354668" y="2269993"/>
            <a:ext cx="9956700" cy="3441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chemeClr val="dk1"/>
              </a:buClr>
              <a:buSzPts val="1600"/>
              <a:buFont typeface="Calibri"/>
              <a:buNone/>
            </a:pPr>
            <a:r>
              <a:t/>
            </a:r>
            <a:endParaRPr i="1" sz="1600">
              <a:solidFill>
                <a:schemeClr val="lt1"/>
              </a:solidFill>
              <a:latin typeface="Calibri"/>
              <a:ea typeface="Calibri"/>
              <a:cs typeface="Calibri"/>
              <a:sym typeface="Calibri"/>
            </a:endParaRPr>
          </a:p>
        </p:txBody>
      </p:sp>
      <p:sp>
        <p:nvSpPr>
          <p:cNvPr id="161" name="Google Shape;161;p3"/>
          <p:cNvSpPr/>
          <p:nvPr/>
        </p:nvSpPr>
        <p:spPr>
          <a:xfrm>
            <a:off x="853438" y="2221850"/>
            <a:ext cx="5256900" cy="1354200"/>
          </a:xfrm>
          <a:prstGeom prst="rect">
            <a:avLst/>
          </a:prstGeom>
          <a:noFill/>
          <a:ln>
            <a:noFill/>
          </a:ln>
          <a:effectLst>
            <a:outerShdw blurRad="500063" rotWithShape="0" algn="bl" dist="19050">
              <a:schemeClr val="lt1">
                <a:alpha val="50000"/>
              </a:scheme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1800"/>
              <a:buFont typeface="Calibri"/>
              <a:buAutoNum type="alphaLcPeriod"/>
            </a:pP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Adanya rasa yang senasib dan seperjuangan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yang diakibatkan oleh faktor-faktor sejarah Indonesia telah mengalami  sejarah yang kelam dimasa lalu, terutama zaman dimana  Indonesia dijajah oleh bangsa lain selama bertahun-tahun.</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62" name="Google Shape;162;p3"/>
          <p:cNvSpPr/>
          <p:nvPr/>
        </p:nvSpPr>
        <p:spPr>
          <a:xfrm>
            <a:off x="853438" y="3768254"/>
            <a:ext cx="5256900" cy="1107900"/>
          </a:xfrm>
          <a:prstGeom prst="rect">
            <a:avLst/>
          </a:prstGeom>
          <a:noFill/>
          <a:ln>
            <a:noFill/>
          </a:ln>
          <a:effectLst>
            <a:outerShdw blurRad="500063" rotWithShape="0" algn="bl" dist="19050">
              <a:schemeClr val="lt1">
                <a:alpha val="51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alibri"/>
              <a:buNone/>
            </a:pP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b.  Adanya ideology nasional</a:t>
            </a:r>
            <a:endParaRPr b="1"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Ideologi nasional negara kita adalah Pancasila.Sebagai ideologi nasional, Pancasila tidak dapat diganti oleh ideologi  manapun.</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63" name="Google Shape;163;p3"/>
          <p:cNvSpPr/>
          <p:nvPr/>
        </p:nvSpPr>
        <p:spPr>
          <a:xfrm>
            <a:off x="6110341" y="2209350"/>
            <a:ext cx="5256900" cy="21237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alibri"/>
              <a:buNone/>
            </a:pP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c.  Adanya sikap tekad dan keinginan untuk kembali bersatu Perbedaan dan kemajemukan diindonesia </a:t>
            </a: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bukanlah salah satu  alasan untuk  dijadikan faktor  penyebab konflik sosial yang terjadi dikalangan masyarakat.Justru perbedaan inilah yang membuat masyarakat Indonesia mempunyai keinginan untuk mempersatukan perbedaan didalam satu kesatuan bangsa yang utuh</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64" name="Google Shape;164;p3"/>
          <p:cNvSpPr/>
          <p:nvPr/>
        </p:nvSpPr>
        <p:spPr>
          <a:xfrm>
            <a:off x="6110340" y="4508865"/>
            <a:ext cx="5190300" cy="1600500"/>
          </a:xfrm>
          <a:prstGeom prst="rect">
            <a:avLst/>
          </a:prstGeom>
          <a:noFill/>
          <a:ln>
            <a:noFill/>
          </a:ln>
          <a:effectLst>
            <a:outerShdw blurRad="485775" rotWithShape="0" algn="bl" dist="19050">
              <a:schemeClr val="lt1">
                <a:alpha val="49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alibri"/>
              <a:buNone/>
            </a:pP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d.  Adanya ancaman dari luar</a:t>
            </a:r>
            <a:endParaRPr b="1"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Walaupun Indonesia sudah merdeka,bukan tidak mungkin ancaman dari luar itu masuk ke Indonesia. Ancaman-ancaman dari luar   di era globalisasi sekarang ini tidak dapat diartikan sebagai  ancaman yang menjajah  seperti pada masa kemerdekaan  Indonesia.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65" name="Google Shape;165;p3"/>
          <p:cNvSpPr txBox="1"/>
          <p:nvPr/>
        </p:nvSpPr>
        <p:spPr>
          <a:xfrm>
            <a:off x="10192304" y="344618"/>
            <a:ext cx="1983600" cy="612000"/>
          </a:xfrm>
          <a:prstGeom prst="rect">
            <a:avLst/>
          </a:prstGeom>
          <a:noFill/>
          <a:ln>
            <a:noFill/>
          </a:ln>
          <a:effectLst>
            <a:outerShdw blurRad="485775" rotWithShape="0" algn="ctr" dist="25">
              <a:schemeClr val="accent4">
                <a:alpha val="41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166" name="Google Shape;166;p3"/>
          <p:cNvSpPr txBox="1"/>
          <p:nvPr/>
        </p:nvSpPr>
        <p:spPr>
          <a:xfrm>
            <a:off x="279720" y="342270"/>
            <a:ext cx="1490400" cy="612000"/>
          </a:xfrm>
          <a:prstGeom prst="rect">
            <a:avLst/>
          </a:prstGeom>
          <a:noFill/>
          <a:ln>
            <a:noFill/>
          </a:ln>
          <a:effectLst>
            <a:outerShdw blurRad="514350" rotWithShape="0" algn="ctr" dist="25">
              <a:schemeClr val="accent4">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167" name="Google Shape;167;p3"/>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68" name="Google Shape;168;p3"/>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69" name="Google Shape;169;p3"/>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2750"/>
                                        <p:tgtEl>
                                          <p:spTgt spid="15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2750"/>
                                        <p:tgtEl>
                                          <p:spTgt spid="16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2750"/>
                                        <p:tgtEl>
                                          <p:spTgt spid="16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2750"/>
                                        <p:tgtEl>
                                          <p:spTgt spid="16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00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2750"/>
                                        <p:tgtEl>
                                          <p:spTgt spid="1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4"/>
          <p:cNvSpPr/>
          <p:nvPr/>
        </p:nvSpPr>
        <p:spPr>
          <a:xfrm>
            <a:off x="3736327" y="620175"/>
            <a:ext cx="5215500" cy="1112400"/>
          </a:xfrm>
          <a:prstGeom prst="rect">
            <a:avLst/>
          </a:prstGeom>
          <a:noFill/>
          <a:ln>
            <a:noFill/>
          </a:ln>
          <a:effectLst>
            <a:outerShdw blurRad="42862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FAKTOR PENDUKUNG</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INTEGRASI NASIONAL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72" name="Google Shape;172;p4"/>
          <p:cNvSpPr/>
          <p:nvPr/>
        </p:nvSpPr>
        <p:spPr>
          <a:xfrm>
            <a:off x="907627" y="2535333"/>
            <a:ext cx="6096000" cy="28623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000"/>
              <a:buChar char="•"/>
            </a:pPr>
            <a:r>
              <a:rPr i="1" lang="en-US" sz="2000">
                <a:solidFill>
                  <a:schemeClr val="lt1"/>
                </a:solidFill>
                <a:effectLst>
                  <a:outerShdw blurRad="635000" rotWithShape="0" algn="ctr">
                    <a:srgbClr val="FFFFFF">
                      <a:alpha val="29803"/>
                    </a:srgbClr>
                  </a:outerShdw>
                </a:effectLst>
                <a:latin typeface="Calibri"/>
                <a:ea typeface="Calibri"/>
                <a:cs typeface="Calibri"/>
                <a:sym typeface="Calibri"/>
              </a:rPr>
              <a:t>Penggunaan Bahasa Indonesia</a:t>
            </a:r>
            <a:endParaRPr sz="1800">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342900" lvl="0" marL="342900" marR="0" rtl="0" algn="l">
              <a:spcBef>
                <a:spcPts val="0"/>
              </a:spcBef>
              <a:spcAft>
                <a:spcPts val="0"/>
              </a:spcAft>
              <a:buClr>
                <a:schemeClr val="lt1"/>
              </a:buClr>
              <a:buSzPts val="2000"/>
              <a:buChar char="•"/>
            </a:pPr>
            <a:r>
              <a:rPr i="1" lang="en-US" sz="2000">
                <a:solidFill>
                  <a:schemeClr val="lt1"/>
                </a:solidFill>
                <a:effectLst>
                  <a:outerShdw blurRad="635000" rotWithShape="0" algn="ctr">
                    <a:srgbClr val="FFFFFF">
                      <a:alpha val="29803"/>
                    </a:srgbClr>
                  </a:outerShdw>
                </a:effectLst>
                <a:latin typeface="Calibri"/>
                <a:ea typeface="Calibri"/>
                <a:cs typeface="Calibri"/>
                <a:sym typeface="Calibri"/>
              </a:rPr>
              <a:t>Semangat persatuan serta kesatuan didalam bangsa</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342900" lvl="0" marL="342900" marR="0" rtl="0" algn="l">
              <a:spcBef>
                <a:spcPts val="0"/>
              </a:spcBef>
              <a:spcAft>
                <a:spcPts val="0"/>
              </a:spcAft>
              <a:buClr>
                <a:schemeClr val="lt1"/>
              </a:buClr>
              <a:buSzPts val="2000"/>
              <a:buChar char="•"/>
            </a:pPr>
            <a:r>
              <a:rPr i="1" lang="en-US" sz="2000">
                <a:solidFill>
                  <a:schemeClr val="lt1"/>
                </a:solidFill>
                <a:effectLst>
                  <a:outerShdw blurRad="635000" rotWithShape="0" algn="ctr">
                    <a:srgbClr val="FFFFFF">
                      <a:alpha val="29803"/>
                    </a:srgbClr>
                  </a:outerShdw>
                </a:effectLst>
                <a:latin typeface="Calibri"/>
                <a:ea typeface="Calibri"/>
                <a:cs typeface="Calibri"/>
                <a:sym typeface="Calibri"/>
              </a:rPr>
              <a:t>Adanya kepribadian dan pandangan hidup kebangsaan yang sama yakni Pancasila</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15900" lvl="0" marL="342900" marR="0" rtl="0" algn="l">
              <a:spcBef>
                <a:spcPts val="0"/>
              </a:spcBef>
              <a:spcAft>
                <a:spcPts val="0"/>
              </a:spcAft>
              <a:buClr>
                <a:schemeClr val="dk1"/>
              </a:buClr>
              <a:buSzPts val="2000"/>
              <a:buFont typeface="Arial"/>
              <a:buNone/>
            </a:pPr>
            <a:r>
              <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342900" lvl="0" marL="342900" marR="0" rtl="0" algn="l">
              <a:spcBef>
                <a:spcPts val="0"/>
              </a:spcBef>
              <a:spcAft>
                <a:spcPts val="0"/>
              </a:spcAft>
              <a:buClr>
                <a:schemeClr val="lt1"/>
              </a:buClr>
              <a:buSzPts val="2000"/>
              <a:buChar char="•"/>
            </a:pPr>
            <a:r>
              <a:rPr i="1" lang="en-US" sz="2000">
                <a:solidFill>
                  <a:schemeClr val="lt1"/>
                </a:solidFill>
                <a:effectLst>
                  <a:outerShdw blurRad="635000" rotWithShape="0" algn="ctr">
                    <a:srgbClr val="FFFFFF">
                      <a:alpha val="29803"/>
                    </a:srgbClr>
                  </a:outerShdw>
                </a:effectLst>
                <a:latin typeface="Calibri"/>
                <a:ea typeface="Calibri"/>
                <a:cs typeface="Calibri"/>
                <a:sym typeface="Calibri"/>
              </a:rPr>
              <a:t>Adanya jiwa dan rasa semangat dalam bergotong royong</a:t>
            </a:r>
            <a:endParaRPr i="1" sz="20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73" name="Google Shape;173;p4"/>
          <p:cNvSpPr txBox="1"/>
          <p:nvPr/>
        </p:nvSpPr>
        <p:spPr>
          <a:xfrm>
            <a:off x="10192304" y="344618"/>
            <a:ext cx="1983600" cy="612000"/>
          </a:xfrm>
          <a:prstGeom prst="rect">
            <a:avLst/>
          </a:prstGeom>
          <a:noFill/>
          <a:ln>
            <a:noFill/>
          </a:ln>
          <a:effectLst>
            <a:outerShdw blurRad="514350" rotWithShape="0" algn="ctr" dist="25">
              <a:schemeClr val="accent4">
                <a:alpha val="39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174" name="Google Shape;174;p4"/>
          <p:cNvSpPr txBox="1"/>
          <p:nvPr/>
        </p:nvSpPr>
        <p:spPr>
          <a:xfrm>
            <a:off x="279720" y="342270"/>
            <a:ext cx="1490400" cy="612000"/>
          </a:xfrm>
          <a:prstGeom prst="rect">
            <a:avLst/>
          </a:prstGeom>
          <a:noFill/>
          <a:ln>
            <a:noFill/>
          </a:ln>
          <a:effectLst>
            <a:outerShdw blurRad="500063" rotWithShape="0" algn="ctr" dist="25">
              <a:schemeClr val="accent4">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175" name="Google Shape;175;p4"/>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76" name="Google Shape;176;p4"/>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77" name="Google Shape;177;p4"/>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pic>
        <p:nvPicPr>
          <p:cNvPr id="178" name="Google Shape;178;p4"/>
          <p:cNvPicPr preferRelativeResize="0"/>
          <p:nvPr/>
        </p:nvPicPr>
        <p:blipFill rotWithShape="1">
          <a:blip r:embed="rId2">
            <a:alphaModFix/>
          </a:blip>
          <a:srcRect b="0" l="0" r="0" t="0"/>
          <a:stretch/>
        </p:blipFill>
        <p:spPr>
          <a:xfrm>
            <a:off x="7479104" y="4177508"/>
            <a:ext cx="3396701" cy="1914600"/>
          </a:xfrm>
          <a:prstGeom prst="rect">
            <a:avLst/>
          </a:prstGeom>
          <a:noFill/>
          <a:ln cap="flat" cmpd="sng" w="12700">
            <a:solidFill>
              <a:schemeClr val="lt1"/>
            </a:solidFill>
            <a:prstDash val="solid"/>
            <a:miter lim="800000"/>
            <a:headEnd len="sm" w="sm" type="none"/>
            <a:tailEnd len="sm" w="sm" type="none"/>
          </a:ln>
          <a:effectLst>
            <a:outerShdw blurRad="444500" rotWithShape="0" algn="ctr">
              <a:schemeClr val="lt1">
                <a:alpha val="20000"/>
              </a:schemeClr>
            </a:outerShdw>
          </a:effectLst>
        </p:spPr>
      </p:pic>
      <p:pic>
        <p:nvPicPr>
          <p:cNvPr id="179" name="Google Shape;179;p4"/>
          <p:cNvPicPr preferRelativeResize="0"/>
          <p:nvPr/>
        </p:nvPicPr>
        <p:blipFill rotWithShape="1">
          <a:blip r:embed="rId3">
            <a:alphaModFix/>
          </a:blip>
          <a:srcRect b="0" l="0" r="0" t="0"/>
          <a:stretch/>
        </p:blipFill>
        <p:spPr>
          <a:xfrm>
            <a:off x="7842285" y="2073791"/>
            <a:ext cx="2670337" cy="1762478"/>
          </a:xfrm>
          <a:prstGeom prst="rect">
            <a:avLst/>
          </a:prstGeom>
          <a:noFill/>
          <a:ln cap="flat" cmpd="sng" w="12700">
            <a:solidFill>
              <a:schemeClr val="lt1"/>
            </a:solidFill>
            <a:prstDash val="solid"/>
            <a:miter lim="800000"/>
            <a:headEnd len="sm" w="sm" type="none"/>
            <a:tailEnd len="sm" w="sm" type="none"/>
          </a:ln>
          <a:effectLst>
            <a:outerShdw blurRad="444500" rotWithShape="0" algn="ctr">
              <a:schemeClr val="lt1">
                <a:alpha val="20000"/>
              </a:schemeClr>
            </a:outerShdw>
          </a:effectLst>
        </p:spPr>
      </p:pic>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2750"/>
                                        <p:tgtEl>
                                          <p:spTgt spid="1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2750"/>
                                        <p:tgtEl>
                                          <p:spTgt spid="1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2750"/>
                                        <p:tgtEl>
                                          <p:spTgt spid="17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275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5"/>
          <p:cNvSpPr/>
          <p:nvPr/>
        </p:nvSpPr>
        <p:spPr>
          <a:xfrm>
            <a:off x="3162200" y="540920"/>
            <a:ext cx="5637900" cy="1210800"/>
          </a:xfrm>
          <a:prstGeom prst="rect">
            <a:avLst/>
          </a:prstGeom>
          <a:noFill/>
          <a:ln>
            <a:noFill/>
          </a:ln>
          <a:effectLst>
            <a:outerShdw blurRad="442913" rotWithShape="0" algn="bl" dist="19050">
              <a:schemeClr val="lt1">
                <a:alpha val="51000"/>
              </a:schemeClr>
            </a:outerShdw>
          </a:effectLst>
        </p:spPr>
        <p:txBody>
          <a:bodyPr anchorCtr="0" anchor="t" bIns="45700" lIns="91425" spcFirstLastPara="1" rIns="91425" wrap="square" tIns="45700">
            <a:spAutoFit/>
          </a:bodyPr>
          <a:lstStyle/>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FAKTOR PENGHAMBAT</a:t>
            </a:r>
            <a:endParaRPr sz="1800">
              <a:solidFill>
                <a:schemeClr val="dk1"/>
              </a:solidFill>
              <a:latin typeface="Calibri"/>
              <a:ea typeface="Calibri"/>
              <a:cs typeface="Calibri"/>
              <a:sym typeface="Calibri"/>
            </a:endParaRPr>
          </a:p>
          <a:p>
            <a:pPr indent="0" lvl="0" marL="0" marR="0" rtl="0" algn="ctr">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INTEGRASI NASIONAL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82" name="Google Shape;182;p5"/>
          <p:cNvSpPr/>
          <p:nvPr/>
        </p:nvSpPr>
        <p:spPr>
          <a:xfrm>
            <a:off x="687731" y="2275863"/>
            <a:ext cx="5637900" cy="3139200"/>
          </a:xfrm>
          <a:prstGeom prst="rect">
            <a:avLst/>
          </a:prstGeom>
          <a:noFill/>
          <a:ln>
            <a:noFill/>
          </a:ln>
          <a:effectLst>
            <a:outerShdw blurRad="500063" rotWithShape="0" algn="bl" dist="19050">
              <a:schemeClr val="lt1">
                <a:alpha val="51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alibri"/>
              <a:buNone/>
            </a:pPr>
            <a:r>
              <a:rPr i="1" lang="en-US" sz="1800">
                <a:solidFill>
                  <a:schemeClr val="lt1"/>
                </a:solidFill>
                <a:effectLst>
                  <a:outerShdw blurRad="635000" rotWithShape="0" algn="ctr">
                    <a:srgbClr val="FFFFFF">
                      <a:alpha val="29803"/>
                    </a:srgbClr>
                  </a:outerShdw>
                </a:effectLst>
                <a:latin typeface="Calibri"/>
                <a:ea typeface="Calibri"/>
                <a:cs typeface="Calibri"/>
                <a:sym typeface="Calibri"/>
              </a:rPr>
              <a:t>   Faktor penghambat sendiri merupakan suatu penghalang untuk melakukan tindakan  secaraindividu maupun kelompok. Berikut beberapa faktor penghambat terwujudnya integrase nasional diantaranya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t/>
            </a:r>
            <a:endParaRPr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i="1" lang="en-US" sz="1800">
                <a:solidFill>
                  <a:schemeClr val="lt1"/>
                </a:solidFill>
                <a:effectLst>
                  <a:outerShdw blurRad="635000" rotWithShape="0" algn="ctr">
                    <a:srgbClr val="FFFFFF">
                      <a:alpha val="29803"/>
                    </a:srgbClr>
                  </a:outerShdw>
                </a:effectLst>
                <a:latin typeface="Calibri"/>
                <a:ea typeface="Calibri"/>
                <a:cs typeface="Calibri"/>
                <a:sym typeface="Calibri"/>
              </a:rPr>
              <a:t>Kurangnya penghargaan terhadap kemajemukan</a:t>
            </a:r>
            <a:endParaRPr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i="1" lang="en-US" sz="1800">
                <a:solidFill>
                  <a:schemeClr val="lt1"/>
                </a:solidFill>
                <a:effectLst>
                  <a:outerShdw blurRad="635000" rotWithShape="0" algn="ctr">
                    <a:srgbClr val="FFFFFF">
                      <a:alpha val="29803"/>
                    </a:srgbClr>
                  </a:outerShdw>
                </a:effectLst>
                <a:latin typeface="Calibri"/>
                <a:ea typeface="Calibri"/>
                <a:cs typeface="Calibri"/>
                <a:sym typeface="Calibri"/>
              </a:rPr>
              <a:t>Kurangnya toleransi antara sesama golongan</a:t>
            </a:r>
            <a:endParaRPr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i="1" lang="en-US" sz="1800">
                <a:solidFill>
                  <a:schemeClr val="lt1"/>
                </a:solidFill>
                <a:effectLst>
                  <a:outerShdw blurRad="635000" rotWithShape="0" algn="ctr">
                    <a:srgbClr val="FFFFFF">
                      <a:alpha val="29803"/>
                    </a:srgbClr>
                  </a:outerShdw>
                </a:effectLst>
                <a:latin typeface="Calibri"/>
                <a:ea typeface="Calibri"/>
                <a:cs typeface="Calibri"/>
                <a:sym typeface="Calibri"/>
              </a:rPr>
              <a:t>Kurangnya kesadaran didalam diri masing-masing rakyat Indonesia</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i="1" lang="en-US" sz="1800">
                <a:solidFill>
                  <a:schemeClr val="lt1"/>
                </a:solidFill>
                <a:effectLst>
                  <a:outerShdw blurRad="635000" rotWithShape="0" algn="ctr">
                    <a:srgbClr val="FFFFFF">
                      <a:alpha val="29803"/>
                    </a:srgbClr>
                  </a:outerShdw>
                </a:effectLst>
                <a:latin typeface="Calibri"/>
                <a:ea typeface="Calibri"/>
                <a:cs typeface="Calibri"/>
                <a:sym typeface="Calibri"/>
              </a:rPr>
              <a:t>Adanya sikap ketidakpuasan terhadap ketimpangan dan ketidakpemerataan pembangunan</a:t>
            </a:r>
            <a:endParaRPr i="1" sz="18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83" name="Google Shape;183;p5"/>
          <p:cNvSpPr txBox="1"/>
          <p:nvPr/>
        </p:nvSpPr>
        <p:spPr>
          <a:xfrm>
            <a:off x="10192304" y="344618"/>
            <a:ext cx="1983600" cy="612000"/>
          </a:xfrm>
          <a:prstGeom prst="rect">
            <a:avLst/>
          </a:prstGeom>
          <a:noFill/>
          <a:ln>
            <a:noFill/>
          </a:ln>
          <a:effectLst>
            <a:outerShdw blurRad="714375" rotWithShape="0" algn="ctr" dist="25">
              <a:schemeClr val="lt1">
                <a:alpha val="5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184" name="Google Shape;184;p5"/>
          <p:cNvSpPr txBox="1"/>
          <p:nvPr/>
        </p:nvSpPr>
        <p:spPr>
          <a:xfrm>
            <a:off x="279720" y="342270"/>
            <a:ext cx="1490400" cy="612000"/>
          </a:xfrm>
          <a:prstGeom prst="rect">
            <a:avLst/>
          </a:prstGeom>
          <a:noFill/>
          <a:ln>
            <a:noFill/>
          </a:ln>
          <a:effectLst>
            <a:outerShdw blurRad="728663" rotWithShape="0" algn="ctr" dist="25">
              <a:schemeClr val="accent4">
                <a:alpha val="5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185" name="Google Shape;185;p5"/>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86" name="Google Shape;186;p5"/>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87" name="Google Shape;187;p5"/>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pic>
        <p:nvPicPr>
          <p:cNvPr id="188" name="Google Shape;188;p5"/>
          <p:cNvPicPr preferRelativeResize="0"/>
          <p:nvPr/>
        </p:nvPicPr>
        <p:blipFill rotWithShape="1">
          <a:blip r:embed="rId2">
            <a:alphaModFix/>
          </a:blip>
          <a:srcRect b="0" l="0" r="0" t="0"/>
          <a:stretch/>
        </p:blipFill>
        <p:spPr>
          <a:xfrm>
            <a:off x="7209226" y="4052310"/>
            <a:ext cx="3389450" cy="1906566"/>
          </a:xfrm>
          <a:prstGeom prst="rect">
            <a:avLst/>
          </a:prstGeom>
          <a:noFill/>
          <a:ln cap="flat" cmpd="sng" w="9525">
            <a:solidFill>
              <a:schemeClr val="lt1"/>
            </a:solidFill>
            <a:prstDash val="solid"/>
            <a:round/>
            <a:headEnd len="sm" w="sm" type="none"/>
            <a:tailEnd len="sm" w="sm" type="none"/>
          </a:ln>
          <a:effectLst>
            <a:outerShdw blurRad="444500" sx="102000" rotWithShape="0" algn="ctr" sy="102000">
              <a:schemeClr val="lt1">
                <a:alpha val="20000"/>
              </a:schemeClr>
            </a:outerShdw>
          </a:effectLst>
        </p:spPr>
      </p:pic>
      <p:pic>
        <p:nvPicPr>
          <p:cNvPr id="189" name="Google Shape;189;p5"/>
          <p:cNvPicPr preferRelativeResize="0"/>
          <p:nvPr/>
        </p:nvPicPr>
        <p:blipFill rotWithShape="1">
          <a:blip r:embed="rId3">
            <a:alphaModFix/>
          </a:blip>
          <a:srcRect b="0" l="0" r="0" t="0"/>
          <a:stretch/>
        </p:blipFill>
        <p:spPr>
          <a:xfrm>
            <a:off x="7411882" y="2051120"/>
            <a:ext cx="2941941" cy="1660095"/>
          </a:xfrm>
          <a:prstGeom prst="rect">
            <a:avLst/>
          </a:prstGeom>
          <a:noFill/>
          <a:ln cap="flat" cmpd="sng" w="9525">
            <a:solidFill>
              <a:schemeClr val="lt1"/>
            </a:solidFill>
            <a:prstDash val="solid"/>
            <a:round/>
            <a:headEnd len="sm" w="sm" type="none"/>
            <a:tailEnd len="sm" w="sm" type="none"/>
          </a:ln>
          <a:effectLst>
            <a:outerShdw blurRad="444500" sx="102000" rotWithShape="0" algn="ctr" sy="102000">
              <a:schemeClr val="lt1">
                <a:alpha val="20000"/>
              </a:schemeClr>
            </a:outerShdw>
          </a:effectLst>
        </p:spPr>
      </p:pic>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2750"/>
                                        <p:tgtEl>
                                          <p:spTgt spid="18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2750"/>
                                        <p:tgtEl>
                                          <p:spTgt spid="18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2750"/>
                                        <p:tgtEl>
                                          <p:spTgt spid="1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2750"/>
                                        <p:tgtEl>
                                          <p:spTgt spid="18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6"/>
          <p:cNvSpPr/>
          <p:nvPr/>
        </p:nvSpPr>
        <p:spPr>
          <a:xfrm>
            <a:off x="709252" y="610700"/>
            <a:ext cx="6131100" cy="1569600"/>
          </a:xfrm>
          <a:prstGeom prst="rect">
            <a:avLst/>
          </a:prstGeom>
          <a:noFill/>
          <a:ln>
            <a:noFill/>
          </a:ln>
          <a:effectLst>
            <a:outerShdw blurRad="42862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PENTINGNYA INTEGRASI NASIONAL BAGI BANGSA INDONESIA</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92" name="Google Shape;192;p6"/>
          <p:cNvSpPr/>
          <p:nvPr/>
        </p:nvSpPr>
        <p:spPr>
          <a:xfrm>
            <a:off x="709245" y="2800650"/>
            <a:ext cx="10155900" cy="2308200"/>
          </a:xfrm>
          <a:prstGeom prst="rect">
            <a:avLst/>
          </a:prstGeom>
          <a:noFill/>
          <a:ln>
            <a:noFill/>
          </a:ln>
          <a:effectLst>
            <a:outerShdw blurRad="414338"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Integrasi nasional merupakan  salah satu cara untuk menyatukan  berbagai macam perbedaan yang ada diindonesia.Integrasi itu sendiri dapat  dikatakan sebagai suatu langkah  yang baik untuk  menyatukan sesuatu yang semula terpisah menjadi  suatu keutuhan yang baik bagi bangsa Indonesia, misalnya menyatukan berbagai macam suku dan budaya yang ada serta menyatukan berbagai macam agama yang ada diindonesia.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Integrasi nasional penting untuk  diwujudkan dalam  kehidupan masyarakat Indonesia dikarenakan Indonesia merupakan  negara yang masih berkembang atau dapat dikatakan negara yang masih mencari jati diri. Selain itu integrasi nasional sangat penting untuk  diwujudkan karena integrasi nasional  merupakan suatu cara yang dapat menyatukan berbagai macam perbedaan yang ada diindonesia.</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193" name="Google Shape;193;p6"/>
          <p:cNvSpPr txBox="1"/>
          <p:nvPr/>
        </p:nvSpPr>
        <p:spPr>
          <a:xfrm>
            <a:off x="10192304" y="344618"/>
            <a:ext cx="1983600" cy="612000"/>
          </a:xfrm>
          <a:prstGeom prst="rect">
            <a:avLst/>
          </a:prstGeom>
          <a:noFill/>
          <a:ln>
            <a:noFill/>
          </a:ln>
          <a:effectLst>
            <a:outerShdw blurRad="714375" rotWithShape="0" algn="ctr" dist="25">
              <a:schemeClr val="lt1">
                <a:alpha val="5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194" name="Google Shape;194;p6"/>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95" name="Google Shape;195;p6"/>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196" name="Google Shape;196;p6"/>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2750"/>
                                        <p:tgtEl>
                                          <p:spTgt spid="19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2750"/>
                                        <p:tgtEl>
                                          <p:spTgt spid="19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7"/>
          <p:cNvSpPr/>
          <p:nvPr/>
        </p:nvSpPr>
        <p:spPr>
          <a:xfrm>
            <a:off x="3488248" y="840318"/>
            <a:ext cx="5215500" cy="612000"/>
          </a:xfrm>
          <a:prstGeom prst="rect">
            <a:avLst/>
          </a:prstGeom>
          <a:noFill/>
          <a:ln>
            <a:noFill/>
          </a:ln>
          <a:effectLst>
            <a:outerShdw blurRad="42862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ANCAMAN TERHADAP INTEGRASI NASI0NAL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199" name="Google Shape;199;p7"/>
          <p:cNvSpPr/>
          <p:nvPr/>
        </p:nvSpPr>
        <p:spPr>
          <a:xfrm>
            <a:off x="709245" y="2361738"/>
            <a:ext cx="9958800" cy="3293100"/>
          </a:xfrm>
          <a:prstGeom prst="rect">
            <a:avLst/>
          </a:prstGeom>
          <a:noFill/>
          <a:ln>
            <a:noFill/>
          </a:ln>
          <a:effectLst>
            <a:outerShdw blurRad="500063" rotWithShape="0" algn="bl" dist="19050">
              <a:schemeClr val="lt1">
                <a:alpha val="50000"/>
              </a:schemeClr>
            </a:outerShdw>
          </a:effectLst>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 Penduduk Indonesia berada diantara daerah berpenduduk  padat diudara dan daerah berpenduduk jarang      diselatan. </a:t>
            </a:r>
            <a:endParaRPr sz="1800">
              <a:solidFill>
                <a:schemeClr val="dk1"/>
              </a:solidFill>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Ideology Indonesia terletak diantara komunisme  diutara dan liberalisme diselatan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41300" lvl="0" marL="34290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Demokrasi Pancasila berada diantara  demokrasi rakyat diutara(asia  daratan bagian utara) dan demokrasi liberal dibagian selatan.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41300" lvl="0" marL="34290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Ekonomi Indonesia berada dianatara  system ekonomi sosialis  dan masyarakat kapitalis  di selatan.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41300" lvl="0" marL="34290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Masyarakat Indonesia berada diantara  masyarakat sosialis diutara dan masyarakat individualis diselatan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Kebudayaan Indonesia  diantara kebudayaan timur  diutara dan kebudayaan barat diselatan. </a:t>
            </a:r>
            <a:endParaRPr sz="1800">
              <a:solidFill>
                <a:schemeClr val="dk1"/>
              </a:solidFill>
              <a:latin typeface="Calibri"/>
              <a:ea typeface="Calibri"/>
              <a:cs typeface="Calibri"/>
              <a:sym typeface="Calibri"/>
            </a:endParaRPr>
          </a:p>
        </p:txBody>
      </p:sp>
      <p:sp>
        <p:nvSpPr>
          <p:cNvPr id="200" name="Google Shape;200;p7"/>
          <p:cNvSpPr txBox="1"/>
          <p:nvPr/>
        </p:nvSpPr>
        <p:spPr>
          <a:xfrm>
            <a:off x="10192304" y="344618"/>
            <a:ext cx="1983600" cy="612000"/>
          </a:xfrm>
          <a:prstGeom prst="rect">
            <a:avLst/>
          </a:prstGeom>
          <a:noFill/>
          <a:ln>
            <a:noFill/>
          </a:ln>
          <a:effectLst>
            <a:outerShdw blurRad="714375" rotWithShape="0" algn="ctr" dist="25">
              <a:schemeClr val="accent4">
                <a:alpha val="5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201" name="Google Shape;201;p7"/>
          <p:cNvSpPr txBox="1"/>
          <p:nvPr/>
        </p:nvSpPr>
        <p:spPr>
          <a:xfrm>
            <a:off x="279720" y="342270"/>
            <a:ext cx="1490400" cy="612000"/>
          </a:xfrm>
          <a:prstGeom prst="rect">
            <a:avLst/>
          </a:prstGeom>
          <a:noFill/>
          <a:ln>
            <a:noFill/>
          </a:ln>
          <a:effectLst>
            <a:outerShdw blurRad="714375" rotWithShape="0" algn="ctr" dist="25">
              <a:schemeClr val="accent4">
                <a:alpha val="51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202" name="Google Shape;202;p7"/>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03" name="Google Shape;203;p7"/>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04" name="Google Shape;204;p7"/>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2750"/>
                                        <p:tgtEl>
                                          <p:spTgt spid="19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275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8"/>
          <p:cNvSpPr/>
          <p:nvPr/>
        </p:nvSpPr>
        <p:spPr>
          <a:xfrm>
            <a:off x="3488252" y="956612"/>
            <a:ext cx="5215500" cy="1096200"/>
          </a:xfrm>
          <a:prstGeom prst="rect">
            <a:avLst/>
          </a:prstGeom>
          <a:noFill/>
          <a:ln>
            <a:noFill/>
          </a:ln>
          <a:effectLst>
            <a:outerShdw blurRad="42862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ANCAMAN TERHADAP INTEGRASI NASI0NAL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207" name="Google Shape;207;p8"/>
          <p:cNvSpPr/>
          <p:nvPr/>
        </p:nvSpPr>
        <p:spPr>
          <a:xfrm>
            <a:off x="709245" y="2361738"/>
            <a:ext cx="9958800" cy="31086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800"/>
              <a:buFont typeface="Calibri"/>
              <a:buNone/>
            </a:pP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1.   Ancaman Militer </a:t>
            </a:r>
            <a:endParaRPr b="1"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41300" lvl="0" marL="34290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Ancaman militer adalah ancaman yang menggunakan kekuatan bersenjata yang terorganisasi yang dinilai mempunyai kemampuan yg membahayakan kedaulatan negara ,keutuhan wilayah negara,dan keselamatan segenap bangsa. Ancaman militer dapat berbentuk agresi,pelanggaran wilayah,spionase,sabotase,aksi terror bersenjata,pemberontakan dan perang saudara.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b="1" i="1" lang="en-US" sz="1600">
                <a:solidFill>
                  <a:schemeClr val="lt1"/>
                </a:solidFill>
                <a:effectLst>
                  <a:outerShdw blurRad="635000" rotWithShape="0" algn="ctr">
                    <a:srgbClr val="FFFFFF">
                      <a:alpha val="29803"/>
                    </a:srgbClr>
                  </a:outerShdw>
                </a:effectLst>
                <a:latin typeface="Calibri"/>
                <a:ea typeface="Calibri"/>
                <a:cs typeface="Calibri"/>
                <a:sym typeface="Calibri"/>
              </a:rPr>
              <a:t> </a:t>
            </a:r>
            <a:r>
              <a:rPr b="1" i="1" lang="en-US" sz="1800">
                <a:solidFill>
                  <a:schemeClr val="lt1"/>
                </a:solidFill>
                <a:effectLst>
                  <a:outerShdw blurRad="635000" rotWithShape="0" algn="ctr">
                    <a:srgbClr val="FFFFFF">
                      <a:alpha val="29803"/>
                    </a:srgbClr>
                  </a:outerShdw>
                </a:effectLst>
                <a:latin typeface="Calibri"/>
                <a:ea typeface="Calibri"/>
                <a:cs typeface="Calibri"/>
                <a:sym typeface="Calibri"/>
              </a:rPr>
              <a:t>2.   Ancaman nonmiliter </a:t>
            </a:r>
            <a:endParaRPr b="1" i="1" sz="18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dk1"/>
              </a:buClr>
              <a:buSzPts val="1600"/>
              <a:buFont typeface="Calibri"/>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0" lvl="0" marL="0" marR="0" rtl="0" algn="l">
              <a:spcBef>
                <a:spcPts val="0"/>
              </a:spcBef>
              <a:spcAft>
                <a:spcPts val="0"/>
              </a:spcAft>
              <a:buClr>
                <a:schemeClr val="lt1"/>
              </a:buClr>
              <a:buSzPts val="1600"/>
              <a:buFont typeface="Calibri"/>
              <a:buNone/>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Ancaman ini memiliki karakteristik yang berbeda  dengan ancaman militer,yaitu tidak bersifat fisik serta bentuknya tidak terlihat seperti ancaman militer.Ancaman nonmiliter berbentuk ancaman terhadap ideology,politik,ekonomi,sosial budaya,pertahanan dan keamanan.</a:t>
            </a:r>
            <a:endParaRPr sz="1800">
              <a:solidFill>
                <a:schemeClr val="dk1"/>
              </a:solidFill>
              <a:latin typeface="Calibri"/>
              <a:ea typeface="Calibri"/>
              <a:cs typeface="Calibri"/>
              <a:sym typeface="Calibri"/>
            </a:endParaRPr>
          </a:p>
        </p:txBody>
      </p:sp>
      <p:sp>
        <p:nvSpPr>
          <p:cNvPr id="208" name="Google Shape;208;p8"/>
          <p:cNvSpPr txBox="1"/>
          <p:nvPr/>
        </p:nvSpPr>
        <p:spPr>
          <a:xfrm>
            <a:off x="10192304" y="344618"/>
            <a:ext cx="1983600" cy="612000"/>
          </a:xfrm>
          <a:prstGeom prst="rect">
            <a:avLst/>
          </a:prstGeom>
          <a:noFill/>
          <a:ln>
            <a:noFill/>
          </a:ln>
          <a:effectLst>
            <a:outerShdw blurRad="57150" rotWithShape="0" algn="ctr" dist="25">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sp>
        <p:nvSpPr>
          <p:cNvPr id="209" name="Google Shape;209;p8"/>
          <p:cNvSpPr txBox="1"/>
          <p:nvPr/>
        </p:nvSpPr>
        <p:spPr>
          <a:xfrm>
            <a:off x="279720" y="342270"/>
            <a:ext cx="14904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KELOMPOK </a:t>
            </a:r>
            <a:r>
              <a:rPr i="1" lang="en-US"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2</a:t>
            </a:r>
            <a:endParaRPr i="1" sz="24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210" name="Google Shape;210;p8"/>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11" name="Google Shape;211;p8"/>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12" name="Google Shape;212;p8"/>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9"/>
          <p:cNvSpPr/>
          <p:nvPr/>
        </p:nvSpPr>
        <p:spPr>
          <a:xfrm>
            <a:off x="709252" y="476575"/>
            <a:ext cx="6020400" cy="1569600"/>
          </a:xfrm>
          <a:prstGeom prst="rect">
            <a:avLst/>
          </a:prstGeom>
          <a:noFill/>
          <a:ln>
            <a:noFill/>
          </a:ln>
          <a:effectLst>
            <a:outerShdw blurRad="428625" rotWithShape="0" algn="bl" dist="19050">
              <a:schemeClr val="lt1">
                <a:alpha val="50000"/>
              </a:schemeClr>
            </a:outerShdw>
          </a:effectLst>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3200"/>
              <a:buFont typeface="Libre Franklin Black"/>
              <a:buNone/>
            </a:pPr>
            <a:r>
              <a:rPr i="1" lang="en-US"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rPr>
              <a:t>CARA MENGATASI ANCAMAN INTEGRASI NASIONAL</a:t>
            </a:r>
            <a:endParaRPr i="1" sz="3200">
              <a:solidFill>
                <a:schemeClr val="lt1"/>
              </a:solidFill>
              <a:effectLst>
                <a:outerShdw blurRad="381000" rotWithShape="0" algn="ctr">
                  <a:srgbClr val="FFFFFF">
                    <a:alpha val="49803"/>
                  </a:srgbClr>
                </a:outerShdw>
              </a:effectLst>
              <a:latin typeface="Libre Franklin Black"/>
              <a:ea typeface="Libre Franklin Black"/>
              <a:cs typeface="Libre Franklin Black"/>
              <a:sym typeface="Libre Franklin Black"/>
            </a:endParaRPr>
          </a:p>
        </p:txBody>
      </p:sp>
      <p:sp>
        <p:nvSpPr>
          <p:cNvPr id="215" name="Google Shape;215;p9"/>
          <p:cNvSpPr/>
          <p:nvPr/>
        </p:nvSpPr>
        <p:spPr>
          <a:xfrm>
            <a:off x="709245" y="2361738"/>
            <a:ext cx="9958800" cy="3785700"/>
          </a:xfrm>
          <a:prstGeom prst="rect">
            <a:avLst/>
          </a:prstGeom>
          <a:noFill/>
          <a:ln>
            <a:noFill/>
          </a:ln>
          <a:effectLst>
            <a:outerShdw blurRad="485775" rotWithShape="0" algn="bl" dist="19050">
              <a:schemeClr val="lt1">
                <a:alpha val="50000"/>
              </a:schemeClr>
            </a:outerShdw>
          </a:effectLst>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Tiap-tiap warga negara berhak dan wajib ikut serta dalam usaha pertahanan dan keamanan negara.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Usaha pertahanan dan keamanan negara dilaksanakan melalui sistem pertahanan dan keamanan rakyat semesta oleh Tentara Nasional Indonesia dan Kepolisian Negara Indonesia Republik Indonesia, sebagai, kekuatan utama, dan rakyat, sebagai kekuatan pendukung.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41300" lvl="0" marL="34290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Tentara Nasional Indonesisa terdiri atas Angakatan Darat, Angkatan Laut dan Angkatan Udara sebagai alat negara bertugas mempertahanka, melindungi,  dan memelihara keutuhan dan kedaulatan negara .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Kepolisian Negara Republik Indonesia sebagai alat negara yang menjaga keamanan dan ketertiban masyarakat bertugas melindungi, mengayomi, melayani masyarakat, serta menegakkan hukum.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184150" lvl="0" marL="285750" marR="0" rtl="0" algn="l">
              <a:spcBef>
                <a:spcPts val="0"/>
              </a:spcBef>
              <a:spcAft>
                <a:spcPts val="0"/>
              </a:spcAft>
              <a:buClr>
                <a:schemeClr val="dk1"/>
              </a:buClr>
              <a:buSzPts val="1600"/>
              <a:buFont typeface="Arial"/>
              <a:buNone/>
            </a:pPr>
            <a:r>
              <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i="1" lang="en-US" sz="1600">
                <a:solidFill>
                  <a:schemeClr val="lt1"/>
                </a:solidFill>
                <a:effectLst>
                  <a:outerShdw blurRad="635000" rotWithShape="0" algn="ctr">
                    <a:srgbClr val="FFFFFF">
                      <a:alpha val="29803"/>
                    </a:srgbClr>
                  </a:outerShdw>
                </a:effectLst>
                <a:latin typeface="Calibri"/>
                <a:ea typeface="Calibri"/>
                <a:cs typeface="Calibri"/>
                <a:sym typeface="Calibri"/>
              </a:rPr>
              <a:t>Susunan dan kedudukan Tentara Republik Indonesia, Kepolisian Negara Republik Indonesia. Hubungan kewenangan Tentara Nasional Indonesia dan Kepolisian Negara Indonesia di dalam menjalankan tugasnya, syarat-syarat keikutsertaan warga negara dalam usaha petrahan dan keamanan diatur dengan undang-undang</a:t>
            </a:r>
            <a:endParaRPr i="1" sz="1600">
              <a:solidFill>
                <a:schemeClr val="lt1"/>
              </a:solidFill>
              <a:effectLst>
                <a:outerShdw blurRad="635000" rotWithShape="0" algn="ctr">
                  <a:srgbClr val="FFFFFF">
                    <a:alpha val="29803"/>
                  </a:srgbClr>
                </a:outerShdw>
              </a:effectLst>
              <a:latin typeface="Calibri"/>
              <a:ea typeface="Calibri"/>
              <a:cs typeface="Calibri"/>
              <a:sym typeface="Calibri"/>
            </a:endParaRPr>
          </a:p>
        </p:txBody>
      </p:sp>
      <p:sp>
        <p:nvSpPr>
          <p:cNvPr id="216" name="Google Shape;216;p9"/>
          <p:cNvSpPr txBox="1"/>
          <p:nvPr/>
        </p:nvSpPr>
        <p:spPr>
          <a:xfrm>
            <a:off x="10192304" y="344618"/>
            <a:ext cx="1983600" cy="612000"/>
          </a:xfrm>
          <a:prstGeom prst="rect">
            <a:avLst/>
          </a:prstGeom>
          <a:noFill/>
          <a:ln>
            <a:noFill/>
          </a:ln>
          <a:effectLst>
            <a:outerShdw blurRad="63500" sx="102000" rotWithShape="0" algn="ctr" sy="102000">
              <a:schemeClr val="lt1">
                <a:alpha val="40000"/>
              </a:schemeClr>
            </a:outerShdw>
          </a:effectLst>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CC00"/>
              </a:buClr>
              <a:buSzPts val="2000"/>
              <a:buFont typeface="Libre Franklin Black"/>
              <a:buNone/>
            </a:pPr>
            <a:r>
              <a:rPr i="1" lang="en-US"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rPr>
              <a:t>INTEGRASI NASIONAL</a:t>
            </a:r>
            <a:endParaRPr i="1" sz="2000">
              <a:solidFill>
                <a:srgbClr val="FFCC00"/>
              </a:solidFill>
              <a:effectLst>
                <a:outerShdw blurRad="635000" rotWithShape="0" algn="ctr">
                  <a:srgbClr val="FFCC00">
                    <a:alpha val="50000"/>
                  </a:srgbClr>
                </a:outerShdw>
              </a:effectLst>
              <a:latin typeface="Libre Franklin Black"/>
              <a:ea typeface="Libre Franklin Black"/>
              <a:cs typeface="Libre Franklin Black"/>
              <a:sym typeface="Libre Franklin Black"/>
            </a:endParaRPr>
          </a:p>
        </p:txBody>
      </p:sp>
      <p:cxnSp>
        <p:nvCxnSpPr>
          <p:cNvPr id="217" name="Google Shape;217;p9"/>
          <p:cNvCxnSpPr/>
          <p:nvPr/>
        </p:nvCxnSpPr>
        <p:spPr>
          <a:xfrm flipH="1">
            <a:off x="-499980" y="-462772"/>
            <a:ext cx="2145900" cy="32181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18" name="Google Shape;218;p9"/>
          <p:cNvCxnSpPr/>
          <p:nvPr/>
        </p:nvCxnSpPr>
        <p:spPr>
          <a:xfrm flipH="1">
            <a:off x="-270965" y="-259644"/>
            <a:ext cx="5215500" cy="2027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cxnSp>
        <p:nvCxnSpPr>
          <p:cNvPr id="219" name="Google Shape;219;p9"/>
          <p:cNvCxnSpPr/>
          <p:nvPr/>
        </p:nvCxnSpPr>
        <p:spPr>
          <a:xfrm flipH="1">
            <a:off x="-304245" y="-462772"/>
            <a:ext cx="7725600" cy="2114400"/>
          </a:xfrm>
          <a:prstGeom prst="straightConnector1">
            <a:avLst/>
          </a:prstGeom>
          <a:noFill/>
          <a:ln cap="flat" cmpd="sng" w="9525">
            <a:solidFill>
              <a:srgbClr val="FFC000"/>
            </a:solidFill>
            <a:prstDash val="solid"/>
            <a:miter lim="800000"/>
            <a:headEnd len="sm" w="sm" type="none"/>
            <a:tailEnd len="sm" w="sm" type="none"/>
          </a:ln>
          <a:effectLst>
            <a:outerShdw blurRad="63500" rotWithShape="0" algn="tl" dir="2700000" dist="165100">
              <a:srgbClr val="000000">
                <a:alpha val="84710"/>
              </a:srgbClr>
            </a:outerShdw>
          </a:effectLst>
        </p:spPr>
      </p:cxnSp>
    </p:spTree>
  </p:cSld>
  <p:clrMapOvr>
    <a:masterClrMapping/>
  </p:clrMapOvr>
  <mc:AlternateContent>
    <mc:Choice Requires="p14">
      <p:transition spd="slow">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275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50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2750"/>
                                        <p:tgtEl>
                                          <p:spTgt spid="21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