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60" r:id="rId3"/>
    <p:sldId id="261" r:id="rId4"/>
    <p:sldId id="262" r:id="rId5"/>
    <p:sldId id="280" r:id="rId6"/>
    <p:sldId id="263" r:id="rId7"/>
    <p:sldId id="264" r:id="rId8"/>
    <p:sldId id="284" r:id="rId9"/>
    <p:sldId id="285" r:id="rId10"/>
    <p:sldId id="286" r:id="rId11"/>
    <p:sldId id="267" r:id="rId12"/>
    <p:sldId id="283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76" r:id="rId28"/>
    <p:sldId id="277" r:id="rId29"/>
    <p:sldId id="278" r:id="rId30"/>
    <p:sldId id="279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936750"/>
            <a:ext cx="9144000" cy="2987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7339013" y="3881438"/>
            <a:ext cx="9525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6" y="0"/>
              </a:cxn>
              <a:cxn ang="0">
                <a:pos x="0" y="0"/>
              </a:cxn>
            </a:cxnLst>
            <a:rect l="0" t="0" r="r" b="b"/>
            <a:pathLst>
              <a:path w="6">
                <a:moveTo>
                  <a:pt x="0" y="0"/>
                </a:moveTo>
                <a:lnTo>
                  <a:pt x="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44090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76263" y="2062163"/>
            <a:ext cx="7920037" cy="1655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76263" y="3754438"/>
            <a:ext cx="7920037" cy="719137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605588"/>
            <a:ext cx="2133600" cy="2794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605588"/>
            <a:ext cx="2895600" cy="279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605588"/>
            <a:ext cx="2133600" cy="2794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ABE3B67-3E17-4CCF-89B4-84A876926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D615E-58C2-4915-AC4D-7FBE0C4ADD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188913"/>
            <a:ext cx="2071688" cy="5437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67425" cy="5437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53F94-5272-44AD-9040-0EB55A9E48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3D00E-9DFB-4653-B2C4-83C1861529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B2E53-4AEE-4DE9-A7DE-266D3DACB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57338"/>
            <a:ext cx="4068763" cy="4068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557338"/>
            <a:ext cx="4070350" cy="4068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83C4F-152C-4131-90EE-2D8F2E470A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CFE15-9718-4F87-9994-54D09BB88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64088-2A67-4950-8B32-55D140EDE8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510D3-B43A-48A8-918F-6BD11E6677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C2252-4C44-4701-B1AB-9B7FD394E9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BA94B-9EF1-41D8-AEDB-D9DACEED7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1160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57338"/>
            <a:ext cx="8291513" cy="406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11053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497638"/>
            <a:ext cx="2133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73813" y="6497638"/>
            <a:ext cx="2133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704BAC3-D00B-41FF-A609-DAA6CDC382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oracle.com/technology/pub/articles/php_experts/rasmus_php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PHP</a:t>
            </a:r>
          </a:p>
        </p:txBody>
      </p:sp>
      <p:pic>
        <p:nvPicPr>
          <p:cNvPr id="3075" name="Picture 4" descr="php-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260350"/>
            <a:ext cx="3024188" cy="159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id-ID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PHP Language Basics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Constants, Data Types and Variables</a:t>
            </a:r>
          </a:p>
          <a:p>
            <a:pPr lvl="1" eaLnBrk="1" hangingPunct="1"/>
            <a:r>
              <a:rPr lang="en-US" smtClean="0"/>
              <a:t>Data types</a:t>
            </a:r>
          </a:p>
          <a:p>
            <a:pPr lvl="2" eaLnBrk="1" hangingPunct="1"/>
            <a:r>
              <a:rPr lang="en-US" smtClean="0"/>
              <a:t>Strings and type conversion</a:t>
            </a:r>
          </a:p>
          <a:p>
            <a:pPr lvl="3" eaLnBrk="1" hangingPunct="1"/>
            <a:r>
              <a:rPr lang="en-US" smtClean="0"/>
              <a:t>$street = 123;</a:t>
            </a:r>
          </a:p>
          <a:p>
            <a:pPr lvl="3" eaLnBrk="1" hangingPunct="1"/>
            <a:r>
              <a:rPr lang="en-US" smtClean="0"/>
              <a:t>$street = $street . “ Main Street”;</a:t>
            </a:r>
          </a:p>
          <a:p>
            <a:pPr lvl="3" eaLnBrk="1" hangingPunct="1"/>
            <a:r>
              <a:rPr lang="en-US" smtClean="0"/>
              <a:t>$city = ‘Naperville’;</a:t>
            </a:r>
            <a:br>
              <a:rPr lang="en-US" smtClean="0"/>
            </a:br>
            <a:r>
              <a:rPr lang="en-US" smtClean="0"/>
              <a:t>$state = ‘IL’;</a:t>
            </a:r>
          </a:p>
          <a:p>
            <a:pPr lvl="3" eaLnBrk="1" hangingPunct="1"/>
            <a:r>
              <a:rPr lang="en-US" smtClean="0"/>
              <a:t>$address = $street;</a:t>
            </a:r>
          </a:p>
          <a:p>
            <a:pPr lvl="3" eaLnBrk="1" hangingPunct="1"/>
            <a:r>
              <a:rPr lang="en-US" smtClean="0"/>
              <a:t>$address = $address . NL . “$city, $state”;</a:t>
            </a:r>
          </a:p>
          <a:p>
            <a:pPr lvl="3" eaLnBrk="1" hangingPunct="1"/>
            <a:r>
              <a:rPr lang="en-US" smtClean="0"/>
              <a:t>$number = $address + 1;         // $number equals 124 </a:t>
            </a:r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Konstanta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smtClean="0"/>
              <a:t>Konstanta merupakan variabel konstan yang nilainya tidak berubah-ubah. </a:t>
            </a:r>
            <a:endParaRPr lang="en-US" smtClean="0"/>
          </a:p>
          <a:p>
            <a:pPr eaLnBrk="1" hangingPunct="1"/>
            <a:r>
              <a:rPr lang="en-US" smtClean="0"/>
              <a:t>M</a:t>
            </a:r>
            <a:r>
              <a:rPr lang="id-ID" smtClean="0"/>
              <a:t>enggunakan fungsi define()</a:t>
            </a:r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13316" name="Picture 4" descr="Inf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25" y="549275"/>
            <a:ext cx="12287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Konstanta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Constants, Data Types and Variables</a:t>
            </a:r>
          </a:p>
          <a:p>
            <a:pPr lvl="1" eaLnBrk="1" hangingPunct="1"/>
            <a:r>
              <a:rPr lang="en-US" smtClean="0"/>
              <a:t>Constants define a string or numeric value</a:t>
            </a:r>
          </a:p>
          <a:p>
            <a:pPr lvl="1" eaLnBrk="1" hangingPunct="1"/>
            <a:r>
              <a:rPr lang="en-US" smtClean="0"/>
              <a:t>Constants do not begin with a dollar sign</a:t>
            </a:r>
          </a:p>
          <a:p>
            <a:pPr lvl="1" eaLnBrk="1" hangingPunct="1"/>
            <a:r>
              <a:rPr lang="en-US" smtClean="0"/>
              <a:t>Examples:</a:t>
            </a:r>
          </a:p>
          <a:p>
            <a:pPr lvl="2" eaLnBrk="1" hangingPunct="1"/>
            <a:r>
              <a:rPr lang="en-US" smtClean="0"/>
              <a:t>define(“COMPANY”, “Acme Enterprises”);</a:t>
            </a:r>
          </a:p>
          <a:p>
            <a:pPr lvl="2" eaLnBrk="1" hangingPunct="1"/>
            <a:r>
              <a:rPr lang="en-US" smtClean="0"/>
              <a:t>define(“YELLOW”, “#FFFF00”);</a:t>
            </a:r>
          </a:p>
          <a:p>
            <a:pPr lvl="2" eaLnBrk="1" hangingPunct="1"/>
            <a:r>
              <a:rPr lang="en-US" smtClean="0"/>
              <a:t>define(“PI”, 3.14);</a:t>
            </a:r>
          </a:p>
          <a:p>
            <a:pPr lvl="2" eaLnBrk="1" hangingPunct="1"/>
            <a:r>
              <a:rPr lang="en-US" smtClean="0"/>
              <a:t>define(“NL”, “&lt;br&gt;\n”);</a:t>
            </a:r>
          </a:p>
          <a:p>
            <a:pPr lvl="2" eaLnBrk="1" hangingPunct="1"/>
            <a:r>
              <a:rPr lang="en-US" smtClean="0"/>
              <a:t>print(“Company name: “ . COMPANY . NL);</a:t>
            </a:r>
          </a:p>
          <a:p>
            <a:pPr lvl="2"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Operator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smtClean="0"/>
              <a:t>Aritmatika</a:t>
            </a:r>
            <a:endParaRPr lang="en-US" smtClean="0"/>
          </a:p>
          <a:p>
            <a:pPr lvl="1" eaLnBrk="1" hangingPunct="1"/>
            <a:r>
              <a:rPr lang="en-US" smtClean="0"/>
              <a:t>+</a:t>
            </a:r>
          </a:p>
          <a:p>
            <a:pPr lvl="1" eaLnBrk="1" hangingPunct="1"/>
            <a:r>
              <a:rPr lang="en-US" smtClean="0"/>
              <a:t>-</a:t>
            </a:r>
          </a:p>
          <a:p>
            <a:pPr lvl="1" eaLnBrk="1" hangingPunct="1"/>
            <a:r>
              <a:rPr lang="en-US" smtClean="0"/>
              <a:t>*</a:t>
            </a:r>
          </a:p>
          <a:p>
            <a:pPr lvl="1" eaLnBrk="1" hangingPunct="1"/>
            <a:r>
              <a:rPr lang="en-US" smtClean="0"/>
              <a:t>/</a:t>
            </a:r>
          </a:p>
          <a:p>
            <a:pPr lvl="1" eaLnBrk="1" hangingPunct="1"/>
            <a:r>
              <a:rPr lang="en-US" smtClean="0"/>
              <a:t>%</a:t>
            </a:r>
          </a:p>
        </p:txBody>
      </p:sp>
      <p:pic>
        <p:nvPicPr>
          <p:cNvPr id="15364" name="Picture 4" descr="Inf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25" y="549275"/>
            <a:ext cx="12287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Operator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smtClean="0">
                <a:solidFill>
                  <a:srgbClr val="CCCCFF"/>
                </a:solidFill>
              </a:rPr>
              <a:t>Aritmatika</a:t>
            </a:r>
          </a:p>
          <a:p>
            <a:pPr eaLnBrk="1" hangingPunct="1"/>
            <a:r>
              <a:rPr lang="id-ID" smtClean="0"/>
              <a:t>Penugasan</a:t>
            </a:r>
          </a:p>
          <a:p>
            <a:pPr lvl="1" eaLnBrk="1" hangingPunct="1"/>
            <a:r>
              <a:rPr lang="en-US" smtClean="0"/>
              <a:t>=</a:t>
            </a:r>
          </a:p>
        </p:txBody>
      </p:sp>
      <p:pic>
        <p:nvPicPr>
          <p:cNvPr id="16388" name="Picture 4" descr="Inf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25" y="549275"/>
            <a:ext cx="12287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Operator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d-ID" sz="2800" smtClean="0">
                <a:solidFill>
                  <a:srgbClr val="CCCCFF"/>
                </a:solidFill>
              </a:rPr>
              <a:t>Aritmatika</a:t>
            </a:r>
          </a:p>
          <a:p>
            <a:pPr eaLnBrk="1" hangingPunct="1">
              <a:lnSpc>
                <a:spcPct val="90000"/>
              </a:lnSpc>
            </a:pPr>
            <a:r>
              <a:rPr lang="id-ID" sz="2800" smtClean="0">
                <a:solidFill>
                  <a:srgbClr val="CCCCFF"/>
                </a:solidFill>
              </a:rPr>
              <a:t>Penugasan</a:t>
            </a:r>
          </a:p>
          <a:p>
            <a:pPr eaLnBrk="1" hangingPunct="1">
              <a:lnSpc>
                <a:spcPct val="90000"/>
              </a:lnSpc>
            </a:pPr>
            <a:r>
              <a:rPr lang="id-ID" sz="2800" smtClean="0"/>
              <a:t>Bitwise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&amp;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|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^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~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&lt;&lt;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&gt;&gt;</a:t>
            </a:r>
          </a:p>
        </p:txBody>
      </p:sp>
      <p:pic>
        <p:nvPicPr>
          <p:cNvPr id="17412" name="Picture 4" descr="Inf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25" y="549275"/>
            <a:ext cx="12287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Operator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91513" cy="1871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d-ID" sz="2800" smtClean="0">
                <a:solidFill>
                  <a:srgbClr val="CCCCFF"/>
                </a:solidFill>
              </a:rPr>
              <a:t>Aritmatika</a:t>
            </a:r>
          </a:p>
          <a:p>
            <a:pPr eaLnBrk="1" hangingPunct="1">
              <a:lnSpc>
                <a:spcPct val="80000"/>
              </a:lnSpc>
            </a:pPr>
            <a:r>
              <a:rPr lang="id-ID" sz="2800" smtClean="0">
                <a:solidFill>
                  <a:srgbClr val="CCCCFF"/>
                </a:solidFill>
              </a:rPr>
              <a:t>Penugasan</a:t>
            </a:r>
          </a:p>
          <a:p>
            <a:pPr eaLnBrk="1" hangingPunct="1">
              <a:lnSpc>
                <a:spcPct val="80000"/>
              </a:lnSpc>
            </a:pPr>
            <a:r>
              <a:rPr lang="id-ID" sz="2800" smtClean="0">
                <a:solidFill>
                  <a:srgbClr val="CCCCFF"/>
                </a:solidFill>
              </a:rPr>
              <a:t>Bitwise</a:t>
            </a:r>
          </a:p>
          <a:p>
            <a:pPr eaLnBrk="1" hangingPunct="1">
              <a:lnSpc>
                <a:spcPct val="80000"/>
              </a:lnSpc>
            </a:pPr>
            <a:r>
              <a:rPr lang="id-ID" sz="2800" smtClean="0"/>
              <a:t>Perbandingan</a:t>
            </a:r>
            <a:endParaRPr lang="en-US" sz="2800" smtClean="0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468313" y="3357563"/>
            <a:ext cx="2951162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id-ID" sz="2800"/>
              <a:t>==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id-ID" sz="2800"/>
              <a:t>===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id-ID" sz="2800"/>
              <a:t>!=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id-ID" sz="2800"/>
              <a:t>&lt;&gt;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id-ID" sz="2800"/>
              <a:t>!==</a:t>
            </a:r>
            <a:endParaRPr lang="en-US" sz="2800"/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2773363" y="3357563"/>
            <a:ext cx="2951162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id-ID" sz="2800"/>
              <a:t>&lt;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id-ID" sz="2800"/>
              <a:t>&gt;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id-ID" sz="2800"/>
              <a:t>&lt;=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id-ID" sz="2800"/>
              <a:t>&gt;=</a:t>
            </a:r>
            <a:endParaRPr lang="en-US" sz="2800"/>
          </a:p>
        </p:txBody>
      </p:sp>
      <p:pic>
        <p:nvPicPr>
          <p:cNvPr id="18438" name="Picture 7" descr="Inf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25" y="549275"/>
            <a:ext cx="12287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smtClean="0">
                <a:solidFill>
                  <a:srgbClr val="CCCCFF"/>
                </a:solidFill>
              </a:rPr>
              <a:t>Aritmatika</a:t>
            </a:r>
          </a:p>
          <a:p>
            <a:pPr eaLnBrk="1" hangingPunct="1"/>
            <a:r>
              <a:rPr lang="id-ID" smtClean="0">
                <a:solidFill>
                  <a:srgbClr val="CCCCFF"/>
                </a:solidFill>
              </a:rPr>
              <a:t>Penugasan</a:t>
            </a:r>
          </a:p>
          <a:p>
            <a:pPr eaLnBrk="1" hangingPunct="1"/>
            <a:r>
              <a:rPr lang="id-ID" smtClean="0">
                <a:solidFill>
                  <a:srgbClr val="CCCCFF"/>
                </a:solidFill>
              </a:rPr>
              <a:t>Bitwise</a:t>
            </a:r>
          </a:p>
          <a:p>
            <a:pPr eaLnBrk="1" hangingPunct="1"/>
            <a:r>
              <a:rPr lang="id-ID" smtClean="0">
                <a:solidFill>
                  <a:srgbClr val="CCCCFF"/>
                </a:solidFill>
              </a:rPr>
              <a:t>Perbandingan</a:t>
            </a:r>
          </a:p>
          <a:p>
            <a:pPr eaLnBrk="1" hangingPunct="1"/>
            <a:r>
              <a:rPr lang="id-ID" smtClean="0"/>
              <a:t>Logika</a:t>
            </a:r>
          </a:p>
          <a:p>
            <a:pPr lvl="1" eaLnBrk="1" hangingPunct="1"/>
            <a:r>
              <a:rPr lang="en-US" smtClean="0"/>
              <a:t>a</a:t>
            </a:r>
            <a:r>
              <a:rPr lang="id-ID" smtClean="0"/>
              <a:t>nd</a:t>
            </a:r>
            <a:r>
              <a:rPr lang="en-US" smtClean="0"/>
              <a:t>, </a:t>
            </a:r>
            <a:r>
              <a:rPr lang="id-ID" smtClean="0"/>
              <a:t>&amp;&amp;</a:t>
            </a:r>
            <a:r>
              <a:rPr lang="en-US" smtClean="0"/>
              <a:t>, </a:t>
            </a:r>
            <a:r>
              <a:rPr lang="id-ID" smtClean="0"/>
              <a:t>or</a:t>
            </a:r>
            <a:r>
              <a:rPr lang="en-US" smtClean="0"/>
              <a:t>, </a:t>
            </a:r>
            <a:r>
              <a:rPr lang="id-ID" smtClean="0"/>
              <a:t>||</a:t>
            </a:r>
            <a:r>
              <a:rPr lang="en-US" smtClean="0"/>
              <a:t>, </a:t>
            </a:r>
            <a:r>
              <a:rPr lang="id-ID" smtClean="0"/>
              <a:t>xor</a:t>
            </a:r>
            <a:r>
              <a:rPr lang="en-US" smtClean="0"/>
              <a:t>, </a:t>
            </a:r>
            <a:r>
              <a:rPr lang="id-ID" smtClean="0"/>
              <a:t>!</a:t>
            </a:r>
            <a:endParaRPr lang="en-US" smtClean="0"/>
          </a:p>
        </p:txBody>
      </p:sp>
      <p:pic>
        <p:nvPicPr>
          <p:cNvPr id="19460" name="Picture 4" descr="Inf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25" y="549275"/>
            <a:ext cx="12287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Operator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d-ID" smtClean="0">
                <a:solidFill>
                  <a:srgbClr val="CCCCFF"/>
                </a:solidFill>
              </a:rPr>
              <a:t>Aritmatika</a:t>
            </a:r>
          </a:p>
          <a:p>
            <a:pPr eaLnBrk="1" hangingPunct="1"/>
            <a:r>
              <a:rPr lang="id-ID" smtClean="0">
                <a:solidFill>
                  <a:srgbClr val="CCCCFF"/>
                </a:solidFill>
              </a:rPr>
              <a:t>Penugasan</a:t>
            </a:r>
          </a:p>
          <a:p>
            <a:pPr eaLnBrk="1" hangingPunct="1"/>
            <a:r>
              <a:rPr lang="id-ID" smtClean="0">
                <a:solidFill>
                  <a:srgbClr val="CCCCFF"/>
                </a:solidFill>
              </a:rPr>
              <a:t>Bitwise</a:t>
            </a:r>
          </a:p>
          <a:p>
            <a:pPr eaLnBrk="1" hangingPunct="1"/>
            <a:r>
              <a:rPr lang="id-ID" smtClean="0">
                <a:solidFill>
                  <a:srgbClr val="CCCCFF"/>
                </a:solidFill>
              </a:rPr>
              <a:t>Perbandingan</a:t>
            </a:r>
          </a:p>
          <a:p>
            <a:pPr eaLnBrk="1" hangingPunct="1"/>
            <a:r>
              <a:rPr lang="id-ID" smtClean="0">
                <a:solidFill>
                  <a:srgbClr val="CCCCFF"/>
                </a:solidFill>
              </a:rPr>
              <a:t>Logika</a:t>
            </a:r>
          </a:p>
          <a:p>
            <a:pPr eaLnBrk="1" hangingPunct="1"/>
            <a:r>
              <a:rPr lang="id-ID" smtClean="0"/>
              <a:t>String</a:t>
            </a:r>
            <a:endParaRPr lang="en-US" smtClean="0"/>
          </a:p>
          <a:p>
            <a:pPr lvl="1" eaLnBrk="1" hangingPunct="1"/>
            <a:r>
              <a:rPr lang="en-US" smtClean="0"/>
              <a:t>Penggabungan </a:t>
            </a:r>
            <a:r>
              <a:rPr lang="en-US" smtClean="0">
                <a:sym typeface="Wingdings" pitchFamily="2" charset="2"/>
              </a:rPr>
              <a:t> .</a:t>
            </a:r>
            <a:endParaRPr lang="en-US" smtClean="0"/>
          </a:p>
        </p:txBody>
      </p:sp>
      <p:pic>
        <p:nvPicPr>
          <p:cNvPr id="20484" name="Picture 4" descr="Inf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25" y="549275"/>
            <a:ext cx="12287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Komentar (Remark)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/* … */</a:t>
            </a:r>
          </a:p>
          <a:p>
            <a:pPr eaLnBrk="1" hangingPunct="1"/>
            <a:r>
              <a:rPr lang="en-US" smtClean="0"/>
              <a:t>//</a:t>
            </a:r>
          </a:p>
          <a:p>
            <a:pPr eaLnBrk="1" hangingPunct="1"/>
            <a:r>
              <a:rPr lang="en-US" smtClean="0"/>
              <a:t>#</a:t>
            </a:r>
          </a:p>
        </p:txBody>
      </p:sp>
      <p:pic>
        <p:nvPicPr>
          <p:cNvPr id="21508" name="Picture 4" descr="Inf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25" y="549275"/>
            <a:ext cx="12287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PHP itu …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91513" cy="4751387"/>
          </a:xfrm>
        </p:spPr>
        <p:txBody>
          <a:bodyPr/>
          <a:lstStyle/>
          <a:p>
            <a:pPr marL="609600" indent="-609600" eaLnBrk="1" hangingPunct="1"/>
            <a:r>
              <a:rPr lang="id-ID" sz="2800" smtClean="0"/>
              <a:t>Merupakan singkatan </a:t>
            </a:r>
            <a:r>
              <a:rPr lang="id-ID" sz="2800" i="1" smtClean="0"/>
              <a:t>recursive</a:t>
            </a:r>
            <a:r>
              <a:rPr lang="id-ID" sz="2800" smtClean="0"/>
              <a:t> dari </a:t>
            </a:r>
            <a:r>
              <a:rPr lang="id-ID" sz="2800" b="1" u="sng" smtClean="0"/>
              <a:t>P</a:t>
            </a:r>
            <a:r>
              <a:rPr lang="id-ID" sz="2800" smtClean="0"/>
              <a:t>HP : </a:t>
            </a:r>
            <a:r>
              <a:rPr lang="id-ID" sz="2800" b="1" u="sng" smtClean="0"/>
              <a:t>H</a:t>
            </a:r>
            <a:r>
              <a:rPr lang="id-ID" sz="2800" smtClean="0"/>
              <a:t>ypertext </a:t>
            </a:r>
            <a:r>
              <a:rPr lang="id-ID" sz="2800" b="1" u="sng" smtClean="0"/>
              <a:t>P</a:t>
            </a:r>
            <a:r>
              <a:rPr lang="id-ID" sz="2800" smtClean="0"/>
              <a:t>repocessor</a:t>
            </a:r>
          </a:p>
          <a:p>
            <a:pPr marL="609600" indent="-609600" eaLnBrk="1" hangingPunct="1"/>
            <a:r>
              <a:rPr lang="id-ID" sz="2800" smtClean="0"/>
              <a:t>Pertama kali dibuat oleh </a:t>
            </a:r>
            <a:r>
              <a:rPr lang="id-ID" sz="2800" b="1" smtClean="0">
                <a:hlinkClick r:id="rId2"/>
              </a:rPr>
              <a:t>Rasmus Lerdorf</a:t>
            </a:r>
            <a:r>
              <a:rPr lang="id-ID" sz="2800" b="1" smtClean="0"/>
              <a:t> </a:t>
            </a:r>
            <a:r>
              <a:rPr lang="id-ID" sz="2800" smtClean="0"/>
              <a:t>pada tahun 1994.</a:t>
            </a:r>
            <a:r>
              <a:rPr lang="en-US" sz="2800" smtClean="0"/>
              <a:t> </a:t>
            </a:r>
          </a:p>
          <a:p>
            <a:pPr marL="609600" indent="-609600" eaLnBrk="1" hangingPunct="1"/>
            <a:r>
              <a:rPr lang="id-ID" sz="2800" smtClean="0"/>
              <a:t>Setiap satu statement (perintah) biasanya diakhiri dengan titik-koma (;)</a:t>
            </a:r>
          </a:p>
          <a:p>
            <a:pPr marL="609600" indent="-609600" eaLnBrk="1" hangingPunct="1"/>
            <a:r>
              <a:rPr lang="id-ID" sz="2800" smtClean="0"/>
              <a:t>CASE SENSITIVE untuk nama identifier yang dibuat oleh user (variable, konstanta, fungsi dll), namun TIDAK CASE SENSITIVE untuk identifier </a:t>
            </a:r>
            <a:r>
              <a:rPr lang="id-ID" sz="2800" i="1" smtClean="0"/>
              <a:t>built-in</a:t>
            </a:r>
            <a:r>
              <a:rPr lang="id-ID" sz="2800" smtClean="0"/>
              <a:t> dari PHP</a:t>
            </a:r>
            <a:r>
              <a:rPr lang="en-US" sz="2800" smtClean="0"/>
              <a:t> </a:t>
            </a:r>
          </a:p>
        </p:txBody>
      </p:sp>
      <p:pic>
        <p:nvPicPr>
          <p:cNvPr id="4100" name="Picture 4" descr="Inf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67625" y="549275"/>
            <a:ext cx="12287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Statement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 if, if/elseif</a:t>
            </a:r>
          </a:p>
          <a:p>
            <a:pPr eaLnBrk="1" hangingPunct="1"/>
            <a:r>
              <a:rPr lang="en-US" smtClean="0"/>
              <a:t>  Switch/case</a:t>
            </a:r>
          </a:p>
          <a:p>
            <a:pPr eaLnBrk="1" hangingPunct="1"/>
            <a:r>
              <a:rPr lang="en-US" smtClean="0"/>
              <a:t>  for, while, and do/while loops</a:t>
            </a:r>
          </a:p>
        </p:txBody>
      </p:sp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Contoh – Pemprograman PHP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Contoh 1: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514600"/>
            <a:ext cx="37433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209800"/>
            <a:ext cx="40767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Contoh 2: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smtClean="0"/>
              <a:t>Contoh – Pemprograman PHP</a:t>
            </a:r>
          </a:p>
        </p:txBody>
      </p:sp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743200"/>
            <a:ext cx="37528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743200"/>
            <a:ext cx="401002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Contoh 3: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590800"/>
            <a:ext cx="378142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590800"/>
            <a:ext cx="407670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smtClean="0"/>
              <a:t>Contoh – Pemprograman PHP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Contoh 4:</a:t>
            </a:r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smtClean="0"/>
              <a:t>Contoh – Pemprograman PHP</a:t>
            </a:r>
          </a:p>
        </p:txBody>
      </p:sp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362200"/>
            <a:ext cx="37433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895600"/>
            <a:ext cx="407670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Contoh 5:</a:t>
            </a:r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smtClean="0"/>
              <a:t>Contoh – Pemprograman PHP</a:t>
            </a:r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86000"/>
            <a:ext cx="37433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133600"/>
            <a:ext cx="40671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Contoh 6: Perulangan do-while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smtClean="0"/>
              <a:t>Contoh – Pemprograman PHP</a:t>
            </a:r>
          </a:p>
        </p:txBody>
      </p:sp>
      <p:pic>
        <p:nvPicPr>
          <p:cNvPr id="2867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2362200"/>
            <a:ext cx="397192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514600"/>
            <a:ext cx="37338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  <a:noFill/>
        </p:spPr>
        <p:txBody>
          <a:bodyPr/>
          <a:lstStyle/>
          <a:p>
            <a:fld id="{D0B84F3B-E3CE-4F24-8908-3EA0EE866D1B}" type="slidenum">
              <a:rPr lang="en-US"/>
              <a:pPr/>
              <a:t>27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Koneksi PHP - MySQL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Untuk melakukan koneksi PHP dengan MySQL digunakan perintah: </a:t>
            </a:r>
            <a:r>
              <a:rPr lang="en-US" smtClean="0">
                <a:solidFill>
                  <a:schemeClr val="hlink"/>
                </a:solidFill>
              </a:rPr>
              <a:t>mysql_connect</a:t>
            </a:r>
            <a:r>
              <a:rPr lang="en-US" smtClean="0"/>
              <a:t>() -&gt; skrip PHP.</a:t>
            </a:r>
          </a:p>
          <a:p>
            <a:pPr eaLnBrk="1" hangingPunct="1"/>
            <a:r>
              <a:rPr lang="en-US" smtClean="0"/>
              <a:t>Syntak: mysql_connect(“hostname”,”username”,”password”);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  <a:noFill/>
        </p:spPr>
        <p:txBody>
          <a:bodyPr/>
          <a:lstStyle/>
          <a:p>
            <a:fld id="{DB0A6FFD-37B8-432C-BF93-764C23B5D77A}" type="slidenum">
              <a:rPr lang="en-US"/>
              <a:pPr/>
              <a:t>28</a:t>
            </a:fld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Setelah terkoneksi, pilihlah database.</a:t>
            </a:r>
          </a:p>
          <a:p>
            <a:pPr eaLnBrk="1" hangingPunct="1"/>
            <a:r>
              <a:rPr lang="en-US" smtClean="0"/>
              <a:t>Bila database yang diinginkan  belum tersedia, buatlah databasenya.</a:t>
            </a:r>
          </a:p>
          <a:p>
            <a:pPr eaLnBrk="1" hangingPunct="1"/>
            <a:r>
              <a:rPr lang="en-US" smtClean="0"/>
              <a:t>Buatlah tabel, dengan struktur datanya.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smtClean="0"/>
              <a:t>Koneksi PHP - MySQL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  <a:noFill/>
        </p:spPr>
        <p:txBody>
          <a:bodyPr/>
          <a:lstStyle/>
          <a:p>
            <a:fld id="{1A39DE8D-950E-4060-B21A-916F2A612CB3}" type="slidenum">
              <a:rPr lang="en-US"/>
              <a:pPr/>
              <a:t>29</a:t>
            </a:fld>
            <a:endParaRPr lang="en-US"/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1600200" y="1981200"/>
            <a:ext cx="5791200" cy="4572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/>
              <a:t>&lt;?</a:t>
            </a:r>
          </a:p>
          <a:p>
            <a:r>
              <a:rPr lang="en-US" sz="1600"/>
              <a:t>//Membuat database MySQL</a:t>
            </a:r>
          </a:p>
          <a:p>
            <a:r>
              <a:rPr lang="en-US" sz="1600"/>
              <a:t>$nama_db = "faruq";</a:t>
            </a:r>
          </a:p>
          <a:p>
            <a:r>
              <a:rPr lang="en-US" sz="1600"/>
              <a:t>$buat_db = "create database $nama_db";</a:t>
            </a:r>
          </a:p>
          <a:p>
            <a:endParaRPr lang="en-US" sz="1600"/>
          </a:p>
          <a:p>
            <a:r>
              <a:rPr lang="en-US" sz="1600"/>
              <a:t>$sambung = mysql_connect("localhost","root","");</a:t>
            </a:r>
          </a:p>
          <a:p>
            <a:endParaRPr lang="en-US" sz="1600"/>
          </a:p>
          <a:p>
            <a:r>
              <a:rPr lang="en-US" sz="1600"/>
              <a:t>if($sambung){</a:t>
            </a:r>
          </a:p>
          <a:p>
            <a:r>
              <a:rPr lang="en-US" sz="1600"/>
              <a:t> echo "Koneksi Berhasil";}</a:t>
            </a:r>
          </a:p>
          <a:p>
            <a:r>
              <a:rPr lang="en-US" sz="1600"/>
              <a:t>else {</a:t>
            </a:r>
          </a:p>
          <a:p>
            <a:r>
              <a:rPr lang="en-US" sz="1600"/>
              <a:t> echo "Koneksi Gagal";}</a:t>
            </a:r>
          </a:p>
          <a:p>
            <a:endParaRPr lang="en-US" sz="1600"/>
          </a:p>
          <a:p>
            <a:r>
              <a:rPr lang="en-US" sz="1600"/>
              <a:t>$q_db = mysql_query($buat_db);</a:t>
            </a:r>
          </a:p>
          <a:p>
            <a:r>
              <a:rPr lang="en-US" sz="1600"/>
              <a:t>if($q_db){</a:t>
            </a:r>
          </a:p>
          <a:p>
            <a:r>
              <a:rPr lang="en-US" sz="1600"/>
              <a:t> echo "&lt;br&gt; Database $nama_db berhasil dibuat";}</a:t>
            </a:r>
          </a:p>
          <a:p>
            <a:r>
              <a:rPr lang="en-US" sz="1600"/>
              <a:t>else {</a:t>
            </a:r>
          </a:p>
          <a:p>
            <a:r>
              <a:rPr lang="en-US" sz="1600"/>
              <a:t> echo "&lt;br&gt; Database $nama_db gagal dibuat";}</a:t>
            </a:r>
          </a:p>
          <a:p>
            <a:r>
              <a:rPr lang="en-US" sz="1600"/>
              <a:t>?&gt;</a:t>
            </a: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smtClean="0"/>
              <a:t>Koneksi PHP - MySQL</a:t>
            </a:r>
          </a:p>
        </p:txBody>
      </p:sp>
      <p:sp>
        <p:nvSpPr>
          <p:cNvPr id="31749" name="Text Box 7"/>
          <p:cNvSpPr txBox="1">
            <a:spLocks noChangeArrowheads="1"/>
          </p:cNvSpPr>
          <p:nvPr/>
        </p:nvSpPr>
        <p:spPr bwMode="auto">
          <a:xfrm>
            <a:off x="5943600" y="3962400"/>
            <a:ext cx="2667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Koneksi Database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Penulisan Script PHP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Harus diapit oleh …</a:t>
            </a:r>
          </a:p>
          <a:p>
            <a:pPr eaLnBrk="1" hangingPunct="1"/>
            <a:r>
              <a:rPr lang="id-ID" smtClean="0"/>
              <a:t>&lt;? dan ?&gt;</a:t>
            </a:r>
            <a:r>
              <a:rPr lang="en-US" smtClean="0"/>
              <a:t> atau</a:t>
            </a:r>
            <a:endParaRPr lang="id-ID" smtClean="0"/>
          </a:p>
          <a:p>
            <a:pPr eaLnBrk="1" hangingPunct="1"/>
            <a:r>
              <a:rPr lang="id-ID" smtClean="0"/>
              <a:t>&lt;?php dan ?&gt;</a:t>
            </a:r>
            <a:r>
              <a:rPr lang="en-US" smtClean="0"/>
              <a:t> atau</a:t>
            </a:r>
            <a:endParaRPr lang="id-ID" smtClean="0"/>
          </a:p>
          <a:p>
            <a:pPr eaLnBrk="1" hangingPunct="1"/>
            <a:r>
              <a:rPr lang="id-ID" smtClean="0"/>
              <a:t>&lt;script language=”php”&gt; dan &lt;/script&gt;</a:t>
            </a:r>
            <a:r>
              <a:rPr lang="en-US" smtClean="0"/>
              <a:t> atau</a:t>
            </a:r>
            <a:endParaRPr lang="id-ID" smtClean="0"/>
          </a:p>
          <a:p>
            <a:pPr eaLnBrk="1" hangingPunct="1"/>
            <a:r>
              <a:rPr lang="id-ID" smtClean="0"/>
              <a:t>&lt;% dan %&gt;</a:t>
            </a:r>
            <a:r>
              <a:rPr lang="en-US" sz="2800" smtClean="0"/>
              <a:t> </a:t>
            </a:r>
          </a:p>
        </p:txBody>
      </p:sp>
      <p:pic>
        <p:nvPicPr>
          <p:cNvPr id="5124" name="Picture 4" descr="Inf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25" y="549275"/>
            <a:ext cx="12287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  <a:noFill/>
        </p:spPr>
        <p:txBody>
          <a:bodyPr/>
          <a:lstStyle/>
          <a:p>
            <a:fld id="{63B62F14-1702-4950-8E9B-395D5EB7FCAB}" type="slidenum">
              <a:rPr lang="en-US"/>
              <a:pPr/>
              <a:t>30</a:t>
            </a:fld>
            <a:endParaRPr lang="en-US"/>
          </a:p>
        </p:txBody>
      </p:sp>
      <p:pic>
        <p:nvPicPr>
          <p:cNvPr id="3277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667000"/>
            <a:ext cx="74676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smtClean="0"/>
              <a:t>Koneksi PHP - MySQL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Hello World!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id-ID" smtClean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557338"/>
            <a:ext cx="5543550" cy="1279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59113" y="3284538"/>
            <a:ext cx="4249737" cy="212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 descr="Edi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96188" y="549275"/>
            <a:ext cx="12287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Peng. Komp &amp; TI 2C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noFill/>
        </p:spPr>
        <p:txBody>
          <a:bodyPr lIns="74423" tIns="37212" rIns="74423" bIns="37212"/>
          <a:lstStyle/>
          <a:p>
            <a:fld id="{C15F012C-E0AB-48F1-AA9B-99941630D4E9}" type="slidenum">
              <a:rPr lang="en-US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>
                <a:latin typeface="Tw Cen MT" pitchFamily="34" charset="0"/>
              </a:rPr>
              <a:t>Integrasi PHP - HTML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smtClean="0">
                <a:latin typeface="Tw Cen MT" pitchFamily="34" charset="0"/>
              </a:rPr>
              <a:t>Contoh soal :   	&lt;html&gt;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Tw Cen MT" pitchFamily="34" charset="0"/>
              </a:rPr>
              <a:t>				&lt;head&gt;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Tw Cen MT" pitchFamily="34" charset="0"/>
              </a:rPr>
              <a:t>				&lt;title&gt; Contoh&lt;/title&gt;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Tw Cen MT" pitchFamily="34" charset="0"/>
              </a:rPr>
              <a:t>				&lt;/head&gt;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Tw Cen MT" pitchFamily="34" charset="0"/>
              </a:rPr>
              <a:t>				&lt;body&gt;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Tw Cen MT" pitchFamily="34" charset="0"/>
              </a:rPr>
              <a:t>				&lt;?php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Tw Cen MT" pitchFamily="34" charset="0"/>
              </a:rPr>
              <a:t>				echo “ Hai, saya dari script PHP ! “;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Tw Cen MT" pitchFamily="34" charset="0"/>
              </a:rPr>
              <a:t>				?&gt;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Tw Cen MT" pitchFamily="34" charset="0"/>
              </a:rPr>
              <a:t>				&lt;/body&gt;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smtClean="0">
                <a:latin typeface="Tw Cen MT" pitchFamily="34" charset="0"/>
              </a:rPr>
              <a:t>				&lt;/html&gt;</a:t>
            </a: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Inf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25" y="549275"/>
            <a:ext cx="12287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Variabel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91513" cy="4679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d-ID" sz="2800" smtClean="0"/>
              <a:t>Digunakan untuk menyimpan sebuah value, data atau informasi</a:t>
            </a:r>
          </a:p>
          <a:p>
            <a:pPr eaLnBrk="1" hangingPunct="1">
              <a:lnSpc>
                <a:spcPct val="80000"/>
              </a:lnSpc>
            </a:pPr>
            <a:r>
              <a:rPr lang="id-ID" sz="2800" smtClean="0"/>
              <a:t>Nama variabel diawali dengan tanda $ </a:t>
            </a:r>
          </a:p>
          <a:p>
            <a:pPr eaLnBrk="1" hangingPunct="1">
              <a:lnSpc>
                <a:spcPct val="80000"/>
              </a:lnSpc>
            </a:pPr>
            <a:r>
              <a:rPr lang="id-ID" sz="2800" smtClean="0"/>
              <a:t>Panjang tidak terbatas</a:t>
            </a:r>
          </a:p>
          <a:p>
            <a:pPr eaLnBrk="1" hangingPunct="1">
              <a:lnSpc>
                <a:spcPct val="80000"/>
              </a:lnSpc>
            </a:pPr>
            <a:r>
              <a:rPr lang="id-ID" sz="2800" smtClean="0"/>
              <a:t>Setelah tanda $ diawali oleh huruf atau </a:t>
            </a:r>
            <a:r>
              <a:rPr lang="id-ID" sz="2800" i="1" smtClean="0"/>
              <a:t>under-scrore</a:t>
            </a:r>
            <a:r>
              <a:rPr lang="id-ID" sz="2800" smtClean="0"/>
              <a:t> (_). Karakter berikutnya bisa terdiri dari huruf, angka, dan karakter tertentu yang diperbolehkan (karakter ASCII dari 127 – 255). </a:t>
            </a:r>
          </a:p>
          <a:p>
            <a:pPr eaLnBrk="1" hangingPunct="1">
              <a:lnSpc>
                <a:spcPct val="80000"/>
              </a:lnSpc>
            </a:pPr>
            <a:r>
              <a:rPr lang="id-ID" sz="2800" smtClean="0"/>
              <a:t>Bersifat case-sensitive.</a:t>
            </a:r>
          </a:p>
          <a:p>
            <a:pPr eaLnBrk="1" hangingPunct="1">
              <a:lnSpc>
                <a:spcPct val="80000"/>
              </a:lnSpc>
            </a:pPr>
            <a:r>
              <a:rPr lang="id-ID" sz="2800" smtClean="0"/>
              <a:t>Tidak perlu dideklarasikan.</a:t>
            </a:r>
          </a:p>
          <a:p>
            <a:pPr eaLnBrk="1" hangingPunct="1">
              <a:lnSpc>
                <a:spcPct val="80000"/>
              </a:lnSpc>
            </a:pPr>
            <a:r>
              <a:rPr lang="id-ID" sz="2800" smtClean="0"/>
              <a:t>Tidak boleh mengandung spasi.</a:t>
            </a:r>
            <a:endParaRPr lang="en-US" sz="28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Tipe Data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id-ID" smtClean="0"/>
              <a:t>boolean</a:t>
            </a:r>
          </a:p>
          <a:p>
            <a:pPr eaLnBrk="1" hangingPunct="1"/>
            <a:r>
              <a:rPr lang="id-ID" smtClean="0"/>
              <a:t>integer</a:t>
            </a:r>
          </a:p>
          <a:p>
            <a:pPr eaLnBrk="1" hangingPunct="1"/>
            <a:r>
              <a:rPr lang="id-ID" smtClean="0"/>
              <a:t>float</a:t>
            </a:r>
          </a:p>
          <a:p>
            <a:pPr eaLnBrk="1" hangingPunct="1"/>
            <a:r>
              <a:rPr lang="id-ID" smtClean="0"/>
              <a:t>string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id-ID" smtClean="0"/>
              <a:t>array</a:t>
            </a:r>
          </a:p>
          <a:p>
            <a:pPr eaLnBrk="1" hangingPunct="1"/>
            <a:r>
              <a:rPr lang="id-ID" smtClean="0"/>
              <a:t>object</a:t>
            </a:r>
          </a:p>
          <a:p>
            <a:pPr eaLnBrk="1" hangingPunct="1"/>
            <a:r>
              <a:rPr lang="id-ID" smtClean="0"/>
              <a:t>resource</a:t>
            </a:r>
          </a:p>
          <a:p>
            <a:pPr eaLnBrk="1" hangingPunct="1"/>
            <a:r>
              <a:rPr lang="id-ID" smtClean="0"/>
              <a:t>NULL</a:t>
            </a:r>
            <a:endParaRPr lang="en-US" smtClean="0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827088" y="4365625"/>
            <a:ext cx="7705725" cy="831850"/>
          </a:xfrm>
          <a:prstGeom prst="rect">
            <a:avLst/>
          </a:prstGeom>
          <a:solidFill>
            <a:schemeClr val="accent1">
              <a:alpha val="4784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Programmer pada dasarnya tidak perlu mendefinisikan tipe data</a:t>
            </a:r>
          </a:p>
        </p:txBody>
      </p:sp>
      <p:pic>
        <p:nvPicPr>
          <p:cNvPr id="9222" name="Picture 6" descr="Inf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7625" y="549275"/>
            <a:ext cx="12287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PHP Language Basics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Hello World!: An Example (cont.)</a:t>
            </a:r>
            <a:endParaRPr lang="en-US" b="1" smtClean="0"/>
          </a:p>
          <a:p>
            <a:pPr lvl="2" eaLnBrk="1" hangingPunct="1"/>
            <a:r>
              <a:rPr lang="en-US" smtClean="0"/>
              <a:t>&lt;script language=“PHP”&gt;</a:t>
            </a:r>
            <a:br>
              <a:rPr lang="en-US" smtClean="0"/>
            </a:br>
            <a:r>
              <a:rPr lang="en-US" smtClean="0"/>
              <a:t>    $hello = “Hello”;</a:t>
            </a:r>
            <a:br>
              <a:rPr lang="en-US" smtClean="0"/>
            </a:br>
            <a:r>
              <a:rPr lang="en-US" smtClean="0"/>
              <a:t>    $world = “World!”;</a:t>
            </a:r>
            <a:br>
              <a:rPr lang="en-US" smtClean="0"/>
            </a:br>
            <a:r>
              <a:rPr lang="en-US" smtClean="0"/>
              <a:t>    print $hello . $world</a:t>
            </a:r>
            <a:br>
              <a:rPr lang="en-US" smtClean="0"/>
            </a:br>
            <a:r>
              <a:rPr lang="en-US" smtClean="0"/>
              <a:t>&lt;/script&gt;</a:t>
            </a: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PHP Language Basics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 Black" pitchFamily="34" charset="0"/>
              </a:rPr>
              <a:t>Constants, Data Types and Variables</a:t>
            </a:r>
          </a:p>
          <a:p>
            <a:pPr lvl="1" eaLnBrk="1" hangingPunct="1"/>
            <a:r>
              <a:rPr lang="en-US" smtClean="0"/>
              <a:t>Data types</a:t>
            </a:r>
          </a:p>
          <a:p>
            <a:pPr lvl="2" eaLnBrk="1" hangingPunct="1"/>
            <a:r>
              <a:rPr lang="en-US" smtClean="0"/>
              <a:t>Integers, doubles and strings</a:t>
            </a:r>
          </a:p>
          <a:p>
            <a:pPr lvl="3" eaLnBrk="1" hangingPunct="1"/>
            <a:r>
              <a:rPr lang="en-US" smtClean="0"/>
              <a:t>isValid = true;  // Boolean</a:t>
            </a:r>
          </a:p>
          <a:p>
            <a:pPr lvl="3" eaLnBrk="1" hangingPunct="1"/>
            <a:r>
              <a:rPr lang="en-US" smtClean="0"/>
              <a:t>25                    // Integer</a:t>
            </a:r>
          </a:p>
          <a:p>
            <a:pPr lvl="3" eaLnBrk="1" hangingPunct="1"/>
            <a:r>
              <a:rPr lang="en-US" smtClean="0"/>
              <a:t>3.14                 // Double</a:t>
            </a:r>
          </a:p>
          <a:p>
            <a:pPr lvl="3" eaLnBrk="1" hangingPunct="1"/>
            <a:r>
              <a:rPr lang="en-US" smtClean="0"/>
              <a:t>‘Four’               // String</a:t>
            </a:r>
          </a:p>
          <a:p>
            <a:pPr lvl="3" eaLnBrk="1" hangingPunct="1"/>
            <a:r>
              <a:rPr lang="en-US" smtClean="0"/>
              <a:t>“Total value”    // Another string</a:t>
            </a:r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00020">
  <a:themeElements>
    <a:clrScheme name="00020 7">
      <a:dk1>
        <a:srgbClr val="342F61"/>
      </a:dk1>
      <a:lt1>
        <a:srgbClr val="FFFFFF"/>
      </a:lt1>
      <a:dk2>
        <a:srgbClr val="8794D5"/>
      </a:dk2>
      <a:lt2>
        <a:srgbClr val="FFFFFF"/>
      </a:lt2>
      <a:accent1>
        <a:srgbClr val="504D80"/>
      </a:accent1>
      <a:accent2>
        <a:srgbClr val="9791CA"/>
      </a:accent2>
      <a:accent3>
        <a:srgbClr val="C3C8E7"/>
      </a:accent3>
      <a:accent4>
        <a:srgbClr val="DADADA"/>
      </a:accent4>
      <a:accent5>
        <a:srgbClr val="B3B2C0"/>
      </a:accent5>
      <a:accent6>
        <a:srgbClr val="8883B7"/>
      </a:accent6>
      <a:hlink>
        <a:srgbClr val="FFFF99"/>
      </a:hlink>
      <a:folHlink>
        <a:srgbClr val="544C9E"/>
      </a:folHlink>
    </a:clrScheme>
    <a:fontScheme name="00020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0020 1">
        <a:dk1>
          <a:srgbClr val="005A58"/>
        </a:dk1>
        <a:lt1>
          <a:srgbClr val="FFFFFF"/>
        </a:lt1>
        <a:dk2>
          <a:srgbClr val="008080"/>
        </a:dk2>
        <a:lt2>
          <a:srgbClr val="FFFFFF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020 2">
        <a:dk1>
          <a:srgbClr val="000000"/>
        </a:dk1>
        <a:lt1>
          <a:srgbClr val="FFDBA6"/>
        </a:lt1>
        <a:dk2>
          <a:srgbClr val="000000"/>
        </a:dk2>
        <a:lt2>
          <a:srgbClr val="CC7A00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20 3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020 4">
        <a:dk1>
          <a:srgbClr val="66CCCC"/>
        </a:dk1>
        <a:lt1>
          <a:srgbClr val="FFFFFF"/>
        </a:lt1>
        <a:dk2>
          <a:srgbClr val="2E6B6B"/>
        </a:dk2>
        <a:lt2>
          <a:srgbClr val="2E6B6B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020 5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020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020 7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FFFF99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00020</Template>
  <TotalTime>489</TotalTime>
  <Words>643</Words>
  <Application>Microsoft Office PowerPoint</Application>
  <PresentationFormat>On-screen Show (4:3)</PresentationFormat>
  <Paragraphs>181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Wingdings</vt:lpstr>
      <vt:lpstr>Calibri</vt:lpstr>
      <vt:lpstr>Tw Cen MT</vt:lpstr>
      <vt:lpstr>Arial Black</vt:lpstr>
      <vt:lpstr>00020</vt:lpstr>
      <vt:lpstr>PHP</vt:lpstr>
      <vt:lpstr>PHP itu …</vt:lpstr>
      <vt:lpstr>Penulisan Script PHP</vt:lpstr>
      <vt:lpstr>Hello World!</vt:lpstr>
      <vt:lpstr>Integrasi PHP - HTML</vt:lpstr>
      <vt:lpstr>Variabel</vt:lpstr>
      <vt:lpstr>Tipe Data</vt:lpstr>
      <vt:lpstr>PHP Language Basics</vt:lpstr>
      <vt:lpstr>PHP Language Basics</vt:lpstr>
      <vt:lpstr>PHP Language Basics</vt:lpstr>
      <vt:lpstr>Konstanta</vt:lpstr>
      <vt:lpstr>Konstanta</vt:lpstr>
      <vt:lpstr>Operator</vt:lpstr>
      <vt:lpstr>Operator</vt:lpstr>
      <vt:lpstr>Operator</vt:lpstr>
      <vt:lpstr>Operator</vt:lpstr>
      <vt:lpstr>Operator</vt:lpstr>
      <vt:lpstr>Operator</vt:lpstr>
      <vt:lpstr>Komentar (Remark)</vt:lpstr>
      <vt:lpstr>Statement</vt:lpstr>
      <vt:lpstr>Contoh – Pemprograman PHP</vt:lpstr>
      <vt:lpstr>Contoh – Pemprograman PHP</vt:lpstr>
      <vt:lpstr>Contoh – Pemprograman PHP</vt:lpstr>
      <vt:lpstr>Contoh – Pemprograman PHP</vt:lpstr>
      <vt:lpstr>Contoh – Pemprograman PHP</vt:lpstr>
      <vt:lpstr>Contoh – Pemprograman PHP</vt:lpstr>
      <vt:lpstr>Koneksi PHP - MySQL</vt:lpstr>
      <vt:lpstr>Koneksi PHP - MySQL</vt:lpstr>
      <vt:lpstr>Koneksi PHP - MySQL</vt:lpstr>
      <vt:lpstr>Koneksi PHP - MySQL</vt:lpstr>
    </vt:vector>
  </TitlesOfParts>
  <Company>PT Achmatim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Dasar PHP</dc:title>
  <dc:creator>Achmad Otim</dc:creator>
  <cp:lastModifiedBy>Umum</cp:lastModifiedBy>
  <cp:revision>70</cp:revision>
  <dcterms:created xsi:type="dcterms:W3CDTF">2008-03-11T19:14:46Z</dcterms:created>
  <dcterms:modified xsi:type="dcterms:W3CDTF">2016-11-14T03:43:30Z</dcterms:modified>
</cp:coreProperties>
</file>