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ikhi Ramadhan" initials="kR" lastIdx="1" clrIdx="0">
    <p:extLst>
      <p:ext uri="{19B8F6BF-5375-455C-9EA6-DF929625EA0E}">
        <p15:presenceInfo xmlns:p15="http://schemas.microsoft.com/office/powerpoint/2012/main" userId="10751f69f0ce85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B78"/>
    <a:srgbClr val="495D68"/>
    <a:srgbClr val="445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CFC9-9355-4C51-AE1F-9704F05C9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D7F2-A721-48A9-A3E4-0A0C0C7D7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9997-CDA0-468E-A217-90283A78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422F-B928-4A4E-8AE5-F48EB356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76BE-948C-4B3B-B867-5C772677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503-A8F2-4E84-87A2-86CAD8CD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90F59-BF23-430E-A637-98ACC133C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3DF5-28F3-4B6C-8ED7-AECAAAAB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AE283-6509-4D2C-9D42-9F1245DF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A5118-3029-43E4-8BB6-9E2AE406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2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D933C-E384-4589-8967-5AFF01068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2B74D-6BDC-4936-8BA7-4987B7CCC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CD95-62D3-4FF1-B12B-EB49F6B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E2B6-621C-4AF1-BAF2-0525824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3B97-2399-4001-9874-292750FC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87F1-CAE8-4A0E-91F9-D9EAF012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B451-E1B5-486C-9863-D6F3ED81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8093-4070-4975-A9F8-4E5EB7C4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84C8-D223-4F51-87BB-BA5773E2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4863-ED6E-4A11-9880-D4B5EC3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640F-6FC3-445A-8ACE-8C454343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0895C-29D9-44DC-86FD-39709D64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8DB4-F8D8-410E-938C-1BF995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A2E1-E95F-4A17-924C-72A32F52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8D2B-D6BC-450F-87F4-ACBF4BCB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145-1A46-44A9-9428-ACDE1422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4CE9-ADD2-4383-8B2B-01E1274F6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F4E72-E747-4023-A012-39C07F5A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1DDB-DE55-4192-AE35-1CD70E9C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9B1BC-2F59-474F-BBE5-7E4E1F70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463F6-DC3B-48B2-A860-2FFE2CC4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0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0228-4737-4582-8699-33CB16DA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6104-039F-44C5-A64E-CF65F5F3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462D7-573D-4660-9EA8-11C2CCBB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9169-C607-43A4-A7F7-FEDB66BDA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A106A-03A4-4E56-8090-F40192B99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C85D9-C827-4D86-B6DA-01F978E6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1DD22-3D28-45C4-9DFC-8DE012E0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AB5F2-8B7E-49BE-9E08-3B68A9C1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7A81-FBEA-4B45-857B-A1D40AEE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B928-4E37-4BA2-9FB1-D020C8A4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60030-82F2-4798-8615-2C931341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37F6-339D-44B8-9B99-6D407E3E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3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1B5E1-0782-4CBF-9C65-8CF765CD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21B35-5368-4E9B-A92F-EA4C02E2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4091B-3A23-498B-A3AC-25D96633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776F-2858-4671-B8FD-23DB5E54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8004-B713-4CE7-9D56-A836D2EC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F0B0C-8630-43C3-A67F-A4CA00E91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C6BE8-8CF1-49A1-921C-D54D47D2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D3452-4D50-4A03-A6DA-EEBB7628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C83C9-6088-4A0E-A073-B82EFABF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DEC5-41C8-4A39-8EEA-BDE1D5B3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E6B87-DC33-4BBC-B497-5031DD79A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55E95-075C-42D8-B154-D4E7B392C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21A46-4267-4717-BD8C-B625EF71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FFD2-1B3E-43A5-BA16-998DA679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F9B30-D3A5-4324-9DFF-739D1C2B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6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C2DE1-1C6D-4455-88E1-D86A075A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BBC-07CD-408E-9950-6126EF2B1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9D65-16DD-4B7C-98D2-C7E918DB8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3C74-5257-4B99-9C35-F99F7BAAF07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D7D4-8952-4FD1-8AF4-D06EE2FB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2C055-6E2F-45FF-B89D-8B917C2C4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2411-6946-44D9-9670-3EF7A0F1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journal.iain-manado.ac.id/index.php/jiep/article/view/1345" TargetMode="External" /><Relationship Id="rId3" Type="http://schemas.openxmlformats.org/officeDocument/2006/relationships/hyperlink" Target="https://www.researchgate.net/publication/335825647_Hakikat_Manusia_Menurut_Islam" TargetMode="External" /><Relationship Id="rId7" Type="http://schemas.openxmlformats.org/officeDocument/2006/relationships/hyperlink" Target="https://ejournal.uinib.ac.id/jurnal/index.php/attaujih/article/view/539" TargetMode="External" /><Relationship Id="rId12" Type="http://schemas.openxmlformats.org/officeDocument/2006/relationships/hyperlink" Target="http://alqurandanterjemahan.wordpress.com/2010/08/24/surah-al-isra-dan-terjemahan/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Relationship Id="rId6" Type="http://schemas.openxmlformats.org/officeDocument/2006/relationships/hyperlink" Target="http://digilib.uinsby.ac.id/19676/6/Bab%203.pdf" TargetMode="External" /><Relationship Id="rId11" Type="http://schemas.openxmlformats.org/officeDocument/2006/relationships/hyperlink" Target="http://ocw.gunadarma.ac.id/course/economics/management-s1/pendidikan-agama-islam/manusia" TargetMode="External" /><Relationship Id="rId5" Type="http://schemas.openxmlformats.org/officeDocument/2006/relationships/hyperlink" Target="https://media.neliti.com/media/publications/56722-ID-none.pdf" TargetMode="External" /><Relationship Id="rId10" Type="http://schemas.openxmlformats.org/officeDocument/2006/relationships/hyperlink" Target="http://jafarmusaddad.blogspot.com/2013/02/makalah-manusia-dalam-perspektif-al.html" TargetMode="External" /><Relationship Id="rId4" Type="http://schemas.openxmlformats.org/officeDocument/2006/relationships/hyperlink" Target="https://www.coursehero.com/file/34748756/Makalah-Manusia-dalam-perspektif-islamdocx/" TargetMode="External" /><Relationship Id="rId9" Type="http://schemas.openxmlformats.org/officeDocument/2006/relationships/hyperlink" Target="http://islamwiki.blogspot.com/2009/01/manusia-dalam-pandangan-islam.html" TargetMode="Externa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E9C5C6-9129-425F-B149-CC352E68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F7504D0-A0FB-43D9-ADD5-4C93DA9EF248}"/>
              </a:ext>
            </a:extLst>
          </p:cNvPr>
          <p:cNvSpPr/>
          <p:nvPr/>
        </p:nvSpPr>
        <p:spPr>
          <a:xfrm>
            <a:off x="59268" y="76199"/>
            <a:ext cx="6705600" cy="67140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52E6EEA9-EC0F-4AF0-8963-3D9208CB203A}"/>
              </a:ext>
            </a:extLst>
          </p:cNvPr>
          <p:cNvSpPr/>
          <p:nvPr/>
        </p:nvSpPr>
        <p:spPr>
          <a:xfrm>
            <a:off x="7581900" y="1185332"/>
            <a:ext cx="1778000" cy="804333"/>
          </a:xfrm>
          <a:prstGeom prst="cloud">
            <a:avLst/>
          </a:prstGeom>
          <a:solidFill>
            <a:srgbClr val="4458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98E60DF-D5A6-4F06-8137-CE0E683A39E4}"/>
              </a:ext>
            </a:extLst>
          </p:cNvPr>
          <p:cNvSpPr/>
          <p:nvPr/>
        </p:nvSpPr>
        <p:spPr>
          <a:xfrm>
            <a:off x="10414000" y="270932"/>
            <a:ext cx="1778000" cy="804333"/>
          </a:xfrm>
          <a:prstGeom prst="cloud">
            <a:avLst/>
          </a:prstGeom>
          <a:solidFill>
            <a:srgbClr val="4458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51DC0224-907C-445B-A07A-179F4D32079F}"/>
              </a:ext>
            </a:extLst>
          </p:cNvPr>
          <p:cNvSpPr/>
          <p:nvPr/>
        </p:nvSpPr>
        <p:spPr>
          <a:xfrm>
            <a:off x="6993468" y="186266"/>
            <a:ext cx="1778000" cy="804333"/>
          </a:xfrm>
          <a:prstGeom prst="cloud">
            <a:avLst/>
          </a:prstGeom>
          <a:solidFill>
            <a:srgbClr val="4458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146F68A1-3475-484D-A24A-C939718F72A7}"/>
              </a:ext>
            </a:extLst>
          </p:cNvPr>
          <p:cNvSpPr/>
          <p:nvPr/>
        </p:nvSpPr>
        <p:spPr>
          <a:xfrm>
            <a:off x="9668932" y="1337731"/>
            <a:ext cx="1778000" cy="804333"/>
          </a:xfrm>
          <a:prstGeom prst="cloud">
            <a:avLst/>
          </a:prstGeom>
          <a:solidFill>
            <a:srgbClr val="4458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n 32">
            <a:extLst>
              <a:ext uri="{FF2B5EF4-FFF2-40B4-BE49-F238E27FC236}">
                <a16:creationId xmlns:a16="http://schemas.microsoft.com/office/drawing/2014/main" id="{61C7BA6A-62DB-4844-BEEE-72D38F5971D1}"/>
              </a:ext>
            </a:extLst>
          </p:cNvPr>
          <p:cNvSpPr/>
          <p:nvPr/>
        </p:nvSpPr>
        <p:spPr>
          <a:xfrm>
            <a:off x="9169400" y="673098"/>
            <a:ext cx="914400" cy="914400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8E6F2AEE-D2F8-463F-9F11-302957EF4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7268" y="3970873"/>
            <a:ext cx="5215464" cy="1469496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445863"/>
                </a:solidFill>
                <a:latin typeface="Jokerman" panose="04090605060D06020702" pitchFamily="82" charset="0"/>
              </a:rPr>
              <a:t>Manusia</a:t>
            </a:r>
            <a:r>
              <a:rPr lang="en-US" sz="4800" b="1" dirty="0">
                <a:solidFill>
                  <a:srgbClr val="445863"/>
                </a:solidFill>
                <a:latin typeface="Jokerman" panose="04090605060D06020702" pitchFamily="82" charset="0"/>
              </a:rPr>
              <a:t> </a:t>
            </a:r>
            <a:r>
              <a:rPr lang="en-US" sz="4800" b="1" dirty="0" err="1">
                <a:solidFill>
                  <a:srgbClr val="445863"/>
                </a:solidFill>
                <a:latin typeface="Jokerman" panose="04090605060D06020702" pitchFamily="82" charset="0"/>
              </a:rPr>
              <a:t>Dalam</a:t>
            </a:r>
            <a:br>
              <a:rPr lang="en-US" sz="4800" b="1" dirty="0">
                <a:solidFill>
                  <a:srgbClr val="445863"/>
                </a:solidFill>
                <a:latin typeface="Jokerman" panose="04090605060D06020702" pitchFamily="82" charset="0"/>
              </a:rPr>
            </a:br>
            <a:r>
              <a:rPr lang="en-US" sz="4800" b="1" dirty="0" err="1">
                <a:solidFill>
                  <a:srgbClr val="445863"/>
                </a:solidFill>
                <a:latin typeface="Jokerman" panose="04090605060D06020702" pitchFamily="82" charset="0"/>
              </a:rPr>
              <a:t>Perspektif</a:t>
            </a:r>
            <a:r>
              <a:rPr lang="en-US" sz="4800" b="1" dirty="0">
                <a:solidFill>
                  <a:srgbClr val="445863"/>
                </a:solidFill>
                <a:latin typeface="Jokerman" panose="04090605060D06020702" pitchFamily="82" charset="0"/>
              </a:rPr>
              <a:t> Islam</a:t>
            </a:r>
          </a:p>
        </p:txBody>
      </p:sp>
      <p:sp>
        <p:nvSpPr>
          <p:cNvPr id="42" name="Title 39">
            <a:extLst>
              <a:ext uri="{FF2B5EF4-FFF2-40B4-BE49-F238E27FC236}">
                <a16:creationId xmlns:a16="http://schemas.microsoft.com/office/drawing/2014/main" id="{C3BC8AD2-F1D0-46D5-8871-EA4AEC3A4F3C}"/>
              </a:ext>
            </a:extLst>
          </p:cNvPr>
          <p:cNvSpPr txBox="1">
            <a:spLocks/>
          </p:cNvSpPr>
          <p:nvPr/>
        </p:nvSpPr>
        <p:spPr>
          <a:xfrm>
            <a:off x="8779933" y="5330632"/>
            <a:ext cx="1159933" cy="219473"/>
          </a:xfrm>
          <a:prstGeom prst="rect">
            <a:avLst/>
          </a:prstGeom>
        </p:spPr>
        <p:txBody>
          <a:bodyPr vert="horz" lIns="91440" tIns="45720" rIns="91440" bIns="45720" numCol="1" spcCol="93600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b="1" dirty="0">
                <a:solidFill>
                  <a:srgbClr val="445863"/>
                </a:solidFill>
                <a:latin typeface="Bell MT" panose="02020503060305020303" pitchFamily="18" charset="0"/>
              </a:rPr>
              <a:t>K e l o m p o k 1</a:t>
            </a:r>
          </a:p>
        </p:txBody>
      </p:sp>
    </p:spTree>
    <p:extLst>
      <p:ext uri="{BB962C8B-B14F-4D97-AF65-F5344CB8AC3E}">
        <p14:creationId xmlns:p14="http://schemas.microsoft.com/office/powerpoint/2010/main" val="421047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820332"/>
            <a:ext cx="5191939" cy="4002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Adapaun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marL="342900" indent="-342900" algn="just">
              <a:buAutoNum type="arabicParenR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? </a:t>
            </a:r>
          </a:p>
          <a:p>
            <a:pPr marL="342900" indent="-342900" algn="just">
              <a:buAutoNum type="arabicParenR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Islam? </a:t>
            </a:r>
          </a:p>
          <a:p>
            <a:pPr marL="342900" indent="-342900" algn="just">
              <a:buAutoNum type="arabicParenR"/>
            </a:pPr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penciptaan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? </a:t>
            </a:r>
          </a:p>
          <a:p>
            <a:pPr marL="342900" indent="-342900" algn="just">
              <a:buAutoNum type="arabicParenR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fase-fase</a:t>
            </a:r>
            <a:r>
              <a:rPr lang="en-US" dirty="0"/>
              <a:t> pada proses </a:t>
            </a:r>
            <a:r>
              <a:rPr lang="en-US" dirty="0" err="1"/>
              <a:t>penciptaan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? </a:t>
            </a:r>
          </a:p>
          <a:p>
            <a:pPr marL="342900" indent="-342900" algn="just">
              <a:buAutoNum type="arabicParenR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hakekat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?</a:t>
            </a:r>
            <a:endParaRPr lang="en-US" sz="15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F2FD0EC-1E74-4BB0-8A19-59B39BFAC396}"/>
              </a:ext>
            </a:extLst>
          </p:cNvPr>
          <p:cNvSpPr txBox="1">
            <a:spLocks/>
          </p:cNvSpPr>
          <p:nvPr/>
        </p:nvSpPr>
        <p:spPr>
          <a:xfrm>
            <a:off x="3500029" y="1405774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Penulisan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306486"/>
            <a:ext cx="5191939" cy="5425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“</a:t>
            </a:r>
            <a:r>
              <a:rPr lang="en-US" dirty="0" err="1"/>
              <a:t>manu</a:t>
            </a:r>
            <a:r>
              <a:rPr lang="en-US" dirty="0"/>
              <a:t>” ( </a:t>
            </a:r>
            <a:r>
              <a:rPr lang="en-US" dirty="0" err="1"/>
              <a:t>Sansekerta</a:t>
            </a:r>
            <a:r>
              <a:rPr lang="en-US" dirty="0"/>
              <a:t> ), “</a:t>
            </a:r>
            <a:r>
              <a:rPr lang="en-US" dirty="0" err="1"/>
              <a:t>mens</a:t>
            </a:r>
            <a:r>
              <a:rPr lang="en-US" dirty="0"/>
              <a:t>” ( Latin ),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, </a:t>
            </a:r>
            <a:r>
              <a:rPr lang="en-US" dirty="0" err="1"/>
              <a:t>berakal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lain.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realitas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( genus 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individu.Secara</a:t>
            </a:r>
            <a:r>
              <a:rPr lang="en-US" dirty="0"/>
              <a:t> </a:t>
            </a:r>
            <a:r>
              <a:rPr lang="en-US" dirty="0" err="1"/>
              <a:t>biologi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spesies</a:t>
            </a:r>
            <a:r>
              <a:rPr lang="en-US" dirty="0"/>
              <a:t> </a:t>
            </a:r>
            <a:r>
              <a:rPr lang="en-US" dirty="0" err="1"/>
              <a:t>primata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mamalia</a:t>
            </a:r>
            <a:r>
              <a:rPr lang="en-US" dirty="0"/>
              <a:t> yang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berkemampuan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</a:p>
          <a:p>
            <a:pPr algn="just"/>
            <a:r>
              <a:rPr lang="en-US" sz="1600" dirty="0" err="1"/>
              <a:t>Pengertian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para </a:t>
            </a:r>
            <a:r>
              <a:rPr lang="en-US" sz="1600" dirty="0" err="1"/>
              <a:t>ahli</a:t>
            </a:r>
            <a:r>
              <a:rPr lang="en-US" sz="1600" dirty="0"/>
              <a:t> ; </a:t>
            </a:r>
          </a:p>
          <a:p>
            <a:pPr marL="342900" indent="-342900" algn="just">
              <a:buAutoNum type="arabicParenR"/>
            </a:pPr>
            <a:r>
              <a:rPr lang="en-US" sz="1600" dirty="0"/>
              <a:t>OMAR MOHAMMAD AL-TOUMY AL-SYAIBANY </a:t>
            </a:r>
          </a:p>
          <a:p>
            <a:pPr algn="just"/>
            <a:r>
              <a:rPr lang="en-US" sz="1600" dirty="0"/>
              <a:t>“</a:t>
            </a:r>
            <a:r>
              <a:rPr lang="en-US" sz="1600" i="1" dirty="0" err="1"/>
              <a:t>Manusia</a:t>
            </a:r>
            <a:r>
              <a:rPr lang="en-US" sz="1600" i="1" dirty="0"/>
              <a:t> </a:t>
            </a:r>
            <a:r>
              <a:rPr lang="en-US" sz="1600" i="1" dirty="0" err="1"/>
              <a:t>adalah</a:t>
            </a:r>
            <a:r>
              <a:rPr lang="en-US" sz="1600" i="1" dirty="0"/>
              <a:t> </a:t>
            </a:r>
            <a:r>
              <a:rPr lang="en-US" sz="1600" i="1" dirty="0" err="1"/>
              <a:t>mahluk</a:t>
            </a:r>
            <a:r>
              <a:rPr lang="en-US" sz="1600" i="1" dirty="0"/>
              <a:t> yang paling </a:t>
            </a:r>
            <a:r>
              <a:rPr lang="en-US" sz="1600" i="1" dirty="0" err="1"/>
              <a:t>mulia</a:t>
            </a:r>
            <a:r>
              <a:rPr lang="en-US" sz="1600" i="1" dirty="0"/>
              <a:t>, </a:t>
            </a:r>
            <a:r>
              <a:rPr lang="en-US" sz="1600" i="1" dirty="0" err="1"/>
              <a:t>manusia</a:t>
            </a:r>
            <a:r>
              <a:rPr lang="en-US" sz="1600" i="1" dirty="0"/>
              <a:t> </a:t>
            </a:r>
            <a:r>
              <a:rPr lang="en-US" sz="1600" i="1" dirty="0" err="1"/>
              <a:t>adalah</a:t>
            </a:r>
            <a:r>
              <a:rPr lang="en-US" sz="1600" i="1" dirty="0"/>
              <a:t> </a:t>
            </a:r>
            <a:r>
              <a:rPr lang="en-US" sz="1600" i="1" dirty="0" err="1"/>
              <a:t>mahluk</a:t>
            </a:r>
            <a:r>
              <a:rPr lang="en-US" sz="1600" i="1" dirty="0"/>
              <a:t> yang </a:t>
            </a:r>
            <a:r>
              <a:rPr lang="en-US" sz="1600" i="1" dirty="0" err="1"/>
              <a:t>berfikir</a:t>
            </a:r>
            <a:r>
              <a:rPr lang="en-US" sz="1600" i="1" dirty="0"/>
              <a:t>, dan </a:t>
            </a:r>
            <a:r>
              <a:rPr lang="en-US" sz="1600" i="1" dirty="0" err="1"/>
              <a:t>manusia</a:t>
            </a:r>
            <a:r>
              <a:rPr lang="en-US" sz="1600" i="1" dirty="0"/>
              <a:t> </a:t>
            </a:r>
            <a:r>
              <a:rPr lang="en-US" sz="1600" i="1" dirty="0" err="1"/>
              <a:t>adalah</a:t>
            </a:r>
            <a:r>
              <a:rPr lang="en-US" sz="1600" i="1" dirty="0"/>
              <a:t> </a:t>
            </a:r>
            <a:r>
              <a:rPr lang="en-US" sz="1600" i="1" dirty="0" err="1"/>
              <a:t>mahluk</a:t>
            </a:r>
            <a:r>
              <a:rPr lang="en-US" sz="1600" i="1" dirty="0"/>
              <a:t> yang </a:t>
            </a:r>
            <a:r>
              <a:rPr lang="en-US" sz="1600" i="1" dirty="0" err="1"/>
              <a:t>memiliki</a:t>
            </a:r>
            <a:r>
              <a:rPr lang="en-US" sz="1600" i="1" dirty="0"/>
              <a:t> 3 </a:t>
            </a:r>
            <a:r>
              <a:rPr lang="en-US" sz="1600" i="1" dirty="0" err="1"/>
              <a:t>dimensi</a:t>
            </a:r>
            <a:r>
              <a:rPr lang="en-US" sz="1600" i="1" dirty="0"/>
              <a:t> (badan, </a:t>
            </a:r>
            <a:r>
              <a:rPr lang="en-US" sz="1600" i="1" dirty="0" err="1"/>
              <a:t>akal</a:t>
            </a:r>
            <a:r>
              <a:rPr lang="en-US" sz="1600" i="1" dirty="0"/>
              <a:t>, dan </a:t>
            </a:r>
            <a:r>
              <a:rPr lang="en-US" sz="1600" i="1" dirty="0" err="1"/>
              <a:t>ruh</a:t>
            </a:r>
            <a:r>
              <a:rPr lang="en-US" sz="1600" i="1" dirty="0"/>
              <a:t>), </a:t>
            </a:r>
            <a:r>
              <a:rPr lang="en-US" sz="1600" i="1" dirty="0" err="1"/>
              <a:t>manusia</a:t>
            </a:r>
            <a:r>
              <a:rPr lang="en-US" sz="1600" i="1" dirty="0"/>
              <a:t> </a:t>
            </a:r>
            <a:r>
              <a:rPr lang="en-US" sz="1600" i="1" dirty="0" err="1"/>
              <a:t>dalam</a:t>
            </a:r>
            <a:r>
              <a:rPr lang="en-US" sz="1600" i="1" dirty="0"/>
              <a:t> </a:t>
            </a:r>
            <a:r>
              <a:rPr lang="en-US" sz="1600" i="1" dirty="0" err="1"/>
              <a:t>pertumbuhannya</a:t>
            </a:r>
            <a:r>
              <a:rPr lang="en-US" sz="1600" i="1" dirty="0"/>
              <a:t> </a:t>
            </a:r>
            <a:r>
              <a:rPr lang="en-US" sz="1600" i="1" dirty="0" err="1"/>
              <a:t>dipengaruhi</a:t>
            </a:r>
            <a:r>
              <a:rPr lang="en-US" sz="1600" i="1" dirty="0"/>
              <a:t> </a:t>
            </a:r>
            <a:r>
              <a:rPr lang="en-US" sz="1600" i="1" dirty="0" err="1"/>
              <a:t>faktor</a:t>
            </a:r>
            <a:r>
              <a:rPr lang="en-US" sz="1600" i="1" dirty="0"/>
              <a:t> </a:t>
            </a:r>
            <a:r>
              <a:rPr lang="en-US" sz="1600" i="1" dirty="0" err="1"/>
              <a:t>keturunan</a:t>
            </a:r>
            <a:r>
              <a:rPr lang="en-US" sz="1600" i="1" dirty="0"/>
              <a:t> dan </a:t>
            </a:r>
            <a:r>
              <a:rPr lang="en-US" sz="1600" i="1" dirty="0" err="1"/>
              <a:t>lingkungan</a:t>
            </a:r>
            <a:r>
              <a:rPr lang="en-US" sz="1600" dirty="0"/>
              <a:t>” </a:t>
            </a:r>
          </a:p>
          <a:p>
            <a:pPr marL="342900" indent="-342900" algn="just">
              <a:buAutoNum type="arabicParenR"/>
            </a:pPr>
            <a:r>
              <a:rPr lang="en-US" sz="1600" dirty="0"/>
              <a:t>ERBE SENTANU </a:t>
            </a:r>
          </a:p>
          <a:p>
            <a:pPr algn="just"/>
            <a:r>
              <a:rPr lang="en-US" sz="1600" i="1" dirty="0"/>
              <a:t>“</a:t>
            </a:r>
            <a:r>
              <a:rPr lang="en-US" sz="1600" i="1" dirty="0" err="1"/>
              <a:t>Manusia</a:t>
            </a:r>
            <a:r>
              <a:rPr lang="en-US" sz="1600" i="1" dirty="0"/>
              <a:t> </a:t>
            </a:r>
            <a:r>
              <a:rPr lang="en-US" sz="1600" i="1" dirty="0" err="1"/>
              <a:t>adalah</a:t>
            </a:r>
            <a:r>
              <a:rPr lang="en-US" sz="1600" i="1" dirty="0"/>
              <a:t> </a:t>
            </a:r>
            <a:r>
              <a:rPr lang="en-US" sz="1600" i="1" dirty="0" err="1"/>
              <a:t>mahluk</a:t>
            </a:r>
            <a:r>
              <a:rPr lang="en-US" sz="1600" i="1" dirty="0"/>
              <a:t> </a:t>
            </a:r>
            <a:r>
              <a:rPr lang="en-US" sz="1600" i="1" dirty="0" err="1"/>
              <a:t>sebaik-baiknya</a:t>
            </a:r>
            <a:r>
              <a:rPr lang="en-US" sz="1600" i="1" dirty="0"/>
              <a:t> </a:t>
            </a:r>
            <a:r>
              <a:rPr lang="en-US" sz="1600" i="1" dirty="0" err="1"/>
              <a:t>ciptaan</a:t>
            </a:r>
            <a:r>
              <a:rPr lang="en-US" sz="1600" i="1" dirty="0"/>
              <a:t>-Nya. </a:t>
            </a:r>
            <a:r>
              <a:rPr lang="en-US" sz="1600" i="1" dirty="0" err="1"/>
              <a:t>Bahkan</a:t>
            </a:r>
            <a:r>
              <a:rPr lang="en-US" sz="1600" i="1" dirty="0"/>
              <a:t> </a:t>
            </a:r>
            <a:r>
              <a:rPr lang="en-US" sz="1600" i="1" dirty="0" err="1"/>
              <a:t>bisa</a:t>
            </a:r>
            <a:r>
              <a:rPr lang="en-US" sz="1600" i="1" dirty="0"/>
              <a:t> </a:t>
            </a:r>
            <a:r>
              <a:rPr lang="en-US" sz="1600" i="1" dirty="0" err="1"/>
              <a:t>dikatakan</a:t>
            </a:r>
            <a:r>
              <a:rPr lang="en-US" sz="1600" i="1" dirty="0"/>
              <a:t> </a:t>
            </a:r>
            <a:r>
              <a:rPr lang="en-US" sz="1600" i="1" dirty="0" err="1"/>
              <a:t>bahwa</a:t>
            </a:r>
            <a:r>
              <a:rPr lang="en-US" sz="1600" i="1" dirty="0"/>
              <a:t> </a:t>
            </a:r>
            <a:r>
              <a:rPr lang="en-US" sz="1600" i="1" dirty="0" err="1"/>
              <a:t>manusia</a:t>
            </a:r>
            <a:r>
              <a:rPr lang="en-US" sz="1600" i="1" dirty="0"/>
              <a:t> </a:t>
            </a:r>
            <a:r>
              <a:rPr lang="en-US" sz="1600" i="1" dirty="0" err="1"/>
              <a:t>adalah</a:t>
            </a:r>
            <a:r>
              <a:rPr lang="en-US" sz="1600" i="1" dirty="0"/>
              <a:t> </a:t>
            </a:r>
            <a:r>
              <a:rPr lang="en-US" sz="1600" i="1" dirty="0" err="1"/>
              <a:t>ciptaan</a:t>
            </a:r>
            <a:r>
              <a:rPr lang="en-US" sz="1600" i="1" dirty="0"/>
              <a:t> </a:t>
            </a:r>
            <a:r>
              <a:rPr lang="en-US" sz="1600" i="1" dirty="0" err="1"/>
              <a:t>Tuhan</a:t>
            </a:r>
            <a:r>
              <a:rPr lang="en-US" sz="1600" i="1" dirty="0"/>
              <a:t> yang paling </a:t>
            </a:r>
            <a:r>
              <a:rPr lang="en-US" sz="1600" i="1" dirty="0" err="1"/>
              <a:t>sempurna</a:t>
            </a:r>
            <a:r>
              <a:rPr lang="en-US" sz="1600" i="1" dirty="0"/>
              <a:t> </a:t>
            </a:r>
            <a:r>
              <a:rPr lang="en-US" sz="1600" i="1" dirty="0" err="1"/>
              <a:t>dibandingkan</a:t>
            </a:r>
            <a:r>
              <a:rPr lang="en-US" sz="1600" i="1" dirty="0"/>
              <a:t> </a:t>
            </a:r>
            <a:r>
              <a:rPr lang="en-US" sz="1600" i="1" dirty="0" err="1"/>
              <a:t>dengan</a:t>
            </a:r>
            <a:r>
              <a:rPr lang="en-US" sz="1600" i="1" dirty="0"/>
              <a:t> </a:t>
            </a:r>
            <a:r>
              <a:rPr lang="en-US" sz="1600" i="1" dirty="0" err="1"/>
              <a:t>mahluk</a:t>
            </a:r>
            <a:r>
              <a:rPr lang="en-US" sz="1600" i="1" dirty="0"/>
              <a:t> yang lain”</a:t>
            </a:r>
            <a:endParaRPr lang="en-US" sz="1500" i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F2FD0EC-1E74-4BB0-8A19-59B39BFAC396}"/>
              </a:ext>
            </a:extLst>
          </p:cNvPr>
          <p:cNvSpPr txBox="1">
            <a:spLocks/>
          </p:cNvSpPr>
          <p:nvPr/>
        </p:nvSpPr>
        <p:spPr>
          <a:xfrm>
            <a:off x="4787362" y="471815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Pembahasan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D5B9324-5F60-4B0D-B1F0-8C23A15F7B36}"/>
              </a:ext>
            </a:extLst>
          </p:cNvPr>
          <p:cNvSpPr txBox="1">
            <a:spLocks/>
          </p:cNvSpPr>
          <p:nvPr/>
        </p:nvSpPr>
        <p:spPr>
          <a:xfrm>
            <a:off x="5652296" y="272752"/>
            <a:ext cx="505333" cy="235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BAB II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5CD0FA9-EE03-4F5F-8DD0-EB6C38769C77}"/>
              </a:ext>
            </a:extLst>
          </p:cNvPr>
          <p:cNvSpPr txBox="1">
            <a:spLocks/>
          </p:cNvSpPr>
          <p:nvPr/>
        </p:nvSpPr>
        <p:spPr>
          <a:xfrm>
            <a:off x="3206058" y="902154"/>
            <a:ext cx="2951571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1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22861"/>
            <a:ext cx="5191939" cy="661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3) NICOLAUS D. &amp; A. SUDIARJA </a:t>
            </a:r>
          </a:p>
          <a:p>
            <a:pPr algn="just"/>
            <a:r>
              <a:rPr lang="en-US" i="1" dirty="0"/>
              <a:t>“</a:t>
            </a:r>
            <a:r>
              <a:rPr lang="en-US" i="1" dirty="0" err="1"/>
              <a:t>manusia</a:t>
            </a:r>
            <a:r>
              <a:rPr lang="en-US" i="1" dirty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bhineka</a:t>
            </a:r>
            <a:r>
              <a:rPr lang="en-US" i="1" dirty="0"/>
              <a:t>, </a:t>
            </a:r>
            <a:r>
              <a:rPr lang="en-US" i="1" dirty="0" err="1"/>
              <a:t>tetapi</a:t>
            </a:r>
            <a:r>
              <a:rPr lang="en-US" i="1" dirty="0"/>
              <a:t> </a:t>
            </a:r>
            <a:r>
              <a:rPr lang="en-US" i="1" dirty="0" err="1"/>
              <a:t>tunggal</a:t>
            </a:r>
            <a:r>
              <a:rPr lang="en-US" i="1" dirty="0"/>
              <a:t>. </a:t>
            </a:r>
            <a:r>
              <a:rPr lang="en-US" i="1" dirty="0" err="1"/>
              <a:t>Bhineka</a:t>
            </a:r>
            <a:r>
              <a:rPr lang="en-US" i="1" dirty="0"/>
              <a:t> </a:t>
            </a:r>
            <a:r>
              <a:rPr lang="en-US" i="1" dirty="0" err="1"/>
              <a:t>karena</a:t>
            </a:r>
            <a:r>
              <a:rPr lang="en-US" i="1" dirty="0"/>
              <a:t> </a:t>
            </a:r>
            <a:r>
              <a:rPr lang="en-US" i="1" dirty="0" err="1"/>
              <a:t>ia</a:t>
            </a:r>
            <a:r>
              <a:rPr lang="en-US" i="1" dirty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jasmani</a:t>
            </a:r>
            <a:r>
              <a:rPr lang="en-US" i="1" dirty="0"/>
              <a:t> dan </a:t>
            </a:r>
            <a:r>
              <a:rPr lang="en-US" i="1" dirty="0" err="1"/>
              <a:t>rohaniakan</a:t>
            </a:r>
            <a:r>
              <a:rPr lang="en-US" i="1" dirty="0"/>
              <a:t> </a:t>
            </a:r>
            <a:r>
              <a:rPr lang="en-US" i="1" dirty="0" err="1"/>
              <a:t>tetapi</a:t>
            </a:r>
            <a:r>
              <a:rPr lang="en-US" i="1" dirty="0"/>
              <a:t> </a:t>
            </a:r>
            <a:r>
              <a:rPr lang="en-US" i="1" dirty="0" err="1"/>
              <a:t>tunggal</a:t>
            </a:r>
            <a:r>
              <a:rPr lang="en-US" i="1" dirty="0"/>
              <a:t> </a:t>
            </a:r>
            <a:r>
              <a:rPr lang="en-US" i="1" dirty="0" err="1"/>
              <a:t>karena</a:t>
            </a:r>
            <a:r>
              <a:rPr lang="en-US" i="1" dirty="0"/>
              <a:t> </a:t>
            </a:r>
            <a:r>
              <a:rPr lang="en-US" i="1" dirty="0" err="1"/>
              <a:t>jasmani</a:t>
            </a:r>
            <a:r>
              <a:rPr lang="en-US" i="1" dirty="0"/>
              <a:t> dan </a:t>
            </a:r>
            <a:r>
              <a:rPr lang="en-US" i="1" dirty="0" err="1"/>
              <a:t>rohani</a:t>
            </a:r>
            <a:r>
              <a:rPr lang="en-US" i="1" dirty="0"/>
              <a:t>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i="1" dirty="0" err="1"/>
              <a:t>satu</a:t>
            </a:r>
            <a:r>
              <a:rPr lang="en-US" i="1" dirty="0"/>
              <a:t> </a:t>
            </a:r>
            <a:r>
              <a:rPr lang="en-US" i="1" dirty="0" err="1"/>
              <a:t>barang</a:t>
            </a:r>
            <a:r>
              <a:rPr lang="en-US" i="1" dirty="0"/>
              <a:t>”</a:t>
            </a:r>
          </a:p>
          <a:p>
            <a:pPr algn="just"/>
            <a:r>
              <a:rPr lang="en-US" sz="1600" dirty="0" err="1"/>
              <a:t>Dalam</a:t>
            </a:r>
            <a:r>
              <a:rPr lang="en-US" sz="1600" dirty="0"/>
              <a:t> Al-Quran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dipanggil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istilah</a:t>
            </a:r>
            <a:r>
              <a:rPr lang="en-US" sz="1600" dirty="0"/>
              <a:t>, </a:t>
            </a:r>
            <a:r>
              <a:rPr lang="en-US" sz="1600" dirty="0" err="1"/>
              <a:t>antara</a:t>
            </a:r>
            <a:r>
              <a:rPr lang="en-US" sz="1600" dirty="0"/>
              <a:t> lain </a:t>
            </a:r>
            <a:r>
              <a:rPr lang="en-US" sz="1600" dirty="0" err="1"/>
              <a:t>alinsaan</a:t>
            </a:r>
            <a:r>
              <a:rPr lang="en-US" sz="1600" dirty="0"/>
              <a:t>, al-</a:t>
            </a:r>
            <a:r>
              <a:rPr lang="en-US" sz="1600" dirty="0" err="1"/>
              <a:t>naas</a:t>
            </a:r>
            <a:r>
              <a:rPr lang="en-US" sz="1600" dirty="0"/>
              <a:t>, al-</a:t>
            </a:r>
            <a:r>
              <a:rPr lang="en-US" sz="1600" dirty="0" err="1"/>
              <a:t>abd</a:t>
            </a:r>
            <a:r>
              <a:rPr lang="en-US" sz="1600" dirty="0"/>
              <a:t>, dan </a:t>
            </a:r>
            <a:r>
              <a:rPr lang="en-US" sz="1600" dirty="0" err="1"/>
              <a:t>bani</a:t>
            </a:r>
            <a:r>
              <a:rPr lang="en-US" sz="1600" dirty="0"/>
              <a:t> </a:t>
            </a:r>
            <a:r>
              <a:rPr lang="en-US" sz="1600" dirty="0" err="1"/>
              <a:t>adam</a:t>
            </a:r>
            <a:r>
              <a:rPr lang="en-US" sz="1600" dirty="0"/>
              <a:t> dan </a:t>
            </a:r>
            <a:r>
              <a:rPr lang="en-US" sz="1600" dirty="0" err="1"/>
              <a:t>sebagainya</a:t>
            </a:r>
            <a:r>
              <a:rPr lang="en-US" sz="1600" dirty="0"/>
              <a:t>. Al-</a:t>
            </a:r>
            <a:r>
              <a:rPr lang="en-US" sz="1600" dirty="0" err="1"/>
              <a:t>insaan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suka</a:t>
            </a:r>
            <a:r>
              <a:rPr lang="en-US" sz="1600" dirty="0"/>
              <a:t>, </a:t>
            </a:r>
            <a:r>
              <a:rPr lang="en-US" sz="1600" dirty="0" err="1"/>
              <a:t>senang</a:t>
            </a:r>
            <a:r>
              <a:rPr lang="en-US" sz="1600" dirty="0"/>
              <a:t>, </a:t>
            </a:r>
            <a:r>
              <a:rPr lang="en-US" sz="1600" dirty="0" err="1"/>
              <a:t>jinak</a:t>
            </a:r>
            <a:r>
              <a:rPr lang="en-US" sz="1600" dirty="0"/>
              <a:t>, </a:t>
            </a:r>
            <a:r>
              <a:rPr lang="en-US" sz="1600" dirty="0" err="1"/>
              <a:t>ramah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makhluk</a:t>
            </a:r>
            <a:r>
              <a:rPr lang="en-US" sz="1600" dirty="0"/>
              <a:t> yang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lupa</a:t>
            </a:r>
            <a:r>
              <a:rPr lang="en-US" sz="1600" dirty="0"/>
              <a:t>. Al-</a:t>
            </a:r>
            <a:r>
              <a:rPr lang="en-US" sz="1600" dirty="0" err="1"/>
              <a:t>naas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(</a:t>
            </a:r>
            <a:r>
              <a:rPr lang="en-US" sz="1600" dirty="0" err="1"/>
              <a:t>jama</a:t>
            </a:r>
            <a:r>
              <a:rPr lang="en-US" sz="1600" dirty="0"/>
              <a:t>’). Al-</a:t>
            </a:r>
            <a:r>
              <a:rPr lang="en-US" sz="1600" dirty="0" err="1"/>
              <a:t>abd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hamba</a:t>
            </a:r>
            <a:r>
              <a:rPr lang="en-US" sz="1600" dirty="0"/>
              <a:t> Allah. Bani </a:t>
            </a:r>
            <a:r>
              <a:rPr lang="en-US" sz="1600" dirty="0" err="1"/>
              <a:t>adam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anak-anak</a:t>
            </a:r>
            <a:r>
              <a:rPr lang="en-US" sz="1600" dirty="0"/>
              <a:t> Adam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keturunan</a:t>
            </a:r>
            <a:r>
              <a:rPr lang="en-US" sz="1600" dirty="0"/>
              <a:t> </a:t>
            </a:r>
            <a:r>
              <a:rPr lang="en-US" sz="1600" dirty="0" err="1"/>
              <a:t>nabi</a:t>
            </a:r>
            <a:r>
              <a:rPr lang="en-US" sz="1600" dirty="0"/>
              <a:t> Adam.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Al-Quran dan Al-Sunnah </a:t>
            </a:r>
            <a:r>
              <a:rPr lang="en-US" sz="1600" dirty="0" err="1"/>
              <a:t>disebutkan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makhluk</a:t>
            </a:r>
            <a:r>
              <a:rPr lang="en-US" sz="1600" dirty="0"/>
              <a:t> yang paling </a:t>
            </a:r>
            <a:r>
              <a:rPr lang="en-US" sz="1600" dirty="0" err="1"/>
              <a:t>mulia</a:t>
            </a:r>
            <a:r>
              <a:rPr lang="en-US" sz="1600" dirty="0"/>
              <a:t> dan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potensi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memperoleh</a:t>
            </a:r>
            <a:r>
              <a:rPr lang="en-US" sz="1600" dirty="0"/>
              <a:t> </a:t>
            </a:r>
            <a:r>
              <a:rPr lang="en-US" sz="1600" dirty="0" err="1"/>
              <a:t>petunjuk</a:t>
            </a:r>
            <a:r>
              <a:rPr lang="en-US" sz="1600" dirty="0"/>
              <a:t> </a:t>
            </a:r>
            <a:r>
              <a:rPr lang="en-US" sz="1600" dirty="0" err="1"/>
              <a:t>kebenaran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menjalani</a:t>
            </a:r>
            <a:r>
              <a:rPr lang="en-US" sz="1600" dirty="0"/>
              <a:t> </a:t>
            </a:r>
            <a:r>
              <a:rPr lang="en-US" sz="1600" dirty="0" err="1"/>
              <a:t>kehidupan</a:t>
            </a:r>
            <a:r>
              <a:rPr lang="en-US" sz="1600" dirty="0"/>
              <a:t> di dunia dan </a:t>
            </a:r>
            <a:r>
              <a:rPr lang="en-US" sz="1600" dirty="0" err="1"/>
              <a:t>akhirat</a:t>
            </a:r>
            <a:r>
              <a:rPr lang="en-US" sz="1600" dirty="0"/>
              <a:t>. </a:t>
            </a:r>
            <a:r>
              <a:rPr lang="en-US" sz="1600" dirty="0" err="1"/>
              <a:t>Menurut</a:t>
            </a:r>
            <a:r>
              <a:rPr lang="en-US" sz="1600" dirty="0"/>
              <a:t> Islam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yang </a:t>
            </a:r>
            <a:r>
              <a:rPr lang="en-US" sz="1600" dirty="0" err="1"/>
              <a:t>membuatnya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sempurna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Jasmani</a:t>
            </a:r>
            <a:r>
              <a:rPr lang="en-US" sz="1600" dirty="0"/>
              <a:t> dan </a:t>
            </a:r>
            <a:r>
              <a:rPr lang="en-US" sz="1600" dirty="0" err="1"/>
              <a:t>rohani</a:t>
            </a:r>
            <a:r>
              <a:rPr lang="en-US" sz="1600" dirty="0"/>
              <a:t>, </a:t>
            </a:r>
            <a:r>
              <a:rPr lang="en-US" sz="1600" dirty="0" err="1"/>
              <a:t>disamping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juga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dikaruniai</a:t>
            </a:r>
            <a:r>
              <a:rPr lang="en-US" sz="1600" dirty="0"/>
              <a:t> fitrah. Kita </a:t>
            </a:r>
            <a:r>
              <a:rPr lang="en-US" sz="1600" dirty="0" err="1"/>
              <a:t>hidup</a:t>
            </a:r>
            <a:r>
              <a:rPr lang="en-US" sz="1600" dirty="0"/>
              <a:t> di dunia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menyaksikan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persamaan-persamaan</a:t>
            </a:r>
            <a:r>
              <a:rPr lang="en-US" sz="1600" dirty="0"/>
              <a:t> yang </a:t>
            </a:r>
            <a:r>
              <a:rPr lang="en-US" sz="1600" dirty="0" err="1"/>
              <a:t>dimiliki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.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Cinta</a:t>
            </a:r>
            <a:r>
              <a:rPr lang="en-US" sz="1600" dirty="0"/>
              <a:t> </a:t>
            </a:r>
            <a:r>
              <a:rPr lang="en-US" sz="1600" dirty="0" err="1"/>
              <a:t>keadilan</a:t>
            </a:r>
            <a:r>
              <a:rPr lang="en-US" sz="1600" dirty="0"/>
              <a:t>, </a:t>
            </a:r>
            <a:r>
              <a:rPr lang="en-US" sz="1600" dirty="0" err="1"/>
              <a:t>kasih</a:t>
            </a:r>
            <a:r>
              <a:rPr lang="en-US" sz="1600" dirty="0"/>
              <a:t> </a:t>
            </a:r>
            <a:r>
              <a:rPr lang="en-US" sz="1600" dirty="0" err="1"/>
              <a:t>sayang</a:t>
            </a:r>
            <a:r>
              <a:rPr lang="en-US" sz="1600" dirty="0"/>
              <a:t>, dan </a:t>
            </a:r>
            <a:r>
              <a:rPr lang="en-US" sz="1600" dirty="0" err="1"/>
              <a:t>lainnya</a:t>
            </a:r>
            <a:r>
              <a:rPr lang="en-US" sz="1600" dirty="0"/>
              <a:t>, </a:t>
            </a:r>
            <a:r>
              <a:rPr lang="en-US" sz="1600" dirty="0" err="1"/>
              <a:t>itulah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kami yang </a:t>
            </a:r>
            <a:r>
              <a:rPr lang="en-US" sz="1600" dirty="0" err="1"/>
              <a:t>disebut</a:t>
            </a:r>
            <a:r>
              <a:rPr lang="en-US" sz="1600" dirty="0"/>
              <a:t> fitrah.</a:t>
            </a:r>
            <a:endParaRPr lang="en-US" sz="1600" i="1" dirty="0"/>
          </a:p>
          <a:p>
            <a:pPr algn="just"/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makhluk</a:t>
            </a:r>
            <a:r>
              <a:rPr lang="en-US" sz="1600" dirty="0"/>
              <a:t> yang paling </a:t>
            </a:r>
            <a:r>
              <a:rPr lang="en-US" sz="1600" dirty="0" err="1"/>
              <a:t>mulia</a:t>
            </a:r>
            <a:r>
              <a:rPr lang="en-US" sz="1600" dirty="0"/>
              <a:t> di </a:t>
            </a:r>
            <a:r>
              <a:rPr lang="en-US" sz="1600" dirty="0" err="1"/>
              <a:t>sisi</a:t>
            </a:r>
            <a:r>
              <a:rPr lang="en-US" sz="1600" dirty="0"/>
              <a:t> Allah SWT.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keunikan</a:t>
            </a:r>
            <a:r>
              <a:rPr lang="en-US" sz="1600" dirty="0"/>
              <a:t> yang </a:t>
            </a:r>
            <a:r>
              <a:rPr lang="en-US" sz="1600" dirty="0" err="1"/>
              <a:t>menyebabkannya</a:t>
            </a:r>
            <a:r>
              <a:rPr lang="en-US" sz="1600" dirty="0"/>
              <a:t>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makhluk</a:t>
            </a:r>
            <a:r>
              <a:rPr lang="en-US" sz="1600" dirty="0"/>
              <a:t> lain.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jiwa</a:t>
            </a:r>
            <a:r>
              <a:rPr lang="en-US" sz="1600" dirty="0"/>
              <a:t> yang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 err="1"/>
              <a:t>rohaniah</a:t>
            </a:r>
            <a:r>
              <a:rPr lang="en-US" sz="1600" dirty="0"/>
              <a:t>, </a:t>
            </a:r>
            <a:r>
              <a:rPr lang="en-US" sz="1600" dirty="0" err="1"/>
              <a:t>gaib,tidak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ditangkap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panca</a:t>
            </a:r>
            <a:r>
              <a:rPr lang="en-US" sz="1600" dirty="0"/>
              <a:t> </a:t>
            </a:r>
            <a:r>
              <a:rPr lang="en-US" sz="1600" dirty="0" err="1"/>
              <a:t>indera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makhluk</a:t>
            </a:r>
            <a:r>
              <a:rPr lang="en-US" sz="1600" dirty="0"/>
              <a:t> lain </a:t>
            </a:r>
            <a:r>
              <a:rPr lang="en-US" sz="1600" dirty="0" err="1"/>
              <a:t>karena</a:t>
            </a:r>
            <a:r>
              <a:rPr lang="en-US" sz="1600" dirty="0"/>
              <a:t> pada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berfikir</a:t>
            </a:r>
            <a:r>
              <a:rPr lang="en-US" sz="1600" dirty="0"/>
              <a:t>, </a:t>
            </a:r>
            <a:r>
              <a:rPr lang="en-US" sz="1600" dirty="0" err="1"/>
              <a:t>akal</a:t>
            </a:r>
            <a:r>
              <a:rPr lang="en-US" sz="1600" dirty="0"/>
              <a:t>, </a:t>
            </a:r>
            <a:r>
              <a:rPr lang="en-US" sz="1600" dirty="0" err="1"/>
              <a:t>nafsu</a:t>
            </a:r>
            <a:r>
              <a:rPr lang="en-US" sz="1600" dirty="0"/>
              <a:t>, </a:t>
            </a:r>
            <a:r>
              <a:rPr lang="en-US" sz="1600" dirty="0" err="1"/>
              <a:t>kalbu,dan</a:t>
            </a:r>
            <a:r>
              <a:rPr lang="en-US" sz="1600" dirty="0"/>
              <a:t> </a:t>
            </a:r>
            <a:r>
              <a:rPr lang="en-US" sz="1600" dirty="0" err="1"/>
              <a:t>sebagainya</a:t>
            </a:r>
            <a:r>
              <a:rPr lang="en-US" sz="1600" dirty="0"/>
              <a:t>.</a:t>
            </a:r>
            <a:endParaRPr lang="en-US" sz="1500" i="1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457048"/>
            <a:ext cx="5191939" cy="6273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lainya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. </a:t>
            </a:r>
            <a:r>
              <a:rPr lang="en-US" dirty="0" err="1"/>
              <a:t>Bertitik</a:t>
            </a:r>
            <a:r>
              <a:rPr lang="en-US" dirty="0"/>
              <a:t> </a:t>
            </a:r>
            <a:r>
              <a:rPr lang="en-US" dirty="0" err="1"/>
              <a:t>tolak</a:t>
            </a:r>
            <a:r>
              <a:rPr lang="en-US" dirty="0"/>
              <a:t> dan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İslam,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mahluk</a:t>
            </a:r>
            <a:r>
              <a:rPr lang="en-US" dirty="0"/>
              <a:t> lain,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utamanya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sz="1600" dirty="0" err="1"/>
              <a:t>Mahluk</a:t>
            </a:r>
            <a:r>
              <a:rPr lang="en-US" sz="1600" dirty="0"/>
              <a:t> yang paling </a:t>
            </a:r>
            <a:r>
              <a:rPr lang="en-US" sz="1600" dirty="0" err="1"/>
              <a:t>unik</a:t>
            </a:r>
            <a:r>
              <a:rPr lang="en-US" sz="1600" dirty="0"/>
              <a:t>, </a:t>
            </a:r>
            <a:r>
              <a:rPr lang="en-US" sz="1600" dirty="0" err="1"/>
              <a:t>dijadikan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yang paling </a:t>
            </a:r>
            <a:r>
              <a:rPr lang="en-US" sz="1600" dirty="0" err="1"/>
              <a:t>baik</a:t>
            </a:r>
            <a:r>
              <a:rPr lang="en-US" sz="1600" dirty="0"/>
              <a:t>, </a:t>
            </a:r>
            <a:r>
              <a:rPr lang="en-US" sz="1600" dirty="0" err="1"/>
              <a:t>ciptaan</a:t>
            </a:r>
            <a:r>
              <a:rPr lang="en-US" sz="1600" dirty="0"/>
              <a:t> </a:t>
            </a:r>
            <a:r>
              <a:rPr lang="en-US" sz="1600" dirty="0" err="1"/>
              <a:t>Tuhan</a:t>
            </a:r>
            <a:r>
              <a:rPr lang="en-US" sz="1600" dirty="0"/>
              <a:t> yang </a:t>
            </a:r>
            <a:r>
              <a:rPr lang="en-US" sz="1600" dirty="0" err="1"/>
              <a:t>palingsempurna</a:t>
            </a:r>
            <a:r>
              <a:rPr lang="en-US" sz="1600" dirty="0"/>
              <a:t>. </a:t>
            </a:r>
            <a:r>
              <a:rPr lang="en-US" sz="1600" dirty="0" err="1"/>
              <a:t>Firman</a:t>
            </a:r>
            <a:r>
              <a:rPr lang="en-US" sz="1600" dirty="0"/>
              <a:t> Allah : </a:t>
            </a:r>
            <a:r>
              <a:rPr lang="en-US" sz="1600" dirty="0" err="1"/>
              <a:t>Artinya</a:t>
            </a:r>
            <a:r>
              <a:rPr lang="en-US" sz="1600" dirty="0"/>
              <a:t> : </a:t>
            </a:r>
            <a:r>
              <a:rPr lang="en-US" sz="1600" i="1" dirty="0"/>
              <a:t>"</a:t>
            </a:r>
            <a:r>
              <a:rPr lang="en-US" sz="1600" i="1" dirty="0" err="1"/>
              <a:t>sesungguhnya</a:t>
            </a:r>
            <a:r>
              <a:rPr lang="en-US" sz="1600" i="1" dirty="0"/>
              <a:t> Kami </a:t>
            </a:r>
            <a:r>
              <a:rPr lang="en-US" sz="1600" i="1" dirty="0" err="1"/>
              <a:t>telah</a:t>
            </a:r>
            <a:r>
              <a:rPr lang="en-US" sz="1600" i="1" dirty="0"/>
              <a:t> </a:t>
            </a:r>
            <a:r>
              <a:rPr lang="en-US" sz="1600" i="1" dirty="0" err="1"/>
              <a:t>menjadikan</a:t>
            </a:r>
            <a:r>
              <a:rPr lang="en-US" sz="1600" i="1" dirty="0"/>
              <a:t> </a:t>
            </a:r>
            <a:r>
              <a:rPr lang="en-US" sz="1600" i="1" dirty="0" err="1"/>
              <a:t>manusia</a:t>
            </a:r>
            <a:r>
              <a:rPr lang="en-US" sz="1600" i="1" dirty="0"/>
              <a:t> </a:t>
            </a:r>
            <a:r>
              <a:rPr lang="en-US" sz="1600" i="1" dirty="0" err="1"/>
              <a:t>dalam</a:t>
            </a:r>
            <a:r>
              <a:rPr lang="en-US" sz="1600" i="1" dirty="0"/>
              <a:t> </a:t>
            </a:r>
            <a:r>
              <a:rPr lang="en-US" sz="1600" i="1" dirty="0" err="1"/>
              <a:t>bentukyang</a:t>
            </a:r>
            <a:r>
              <a:rPr lang="en-US" sz="1600" i="1" dirty="0"/>
              <a:t> </a:t>
            </a:r>
            <a:r>
              <a:rPr lang="en-US" sz="1600" i="1" dirty="0" err="1"/>
              <a:t>sebaik-baikya</a:t>
            </a:r>
            <a:r>
              <a:rPr lang="en-US" sz="1600" dirty="0"/>
              <a:t>,(QS.At-Tin:4)”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potensi</a:t>
            </a:r>
            <a:r>
              <a:rPr lang="en-US" sz="1600" dirty="0"/>
              <a:t> (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yang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dikembangkan</a:t>
            </a:r>
            <a:r>
              <a:rPr lang="en-US" sz="1600" dirty="0"/>
              <a:t>) </a:t>
            </a:r>
            <a:r>
              <a:rPr lang="en-US" sz="1600" dirty="0" err="1"/>
              <a:t>beriman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Allah. </a:t>
            </a:r>
            <a:r>
              <a:rPr lang="en-US" sz="1600" dirty="0" err="1"/>
              <a:t>Sebab</a:t>
            </a:r>
            <a:r>
              <a:rPr lang="en-US" sz="1600" dirty="0"/>
              <a:t>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ruh</a:t>
            </a:r>
            <a:r>
              <a:rPr lang="en-US" sz="1600" dirty="0"/>
              <a:t> (</a:t>
            </a:r>
            <a:r>
              <a:rPr lang="en-US" sz="1600" dirty="0" err="1"/>
              <a:t>ciptaan</a:t>
            </a:r>
            <a:r>
              <a:rPr lang="en-US" sz="1600" dirty="0"/>
              <a:t>) Allah </a:t>
            </a:r>
            <a:r>
              <a:rPr lang="en-US" sz="1600" dirty="0" err="1"/>
              <a:t>dipertemukan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jasad</a:t>
            </a:r>
            <a:r>
              <a:rPr lang="en-US" sz="1600" dirty="0"/>
              <a:t> di </a:t>
            </a:r>
            <a:r>
              <a:rPr lang="en-US" sz="1600" dirty="0" err="1"/>
              <a:t>rahim</a:t>
            </a:r>
            <a:r>
              <a:rPr lang="en-US" sz="1600" dirty="0"/>
              <a:t> </a:t>
            </a:r>
            <a:r>
              <a:rPr lang="en-US" sz="1600" dirty="0" err="1"/>
              <a:t>ibunya,ruh</a:t>
            </a:r>
            <a:r>
              <a:rPr lang="en-US" sz="1600" dirty="0"/>
              <a:t> yang </a:t>
            </a:r>
            <a:r>
              <a:rPr lang="en-US" sz="1600" dirty="0" err="1"/>
              <a:t>berada</a:t>
            </a:r>
            <a:r>
              <a:rPr lang="en-US" sz="1600" dirty="0"/>
              <a:t> di </a:t>
            </a:r>
            <a:r>
              <a:rPr lang="en-US" sz="1600" dirty="0" err="1"/>
              <a:t>alam</a:t>
            </a:r>
            <a:r>
              <a:rPr lang="en-US" sz="1600" dirty="0"/>
              <a:t> </a:t>
            </a:r>
            <a:r>
              <a:rPr lang="en-US" sz="1600" dirty="0" err="1"/>
              <a:t>ghaib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ditanyai</a:t>
            </a:r>
            <a:r>
              <a:rPr lang="en-US" sz="1600" dirty="0"/>
              <a:t> Allah, </a:t>
            </a:r>
            <a:r>
              <a:rPr lang="en-US" sz="1600" dirty="0" err="1"/>
              <a:t>sebagaimana</a:t>
            </a:r>
            <a:r>
              <a:rPr lang="en-US" sz="1600" dirty="0"/>
              <a:t> </a:t>
            </a:r>
            <a:r>
              <a:rPr lang="en-US" sz="1600" dirty="0" err="1"/>
              <a:t>tertera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AlQur’an</a:t>
            </a:r>
            <a:r>
              <a:rPr lang="en-US" sz="1600" dirty="0"/>
              <a:t>: </a:t>
            </a:r>
            <a:r>
              <a:rPr lang="en-US" sz="1600" dirty="0" err="1"/>
              <a:t>Artinya</a:t>
            </a:r>
            <a:r>
              <a:rPr lang="en-US" sz="1600" dirty="0"/>
              <a:t> : </a:t>
            </a:r>
            <a:r>
              <a:rPr lang="en-US" sz="1600" i="1" dirty="0"/>
              <a:t>" </a:t>
            </a:r>
            <a:r>
              <a:rPr lang="en-US" sz="1600" i="1" dirty="0" err="1"/>
              <a:t>apakah</a:t>
            </a:r>
            <a:r>
              <a:rPr lang="en-US" sz="1600" i="1" dirty="0"/>
              <a:t> kalian </a:t>
            </a:r>
            <a:r>
              <a:rPr lang="en-US" sz="1600" i="1" dirty="0" err="1"/>
              <a:t>mengakui</a:t>
            </a:r>
            <a:r>
              <a:rPr lang="en-US" sz="1600" i="1" dirty="0"/>
              <a:t> </a:t>
            </a:r>
            <a:r>
              <a:rPr lang="en-US" sz="1600" i="1" dirty="0" err="1"/>
              <a:t>Aku</a:t>
            </a:r>
            <a:r>
              <a:rPr lang="en-US" sz="1600" i="1" dirty="0"/>
              <a:t> </a:t>
            </a:r>
            <a:r>
              <a:rPr lang="en-US" sz="1600" i="1" dirty="0" err="1"/>
              <a:t>sebagai</a:t>
            </a:r>
            <a:r>
              <a:rPr lang="en-US" sz="1600" i="1" dirty="0"/>
              <a:t> </a:t>
            </a:r>
            <a:r>
              <a:rPr lang="en-US" sz="1600" i="1" dirty="0" err="1"/>
              <a:t>Tuhan</a:t>
            </a:r>
            <a:r>
              <a:rPr lang="en-US" sz="1600" i="1" dirty="0"/>
              <a:t> kalian? (para </a:t>
            </a:r>
            <a:r>
              <a:rPr lang="en-US" sz="1600" i="1" dirty="0" err="1"/>
              <a:t>ruh</a:t>
            </a:r>
            <a:r>
              <a:rPr lang="en-US" sz="1600" i="1" dirty="0"/>
              <a:t> </a:t>
            </a:r>
            <a:r>
              <a:rPr lang="en-US" sz="1600" i="1" dirty="0" err="1"/>
              <a:t>itu</a:t>
            </a:r>
            <a:r>
              <a:rPr lang="en-US" sz="1600" i="1" dirty="0"/>
              <a:t> </a:t>
            </a:r>
            <a:r>
              <a:rPr lang="en-US" sz="1600" i="1" dirty="0" err="1"/>
              <a:t>menjawab</a:t>
            </a:r>
            <a:r>
              <a:rPr lang="en-US" sz="1600" i="1" dirty="0"/>
              <a:t>) "</a:t>
            </a:r>
            <a:r>
              <a:rPr lang="en-US" sz="1600" i="1" dirty="0" err="1"/>
              <a:t>ya</a:t>
            </a:r>
            <a:r>
              <a:rPr lang="en-US" sz="1600" i="1" dirty="0"/>
              <a:t>, kami </a:t>
            </a:r>
            <a:r>
              <a:rPr lang="en-US" sz="1600" i="1" dirty="0" err="1"/>
              <a:t>akui</a:t>
            </a:r>
            <a:r>
              <a:rPr lang="en-US" sz="1600" i="1" dirty="0"/>
              <a:t> (kami </a:t>
            </a:r>
            <a:r>
              <a:rPr lang="en-US" sz="1600" i="1" dirty="0" err="1"/>
              <a:t>saksikan</a:t>
            </a:r>
            <a:r>
              <a:rPr lang="en-US" sz="1600" i="1" dirty="0"/>
              <a:t>) </a:t>
            </a:r>
            <a:r>
              <a:rPr lang="en-US" sz="1600" i="1" dirty="0" err="1"/>
              <a:t>Engkau</a:t>
            </a:r>
            <a:r>
              <a:rPr lang="en-US" sz="1600" i="1" dirty="0"/>
              <a:t> </a:t>
            </a:r>
            <a:r>
              <a:rPr lang="en-US" sz="1600" i="1" dirty="0" err="1"/>
              <a:t>adalah</a:t>
            </a:r>
            <a:r>
              <a:rPr lang="en-US" sz="1600" i="1" dirty="0"/>
              <a:t> </a:t>
            </a:r>
            <a:r>
              <a:rPr lang="en-US" sz="1600" i="1" dirty="0" err="1"/>
              <a:t>Tuhan</a:t>
            </a:r>
            <a:r>
              <a:rPr lang="en-US" sz="1600" i="1" dirty="0"/>
              <a:t> kami</a:t>
            </a:r>
            <a:r>
              <a:rPr lang="en-US" sz="1600" dirty="0"/>
              <a:t>"). (Q.S. Al-A '</a:t>
            </a:r>
            <a:r>
              <a:rPr lang="en-US" sz="1600" dirty="0" err="1"/>
              <a:t>raf</a:t>
            </a:r>
            <a:r>
              <a:rPr lang="en-US" sz="1600" dirty="0"/>
              <a:t>: 172) </a:t>
            </a:r>
            <a:r>
              <a:rPr lang="en-US" sz="1600" i="1" dirty="0"/>
              <a:t>“ </a:t>
            </a:r>
            <a:r>
              <a:rPr lang="en-US" sz="1600" i="1" dirty="0" err="1"/>
              <a:t>Dengan</a:t>
            </a:r>
            <a:r>
              <a:rPr lang="en-US" sz="1600" i="1" dirty="0"/>
              <a:t> </a:t>
            </a:r>
            <a:r>
              <a:rPr lang="en-US" sz="1600" i="1" dirty="0" err="1"/>
              <a:t>pengakuan</a:t>
            </a:r>
            <a:r>
              <a:rPr lang="en-US" sz="1600" i="1" dirty="0"/>
              <a:t> </a:t>
            </a:r>
            <a:r>
              <a:rPr lang="en-US" sz="1600" i="1" dirty="0" err="1"/>
              <a:t>itu</a:t>
            </a:r>
            <a:r>
              <a:rPr lang="en-US" sz="1600" i="1" dirty="0"/>
              <a:t>, </a:t>
            </a:r>
            <a:r>
              <a:rPr lang="en-US" sz="1600" i="1" dirty="0" err="1"/>
              <a:t>sesungguhnya</a:t>
            </a:r>
            <a:r>
              <a:rPr lang="en-US" sz="1600" i="1" dirty="0"/>
              <a:t> </a:t>
            </a:r>
            <a:r>
              <a:rPr lang="en-US" sz="1600" i="1" dirty="0" err="1"/>
              <a:t>sejak</a:t>
            </a:r>
            <a:r>
              <a:rPr lang="en-US" sz="1600" i="1" dirty="0"/>
              <a:t> </a:t>
            </a:r>
            <a:r>
              <a:rPr lang="en-US" sz="1600" i="1" dirty="0" err="1"/>
              <a:t>awal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</a:t>
            </a:r>
            <a:r>
              <a:rPr lang="en-US" sz="1600" i="1" dirty="0" err="1"/>
              <a:t>tempat</a:t>
            </a:r>
            <a:r>
              <a:rPr lang="en-US" sz="1600" i="1" dirty="0"/>
              <a:t> </a:t>
            </a:r>
            <a:r>
              <a:rPr lang="en-US" sz="1600" i="1" dirty="0" err="1"/>
              <a:t>asalnya</a:t>
            </a:r>
            <a:r>
              <a:rPr lang="en-US" sz="1600" i="1" dirty="0"/>
              <a:t> </a:t>
            </a:r>
            <a:r>
              <a:rPr lang="en-US" sz="1600" i="1" dirty="0" err="1"/>
              <a:t>manusia</a:t>
            </a:r>
            <a:r>
              <a:rPr lang="en-US" sz="1600" i="1" dirty="0"/>
              <a:t> </a:t>
            </a:r>
            <a:r>
              <a:rPr lang="en-US" sz="1600" i="1" dirty="0" err="1"/>
              <a:t>telah</a:t>
            </a:r>
            <a:r>
              <a:rPr lang="en-US" sz="1600" i="1" dirty="0"/>
              <a:t> </a:t>
            </a:r>
            <a:r>
              <a:rPr lang="en-US" sz="1600" i="1" dirty="0" err="1"/>
              <a:t>mengakui</a:t>
            </a:r>
            <a:r>
              <a:rPr lang="en-US" sz="1600" i="1" dirty="0"/>
              <a:t> </a:t>
            </a:r>
            <a:r>
              <a:rPr lang="en-US" sz="1600" i="1" dirty="0" err="1"/>
              <a:t>Tuhan</a:t>
            </a:r>
            <a:r>
              <a:rPr lang="en-US" sz="1600" i="1" dirty="0"/>
              <a:t>, </a:t>
            </a:r>
            <a:r>
              <a:rPr lang="en-US" sz="1600" i="1" dirty="0" err="1"/>
              <a:t>telah</a:t>
            </a:r>
            <a:r>
              <a:rPr lang="en-US" sz="1600" i="1" dirty="0"/>
              <a:t> </a:t>
            </a:r>
            <a:r>
              <a:rPr lang="en-US" sz="1600" i="1" dirty="0" err="1"/>
              <a:t>ber-Tuhan</a:t>
            </a:r>
            <a:r>
              <a:rPr lang="en-US" sz="1600" i="1" dirty="0"/>
              <a:t>, </a:t>
            </a:r>
            <a:r>
              <a:rPr lang="en-US" sz="1600" i="1" dirty="0" err="1"/>
              <a:t>berke-Tuhanan</a:t>
            </a:r>
            <a:r>
              <a:rPr lang="en-US" sz="1600" dirty="0"/>
              <a:t>. </a:t>
            </a:r>
            <a:r>
              <a:rPr lang="en-US" sz="1600" dirty="0" err="1"/>
              <a:t>Pengakuan</a:t>
            </a:r>
            <a:r>
              <a:rPr lang="en-US" sz="1600" dirty="0"/>
              <a:t> dan </a:t>
            </a:r>
            <a:r>
              <a:rPr lang="en-US" sz="1600" dirty="0" err="1"/>
              <a:t>penyaksian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Allahadalah</a:t>
            </a:r>
            <a:r>
              <a:rPr lang="en-US" sz="1600" dirty="0"/>
              <a:t> </a:t>
            </a:r>
            <a:r>
              <a:rPr lang="en-US" sz="1600" dirty="0" err="1"/>
              <a:t>Tuhan</a:t>
            </a:r>
            <a:r>
              <a:rPr lang="en-US" sz="1600" dirty="0"/>
              <a:t> </a:t>
            </a:r>
            <a:r>
              <a:rPr lang="en-US" sz="1600" dirty="0" err="1"/>
              <a:t>ruh</a:t>
            </a:r>
            <a:r>
              <a:rPr lang="en-US" sz="1600" dirty="0"/>
              <a:t> yang </a:t>
            </a:r>
            <a:r>
              <a:rPr lang="en-US" sz="1600" dirty="0" err="1"/>
              <a:t>ditiupkan</a:t>
            </a:r>
            <a:r>
              <a:rPr lang="en-US" sz="1600" dirty="0"/>
              <a:t> </a:t>
            </a:r>
            <a:r>
              <a:rPr lang="en-US" sz="1600" dirty="0" err="1"/>
              <a:t>kedalam</a:t>
            </a:r>
            <a:r>
              <a:rPr lang="en-US" sz="1600" dirty="0"/>
              <a:t> </a:t>
            </a:r>
            <a:r>
              <a:rPr lang="en-US" sz="1600" dirty="0" err="1"/>
              <a:t>rahim</a:t>
            </a:r>
            <a:r>
              <a:rPr lang="en-US" sz="1600" dirty="0"/>
              <a:t> </a:t>
            </a:r>
            <a:r>
              <a:rPr lang="en-US" sz="1600" dirty="0" err="1"/>
              <a:t>wanita</a:t>
            </a:r>
            <a:r>
              <a:rPr lang="en-US" sz="1600" dirty="0"/>
              <a:t> yang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mengandung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mengakui</a:t>
            </a:r>
            <a:r>
              <a:rPr lang="en-US" sz="1600" dirty="0"/>
              <a:t> (pula) </a:t>
            </a:r>
            <a:r>
              <a:rPr lang="en-US" sz="1600" dirty="0" err="1"/>
              <a:t>kekuasaan</a:t>
            </a:r>
            <a:r>
              <a:rPr lang="en-US" sz="1600" dirty="0"/>
              <a:t> </a:t>
            </a:r>
            <a:r>
              <a:rPr lang="en-US" sz="1600" dirty="0" err="1"/>
              <a:t>Tuhan</a:t>
            </a:r>
            <a:r>
              <a:rPr lang="en-US" sz="1600" dirty="0"/>
              <a:t>,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kekuasaan</a:t>
            </a:r>
            <a:r>
              <a:rPr lang="en-US" sz="1600" dirty="0"/>
              <a:t> </a:t>
            </a:r>
            <a:r>
              <a:rPr lang="en-US" sz="1600" dirty="0" err="1"/>
              <a:t>Tuhan</a:t>
            </a:r>
            <a:r>
              <a:rPr lang="en-US" sz="1600" dirty="0"/>
              <a:t> </a:t>
            </a:r>
            <a:r>
              <a:rPr lang="en-US" sz="1600" dirty="0" err="1"/>
              <a:t>menciptakan</a:t>
            </a:r>
            <a:r>
              <a:rPr lang="en-US" sz="1600" dirty="0"/>
              <a:t> agama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pedoman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di dunia </a:t>
            </a:r>
            <a:r>
              <a:rPr lang="en-US" sz="1600" dirty="0" err="1"/>
              <a:t>ini</a:t>
            </a:r>
            <a:r>
              <a:rPr lang="en-US" sz="1600" dirty="0"/>
              <a:t>. </a:t>
            </a:r>
            <a:endParaRPr lang="en-US" sz="1500" i="1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5CD0FA9-EE03-4F5F-8DD0-EB6C38769C77}"/>
              </a:ext>
            </a:extLst>
          </p:cNvPr>
          <p:cNvSpPr txBox="1">
            <a:spLocks/>
          </p:cNvSpPr>
          <p:nvPr/>
        </p:nvSpPr>
        <p:spPr>
          <a:xfrm>
            <a:off x="3144427" y="89404"/>
            <a:ext cx="2951571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Kelebihan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489194" y="37924"/>
            <a:ext cx="5191939" cy="661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cs typeface="Arial" panose="020B0604020202020204" pitchFamily="34" charset="0"/>
              </a:rPr>
              <a:t>c).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diciptakan</a:t>
            </a:r>
            <a:r>
              <a:rPr lang="en-US" dirty="0">
                <a:cs typeface="Arial" panose="020B0604020202020204" pitchFamily="34" charset="0"/>
              </a:rPr>
              <a:t> Allah </a:t>
            </a:r>
            <a:r>
              <a:rPr lang="en-US" dirty="0" err="1">
                <a:cs typeface="Arial" panose="020B0604020202020204" pitchFamily="34" charset="0"/>
              </a:rPr>
              <a:t>untuk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mengabdi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kepada</a:t>
            </a:r>
            <a:r>
              <a:rPr lang="en-US" dirty="0">
                <a:cs typeface="Arial" panose="020B0604020202020204" pitchFamily="34" charset="0"/>
              </a:rPr>
              <a:t>-Nya    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AlQur'an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surat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az-Zariyat</a:t>
            </a:r>
            <a:r>
              <a:rPr lang="en-US" dirty="0">
                <a:cs typeface="Arial" panose="020B0604020202020204" pitchFamily="34" charset="0"/>
              </a:rPr>
              <a:t> : 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Artinya</a:t>
            </a:r>
            <a:r>
              <a:rPr lang="en-US" dirty="0">
                <a:cs typeface="Arial" panose="020B0604020202020204" pitchFamily="34" charset="0"/>
              </a:rPr>
              <a:t> : "</a:t>
            </a:r>
            <a:r>
              <a:rPr lang="en-US" i="1" dirty="0" err="1">
                <a:cs typeface="Arial" panose="020B0604020202020204" pitchFamily="34" charset="0"/>
              </a:rPr>
              <a:t>Tidaklah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Aku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jadikan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jin</a:t>
            </a:r>
            <a:r>
              <a:rPr lang="en-US" i="1" dirty="0">
                <a:cs typeface="Arial" panose="020B0604020202020204" pitchFamily="34" charset="0"/>
              </a:rPr>
              <a:t> dan </a:t>
            </a:r>
            <a:r>
              <a:rPr lang="en-US" i="1" dirty="0" err="1">
                <a:cs typeface="Arial" panose="020B0604020202020204" pitchFamily="34" charset="0"/>
              </a:rPr>
              <a:t>manusia</a:t>
            </a:r>
            <a:r>
              <a:rPr lang="en-US" i="1" dirty="0">
                <a:cs typeface="Arial" panose="020B0604020202020204" pitchFamily="34" charset="0"/>
              </a:rPr>
              <a:t>, </a:t>
            </a:r>
            <a:r>
              <a:rPr lang="en-US" i="1" dirty="0" err="1">
                <a:cs typeface="Arial" panose="020B0604020202020204" pitchFamily="34" charset="0"/>
              </a:rPr>
              <a:t>kecuali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untuk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mengabdi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kepada</a:t>
            </a:r>
            <a:r>
              <a:rPr lang="en-US" i="1" dirty="0">
                <a:cs typeface="Arial" panose="020B0604020202020204" pitchFamily="34" charset="0"/>
              </a:rPr>
              <a:t>-Ku.</a:t>
            </a:r>
            <a:r>
              <a:rPr lang="en-US" dirty="0">
                <a:cs typeface="Arial" panose="020B0604020202020204" pitchFamily="34" charset="0"/>
              </a:rPr>
              <a:t> " (QS. Az-</a:t>
            </a:r>
            <a:r>
              <a:rPr lang="en-US" dirty="0" err="1">
                <a:cs typeface="Arial" panose="020B0604020202020204" pitchFamily="34" charset="0"/>
              </a:rPr>
              <a:t>Zariyat</a:t>
            </a:r>
            <a:r>
              <a:rPr lang="en-US" dirty="0">
                <a:cs typeface="Arial" panose="020B0604020202020204" pitchFamily="34" charset="0"/>
              </a:rPr>
              <a:t>: 56) ”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Mengabdi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kepada</a:t>
            </a:r>
            <a:r>
              <a:rPr lang="en-US" dirty="0">
                <a:cs typeface="Arial" panose="020B0604020202020204" pitchFamily="34" charset="0"/>
              </a:rPr>
              <a:t> Allah </a:t>
            </a:r>
            <a:r>
              <a:rPr lang="en-US" dirty="0" err="1">
                <a:cs typeface="Arial" panose="020B0604020202020204" pitchFamily="34" charset="0"/>
              </a:rPr>
              <a:t>dapat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dilakukan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melalui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dua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jalur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jalur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khusus</a:t>
            </a:r>
            <a:r>
              <a:rPr lang="en-US" dirty="0">
                <a:cs typeface="Arial" panose="020B0604020202020204" pitchFamily="34" charset="0"/>
              </a:rPr>
              <a:t> dan </a:t>
            </a:r>
            <a:r>
              <a:rPr lang="en-US" dirty="0" err="1">
                <a:cs typeface="Arial" panose="020B0604020202020204" pitchFamily="34" charset="0"/>
              </a:rPr>
              <a:t>jalur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umum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Pengabdian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melalui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jalur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khusus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dilaksanakan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dengan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melakukan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ibadah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khusus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yaitu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segala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upacara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pengabdian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langsung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kepada</a:t>
            </a:r>
            <a:r>
              <a:rPr lang="en-US" dirty="0">
                <a:cs typeface="Arial" panose="020B0604020202020204" pitchFamily="34" charset="0"/>
              </a:rPr>
              <a:t> Allah yang </a:t>
            </a:r>
            <a:r>
              <a:rPr lang="en-US" dirty="0" err="1">
                <a:cs typeface="Arial" panose="020B0604020202020204" pitchFamily="34" charset="0"/>
              </a:rPr>
              <a:t>syarat-syaratnya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cara-caranya</a:t>
            </a:r>
            <a:r>
              <a:rPr lang="en-US" dirty="0">
                <a:cs typeface="Arial" panose="020B0604020202020204" pitchFamily="34" charset="0"/>
              </a:rPr>
              <a:t> (</a:t>
            </a:r>
            <a:r>
              <a:rPr lang="en-US" dirty="0" err="1">
                <a:cs typeface="Arial" panose="020B0604020202020204" pitchFamily="34" charset="0"/>
              </a:rPr>
              <a:t>mungkin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waktu</a:t>
            </a:r>
            <a:r>
              <a:rPr lang="en-US" dirty="0">
                <a:cs typeface="Arial" panose="020B0604020202020204" pitchFamily="34" charset="0"/>
              </a:rPr>
              <a:t> dan </a:t>
            </a:r>
            <a:r>
              <a:rPr lang="en-US" dirty="0" err="1">
                <a:cs typeface="Arial" panose="020B0604020202020204" pitchFamily="34" charset="0"/>
              </a:rPr>
              <a:t>tempatnya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telah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ditentukan</a:t>
            </a:r>
            <a:r>
              <a:rPr lang="en-US" dirty="0">
                <a:cs typeface="Arial" panose="020B0604020202020204" pitchFamily="34" charset="0"/>
              </a:rPr>
              <a:t> oleh Allah </a:t>
            </a:r>
            <a:r>
              <a:rPr lang="en-US" dirty="0" err="1">
                <a:cs typeface="Arial" panose="020B0604020202020204" pitchFamily="34" charset="0"/>
              </a:rPr>
              <a:t>sendiri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sedang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rinciannya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dijelaskan</a:t>
            </a:r>
            <a:r>
              <a:rPr lang="en-US" dirty="0">
                <a:cs typeface="Arial" panose="020B0604020202020204" pitchFamily="34" charset="0"/>
              </a:rPr>
              <a:t> oleh </a:t>
            </a:r>
            <a:r>
              <a:rPr lang="en-US" dirty="0" err="1">
                <a:cs typeface="Arial" panose="020B0604020202020204" pitchFamily="34" charset="0"/>
              </a:rPr>
              <a:t>Rasulnya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seperti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ibadah</a:t>
            </a:r>
            <a:r>
              <a:rPr lang="en-US" dirty="0">
                <a:cs typeface="Arial" panose="020B0604020202020204" pitchFamily="34" charset="0"/>
              </a:rPr>
              <a:t> salat, zakat, </a:t>
            </a:r>
            <a:r>
              <a:rPr lang="en-US" dirty="0" err="1">
                <a:cs typeface="Arial" panose="020B0604020202020204" pitchFamily="34" charset="0"/>
              </a:rPr>
              <a:t>saum</a:t>
            </a:r>
            <a:r>
              <a:rPr lang="en-US" dirty="0">
                <a:cs typeface="Arial" panose="020B0604020202020204" pitchFamily="34" charset="0"/>
              </a:rPr>
              <a:t> dan haji. </a:t>
            </a:r>
            <a:r>
              <a:rPr lang="en-US" dirty="0" err="1">
                <a:cs typeface="Arial" panose="020B0604020202020204" pitchFamily="34" charset="0"/>
              </a:rPr>
              <a:t>Pengabdian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melalui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jalur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umum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dapat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diwujudkan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dengan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melakukan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perbuatan-perbuatan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baik</a:t>
            </a:r>
            <a:r>
              <a:rPr lang="en-US" dirty="0">
                <a:cs typeface="Arial" panose="020B0604020202020204" pitchFamily="34" charset="0"/>
              </a:rPr>
              <a:t> yang </a:t>
            </a:r>
            <a:r>
              <a:rPr lang="en-US" dirty="0" err="1">
                <a:cs typeface="Arial" panose="020B0604020202020204" pitchFamily="34" charset="0"/>
              </a:rPr>
              <a:t>disebut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amal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saleh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yaitu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segala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perbuatan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positip</a:t>
            </a:r>
            <a:r>
              <a:rPr lang="en-US" dirty="0">
                <a:cs typeface="Arial" panose="020B0604020202020204" pitchFamily="34" charset="0"/>
              </a:rPr>
              <a:t> yang </a:t>
            </a:r>
            <a:r>
              <a:rPr lang="en-US" dirty="0" err="1">
                <a:cs typeface="Arial" panose="020B0604020202020204" pitchFamily="34" charset="0"/>
              </a:rPr>
              <a:t>bermanfaat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bagi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diri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sendiri</a:t>
            </a:r>
            <a:r>
              <a:rPr lang="en-US" dirty="0">
                <a:cs typeface="Arial" panose="020B0604020202020204" pitchFamily="34" charset="0"/>
              </a:rPr>
              <a:t> dan </a:t>
            </a:r>
            <a:r>
              <a:rPr lang="en-US" dirty="0" err="1">
                <a:cs typeface="Arial" panose="020B0604020202020204" pitchFamily="34" charset="0"/>
              </a:rPr>
              <a:t>masyarakat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dilandasi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dengan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niat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ikhlas</a:t>
            </a:r>
            <a:r>
              <a:rPr lang="en-US" dirty="0"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b="1" dirty="0">
                <a:cs typeface="Arial" panose="020B0604020202020204" pitchFamily="34" charset="0"/>
              </a:rPr>
              <a:t>d).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diciptakan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Tuhan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untuk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menjadi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khalifah</a:t>
            </a:r>
            <a:r>
              <a:rPr lang="en-US" dirty="0">
                <a:cs typeface="Arial" panose="020B0604020202020204" pitchFamily="34" charset="0"/>
              </a:rPr>
              <a:t>-Nya di </a:t>
            </a:r>
            <a:r>
              <a:rPr lang="en-US" dirty="0" err="1">
                <a:cs typeface="Arial" panose="020B0604020202020204" pitchFamily="34" charset="0"/>
              </a:rPr>
              <a:t>bumi</a:t>
            </a:r>
            <a:r>
              <a:rPr lang="en-US" dirty="0">
                <a:cs typeface="Arial" panose="020B0604020202020204" pitchFamily="34" charset="0"/>
              </a:rPr>
              <a:t>. Hal </a:t>
            </a:r>
            <a:r>
              <a:rPr lang="en-US" dirty="0" err="1">
                <a:cs typeface="Arial" panose="020B0604020202020204" pitchFamily="34" charset="0"/>
              </a:rPr>
              <a:t>itu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dinyatakan</a:t>
            </a:r>
            <a:r>
              <a:rPr lang="en-US" dirty="0">
                <a:cs typeface="Arial" panose="020B0604020202020204" pitchFamily="34" charset="0"/>
              </a:rPr>
              <a:t> Allah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firrnan</a:t>
            </a:r>
            <a:r>
              <a:rPr lang="en-US" dirty="0">
                <a:cs typeface="Arial" panose="020B0604020202020204" pitchFamily="34" charset="0"/>
              </a:rPr>
              <a:t>-Nya. Di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surat</a:t>
            </a:r>
            <a:r>
              <a:rPr lang="en-US" dirty="0">
                <a:cs typeface="Arial" panose="020B0604020202020204" pitchFamily="34" charset="0"/>
              </a:rPr>
              <a:t> al-Baqarah: 30 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dinyatakan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bahwa</a:t>
            </a:r>
            <a:r>
              <a:rPr lang="en-US" dirty="0">
                <a:cs typeface="Arial" panose="020B0604020202020204" pitchFamily="34" charset="0"/>
              </a:rPr>
              <a:t> Allah </a:t>
            </a:r>
            <a:r>
              <a:rPr lang="en-US" dirty="0" err="1">
                <a:cs typeface="Arial" panose="020B0604020202020204" pitchFamily="34" charset="0"/>
              </a:rPr>
              <a:t>menciptakan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untuk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menjadi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khalifah</a:t>
            </a:r>
            <a:r>
              <a:rPr lang="en-US" dirty="0">
                <a:cs typeface="Arial" panose="020B0604020202020204" pitchFamily="34" charset="0"/>
              </a:rPr>
              <a:t>-Nya di </a:t>
            </a:r>
            <a:r>
              <a:rPr lang="en-US" dirty="0" err="1">
                <a:cs typeface="Arial" panose="020B0604020202020204" pitchFamily="34" charset="0"/>
              </a:rPr>
              <a:t>bumi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Perkataan</a:t>
            </a:r>
            <a:r>
              <a:rPr lang="en-US" dirty="0">
                <a:cs typeface="Arial" panose="020B0604020202020204" pitchFamily="34" charset="0"/>
              </a:rPr>
              <a:t> "</a:t>
            </a:r>
            <a:r>
              <a:rPr lang="en-US" i="1" dirty="0" err="1">
                <a:cs typeface="Arial" panose="020B0604020202020204" pitchFamily="34" charset="0"/>
              </a:rPr>
              <a:t>menjadi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khalifah</a:t>
            </a:r>
            <a:r>
              <a:rPr lang="en-US" dirty="0">
                <a:cs typeface="Arial" panose="020B0604020202020204" pitchFamily="34" charset="0"/>
              </a:rPr>
              <a:t>"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ayat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tersebut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mengandung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makna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bahwa</a:t>
            </a:r>
            <a:r>
              <a:rPr lang="en-US" dirty="0">
                <a:cs typeface="Arial" panose="020B0604020202020204" pitchFamily="34" charset="0"/>
              </a:rPr>
              <a:t> Allah </a:t>
            </a:r>
            <a:r>
              <a:rPr lang="en-US" dirty="0" err="1">
                <a:cs typeface="Arial" panose="020B0604020202020204" pitchFamily="34" charset="0"/>
              </a:rPr>
              <a:t>menjadikan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wakil </a:t>
            </a:r>
            <a:r>
              <a:rPr lang="en-US" dirty="0" err="1">
                <a:cs typeface="Arial" panose="020B0604020202020204" pitchFamily="34" charset="0"/>
              </a:rPr>
              <a:t>atau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pemegang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kekuasaan</a:t>
            </a:r>
            <a:r>
              <a:rPr lang="en-US" dirty="0">
                <a:cs typeface="Arial" panose="020B0604020202020204" pitchFamily="34" charset="0"/>
              </a:rPr>
              <a:t>-Nya </a:t>
            </a:r>
            <a:r>
              <a:rPr lang="en-US" dirty="0" err="1">
                <a:cs typeface="Arial" panose="020B0604020202020204" pitchFamily="34" charset="0"/>
              </a:rPr>
              <a:t>mengurus</a:t>
            </a:r>
            <a:r>
              <a:rPr lang="en-US" dirty="0">
                <a:cs typeface="Arial" panose="020B0604020202020204" pitchFamily="34" charset="0"/>
              </a:rPr>
              <a:t> dunia </a:t>
            </a:r>
            <a:r>
              <a:rPr lang="en-US" dirty="0" err="1">
                <a:cs typeface="Arial" panose="020B0604020202020204" pitchFamily="34" charset="0"/>
              </a:rPr>
              <a:t>denganjalan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melaksanakan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segala</a:t>
            </a:r>
            <a:r>
              <a:rPr lang="en-US" dirty="0">
                <a:cs typeface="Arial" panose="020B0604020202020204" pitchFamily="34" charset="0"/>
              </a:rPr>
              <a:t> yang </a:t>
            </a:r>
            <a:r>
              <a:rPr lang="en-US" dirty="0" err="1">
                <a:cs typeface="Arial" panose="020B0604020202020204" pitchFamily="34" charset="0"/>
              </a:rPr>
              <a:t>diridhai</a:t>
            </a:r>
            <a:r>
              <a:rPr lang="en-US" dirty="0">
                <a:cs typeface="Arial" panose="020B0604020202020204" pitchFamily="34" charset="0"/>
              </a:rPr>
              <a:t>-Nya di </a:t>
            </a:r>
            <a:r>
              <a:rPr lang="en-US" dirty="0" err="1">
                <a:cs typeface="Arial" panose="020B0604020202020204" pitchFamily="34" charset="0"/>
              </a:rPr>
              <a:t>muka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bumi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ini</a:t>
            </a:r>
            <a:r>
              <a:rPr lang="en-US" dirty="0">
                <a:cs typeface="Arial" panose="020B0604020202020204" pitchFamily="34" charset="0"/>
              </a:rPr>
              <a:t> (H.M. </a:t>
            </a:r>
            <a:r>
              <a:rPr lang="en-US" dirty="0" err="1">
                <a:cs typeface="Arial" panose="020B0604020202020204" pitchFamily="34" charset="0"/>
              </a:rPr>
              <a:t>Rasjidi</a:t>
            </a:r>
            <a:r>
              <a:rPr lang="en-US" dirty="0">
                <a:cs typeface="Arial" panose="020B0604020202020204" pitchFamily="34" charset="0"/>
              </a:rPr>
              <a:t>, 1972 :7 1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451072"/>
            <a:ext cx="5191939" cy="661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cs typeface="Arial" panose="020B0604020202020204" pitchFamily="34" charset="0"/>
              </a:rPr>
              <a:t>f).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Secara</a:t>
            </a:r>
            <a:r>
              <a:rPr lang="en-US" dirty="0">
                <a:cs typeface="Arial" panose="020B0604020202020204" pitchFamily="34" charset="0"/>
              </a:rPr>
              <a:t> individual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bertanggung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atas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segala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perbuatannya</a:t>
            </a:r>
            <a:r>
              <a:rPr lang="en-US" dirty="0">
                <a:cs typeface="Arial" panose="020B0604020202020204" pitchFamily="34" charset="0"/>
              </a:rPr>
              <a:t>. Hal </a:t>
            </a:r>
            <a:r>
              <a:rPr lang="en-US" dirty="0" err="1">
                <a:cs typeface="Arial" panose="020B0604020202020204" pitchFamily="34" charset="0"/>
              </a:rPr>
              <a:t>ini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dinyatakan</a:t>
            </a:r>
            <a:r>
              <a:rPr lang="en-US" dirty="0">
                <a:cs typeface="Arial" panose="020B0604020202020204" pitchFamily="34" charset="0"/>
              </a:rPr>
              <a:t> oleh Allah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Al-Qur’an: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Artinya</a:t>
            </a:r>
            <a:r>
              <a:rPr lang="en-US" dirty="0">
                <a:cs typeface="Arial" panose="020B0604020202020204" pitchFamily="34" charset="0"/>
              </a:rPr>
              <a:t>: "</a:t>
            </a:r>
            <a:r>
              <a:rPr lang="en-US" i="1" dirty="0" err="1">
                <a:cs typeface="Arial" panose="020B0604020202020204" pitchFamily="34" charset="0"/>
              </a:rPr>
              <a:t>Setiap</a:t>
            </a:r>
            <a:r>
              <a:rPr lang="en-US" i="1" dirty="0">
                <a:cs typeface="Arial" panose="020B0604020202020204" pitchFamily="34" charset="0"/>
              </a:rPr>
              <a:t> orang </a:t>
            </a:r>
            <a:r>
              <a:rPr lang="en-US" i="1" dirty="0" err="1">
                <a:cs typeface="Arial" panose="020B0604020202020204" pitchFamily="34" charset="0"/>
              </a:rPr>
              <a:t>terikat</a:t>
            </a:r>
            <a:r>
              <a:rPr lang="en-US" i="1" dirty="0">
                <a:cs typeface="Arial" panose="020B0604020202020204" pitchFamily="34" charset="0"/>
              </a:rPr>
              <a:t> (</a:t>
            </a:r>
            <a:r>
              <a:rPr lang="en-US" i="1" dirty="0" err="1">
                <a:cs typeface="Arial" panose="020B0604020202020204" pitchFamily="34" charset="0"/>
              </a:rPr>
              <a:t>bertanggungjawab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atas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apa</a:t>
            </a:r>
            <a:r>
              <a:rPr lang="en-US" i="1" dirty="0">
                <a:cs typeface="Arial" panose="020B0604020202020204" pitchFamily="34" charset="0"/>
              </a:rPr>
              <a:t> yang </a:t>
            </a:r>
            <a:r>
              <a:rPr lang="en-US" i="1" dirty="0" err="1">
                <a:cs typeface="Arial" panose="020B0604020202020204" pitchFamily="34" charset="0"/>
              </a:rPr>
              <a:t>dilakukannya</a:t>
            </a:r>
            <a:r>
              <a:rPr lang="en-US" dirty="0">
                <a:cs typeface="Arial" panose="020B0604020202020204" pitchFamily="34" charset="0"/>
              </a:rPr>
              <a:t>."(QS. At-</a:t>
            </a:r>
            <a:r>
              <a:rPr lang="en-US" dirty="0" err="1">
                <a:cs typeface="Arial" panose="020B0604020202020204" pitchFamily="34" charset="0"/>
              </a:rPr>
              <a:t>Thur</a:t>
            </a:r>
            <a:r>
              <a:rPr lang="en-US" dirty="0">
                <a:cs typeface="Arial" panose="020B0604020202020204" pitchFamily="34" charset="0"/>
              </a:rPr>
              <a:t> :21)” </a:t>
            </a:r>
          </a:p>
          <a:p>
            <a:pPr algn="just"/>
            <a:r>
              <a:rPr lang="en-US" b="1" dirty="0">
                <a:cs typeface="Arial" panose="020B0604020202020204" pitchFamily="34" charset="0"/>
              </a:rPr>
              <a:t>g).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Berakhlaq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Berakhlaq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adalah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ciri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utama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dibandingkan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makhluk</a:t>
            </a:r>
            <a:r>
              <a:rPr lang="en-US" dirty="0">
                <a:cs typeface="Arial" panose="020B0604020202020204" pitchFamily="34" charset="0"/>
              </a:rPr>
              <a:t> lain. 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Artinya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adalah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makhluk</a:t>
            </a:r>
            <a:r>
              <a:rPr lang="en-US" dirty="0">
                <a:cs typeface="Arial" panose="020B0604020202020204" pitchFamily="34" charset="0"/>
              </a:rPr>
              <a:t> yang </a:t>
            </a:r>
            <a:r>
              <a:rPr lang="en-US" dirty="0" err="1">
                <a:cs typeface="Arial" panose="020B0604020202020204" pitchFamily="34" charset="0"/>
              </a:rPr>
              <a:t>diberikan</a:t>
            </a:r>
            <a:r>
              <a:rPr lang="en-US" dirty="0">
                <a:cs typeface="Arial" panose="020B0604020202020204" pitchFamily="34" charset="0"/>
              </a:rPr>
              <a:t> Allah </a:t>
            </a:r>
            <a:r>
              <a:rPr lang="en-US" dirty="0" err="1">
                <a:cs typeface="Arial" panose="020B0604020202020204" pitchFamily="34" charset="0"/>
              </a:rPr>
              <a:t>kemampuan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untuk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membedakan</a:t>
            </a:r>
            <a:r>
              <a:rPr lang="en-US" dirty="0">
                <a:cs typeface="Arial" panose="020B0604020202020204" pitchFamily="34" charset="0"/>
              </a:rPr>
              <a:t> yang </a:t>
            </a:r>
            <a:r>
              <a:rPr lang="en-US" dirty="0" err="1">
                <a:cs typeface="Arial" panose="020B0604020202020204" pitchFamily="34" charset="0"/>
              </a:rPr>
              <a:t>baik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dengan</a:t>
            </a:r>
            <a:r>
              <a:rPr lang="en-US" dirty="0">
                <a:cs typeface="Arial" panose="020B0604020202020204" pitchFamily="34" charset="0"/>
              </a:rPr>
              <a:t> yang </a:t>
            </a:r>
            <a:r>
              <a:rPr lang="en-US" dirty="0" err="1">
                <a:cs typeface="Arial" panose="020B0604020202020204" pitchFamily="34" charset="0"/>
              </a:rPr>
              <a:t>buruk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Islam </a:t>
            </a:r>
            <a:r>
              <a:rPr lang="en-US" dirty="0" err="1">
                <a:cs typeface="Arial" panose="020B0604020202020204" pitchFamily="34" charset="0"/>
              </a:rPr>
              <a:t>kedudukan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akhlak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sangat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penting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menjadi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komponen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ketiga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Islam. </a:t>
            </a:r>
            <a:r>
              <a:rPr lang="en-US" dirty="0" err="1">
                <a:cs typeface="Arial" panose="020B0604020202020204" pitchFamily="34" charset="0"/>
              </a:rPr>
              <a:t>Kedudukan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ini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dapat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dilihat</a:t>
            </a:r>
            <a:r>
              <a:rPr lang="en-US" dirty="0">
                <a:cs typeface="Arial" panose="020B0604020202020204" pitchFamily="34" charset="0"/>
              </a:rPr>
              <a:t> di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sunnah Nabi yang </a:t>
            </a:r>
            <a:r>
              <a:rPr lang="en-US" dirty="0" err="1">
                <a:cs typeface="Arial" panose="020B0604020202020204" pitchFamily="34" charset="0"/>
              </a:rPr>
              <a:t>mengatakan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bahwa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beliau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diutus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hanyalah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untuk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menyempumakan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akhlak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yang </a:t>
            </a:r>
            <a:r>
              <a:rPr lang="en-US" dirty="0" err="1">
                <a:cs typeface="Arial" panose="020B0604020202020204" pitchFamily="34" charset="0"/>
              </a:rPr>
              <a:t>mulia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Tanggung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Islam :</a:t>
            </a:r>
          </a:p>
          <a:p>
            <a:pPr marL="342900" indent="-342900" algn="just">
              <a:buAutoNum type="arabicParenR"/>
            </a:pPr>
            <a:r>
              <a:rPr lang="en-US" dirty="0" err="1">
                <a:cs typeface="Arial" panose="020B0604020202020204" pitchFamily="34" charset="0"/>
              </a:rPr>
              <a:t>Tanggung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terhadap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dirinya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sendiri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hidupnya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mempunyai</a:t>
            </a:r>
            <a:r>
              <a:rPr lang="en-US" dirty="0">
                <a:cs typeface="Arial" panose="020B0604020202020204" pitchFamily="34" charset="0"/>
              </a:rPr>
              <a:t> “</a:t>
            </a:r>
            <a:r>
              <a:rPr lang="en-US" i="1" dirty="0" err="1">
                <a:cs typeface="Arial" panose="020B0604020202020204" pitchFamily="34" charset="0"/>
              </a:rPr>
              <a:t>harga</a:t>
            </a:r>
            <a:r>
              <a:rPr lang="en-US" dirty="0">
                <a:cs typeface="Arial" panose="020B0604020202020204" pitchFamily="34" charset="0"/>
              </a:rPr>
              <a:t>”, </a:t>
            </a:r>
            <a:r>
              <a:rPr lang="en-US" dirty="0" err="1">
                <a:cs typeface="Arial" panose="020B0604020202020204" pitchFamily="34" charset="0"/>
              </a:rPr>
              <a:t>sebagai</a:t>
            </a:r>
            <a:r>
              <a:rPr lang="en-US" dirty="0">
                <a:cs typeface="Arial" panose="020B0604020202020204" pitchFamily="34" charset="0"/>
              </a:rPr>
              <a:t> mana </a:t>
            </a:r>
            <a:r>
              <a:rPr lang="en-US" dirty="0" err="1">
                <a:cs typeface="Arial" panose="020B0604020202020204" pitchFamily="34" charset="0"/>
              </a:rPr>
              <a:t>kehidupan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mempunyai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beban</a:t>
            </a:r>
            <a:r>
              <a:rPr lang="en-US" dirty="0">
                <a:cs typeface="Arial" panose="020B0604020202020204" pitchFamily="34" charset="0"/>
              </a:rPr>
              <a:t> dan </a:t>
            </a:r>
            <a:r>
              <a:rPr lang="en-US" dirty="0" err="1">
                <a:cs typeface="Arial" panose="020B0604020202020204" pitchFamily="34" charset="0"/>
              </a:rPr>
              <a:t>tanggung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masingmasing</a:t>
            </a:r>
            <a:r>
              <a:rPr lang="en-US" dirty="0"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AutoNum type="arabicParenR"/>
            </a:pPr>
            <a:r>
              <a:rPr lang="en-US" dirty="0" err="1">
                <a:cs typeface="Arial" panose="020B0604020202020204" pitchFamily="34" charset="0"/>
              </a:rPr>
              <a:t>Tanggung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terhadap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keluarga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Keluarga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terdiri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dari</a:t>
            </a:r>
            <a:r>
              <a:rPr lang="en-US" dirty="0">
                <a:cs typeface="Arial" panose="020B0604020202020204" pitchFamily="34" charset="0"/>
              </a:rPr>
              <a:t> ayah, </a:t>
            </a:r>
            <a:r>
              <a:rPr lang="en-US" dirty="0" err="1">
                <a:cs typeface="Arial" panose="020B0604020202020204" pitchFamily="34" charset="0"/>
              </a:rPr>
              <a:t>ibu</a:t>
            </a:r>
            <a:r>
              <a:rPr lang="en-US" dirty="0">
                <a:cs typeface="Arial" panose="020B0604020202020204" pitchFamily="34" charset="0"/>
              </a:rPr>
              <a:t>, dan </a:t>
            </a:r>
            <a:r>
              <a:rPr lang="en-US" dirty="0" err="1">
                <a:cs typeface="Arial" panose="020B0604020202020204" pitchFamily="34" charset="0"/>
              </a:rPr>
              <a:t>anak</a:t>
            </a:r>
            <a:r>
              <a:rPr lang="en-US" dirty="0">
                <a:cs typeface="Arial" panose="020B0604020202020204" pitchFamily="34" charset="0"/>
              </a:rPr>
              <a:t>, dan juga orang lain yang </a:t>
            </a:r>
            <a:r>
              <a:rPr lang="en-US" dirty="0" err="1">
                <a:cs typeface="Arial" panose="020B0604020202020204" pitchFamily="34" charset="0"/>
              </a:rPr>
              <a:t>menjadi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anggota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keluarga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Tiap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anggota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keluarga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wajib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bertanggung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kepada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keluarganya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620945"/>
            <a:ext cx="5191939" cy="661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cs typeface="Arial" panose="020B0604020202020204" pitchFamily="34" charset="0"/>
              </a:rPr>
              <a:t>3) </a:t>
            </a:r>
            <a:r>
              <a:rPr lang="en-US" dirty="0" err="1">
                <a:cs typeface="Arial" panose="020B0604020202020204" pitchFamily="34" charset="0"/>
              </a:rPr>
              <a:t>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terhadap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masyarakat</a:t>
            </a:r>
            <a:r>
              <a:rPr lang="en-US" dirty="0">
                <a:cs typeface="Arial" panose="020B0604020202020204" pitchFamily="34" charset="0"/>
              </a:rPr>
              <a:t>. Pada </a:t>
            </a:r>
            <a:r>
              <a:rPr lang="en-US" dirty="0" err="1">
                <a:cs typeface="Arial" panose="020B0604020202020204" pitchFamily="34" charset="0"/>
              </a:rPr>
              <a:t>hakikatnya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tidak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dapat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hidup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tanpa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bantuan</a:t>
            </a:r>
            <a:r>
              <a:rPr lang="en-US" dirty="0">
                <a:cs typeface="Arial" panose="020B0604020202020204" pitchFamily="34" charset="0"/>
              </a:rPr>
              <a:t> orang lain, </a:t>
            </a:r>
            <a:r>
              <a:rPr lang="en-US" dirty="0" err="1">
                <a:cs typeface="Arial" panose="020B0604020202020204" pitchFamily="34" charset="0"/>
              </a:rPr>
              <a:t>sesuai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dengan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kedudukanya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sebagai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makhluk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sosial</a:t>
            </a:r>
            <a:r>
              <a:rPr lang="en-US" dirty="0">
                <a:cs typeface="Arial" panose="020B0604020202020204" pitchFamily="34" charset="0"/>
              </a:rPr>
              <a:t>. Karena </a:t>
            </a:r>
            <a:r>
              <a:rPr lang="en-US" dirty="0" err="1">
                <a:cs typeface="Arial" panose="020B0604020202020204" pitchFamily="34" charset="0"/>
              </a:rPr>
              <a:t>membutuhkan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lain, </a:t>
            </a:r>
            <a:r>
              <a:rPr lang="en-US" dirty="0" err="1">
                <a:cs typeface="Arial" panose="020B0604020202020204" pitchFamily="34" charset="0"/>
              </a:rPr>
              <a:t>maka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harus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berkomunikasi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dengan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lain </a:t>
            </a:r>
            <a:r>
              <a:rPr lang="en-US" dirty="0" err="1">
                <a:cs typeface="Arial" panose="020B0604020202020204" pitchFamily="34" charset="0"/>
              </a:rPr>
              <a:t>tersebut</a:t>
            </a:r>
            <a:r>
              <a:rPr lang="en-US" dirty="0"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Sehingga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dengan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demikian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di </a:t>
            </a:r>
            <a:r>
              <a:rPr lang="en-US" dirty="0" err="1">
                <a:cs typeface="Arial" panose="020B0604020202020204" pitchFamily="34" charset="0"/>
              </a:rPr>
              <a:t>sini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merupakan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anggota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masyarakat</a:t>
            </a:r>
            <a:r>
              <a:rPr lang="en-US" dirty="0">
                <a:cs typeface="Arial" panose="020B0604020202020204" pitchFamily="34" charset="0"/>
              </a:rPr>
              <a:t> yang </a:t>
            </a:r>
            <a:r>
              <a:rPr lang="en-US" dirty="0" err="1">
                <a:cs typeface="Arial" panose="020B0604020202020204" pitchFamily="34" charset="0"/>
              </a:rPr>
              <a:t>tentunya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mempunyai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seperti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anggota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masyarakat</a:t>
            </a:r>
            <a:r>
              <a:rPr lang="en-US" dirty="0">
                <a:cs typeface="Arial" panose="020B0604020202020204" pitchFamily="34" charset="0"/>
              </a:rPr>
              <a:t> yang lain agar </a:t>
            </a:r>
            <a:r>
              <a:rPr lang="en-US" dirty="0" err="1">
                <a:cs typeface="Arial" panose="020B0604020202020204" pitchFamily="34" charset="0"/>
              </a:rPr>
              <a:t>dapat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melangsunggkan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hidupnya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masyarakat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tersebut</a:t>
            </a:r>
            <a:r>
              <a:rPr lang="en-US" dirty="0"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dirty="0">
                <a:cs typeface="Arial" panose="020B0604020202020204" pitchFamily="34" charset="0"/>
              </a:rPr>
              <a:t>4) </a:t>
            </a:r>
            <a:r>
              <a:rPr lang="en-US" dirty="0" err="1">
                <a:cs typeface="Arial" panose="020B0604020202020204" pitchFamily="34" charset="0"/>
              </a:rPr>
              <a:t>Tanggung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terhadap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Bangsa</a:t>
            </a:r>
            <a:r>
              <a:rPr lang="en-US" dirty="0">
                <a:cs typeface="Arial" panose="020B0604020202020204" pitchFamily="34" charset="0"/>
              </a:rPr>
              <a:t> &amp; Negara. </a:t>
            </a:r>
            <a:r>
              <a:rPr lang="en-US" dirty="0" err="1">
                <a:cs typeface="Arial" panose="020B0604020202020204" pitchFamily="34" charset="0"/>
              </a:rPr>
              <a:t>Suatu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kenyataan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bahwa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setiap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setiap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individu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adalah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warga</a:t>
            </a:r>
            <a:r>
              <a:rPr lang="en-US" dirty="0">
                <a:cs typeface="Arial" panose="020B0604020202020204" pitchFamily="34" charset="0"/>
              </a:rPr>
              <a:t> negara </a:t>
            </a:r>
            <a:r>
              <a:rPr lang="en-US" dirty="0" err="1">
                <a:cs typeface="Arial" panose="020B0604020202020204" pitchFamily="34" charset="0"/>
              </a:rPr>
              <a:t>suatu</a:t>
            </a:r>
            <a:r>
              <a:rPr lang="en-US" dirty="0">
                <a:cs typeface="Arial" panose="020B0604020202020204" pitchFamily="34" charset="0"/>
              </a:rPr>
              <a:t> negara. 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berfikir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berbuat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bertindak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bertingkah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laku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terikat</a:t>
            </a:r>
            <a:r>
              <a:rPr lang="en-US" dirty="0">
                <a:cs typeface="Arial" panose="020B0604020202020204" pitchFamily="34" charset="0"/>
              </a:rPr>
              <a:t> oleh </a:t>
            </a:r>
            <a:r>
              <a:rPr lang="en-US" dirty="0" err="1">
                <a:cs typeface="Arial" panose="020B0604020202020204" pitchFamily="34" charset="0"/>
              </a:rPr>
              <a:t>norma-normaatau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ukuranukuran</a:t>
            </a:r>
            <a:r>
              <a:rPr lang="en-US" dirty="0">
                <a:cs typeface="Arial" panose="020B0604020202020204" pitchFamily="34" charset="0"/>
              </a:rPr>
              <a:t> yang </a:t>
            </a:r>
            <a:r>
              <a:rPr lang="en-US" dirty="0" err="1">
                <a:cs typeface="Arial" panose="020B0604020202020204" pitchFamily="34" charset="0"/>
              </a:rPr>
              <a:t>dibuat</a:t>
            </a:r>
            <a:r>
              <a:rPr lang="en-US" dirty="0">
                <a:cs typeface="Arial" panose="020B0604020202020204" pitchFamily="34" charset="0"/>
              </a:rPr>
              <a:t> oleh negara.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tidak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bisa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berbuat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semaunya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sendiri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Bila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perbuatan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itu</a:t>
            </a:r>
            <a:r>
              <a:rPr lang="en-US" dirty="0">
                <a:cs typeface="Arial" panose="020B0604020202020204" pitchFamily="34" charset="0"/>
              </a:rPr>
              <a:t> salah, </a:t>
            </a:r>
            <a:r>
              <a:rPr lang="en-US" dirty="0" err="1">
                <a:cs typeface="Arial" panose="020B0604020202020204" pitchFamily="34" charset="0"/>
              </a:rPr>
              <a:t>maka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harus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bertanggung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kepada</a:t>
            </a:r>
            <a:r>
              <a:rPr lang="en-US" dirty="0">
                <a:cs typeface="Arial" panose="020B0604020202020204" pitchFamily="34" charset="0"/>
              </a:rPr>
              <a:t> negara. </a:t>
            </a:r>
          </a:p>
          <a:p>
            <a:pPr algn="just"/>
            <a:r>
              <a:rPr lang="en-US" dirty="0">
                <a:cs typeface="Arial" panose="020B0604020202020204" pitchFamily="34" charset="0"/>
              </a:rPr>
              <a:t>5) </a:t>
            </a:r>
            <a:r>
              <a:rPr lang="en-US" dirty="0" err="1">
                <a:cs typeface="Arial" panose="020B0604020202020204" pitchFamily="34" charset="0"/>
              </a:rPr>
              <a:t>Tanggung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terhadap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tuhan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mempunyai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tanggung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jawab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langsung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kepada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Tuhan</a:t>
            </a:r>
            <a:r>
              <a:rPr lang="en-US" dirty="0"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Sehingga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tindakan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tidak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bisa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lepas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dari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hukum-hukum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Tuhan</a:t>
            </a:r>
            <a:r>
              <a:rPr lang="en-US" dirty="0">
                <a:cs typeface="Arial" panose="020B0604020202020204" pitchFamily="34" charset="0"/>
              </a:rPr>
              <a:t> yang </a:t>
            </a:r>
            <a:r>
              <a:rPr lang="en-US" dirty="0" err="1">
                <a:cs typeface="Arial" panose="020B0604020202020204" pitchFamily="34" charset="0"/>
              </a:rPr>
              <a:t>dituangkan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berbagai</a:t>
            </a:r>
            <a:r>
              <a:rPr lang="en-US" dirty="0">
                <a:cs typeface="Arial" panose="020B0604020202020204" pitchFamily="34" charset="0"/>
              </a:rPr>
              <a:t> kitab </a:t>
            </a:r>
            <a:r>
              <a:rPr lang="en-US" dirty="0" err="1">
                <a:cs typeface="Arial" panose="020B0604020202020204" pitchFamily="34" charset="0"/>
              </a:rPr>
              <a:t>suci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melalui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berbagai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macam</a:t>
            </a:r>
            <a:r>
              <a:rPr lang="en-US" dirty="0">
                <a:cs typeface="Arial" panose="020B0604020202020204" pitchFamily="34" charset="0"/>
              </a:rPr>
              <a:t> agama.</a:t>
            </a:r>
            <a:r>
              <a:rPr lang="en-US" dirty="0"/>
              <a:t> 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438402" y="1502147"/>
            <a:ext cx="5191939" cy="6273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cs typeface="Arial" panose="020B0604020202020204" pitchFamily="34" charset="0"/>
              </a:rPr>
              <a:t>Proses </a:t>
            </a:r>
            <a:r>
              <a:rPr lang="en-US" dirty="0" err="1">
                <a:cs typeface="Arial" panose="020B0604020202020204" pitchFamily="34" charset="0"/>
              </a:rPr>
              <a:t>penciptaan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manusia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dijelaskan</a:t>
            </a:r>
            <a:r>
              <a:rPr lang="en-US" dirty="0">
                <a:cs typeface="Arial" panose="020B0604020202020204" pitchFamily="34" charset="0"/>
              </a:rPr>
              <a:t> Allah SWT </a:t>
            </a:r>
            <a:r>
              <a:rPr lang="en-US" dirty="0" err="1">
                <a:cs typeface="Arial" panose="020B0604020202020204" pitchFamily="34" charset="0"/>
              </a:rPr>
              <a:t>dalam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beberapa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firmanNya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melalui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berbagai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fase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atau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tahapan</a:t>
            </a:r>
            <a:r>
              <a:rPr lang="en-US" dirty="0">
                <a:cs typeface="Arial" panose="020B0604020202020204" pitchFamily="34" charset="0"/>
              </a:rPr>
              <a:t>. Salah </a:t>
            </a:r>
            <a:r>
              <a:rPr lang="en-US" dirty="0" err="1">
                <a:cs typeface="Arial" panose="020B0604020202020204" pitchFamily="34" charset="0"/>
              </a:rPr>
              <a:t>satunya</a:t>
            </a:r>
            <a:r>
              <a:rPr lang="en-US" dirty="0">
                <a:cs typeface="Arial" panose="020B0604020202020204" pitchFamily="34" charset="0"/>
              </a:rPr>
              <a:t> pada QS. </a:t>
            </a:r>
            <a:r>
              <a:rPr lang="en-US" dirty="0" err="1">
                <a:cs typeface="Arial" panose="020B0604020202020204" pitchFamily="34" charset="0"/>
              </a:rPr>
              <a:t>AlMu’minun</a:t>
            </a:r>
            <a:r>
              <a:rPr lang="en-US" dirty="0">
                <a:cs typeface="Arial" panose="020B0604020202020204" pitchFamily="34" charset="0"/>
              </a:rPr>
              <a:t>: 12-14 : </a:t>
            </a:r>
          </a:p>
          <a:p>
            <a:pPr algn="just"/>
            <a:r>
              <a:rPr lang="en-US" dirty="0" err="1">
                <a:cs typeface="Arial" panose="020B0604020202020204" pitchFamily="34" charset="0"/>
              </a:rPr>
              <a:t>Artinya</a:t>
            </a:r>
            <a:r>
              <a:rPr lang="en-US" dirty="0">
                <a:cs typeface="Arial" panose="020B0604020202020204" pitchFamily="34" charset="0"/>
              </a:rPr>
              <a:t> : “</a:t>
            </a:r>
            <a:r>
              <a:rPr lang="en-US" i="1" dirty="0">
                <a:cs typeface="Arial" panose="020B0604020202020204" pitchFamily="34" charset="0"/>
              </a:rPr>
              <a:t>Dan </a:t>
            </a:r>
            <a:r>
              <a:rPr lang="en-US" i="1" dirty="0" err="1">
                <a:cs typeface="Arial" panose="020B0604020202020204" pitchFamily="34" charset="0"/>
              </a:rPr>
              <a:t>sesungguhnya</a:t>
            </a:r>
            <a:r>
              <a:rPr lang="en-US" i="1" dirty="0">
                <a:cs typeface="Arial" panose="020B0604020202020204" pitchFamily="34" charset="0"/>
              </a:rPr>
              <a:t> Kami </a:t>
            </a:r>
            <a:r>
              <a:rPr lang="en-US" i="1" dirty="0" err="1">
                <a:cs typeface="Arial" panose="020B0604020202020204" pitchFamily="34" charset="0"/>
              </a:rPr>
              <a:t>telah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menciptakan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manusia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dari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saripati</a:t>
            </a:r>
            <a:r>
              <a:rPr lang="en-US" i="1" dirty="0">
                <a:cs typeface="Arial" panose="020B0604020202020204" pitchFamily="34" charset="0"/>
              </a:rPr>
              <a:t> (</a:t>
            </a:r>
            <a:r>
              <a:rPr lang="en-US" i="1" dirty="0" err="1">
                <a:cs typeface="Arial" panose="020B0604020202020204" pitchFamily="34" charset="0"/>
              </a:rPr>
              <a:t>berasal</a:t>
            </a:r>
            <a:r>
              <a:rPr lang="en-US" i="1" dirty="0">
                <a:cs typeface="Arial" panose="020B0604020202020204" pitchFamily="34" charset="0"/>
              </a:rPr>
              <a:t>) </a:t>
            </a:r>
            <a:r>
              <a:rPr lang="en-US" i="1" dirty="0" err="1">
                <a:cs typeface="Arial" panose="020B0604020202020204" pitchFamily="34" charset="0"/>
              </a:rPr>
              <a:t>dari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tanah</a:t>
            </a:r>
            <a:r>
              <a:rPr lang="en-US" dirty="0">
                <a:cs typeface="Arial" panose="020B0604020202020204" pitchFamily="34" charset="0"/>
              </a:rPr>
              <a:t>.” (QS.al-</a:t>
            </a:r>
            <a:r>
              <a:rPr lang="en-US" dirty="0" err="1">
                <a:cs typeface="Arial" panose="020B0604020202020204" pitchFamily="34" charset="0"/>
              </a:rPr>
              <a:t>mu’minun</a:t>
            </a:r>
            <a:r>
              <a:rPr lang="en-US" dirty="0">
                <a:cs typeface="Arial" panose="020B0604020202020204" pitchFamily="34" charset="0"/>
              </a:rPr>
              <a:t> : 12 )” </a:t>
            </a:r>
          </a:p>
          <a:p>
            <a:pPr algn="just"/>
            <a:r>
              <a:rPr lang="en-US" dirty="0">
                <a:cs typeface="Arial" panose="020B0604020202020204" pitchFamily="34" charset="0"/>
              </a:rPr>
              <a:t>“</a:t>
            </a:r>
            <a:r>
              <a:rPr lang="en-US" i="1" dirty="0" err="1">
                <a:cs typeface="Arial" panose="020B0604020202020204" pitchFamily="34" charset="0"/>
              </a:rPr>
              <a:t>Kemudian</a:t>
            </a:r>
            <a:r>
              <a:rPr lang="en-US" i="1" dirty="0">
                <a:cs typeface="Arial" panose="020B0604020202020204" pitchFamily="34" charset="0"/>
              </a:rPr>
              <a:t> Kami </a:t>
            </a:r>
            <a:r>
              <a:rPr lang="en-US" i="1" dirty="0" err="1">
                <a:cs typeface="Arial" panose="020B0604020202020204" pitchFamily="34" charset="0"/>
              </a:rPr>
              <a:t>jadikan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saripati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itu</a:t>
            </a:r>
            <a:r>
              <a:rPr lang="en-US" i="1" dirty="0">
                <a:cs typeface="Arial" panose="020B0604020202020204" pitchFamily="34" charset="0"/>
              </a:rPr>
              <a:t> air </a:t>
            </a:r>
            <a:r>
              <a:rPr lang="en-US" i="1" dirty="0" err="1">
                <a:cs typeface="Arial" panose="020B0604020202020204" pitchFamily="34" charset="0"/>
              </a:rPr>
              <a:t>mani</a:t>
            </a:r>
            <a:r>
              <a:rPr lang="en-US" i="1" dirty="0">
                <a:cs typeface="Arial" panose="020B0604020202020204" pitchFamily="34" charset="0"/>
              </a:rPr>
              <a:t> (yang </a:t>
            </a:r>
            <a:r>
              <a:rPr lang="en-US" i="1" dirty="0" err="1">
                <a:cs typeface="Arial" panose="020B0604020202020204" pitchFamily="34" charset="0"/>
              </a:rPr>
              <a:t>disimpan</a:t>
            </a:r>
            <a:r>
              <a:rPr lang="en-US" i="1" dirty="0">
                <a:cs typeface="Arial" panose="020B0604020202020204" pitchFamily="34" charset="0"/>
              </a:rPr>
              <a:t>) </a:t>
            </a:r>
            <a:r>
              <a:rPr lang="en-US" i="1" dirty="0" err="1">
                <a:cs typeface="Arial" panose="020B0604020202020204" pitchFamily="34" charset="0"/>
              </a:rPr>
              <a:t>dalam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tempat</a:t>
            </a:r>
            <a:r>
              <a:rPr lang="en-US" i="1" dirty="0">
                <a:cs typeface="Arial" panose="020B0604020202020204" pitchFamily="34" charset="0"/>
              </a:rPr>
              <a:t> yang </a:t>
            </a:r>
            <a:r>
              <a:rPr lang="en-US" i="1" dirty="0" err="1">
                <a:cs typeface="Arial" panose="020B0604020202020204" pitchFamily="34" charset="0"/>
              </a:rPr>
              <a:t>kokoh</a:t>
            </a:r>
            <a:r>
              <a:rPr lang="en-US" i="1" dirty="0">
                <a:cs typeface="Arial" panose="020B0604020202020204" pitchFamily="34" charset="0"/>
              </a:rPr>
              <a:t> (</a:t>
            </a:r>
            <a:r>
              <a:rPr lang="en-US" i="1" dirty="0" err="1">
                <a:cs typeface="Arial" panose="020B0604020202020204" pitchFamily="34" charset="0"/>
              </a:rPr>
              <a:t>rahim</a:t>
            </a:r>
            <a:r>
              <a:rPr lang="en-US" i="1" dirty="0">
                <a:cs typeface="Arial" panose="020B0604020202020204" pitchFamily="34" charset="0"/>
              </a:rPr>
              <a:t>)</a:t>
            </a:r>
            <a:r>
              <a:rPr lang="en-US" dirty="0">
                <a:cs typeface="Arial" panose="020B0604020202020204" pitchFamily="34" charset="0"/>
              </a:rPr>
              <a:t>.” (QS.al-</a:t>
            </a:r>
            <a:r>
              <a:rPr lang="en-US" dirty="0" err="1">
                <a:cs typeface="Arial" panose="020B0604020202020204" pitchFamily="34" charset="0"/>
              </a:rPr>
              <a:t>mu’minun</a:t>
            </a:r>
            <a:r>
              <a:rPr lang="en-US" dirty="0">
                <a:cs typeface="Arial" panose="020B0604020202020204" pitchFamily="34" charset="0"/>
              </a:rPr>
              <a:t>: 13 )”</a:t>
            </a:r>
          </a:p>
          <a:p>
            <a:pPr algn="just"/>
            <a:r>
              <a:rPr lang="en-US" dirty="0">
                <a:cs typeface="Arial" panose="020B0604020202020204" pitchFamily="34" charset="0"/>
              </a:rPr>
              <a:t>“</a:t>
            </a:r>
            <a:r>
              <a:rPr lang="en-US" i="1" dirty="0" err="1">
                <a:cs typeface="Arial" panose="020B0604020202020204" pitchFamily="34" charset="0"/>
              </a:rPr>
              <a:t>Kemudian</a:t>
            </a:r>
            <a:r>
              <a:rPr lang="en-US" i="1" dirty="0">
                <a:cs typeface="Arial" panose="020B0604020202020204" pitchFamily="34" charset="0"/>
              </a:rPr>
              <a:t> air </a:t>
            </a:r>
            <a:r>
              <a:rPr lang="en-US" i="1" dirty="0" err="1">
                <a:cs typeface="Arial" panose="020B0604020202020204" pitchFamily="34" charset="0"/>
              </a:rPr>
              <a:t>mani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itu</a:t>
            </a:r>
            <a:r>
              <a:rPr lang="en-US" i="1" dirty="0">
                <a:cs typeface="Arial" panose="020B0604020202020204" pitchFamily="34" charset="0"/>
              </a:rPr>
              <a:t> Kami </a:t>
            </a:r>
            <a:r>
              <a:rPr lang="en-US" i="1" dirty="0" err="1">
                <a:cs typeface="Arial" panose="020B0604020202020204" pitchFamily="34" charset="0"/>
              </a:rPr>
              <a:t>jadikan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segumpal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darah</a:t>
            </a:r>
            <a:r>
              <a:rPr lang="en-US" i="1" dirty="0">
                <a:cs typeface="Arial" panose="020B0604020202020204" pitchFamily="34" charset="0"/>
              </a:rPr>
              <a:t>, </a:t>
            </a:r>
            <a:r>
              <a:rPr lang="en-US" i="1" dirty="0" err="1">
                <a:cs typeface="Arial" panose="020B0604020202020204" pitchFamily="34" charset="0"/>
              </a:rPr>
              <a:t>lalu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segumpal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darah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itu</a:t>
            </a:r>
            <a:r>
              <a:rPr lang="en-US" i="1" dirty="0">
                <a:cs typeface="Arial" panose="020B0604020202020204" pitchFamily="34" charset="0"/>
              </a:rPr>
              <a:t> Kami </a:t>
            </a:r>
            <a:r>
              <a:rPr lang="en-US" i="1" dirty="0" err="1">
                <a:cs typeface="Arial" panose="020B0604020202020204" pitchFamily="34" charset="0"/>
              </a:rPr>
              <a:t>jadikan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segumpal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daging</a:t>
            </a:r>
            <a:r>
              <a:rPr lang="en-US" i="1" dirty="0">
                <a:cs typeface="Arial" panose="020B0604020202020204" pitchFamily="34" charset="0"/>
              </a:rPr>
              <a:t>, dan </a:t>
            </a:r>
            <a:r>
              <a:rPr lang="en-US" i="1" dirty="0" err="1">
                <a:cs typeface="Arial" panose="020B0604020202020204" pitchFamily="34" charset="0"/>
              </a:rPr>
              <a:t>segumpal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daging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itu</a:t>
            </a:r>
            <a:r>
              <a:rPr lang="en-US" i="1" dirty="0">
                <a:cs typeface="Arial" panose="020B0604020202020204" pitchFamily="34" charset="0"/>
              </a:rPr>
              <a:t> Kami </a:t>
            </a:r>
            <a:r>
              <a:rPr lang="en-US" i="1" dirty="0" err="1">
                <a:cs typeface="Arial" panose="020B0604020202020204" pitchFamily="34" charset="0"/>
              </a:rPr>
              <a:t>jadikan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tulang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belulang</a:t>
            </a:r>
            <a:r>
              <a:rPr lang="en-US" i="1" dirty="0">
                <a:cs typeface="Arial" panose="020B0604020202020204" pitchFamily="34" charset="0"/>
              </a:rPr>
              <a:t>, </a:t>
            </a:r>
            <a:r>
              <a:rPr lang="en-US" i="1" dirty="0" err="1">
                <a:cs typeface="Arial" panose="020B0604020202020204" pitchFamily="34" charset="0"/>
              </a:rPr>
              <a:t>lalu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tulang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belulang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itu</a:t>
            </a:r>
            <a:r>
              <a:rPr lang="en-US" i="1" dirty="0">
                <a:cs typeface="Arial" panose="020B0604020202020204" pitchFamily="34" charset="0"/>
              </a:rPr>
              <a:t> Kami </a:t>
            </a:r>
            <a:r>
              <a:rPr lang="en-US" i="1" dirty="0" err="1">
                <a:cs typeface="Arial" panose="020B0604020202020204" pitchFamily="34" charset="0"/>
              </a:rPr>
              <a:t>bungkus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dengan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daging</a:t>
            </a:r>
            <a:r>
              <a:rPr lang="en-US" i="1" dirty="0">
                <a:cs typeface="Arial" panose="020B0604020202020204" pitchFamily="34" charset="0"/>
              </a:rPr>
              <a:t>. </a:t>
            </a:r>
            <a:r>
              <a:rPr lang="en-US" i="1" dirty="0" err="1">
                <a:cs typeface="Arial" panose="020B0604020202020204" pitchFamily="34" charset="0"/>
              </a:rPr>
              <a:t>Kemudian</a:t>
            </a:r>
            <a:r>
              <a:rPr lang="en-US" i="1" dirty="0">
                <a:cs typeface="Arial" panose="020B0604020202020204" pitchFamily="34" charset="0"/>
              </a:rPr>
              <a:t> Kami </a:t>
            </a:r>
            <a:r>
              <a:rPr lang="en-US" i="1" dirty="0" err="1">
                <a:cs typeface="Arial" panose="020B0604020202020204" pitchFamily="34" charset="0"/>
              </a:rPr>
              <a:t>jadikan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dia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makhluk</a:t>
            </a:r>
            <a:r>
              <a:rPr lang="en-US" i="1" dirty="0">
                <a:cs typeface="Arial" panose="020B0604020202020204" pitchFamily="34" charset="0"/>
              </a:rPr>
              <a:t> yang(</a:t>
            </a:r>
            <a:r>
              <a:rPr lang="en-US" i="1" dirty="0" err="1">
                <a:cs typeface="Arial" panose="020B0604020202020204" pitchFamily="34" charset="0"/>
              </a:rPr>
              <a:t>berbentuk</a:t>
            </a:r>
            <a:r>
              <a:rPr lang="en-US" i="1" dirty="0">
                <a:cs typeface="Arial" panose="020B0604020202020204" pitchFamily="34" charset="0"/>
              </a:rPr>
              <a:t>) lain. </a:t>
            </a:r>
            <a:r>
              <a:rPr lang="en-US" i="1" dirty="0" err="1">
                <a:cs typeface="Arial" panose="020B0604020202020204" pitchFamily="34" charset="0"/>
              </a:rPr>
              <a:t>Maka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Maha</a:t>
            </a:r>
            <a:r>
              <a:rPr lang="en-US" i="1" dirty="0">
                <a:cs typeface="Arial" panose="020B0604020202020204" pitchFamily="34" charset="0"/>
              </a:rPr>
              <a:t> </a:t>
            </a:r>
            <a:r>
              <a:rPr lang="en-US" i="1" dirty="0" err="1">
                <a:cs typeface="Arial" panose="020B0604020202020204" pitchFamily="34" charset="0"/>
              </a:rPr>
              <a:t>Sucilah</a:t>
            </a:r>
            <a:r>
              <a:rPr lang="en-US" i="1" dirty="0">
                <a:cs typeface="Arial" panose="020B0604020202020204" pitchFamily="34" charset="0"/>
              </a:rPr>
              <a:t> Allah, </a:t>
            </a:r>
            <a:r>
              <a:rPr lang="en-US" i="1" dirty="0" err="1">
                <a:cs typeface="Arial" panose="020B0604020202020204" pitchFamily="34" charset="0"/>
              </a:rPr>
              <a:t>Pencipta</a:t>
            </a:r>
            <a:r>
              <a:rPr lang="en-US" i="1" dirty="0">
                <a:cs typeface="Arial" panose="020B0604020202020204" pitchFamily="34" charset="0"/>
              </a:rPr>
              <a:t> Yang Paling </a:t>
            </a:r>
            <a:r>
              <a:rPr lang="en-US" i="1" dirty="0" err="1">
                <a:cs typeface="Arial" panose="020B0604020202020204" pitchFamily="34" charset="0"/>
              </a:rPr>
              <a:t>Baik</a:t>
            </a:r>
            <a:r>
              <a:rPr lang="en-US" dirty="0">
                <a:cs typeface="Arial" panose="020B0604020202020204" pitchFamily="34" charset="0"/>
              </a:rPr>
              <a:t>.” (QS.al-</a:t>
            </a:r>
            <a:r>
              <a:rPr lang="en-US" dirty="0" err="1">
                <a:cs typeface="Arial" panose="020B0604020202020204" pitchFamily="34" charset="0"/>
              </a:rPr>
              <a:t>mu’minun</a:t>
            </a:r>
            <a:r>
              <a:rPr lang="en-US" dirty="0">
                <a:cs typeface="Arial" panose="020B0604020202020204" pitchFamily="34" charset="0"/>
              </a:rPr>
              <a:t>: 14)”</a:t>
            </a:r>
            <a:endParaRPr lang="en-US" sz="1500" i="1" dirty="0">
              <a:cs typeface="Arial" panose="020B0604020202020204" pitchFamily="34" charset="0"/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5CD0FA9-EE03-4F5F-8DD0-EB6C38769C77}"/>
              </a:ext>
            </a:extLst>
          </p:cNvPr>
          <p:cNvSpPr txBox="1">
            <a:spLocks/>
          </p:cNvSpPr>
          <p:nvPr/>
        </p:nvSpPr>
        <p:spPr>
          <a:xfrm>
            <a:off x="3285927" y="1050535"/>
            <a:ext cx="3417240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C. Proses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Penciptaan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457048"/>
            <a:ext cx="5191939" cy="6273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Adapun </a:t>
            </a:r>
            <a:r>
              <a:rPr lang="en-US" sz="1600" dirty="0" err="1"/>
              <a:t>fase-fase</a:t>
            </a:r>
            <a:r>
              <a:rPr lang="en-US" sz="1600" dirty="0"/>
              <a:t> proses </a:t>
            </a:r>
            <a:r>
              <a:rPr lang="en-US" sz="1600" dirty="0" err="1"/>
              <a:t>penciptaan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diantaranya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342900" indent="-342900" algn="just">
              <a:buAutoNum type="alphaLcParenR"/>
            </a:pPr>
            <a:r>
              <a:rPr lang="en-US" sz="1600" dirty="0"/>
              <a:t>‘</a:t>
            </a:r>
            <a:r>
              <a:rPr lang="en-US" sz="1600" dirty="0" err="1"/>
              <a:t>Sulalah</a:t>
            </a:r>
            <a:r>
              <a:rPr lang="en-US" sz="1600" dirty="0"/>
              <a:t> </a:t>
            </a:r>
            <a:r>
              <a:rPr lang="en-US" sz="1600" dirty="0" err="1"/>
              <a:t>minthin</a:t>
            </a:r>
            <a:r>
              <a:rPr lang="en-US" sz="1600" dirty="0"/>
              <a:t>’ (</a:t>
            </a:r>
            <a:r>
              <a:rPr lang="en-US" sz="1600" i="1" dirty="0" err="1"/>
              <a:t>saripati</a:t>
            </a:r>
            <a:r>
              <a:rPr lang="en-US" sz="1600" i="1" dirty="0"/>
              <a:t> </a:t>
            </a:r>
            <a:r>
              <a:rPr lang="en-US" sz="1600" i="1" dirty="0" err="1"/>
              <a:t>tanah</a:t>
            </a:r>
            <a:r>
              <a:rPr lang="en-US" sz="1600" dirty="0"/>
              <a:t>). </a:t>
            </a:r>
            <a:r>
              <a:rPr lang="en-US" sz="1600" dirty="0" err="1"/>
              <a:t>Saripati</a:t>
            </a:r>
            <a:r>
              <a:rPr lang="en-US" sz="1600" dirty="0"/>
              <a:t> </a:t>
            </a:r>
            <a:r>
              <a:rPr lang="en-US" sz="1600" dirty="0" err="1"/>
              <a:t>tanah</a:t>
            </a:r>
            <a:r>
              <a:rPr lang="en-US" sz="1600" dirty="0"/>
              <a:t> yang </a:t>
            </a:r>
            <a:r>
              <a:rPr lang="en-US" sz="1600" dirty="0" err="1"/>
              <a:t>dimaksud</a:t>
            </a:r>
            <a:r>
              <a:rPr lang="en-US" sz="1600" dirty="0"/>
              <a:t> “</a:t>
            </a:r>
            <a:r>
              <a:rPr lang="en-US" sz="1600" dirty="0" err="1"/>
              <a:t>sebagaimana</a:t>
            </a:r>
            <a:r>
              <a:rPr lang="en-US" sz="1600" dirty="0"/>
              <a:t> </a:t>
            </a:r>
            <a:r>
              <a:rPr lang="en-US" sz="1600" dirty="0" err="1"/>
              <a:t>pendapat</a:t>
            </a:r>
            <a:r>
              <a:rPr lang="en-US" sz="1600" dirty="0"/>
              <a:t> </a:t>
            </a:r>
            <a:r>
              <a:rPr lang="en-US" sz="1600" dirty="0" err="1"/>
              <a:t>Thahir</a:t>
            </a:r>
            <a:r>
              <a:rPr lang="en-US" sz="1600" dirty="0"/>
              <a:t> Ibn ‘</a:t>
            </a:r>
            <a:r>
              <a:rPr lang="en-US" sz="1600" i="1" dirty="0" err="1"/>
              <a:t>Asyur</a:t>
            </a:r>
            <a:r>
              <a:rPr lang="en-US" sz="1600" dirty="0"/>
              <a:t>”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zatyang</a:t>
            </a:r>
            <a:r>
              <a:rPr lang="en-US" sz="1600" dirty="0"/>
              <a:t> </a:t>
            </a:r>
            <a:r>
              <a:rPr lang="en-US" sz="1600" dirty="0" err="1"/>
              <a:t>diproduksi</a:t>
            </a:r>
            <a:r>
              <a:rPr lang="en-US" sz="1600" dirty="0"/>
              <a:t> oleh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pencernaan</a:t>
            </a:r>
            <a:r>
              <a:rPr lang="en-US" sz="1600" dirty="0"/>
              <a:t> yang </a:t>
            </a:r>
            <a:r>
              <a:rPr lang="en-US" sz="1600" dirty="0" err="1"/>
              <a:t>berasal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 (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tumbuhan</a:t>
            </a:r>
            <a:r>
              <a:rPr lang="en-US" sz="1600" dirty="0"/>
              <a:t>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hewan</a:t>
            </a:r>
            <a:r>
              <a:rPr lang="en-US" sz="1600" dirty="0"/>
              <a:t>) yang </a:t>
            </a:r>
            <a:r>
              <a:rPr lang="en-US" sz="1600" dirty="0" err="1"/>
              <a:t>bersumber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tanah</a:t>
            </a:r>
            <a:r>
              <a:rPr lang="en-US" sz="1600" dirty="0"/>
              <a:t>, yang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darah</a:t>
            </a:r>
            <a:r>
              <a:rPr lang="en-US" sz="1600" dirty="0"/>
              <a:t>,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berproses</a:t>
            </a:r>
            <a:r>
              <a:rPr lang="en-US" sz="1600" dirty="0"/>
              <a:t> </a:t>
            </a:r>
            <a:r>
              <a:rPr lang="en-US" sz="1600" dirty="0" err="1"/>
              <a:t>hingga</a:t>
            </a:r>
            <a:r>
              <a:rPr lang="en-US" sz="1600" dirty="0"/>
              <a:t> </a:t>
            </a:r>
            <a:r>
              <a:rPr lang="en-US" sz="1600" dirty="0" err="1"/>
              <a:t>akhirnya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sperma</a:t>
            </a:r>
            <a:r>
              <a:rPr lang="en-US" sz="1600" dirty="0"/>
              <a:t>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sex. </a:t>
            </a:r>
          </a:p>
          <a:p>
            <a:pPr marL="342900" indent="-342900" algn="just">
              <a:buAutoNum type="alphaLcParenR"/>
            </a:pPr>
            <a:r>
              <a:rPr lang="en-US" sz="1600" dirty="0"/>
              <a:t>‘</a:t>
            </a:r>
            <a:r>
              <a:rPr lang="en-US" sz="1600" dirty="0" err="1"/>
              <a:t>Nuthfah</a:t>
            </a:r>
            <a:r>
              <a:rPr lang="en-US" sz="1600" dirty="0"/>
              <a:t>’ (</a:t>
            </a:r>
            <a:r>
              <a:rPr lang="en-US" sz="1600" i="1" dirty="0"/>
              <a:t>air </a:t>
            </a:r>
            <a:r>
              <a:rPr lang="en-US" sz="1600" i="1" dirty="0" err="1"/>
              <a:t>mani</a:t>
            </a:r>
            <a:r>
              <a:rPr lang="en-US" sz="1600" dirty="0"/>
              <a:t>). </a:t>
            </a:r>
            <a:r>
              <a:rPr lang="en-US" sz="1600" dirty="0" err="1"/>
              <a:t>Makna</a:t>
            </a:r>
            <a:r>
              <a:rPr lang="en-US" sz="1600" dirty="0"/>
              <a:t> </a:t>
            </a:r>
            <a:r>
              <a:rPr lang="en-US" sz="1600" dirty="0" err="1"/>
              <a:t>asal</a:t>
            </a:r>
            <a:r>
              <a:rPr lang="en-US" sz="1600" dirty="0"/>
              <a:t> kata ‘</a:t>
            </a:r>
            <a:r>
              <a:rPr lang="en-US" sz="1600" i="1" dirty="0" err="1"/>
              <a:t>nuthfah</a:t>
            </a:r>
            <a:r>
              <a:rPr lang="en-US" sz="1600" dirty="0"/>
              <a:t>’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Arab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setetes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membasahi</a:t>
            </a:r>
            <a:r>
              <a:rPr lang="en-US" sz="1600" dirty="0"/>
              <a:t>. </a:t>
            </a:r>
            <a:r>
              <a:rPr lang="en-US" sz="1600" dirty="0" err="1"/>
              <a:t>Penggunaan</a:t>
            </a:r>
            <a:r>
              <a:rPr lang="en-US" sz="1600" dirty="0"/>
              <a:t> kata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sejalan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penemuan</a:t>
            </a:r>
            <a:r>
              <a:rPr lang="en-US" sz="1600" dirty="0"/>
              <a:t> </a:t>
            </a:r>
            <a:r>
              <a:rPr lang="en-US" sz="1600" dirty="0" err="1"/>
              <a:t>ilmiah</a:t>
            </a:r>
            <a:r>
              <a:rPr lang="en-US" sz="1600" dirty="0"/>
              <a:t> yang </a:t>
            </a:r>
            <a:r>
              <a:rPr lang="en-US" sz="1600" dirty="0" err="1"/>
              <a:t>menginformasikan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pancaran</a:t>
            </a:r>
            <a:r>
              <a:rPr lang="en-US" sz="1600" dirty="0"/>
              <a:t> </a:t>
            </a:r>
            <a:r>
              <a:rPr lang="en-US" sz="1600" dirty="0" err="1"/>
              <a:t>mani</a:t>
            </a:r>
            <a:r>
              <a:rPr lang="en-US" sz="1600" dirty="0"/>
              <a:t> yang </a:t>
            </a:r>
            <a:r>
              <a:rPr lang="en-US" sz="1600" dirty="0" err="1"/>
              <a:t>menyembur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alat</a:t>
            </a:r>
            <a:r>
              <a:rPr lang="en-US" sz="1600" dirty="0"/>
              <a:t> </a:t>
            </a:r>
            <a:r>
              <a:rPr lang="en-US" sz="1600" dirty="0" err="1"/>
              <a:t>kelamin</a:t>
            </a:r>
            <a:r>
              <a:rPr lang="en-US" sz="1600" dirty="0"/>
              <a:t> </a:t>
            </a:r>
            <a:r>
              <a:rPr lang="en-US" sz="1600" dirty="0" err="1"/>
              <a:t>pria</a:t>
            </a:r>
            <a:r>
              <a:rPr lang="en-US" sz="1600" dirty="0"/>
              <a:t> yang </a:t>
            </a:r>
            <a:r>
              <a:rPr lang="en-US" sz="1600" dirty="0" err="1"/>
              <a:t>mengandung</a:t>
            </a:r>
            <a:r>
              <a:rPr lang="en-US" sz="1600" dirty="0"/>
              <a:t> </a:t>
            </a:r>
            <a:r>
              <a:rPr lang="en-US" sz="1600" dirty="0" err="1"/>
              <a:t>sekitar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ratus</a:t>
            </a:r>
            <a:r>
              <a:rPr lang="en-US" sz="1600" dirty="0"/>
              <a:t> </a:t>
            </a:r>
            <a:r>
              <a:rPr lang="en-US" sz="1600" dirty="0" err="1"/>
              <a:t>juta</a:t>
            </a:r>
            <a:r>
              <a:rPr lang="en-US" sz="1600" dirty="0"/>
              <a:t> </a:t>
            </a:r>
            <a:r>
              <a:rPr lang="en-US" sz="1600" dirty="0" err="1"/>
              <a:t>benih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yang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bertemu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ovum </a:t>
            </a:r>
            <a:r>
              <a:rPr lang="en-US" sz="1600" dirty="0" err="1"/>
              <a:t>wanita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. </a:t>
            </a:r>
            <a:r>
              <a:rPr lang="en-US" sz="1600" dirty="0" err="1"/>
              <a:t>Itulah</a:t>
            </a:r>
            <a:r>
              <a:rPr lang="en-US" sz="1600" dirty="0"/>
              <a:t> yang </a:t>
            </a:r>
            <a:r>
              <a:rPr lang="en-US" sz="1600" dirty="0" err="1"/>
              <a:t>dimaksud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nuthfah</a:t>
            </a:r>
            <a:r>
              <a:rPr lang="en-US" sz="1600" dirty="0"/>
              <a:t> </a:t>
            </a:r>
          </a:p>
          <a:p>
            <a:pPr marL="342900" indent="-342900" algn="just">
              <a:buAutoNum type="alphaLcParenR"/>
            </a:pPr>
            <a:r>
              <a:rPr lang="en-US" sz="1600" dirty="0"/>
              <a:t>‘</a:t>
            </a:r>
            <a:r>
              <a:rPr lang="en-US" sz="1600" dirty="0" err="1"/>
              <a:t>Alaqah</a:t>
            </a:r>
            <a:r>
              <a:rPr lang="en-US" sz="1600" dirty="0"/>
              <a:t>’ (</a:t>
            </a:r>
            <a:r>
              <a:rPr lang="en-US" sz="1600" i="1" dirty="0" err="1"/>
              <a:t>segumpal</a:t>
            </a:r>
            <a:r>
              <a:rPr lang="en-US" sz="1600" i="1" dirty="0"/>
              <a:t> </a:t>
            </a:r>
            <a:r>
              <a:rPr lang="en-US" sz="1600" i="1" dirty="0" err="1"/>
              <a:t>darah</a:t>
            </a:r>
            <a:r>
              <a:rPr lang="en-US" sz="1600" dirty="0"/>
              <a:t>). </a:t>
            </a:r>
            <a:r>
              <a:rPr lang="en-US" sz="1600" dirty="0" err="1"/>
              <a:t>Segumpal</a:t>
            </a:r>
            <a:r>
              <a:rPr lang="en-US" sz="1600" dirty="0"/>
              <a:t> </a:t>
            </a:r>
            <a:r>
              <a:rPr lang="en-US" sz="1600" dirty="0" err="1"/>
              <a:t>darah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arti</a:t>
            </a:r>
            <a:r>
              <a:rPr lang="en-US" sz="1600" dirty="0"/>
              <a:t> kata ‘</a:t>
            </a:r>
            <a:r>
              <a:rPr lang="en-US" sz="1600" i="1" dirty="0" err="1"/>
              <a:t>alaqah</a:t>
            </a:r>
            <a:r>
              <a:rPr lang="en-US" sz="1600" i="1" dirty="0"/>
              <a:t> </a:t>
            </a:r>
            <a:r>
              <a:rPr lang="en-US" sz="1600" i="1" dirty="0" err="1"/>
              <a:t>dari</a:t>
            </a:r>
            <a:r>
              <a:rPr lang="en-US" sz="1600" i="1" dirty="0"/>
              <a:t> </a:t>
            </a:r>
            <a:r>
              <a:rPr lang="en-US" sz="1600" i="1" dirty="0" err="1"/>
              <a:t>dua</a:t>
            </a:r>
            <a:r>
              <a:rPr lang="en-US" sz="1600" i="1" dirty="0"/>
              <a:t> </a:t>
            </a:r>
            <a:r>
              <a:rPr lang="en-US" sz="1600" i="1" dirty="0" err="1"/>
              <a:t>arti</a:t>
            </a:r>
            <a:r>
              <a:rPr lang="en-US" sz="1600" i="1" dirty="0"/>
              <a:t> </a:t>
            </a:r>
            <a:r>
              <a:rPr lang="en-US" sz="1600" i="1" dirty="0" err="1"/>
              <a:t>lainnya</a:t>
            </a:r>
            <a:r>
              <a:rPr lang="en-US" sz="1600" i="1" dirty="0"/>
              <a:t> </a:t>
            </a:r>
            <a:r>
              <a:rPr lang="en-US" sz="1600" i="1" dirty="0" err="1"/>
              <a:t>yaitu</a:t>
            </a:r>
            <a:r>
              <a:rPr lang="en-US" sz="1600" dirty="0"/>
              <a:t> ‘</a:t>
            </a:r>
            <a:r>
              <a:rPr lang="en-US" sz="1600" i="1" dirty="0" err="1"/>
              <a:t>sesuatu</a:t>
            </a:r>
            <a:r>
              <a:rPr lang="en-US" sz="1600" i="1" dirty="0"/>
              <a:t> yang </a:t>
            </a:r>
            <a:r>
              <a:rPr lang="en-US" sz="1600" i="1" dirty="0" err="1"/>
              <a:t>melayang</a:t>
            </a:r>
            <a:r>
              <a:rPr lang="en-US" sz="1600" dirty="0"/>
              <a:t>’ dan ‘</a:t>
            </a:r>
            <a:r>
              <a:rPr lang="en-US" sz="1600" i="1" dirty="0" err="1"/>
              <a:t>lintah</a:t>
            </a:r>
            <a:r>
              <a:rPr lang="en-US" sz="1600" dirty="0"/>
              <a:t>’. </a:t>
            </a:r>
            <a:r>
              <a:rPr lang="en-US" sz="1600" dirty="0" err="1"/>
              <a:t>Seorang</a:t>
            </a:r>
            <a:r>
              <a:rPr lang="en-US" sz="1600" dirty="0"/>
              <a:t> </a:t>
            </a:r>
            <a:r>
              <a:rPr lang="en-US" sz="1600" dirty="0" err="1"/>
              <a:t>ilmuwan</a:t>
            </a:r>
            <a:r>
              <a:rPr lang="en-US" sz="1600" dirty="0"/>
              <a:t> </a:t>
            </a:r>
            <a:r>
              <a:rPr lang="en-US" sz="1600" dirty="0" err="1"/>
              <a:t>terkenal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</a:t>
            </a:r>
            <a:r>
              <a:rPr lang="en-US" sz="1600" dirty="0" err="1"/>
              <a:t>anatomi</a:t>
            </a:r>
            <a:r>
              <a:rPr lang="en-US" sz="1600" dirty="0"/>
              <a:t> dan </a:t>
            </a:r>
            <a:r>
              <a:rPr lang="en-US" sz="1600" dirty="0" err="1"/>
              <a:t>embriologi</a:t>
            </a:r>
            <a:r>
              <a:rPr lang="en-US" sz="1600" dirty="0"/>
              <a:t> Prof. Keith Moore </a:t>
            </a:r>
            <a:r>
              <a:rPr lang="en-US" sz="1600" dirty="0" err="1"/>
              <a:t>menyatakan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‘</a:t>
            </a:r>
            <a:r>
              <a:rPr lang="en-US" sz="1600" i="1" dirty="0" err="1"/>
              <a:t>alaqah</a:t>
            </a:r>
            <a:r>
              <a:rPr lang="en-US" sz="1600" i="1" dirty="0"/>
              <a:t> </a:t>
            </a:r>
            <a:r>
              <a:rPr lang="en-US" sz="1600" i="1" dirty="0" err="1"/>
              <a:t>sebagai</a:t>
            </a:r>
            <a:r>
              <a:rPr lang="en-US" sz="1600" dirty="0"/>
              <a:t>‘ </a:t>
            </a:r>
            <a:r>
              <a:rPr lang="en-US" sz="1600" dirty="0" err="1"/>
              <a:t>sesuatu</a:t>
            </a:r>
            <a:r>
              <a:rPr lang="en-US" sz="1600" dirty="0"/>
              <a:t> yang </a:t>
            </a:r>
            <a:r>
              <a:rPr lang="en-US" sz="1600" dirty="0" err="1"/>
              <a:t>melayang</a:t>
            </a:r>
            <a:r>
              <a:rPr lang="en-US" sz="1600" dirty="0"/>
              <a:t>’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denganapa</a:t>
            </a:r>
            <a:r>
              <a:rPr lang="en-US" sz="1600" dirty="0"/>
              <a:t>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pada </a:t>
            </a:r>
            <a:r>
              <a:rPr lang="en-US" sz="1600" dirty="0" err="1"/>
              <a:t>pengikatan</a:t>
            </a:r>
            <a:r>
              <a:rPr lang="en-US" sz="1600" dirty="0"/>
              <a:t> </a:t>
            </a:r>
            <a:r>
              <a:rPr lang="en-US" sz="1600" dirty="0" err="1"/>
              <a:t>embrio</a:t>
            </a:r>
            <a:r>
              <a:rPr lang="en-US" sz="1600" dirty="0"/>
              <a:t> -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fase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- pada </a:t>
            </a:r>
            <a:r>
              <a:rPr lang="en-US" sz="1600" dirty="0" err="1"/>
              <a:t>rahim</a:t>
            </a:r>
            <a:r>
              <a:rPr lang="en-US" sz="1600" dirty="0"/>
              <a:t> </a:t>
            </a:r>
            <a:r>
              <a:rPr lang="en-US" sz="1600" dirty="0" err="1"/>
              <a:t>ibu</a:t>
            </a:r>
            <a:endParaRPr lang="en-US" sz="1500" i="1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5CD0FA9-EE03-4F5F-8DD0-EB6C38769C77}"/>
              </a:ext>
            </a:extLst>
          </p:cNvPr>
          <p:cNvSpPr txBox="1">
            <a:spLocks/>
          </p:cNvSpPr>
          <p:nvPr/>
        </p:nvSpPr>
        <p:spPr>
          <a:xfrm>
            <a:off x="3110560" y="89404"/>
            <a:ext cx="5127506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Fase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Fase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Penciptaan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5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22861"/>
            <a:ext cx="5191939" cy="661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Dan ‘</a:t>
            </a:r>
            <a:r>
              <a:rPr lang="en-US" dirty="0" err="1"/>
              <a:t>alaqah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‘</a:t>
            </a:r>
            <a:r>
              <a:rPr lang="en-US" i="1" dirty="0" err="1"/>
              <a:t>segumpal</a:t>
            </a:r>
            <a:r>
              <a:rPr lang="en-US" i="1" dirty="0"/>
              <a:t> </a:t>
            </a:r>
            <a:r>
              <a:rPr lang="en-US" i="1" dirty="0" err="1"/>
              <a:t>darah</a:t>
            </a:r>
            <a:r>
              <a:rPr lang="en-US" dirty="0"/>
              <a:t>’ </a:t>
            </a:r>
            <a:r>
              <a:rPr lang="en-US" dirty="0" err="1"/>
              <a:t>atau</a:t>
            </a:r>
            <a:r>
              <a:rPr lang="en-US" dirty="0"/>
              <a:t> ‘</a:t>
            </a:r>
            <a:r>
              <a:rPr lang="en-US" i="1" dirty="0" err="1"/>
              <a:t>gumpalan</a:t>
            </a:r>
            <a:r>
              <a:rPr lang="en-US" i="1" dirty="0"/>
              <a:t> </a:t>
            </a:r>
            <a:r>
              <a:rPr lang="en-US" i="1" dirty="0" err="1"/>
              <a:t>darah</a:t>
            </a:r>
            <a:r>
              <a:rPr lang="en-US" i="1" dirty="0"/>
              <a:t> yang </a:t>
            </a:r>
            <a:r>
              <a:rPr lang="en-US" i="1" dirty="0" err="1"/>
              <a:t>membeku</a:t>
            </a:r>
            <a:r>
              <a:rPr lang="en-US" dirty="0"/>
              <a:t>’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embrio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saat-saat</a:t>
            </a:r>
            <a:r>
              <a:rPr lang="en-US" dirty="0"/>
              <a:t> internal yang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di </a:t>
            </a:r>
            <a:r>
              <a:rPr lang="en-US" dirty="0" err="1"/>
              <a:t>pembuluh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metabolis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plasenta</a:t>
            </a:r>
            <a:r>
              <a:rPr lang="en-US" dirty="0"/>
              <a:t> (</a:t>
            </a:r>
            <a:r>
              <a:rPr lang="en-US" dirty="0" err="1"/>
              <a:t>ari-ari</a:t>
            </a:r>
            <a:r>
              <a:rPr lang="en-US" dirty="0"/>
              <a:t>).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inidarah</a:t>
            </a:r>
            <a:r>
              <a:rPr lang="en-US" dirty="0"/>
              <a:t> </a:t>
            </a:r>
            <a:r>
              <a:rPr lang="en-US" dirty="0" err="1"/>
              <a:t>ditangkap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pembuluh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embrio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penampakan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gumpalan</a:t>
            </a:r>
            <a:r>
              <a:rPr lang="en-US" dirty="0"/>
              <a:t> </a:t>
            </a:r>
            <a:r>
              <a:rPr lang="en-US" dirty="0" err="1"/>
              <a:t>darah</a:t>
            </a:r>
            <a:r>
              <a:rPr lang="en-US" dirty="0"/>
              <a:t> </a:t>
            </a:r>
            <a:r>
              <a:rPr lang="en-US" dirty="0" err="1"/>
              <a:t>beku</a:t>
            </a:r>
            <a:r>
              <a:rPr lang="en-US" dirty="0"/>
              <a:t>. </a:t>
            </a:r>
            <a:r>
              <a:rPr lang="en-US" dirty="0" err="1"/>
              <a:t>Sedang</a:t>
            </a:r>
            <a:r>
              <a:rPr lang="en-US" dirty="0"/>
              <a:t> ‘</a:t>
            </a:r>
            <a:r>
              <a:rPr lang="en-US" i="1" dirty="0" err="1"/>
              <a:t>alaqah</a:t>
            </a:r>
            <a:r>
              <a:rPr lang="en-US" i="1" dirty="0"/>
              <a:t> </a:t>
            </a:r>
            <a:r>
              <a:rPr lang="en-US" i="1" dirty="0" err="1"/>
              <a:t>diartikan</a:t>
            </a:r>
            <a:r>
              <a:rPr lang="en-US" dirty="0"/>
              <a:t> ‘</a:t>
            </a:r>
            <a:r>
              <a:rPr lang="en-US" i="1" dirty="0" err="1"/>
              <a:t>lintah</a:t>
            </a:r>
            <a:r>
              <a:rPr lang="en-US" dirty="0"/>
              <a:t>’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embrio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‘</a:t>
            </a:r>
            <a:r>
              <a:rPr lang="en-US" dirty="0" err="1"/>
              <a:t>alaqah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penampakan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lintah</a:t>
            </a:r>
            <a:r>
              <a:rPr lang="en-US" dirty="0"/>
              <a:t>. Prof. Keith Moore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lintah</a:t>
            </a:r>
            <a:r>
              <a:rPr lang="en-US" dirty="0"/>
              <a:t> air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segar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embrio</a:t>
            </a:r>
            <a:r>
              <a:rPr lang="en-US" dirty="0"/>
              <a:t> pada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dan </a:t>
            </a:r>
            <a:r>
              <a:rPr lang="en-US" dirty="0" err="1"/>
              <a:t>beliau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 </a:t>
            </a:r>
            <a:endParaRPr lang="en-US" b="1" dirty="0"/>
          </a:p>
          <a:p>
            <a:pPr algn="just"/>
            <a:r>
              <a:rPr lang="en-US" b="1" dirty="0"/>
              <a:t>d).</a:t>
            </a:r>
            <a:r>
              <a:rPr lang="en-US" dirty="0"/>
              <a:t> ‘</a:t>
            </a:r>
            <a:r>
              <a:rPr lang="en-US" dirty="0" err="1"/>
              <a:t>Mudghah</a:t>
            </a:r>
            <a:r>
              <a:rPr lang="en-US" dirty="0"/>
              <a:t>’ (</a:t>
            </a:r>
            <a:r>
              <a:rPr lang="en-US" i="1" dirty="0" err="1"/>
              <a:t>segumpal</a:t>
            </a:r>
            <a:r>
              <a:rPr lang="en-US" i="1" dirty="0"/>
              <a:t> </a:t>
            </a:r>
            <a:r>
              <a:rPr lang="en-US" i="1" dirty="0" err="1"/>
              <a:t>daging</a:t>
            </a:r>
            <a:r>
              <a:rPr lang="en-US" dirty="0"/>
              <a:t>) </a:t>
            </a:r>
            <a:r>
              <a:rPr lang="en-US" dirty="0" err="1"/>
              <a:t>Mudhghah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madhagha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mengunyah</a:t>
            </a:r>
            <a:r>
              <a:rPr lang="en-US" dirty="0"/>
              <a:t>. Pada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embriodisebut</a:t>
            </a:r>
            <a:r>
              <a:rPr lang="en-US" dirty="0"/>
              <a:t> </a:t>
            </a:r>
            <a:r>
              <a:rPr lang="en-US" dirty="0" err="1"/>
              <a:t>mudhghah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bentuknya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seukuran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sesuatuyang</a:t>
            </a:r>
            <a:r>
              <a:rPr lang="en-US" dirty="0"/>
              <a:t> </a:t>
            </a:r>
            <a:r>
              <a:rPr lang="en-US" dirty="0" err="1"/>
              <a:t>dikunyah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e).</a:t>
            </a:r>
            <a:r>
              <a:rPr lang="en-US" dirty="0"/>
              <a:t> </a:t>
            </a:r>
            <a:r>
              <a:rPr lang="en-US" dirty="0" err="1"/>
              <a:t>Idzam</a:t>
            </a:r>
            <a:r>
              <a:rPr lang="en-US" dirty="0"/>
              <a:t> (</a:t>
            </a:r>
            <a:r>
              <a:rPr lang="en-US" i="1" dirty="0" err="1"/>
              <a:t>tulang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kerangka</a:t>
            </a:r>
            <a:r>
              <a:rPr lang="en-US" dirty="0"/>
              <a:t>). Pada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embrio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segumpal</a:t>
            </a:r>
            <a:r>
              <a:rPr lang="en-US" dirty="0"/>
              <a:t> </a:t>
            </a:r>
            <a:r>
              <a:rPr lang="en-US" dirty="0" err="1"/>
              <a:t>daging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berbalut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tulang</a:t>
            </a:r>
            <a:r>
              <a:rPr lang="en-US" dirty="0"/>
              <a:t>. </a:t>
            </a:r>
            <a:r>
              <a:rPr lang="en-US" dirty="0" err="1"/>
              <a:t>Kisa</a:t>
            </a:r>
            <a:r>
              <a:rPr lang="en-US" dirty="0"/>
              <a:t> al-‘</a:t>
            </a:r>
            <a:r>
              <a:rPr lang="en-US" dirty="0" err="1"/>
              <a:t>idzam</a:t>
            </a:r>
            <a:r>
              <a:rPr lang="en-US" dirty="0"/>
              <a:t> </a:t>
            </a:r>
            <a:r>
              <a:rPr lang="en-US" dirty="0" err="1"/>
              <a:t>bil-lahm</a:t>
            </a:r>
            <a:r>
              <a:rPr lang="en-US" dirty="0"/>
              <a:t> (</a:t>
            </a: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/>
              <a:t>tulang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daging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otot</a:t>
            </a:r>
            <a:r>
              <a:rPr lang="en-US" dirty="0"/>
              <a:t>). </a:t>
            </a:r>
            <a:r>
              <a:rPr lang="en-US" dirty="0" err="1"/>
              <a:t>Pengungkapan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kisa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membungkus</a:t>
            </a:r>
            <a:r>
              <a:rPr lang="en-US" dirty="0"/>
              <a:t>, dan </a:t>
            </a:r>
            <a:r>
              <a:rPr lang="en-US" dirty="0" err="1"/>
              <a:t>lahm</a:t>
            </a:r>
            <a:r>
              <a:rPr lang="en-US" dirty="0"/>
              <a:t> (</a:t>
            </a:r>
            <a:r>
              <a:rPr lang="en-US" dirty="0" err="1"/>
              <a:t>daging</a:t>
            </a:r>
            <a:r>
              <a:rPr lang="en-US" dirty="0"/>
              <a:t>) </a:t>
            </a:r>
            <a:r>
              <a:rPr lang="en-US" dirty="0" err="1"/>
              <a:t>diibaratkan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yang </a:t>
            </a:r>
            <a:r>
              <a:rPr lang="en-US" dirty="0" err="1"/>
              <a:t>membungkus</a:t>
            </a:r>
            <a:r>
              <a:rPr lang="en-US" dirty="0"/>
              <a:t> </a:t>
            </a:r>
            <a:r>
              <a:rPr lang="en-US" dirty="0" err="1"/>
              <a:t>tulang</a:t>
            </a:r>
            <a:r>
              <a:rPr lang="en-US" dirty="0"/>
              <a:t>, </a:t>
            </a:r>
            <a:r>
              <a:rPr lang="en-US" dirty="0" err="1"/>
              <a:t>selaras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yang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embriologi</a:t>
            </a:r>
            <a:r>
              <a:rPr lang="en-US" dirty="0"/>
              <a:t>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sel-sel</a:t>
            </a:r>
            <a:r>
              <a:rPr lang="en-US" dirty="0"/>
              <a:t> </a:t>
            </a:r>
            <a:r>
              <a:rPr lang="en-US" dirty="0" err="1"/>
              <a:t>tulang</a:t>
            </a:r>
            <a:r>
              <a:rPr lang="en-US" dirty="0"/>
              <a:t> </a:t>
            </a:r>
            <a:r>
              <a:rPr lang="en-US" dirty="0" err="1"/>
              <a:t>tercipta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sel-sel</a:t>
            </a:r>
            <a:r>
              <a:rPr lang="en-US" dirty="0"/>
              <a:t> </a:t>
            </a:r>
            <a:r>
              <a:rPr lang="en-US" dirty="0" err="1"/>
              <a:t>daging</a:t>
            </a:r>
            <a:r>
              <a:rPr lang="en-US" dirty="0"/>
              <a:t>, dan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terdeteksi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daging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tulang</a:t>
            </a:r>
            <a:r>
              <a:rPr lang="en-US" dirty="0"/>
              <a:t>.</a:t>
            </a:r>
            <a:endParaRPr lang="en-US" sz="1500" i="1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2CE86F8-B59F-4821-B1F7-7C19BFE22D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3219512" y="1021302"/>
            <a:ext cx="5752975" cy="4516010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5491DD-E9F9-4C4B-ADFF-7C342156E82F}"/>
              </a:ext>
            </a:extLst>
          </p:cNvPr>
          <p:cNvSpPr txBox="1">
            <a:spLocks/>
          </p:cNvSpPr>
          <p:nvPr/>
        </p:nvSpPr>
        <p:spPr>
          <a:xfrm>
            <a:off x="3619499" y="878044"/>
            <a:ext cx="4953000" cy="3698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“</a:t>
            </a:r>
            <a:r>
              <a:rPr lang="en-US" sz="2400" b="1" dirty="0" err="1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Manusia</a:t>
            </a:r>
            <a:r>
              <a:rPr lang="en-US" sz="2400" b="1" dirty="0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Dalam</a:t>
            </a:r>
            <a:r>
              <a:rPr lang="en-US" sz="2400" b="1" dirty="0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Perspektif</a:t>
            </a:r>
            <a:r>
              <a:rPr lang="en-US" sz="2400" b="1" dirty="0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 Islam”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39962B-C4DD-4ADB-AE37-7525DC47B5EC}"/>
              </a:ext>
            </a:extLst>
          </p:cNvPr>
          <p:cNvSpPr txBox="1">
            <a:spLocks/>
          </p:cNvSpPr>
          <p:nvPr/>
        </p:nvSpPr>
        <p:spPr>
          <a:xfrm>
            <a:off x="387992" y="2939857"/>
            <a:ext cx="3176205" cy="7469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err="1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Tugas</a:t>
            </a:r>
            <a:r>
              <a:rPr lang="en-US" sz="1200" b="1" dirty="0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 Mata </a:t>
            </a:r>
            <a:r>
              <a:rPr lang="en-US" sz="1200" b="1" dirty="0" err="1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Kuliah</a:t>
            </a:r>
            <a:r>
              <a:rPr lang="en-US" sz="1200" b="1" dirty="0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 : Pendidikan Agama</a:t>
            </a:r>
          </a:p>
          <a:p>
            <a:pPr algn="ctr"/>
            <a:endParaRPr lang="en-US" sz="1200" b="1" dirty="0">
              <a:latin typeface="Arial" panose="020B0604020202020204" pitchFamily="34" charset="0"/>
              <a:ea typeface="Gready PERSONAL USE ONLY Thin" pitchFamily="50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 err="1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Dosen</a:t>
            </a:r>
            <a:r>
              <a:rPr lang="en-US" sz="1200" b="1" dirty="0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ENDAH MAWARNY </a:t>
            </a:r>
            <a:r>
              <a:rPr lang="en-US" sz="1200" b="1" dirty="0" err="1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S.Pd.I.,M.A</a:t>
            </a:r>
            <a:r>
              <a:rPr lang="en-US" sz="1200" b="1" dirty="0">
                <a:latin typeface="Arial" panose="020B0604020202020204" pitchFamily="34" charset="0"/>
                <a:ea typeface="Gready PERSONAL USE ONLY Thin" pitchFamily="50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80086-452B-41C7-B06F-257C12240D29}"/>
              </a:ext>
            </a:extLst>
          </p:cNvPr>
          <p:cNvSpPr txBox="1"/>
          <p:nvPr/>
        </p:nvSpPr>
        <p:spPr>
          <a:xfrm>
            <a:off x="8846109" y="2634343"/>
            <a:ext cx="13697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Nunito"/>
              </a:rPr>
              <a:t>Di </a:t>
            </a:r>
            <a:r>
              <a:rPr lang="en-US" sz="1200" b="1" dirty="0" err="1">
                <a:solidFill>
                  <a:srgbClr val="000000"/>
                </a:solidFill>
                <a:latin typeface="Nunito"/>
              </a:rPr>
              <a:t>Susun</a:t>
            </a:r>
            <a:r>
              <a:rPr lang="en-US" sz="1200" b="1" dirty="0">
                <a:solidFill>
                  <a:srgbClr val="000000"/>
                </a:solidFill>
                <a:latin typeface="Nunito"/>
              </a:rPr>
              <a:t> Oleh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8189C-EDCD-47E0-ADAF-FC89C50866C6}"/>
              </a:ext>
            </a:extLst>
          </p:cNvPr>
          <p:cNvSpPr txBox="1"/>
          <p:nvPr/>
        </p:nvSpPr>
        <p:spPr>
          <a:xfrm>
            <a:off x="8130447" y="3040510"/>
            <a:ext cx="1660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cs typeface="Arial" panose="020B0604020202020204" pitchFamily="34" charset="0"/>
              </a:rPr>
              <a:t>Afrizal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</a:p>
          <a:p>
            <a:r>
              <a:rPr lang="en-US" sz="1200" b="1" dirty="0" err="1"/>
              <a:t>Arif</a:t>
            </a:r>
            <a:r>
              <a:rPr lang="en-US" sz="1200" b="1" dirty="0"/>
              <a:t> </a:t>
            </a:r>
            <a:r>
              <a:rPr lang="en-US" sz="1200" b="1" dirty="0" err="1"/>
              <a:t>Frima</a:t>
            </a:r>
            <a:r>
              <a:rPr lang="en-US" sz="1200" b="1" dirty="0"/>
              <a:t> Ari </a:t>
            </a:r>
            <a:r>
              <a:rPr lang="en-US" sz="1200" b="1" dirty="0" err="1"/>
              <a:t>Suwadji</a:t>
            </a:r>
            <a:endParaRPr lang="en-US" sz="1200" b="1" dirty="0"/>
          </a:p>
          <a:p>
            <a:r>
              <a:rPr lang="en-US" sz="1200" b="1" dirty="0"/>
              <a:t>Lei </a:t>
            </a:r>
            <a:r>
              <a:rPr lang="en-US" sz="1200" b="1" dirty="0" err="1"/>
              <a:t>Septian</a:t>
            </a:r>
            <a:endParaRPr lang="en-US" sz="1200" b="1" dirty="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EDEDED-CA09-4A39-BCCC-AA7553E2CEF3}"/>
              </a:ext>
            </a:extLst>
          </p:cNvPr>
          <p:cNvSpPr txBox="1"/>
          <p:nvPr/>
        </p:nvSpPr>
        <p:spPr>
          <a:xfrm>
            <a:off x="4917933" y="5326186"/>
            <a:ext cx="23561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/>
              <a:t>Universitas</a:t>
            </a:r>
            <a:r>
              <a:rPr lang="en-US" sz="1600" b="1" dirty="0"/>
              <a:t> </a:t>
            </a:r>
            <a:r>
              <a:rPr lang="en-US" sz="1600" b="1" dirty="0" err="1"/>
              <a:t>Pamulang</a:t>
            </a:r>
            <a:endParaRPr lang="en-US" sz="1600" b="1" dirty="0"/>
          </a:p>
          <a:p>
            <a:pPr algn="ctr"/>
            <a:r>
              <a:rPr lang="en-US" sz="1600" b="1" dirty="0"/>
              <a:t> </a:t>
            </a:r>
            <a:r>
              <a:rPr lang="en-US" sz="1600" b="1" dirty="0" err="1"/>
              <a:t>Fakultas</a:t>
            </a:r>
            <a:r>
              <a:rPr lang="en-US" sz="1600" b="1" dirty="0"/>
              <a:t> </a:t>
            </a:r>
            <a:r>
              <a:rPr lang="en-US" sz="1600" b="1" dirty="0" err="1"/>
              <a:t>Ilmu</a:t>
            </a:r>
            <a:r>
              <a:rPr lang="en-US" sz="1600" b="1" dirty="0"/>
              <a:t> </a:t>
            </a:r>
            <a:r>
              <a:rPr lang="en-US" sz="1600" b="1" dirty="0" err="1"/>
              <a:t>Komputer</a:t>
            </a:r>
            <a:r>
              <a:rPr lang="en-US" sz="1600" b="1" dirty="0"/>
              <a:t> </a:t>
            </a:r>
          </a:p>
          <a:p>
            <a:pPr algn="ctr"/>
            <a:r>
              <a:rPr lang="en-US" sz="1600" b="1" dirty="0"/>
              <a:t>Prodi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2022/2023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D70AF1-069D-4E71-B04E-BD4A3DE0D12D}"/>
              </a:ext>
            </a:extLst>
          </p:cNvPr>
          <p:cNvSpPr txBox="1"/>
          <p:nvPr/>
        </p:nvSpPr>
        <p:spPr>
          <a:xfrm>
            <a:off x="9791119" y="3008689"/>
            <a:ext cx="1660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1" dirty="0">
              <a:solidFill>
                <a:srgbClr val="000000"/>
              </a:solidFill>
            </a:endParaRPr>
          </a:p>
          <a:p>
            <a:r>
              <a:rPr lang="en-US" sz="1200" b="1" dirty="0"/>
              <a:t>221011700443</a:t>
            </a:r>
          </a:p>
          <a:p>
            <a:r>
              <a:rPr lang="en-US" sz="1200" b="1" i="0" dirty="0">
                <a:effectLst/>
                <a:latin typeface="Nunito"/>
              </a:rPr>
              <a:t>221011700437 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4ED781-F661-4D57-BD2A-6F815BFF3B2B}"/>
              </a:ext>
            </a:extLst>
          </p:cNvPr>
          <p:cNvSpPr txBox="1"/>
          <p:nvPr/>
        </p:nvSpPr>
        <p:spPr>
          <a:xfrm>
            <a:off x="3481386" y="6067695"/>
            <a:ext cx="5352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Jl. </a:t>
            </a:r>
            <a:r>
              <a:rPr lang="en-US" sz="1200" b="1" dirty="0" err="1"/>
              <a:t>Puspitek</a:t>
            </a:r>
            <a:r>
              <a:rPr lang="en-US" sz="1200" b="1" dirty="0"/>
              <a:t>, </a:t>
            </a:r>
            <a:r>
              <a:rPr lang="en-US" sz="1200" b="1" dirty="0" err="1"/>
              <a:t>Buaran</a:t>
            </a:r>
            <a:r>
              <a:rPr lang="en-US" sz="1200" b="1" dirty="0"/>
              <a:t>, </a:t>
            </a:r>
            <a:r>
              <a:rPr lang="en-US" sz="1200" b="1" dirty="0" err="1"/>
              <a:t>Kec</a:t>
            </a:r>
            <a:r>
              <a:rPr lang="en-US" sz="1200" b="1" dirty="0"/>
              <a:t>. </a:t>
            </a:r>
            <a:r>
              <a:rPr lang="en-US" sz="1200" b="1" dirty="0" err="1"/>
              <a:t>Pamulang</a:t>
            </a:r>
            <a:r>
              <a:rPr lang="en-US" sz="1200" b="1" dirty="0"/>
              <a:t>, Kota Tangerang Selatan, Banten</a:t>
            </a:r>
            <a:endParaRPr lang="en-US" sz="1200" b="1" dirty="0">
              <a:solidFill>
                <a:srgbClr val="000000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2356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475776" y="842528"/>
            <a:ext cx="5191939" cy="661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f).</a:t>
            </a:r>
            <a:r>
              <a:rPr lang="en-US" dirty="0"/>
              <a:t> </a:t>
            </a:r>
            <a:r>
              <a:rPr lang="en-US" dirty="0" err="1"/>
              <a:t>Insya</a:t>
            </a:r>
            <a:r>
              <a:rPr lang="en-US" dirty="0"/>
              <a:t> (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lain).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mengisyaratkan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dianugerahkan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makhlukmakhluk</a:t>
            </a:r>
            <a:r>
              <a:rPr lang="en-US" dirty="0"/>
              <a:t> lain. </a:t>
            </a:r>
          </a:p>
          <a:p>
            <a:pPr algn="just"/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ruh</a:t>
            </a:r>
            <a:r>
              <a:rPr lang="en-US" dirty="0"/>
              <a:t> </a:t>
            </a:r>
            <a:r>
              <a:rPr lang="en-US" dirty="0" err="1"/>
              <a:t>ciptaannya</a:t>
            </a:r>
            <a:r>
              <a:rPr lang="en-US" dirty="0"/>
              <a:t> yang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evolusinya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kesempurnaan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.</a:t>
            </a:r>
          </a:p>
          <a:p>
            <a:pPr algn="just"/>
            <a:endParaRPr lang="en-US" sz="1500" i="1" dirty="0"/>
          </a:p>
          <a:p>
            <a:pPr algn="just"/>
            <a:r>
              <a:rPr lang="en-US" b="1" dirty="0"/>
              <a:t>E. </a:t>
            </a:r>
            <a:r>
              <a:rPr lang="en-US" b="1" dirty="0" err="1"/>
              <a:t>Hakikat</a:t>
            </a:r>
            <a:r>
              <a:rPr lang="en-US" b="1" dirty="0"/>
              <a:t> &amp; </a:t>
            </a:r>
            <a:r>
              <a:rPr lang="en-US" b="1" dirty="0" err="1"/>
              <a:t>Martabat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sz="1600" dirty="0"/>
              <a:t> </a:t>
            </a:r>
          </a:p>
          <a:p>
            <a:pPr algn="just"/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hakikat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kebenaran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seesuatu</a:t>
            </a:r>
            <a:r>
              <a:rPr lang="en-US" sz="1600" dirty="0"/>
              <a:t> yang </a:t>
            </a:r>
            <a:r>
              <a:rPr lang="en-US" sz="1600" dirty="0" err="1"/>
              <a:t>sebenarbenarnya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asal</a:t>
            </a:r>
            <a:r>
              <a:rPr lang="en-US" sz="1600" dirty="0"/>
              <a:t> </a:t>
            </a:r>
            <a:r>
              <a:rPr lang="en-US" sz="1600" dirty="0" err="1"/>
              <a:t>segala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. </a:t>
            </a:r>
            <a:r>
              <a:rPr lang="en-US" sz="1600" dirty="0" err="1"/>
              <a:t>Dapat</a:t>
            </a:r>
            <a:r>
              <a:rPr lang="en-US" sz="1600" dirty="0"/>
              <a:t> juga </a:t>
            </a:r>
            <a:r>
              <a:rPr lang="en-US" sz="1600" dirty="0" err="1"/>
              <a:t>dikatakan</a:t>
            </a:r>
            <a:r>
              <a:rPr lang="en-US" sz="1600" dirty="0"/>
              <a:t> </a:t>
            </a:r>
            <a:r>
              <a:rPr lang="en-US" sz="1600" dirty="0" err="1"/>
              <a:t>hakikat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inti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segala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yang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jiwa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. </a:t>
            </a:r>
          </a:p>
          <a:p>
            <a:pPr algn="just"/>
            <a:r>
              <a:rPr lang="en-US" sz="1600" dirty="0"/>
              <a:t>Karena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dikatakan</a:t>
            </a:r>
            <a:r>
              <a:rPr lang="en-US" sz="1600" dirty="0"/>
              <a:t> </a:t>
            </a:r>
            <a:r>
              <a:rPr lang="en-US" sz="1600" dirty="0" err="1"/>
              <a:t>hakikat</a:t>
            </a:r>
            <a:r>
              <a:rPr lang="en-US" sz="1600" dirty="0"/>
              <a:t> </a:t>
            </a:r>
            <a:r>
              <a:rPr lang="en-US" sz="1600" dirty="0" err="1"/>
              <a:t>syariat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inti dan </a:t>
            </a:r>
            <a:r>
              <a:rPr lang="en-US" sz="1600" dirty="0" err="1"/>
              <a:t>jiwa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syariat</a:t>
            </a:r>
            <a:r>
              <a:rPr lang="en-US" sz="1600" dirty="0"/>
              <a:t> </a:t>
            </a:r>
            <a:r>
              <a:rPr lang="en-US" sz="1600" dirty="0" err="1"/>
              <a:t>itusendiri</a:t>
            </a:r>
            <a:r>
              <a:rPr lang="en-US" sz="1600" dirty="0"/>
              <a:t>. </a:t>
            </a:r>
            <a:r>
              <a:rPr lang="en-US" sz="1600" dirty="0" err="1"/>
              <a:t>Dikalangan</a:t>
            </a:r>
            <a:r>
              <a:rPr lang="en-US" sz="1600" dirty="0"/>
              <a:t> </a:t>
            </a:r>
            <a:r>
              <a:rPr lang="en-US" sz="1600" dirty="0" err="1"/>
              <a:t>tasauf</a:t>
            </a:r>
            <a:r>
              <a:rPr lang="en-US" sz="1600" dirty="0"/>
              <a:t> orang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hakikat</a:t>
            </a:r>
            <a:r>
              <a:rPr lang="en-US" sz="1600" dirty="0"/>
              <a:t> </a:t>
            </a:r>
            <a:r>
              <a:rPr lang="en-US" sz="1600" dirty="0" err="1"/>
              <a:t>diri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yang </a:t>
            </a:r>
            <a:r>
              <a:rPr lang="en-US" sz="1600" dirty="0" err="1"/>
              <a:t>sebenarnya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itumuncul</a:t>
            </a:r>
            <a:r>
              <a:rPr lang="en-US" sz="1600" dirty="0"/>
              <a:t> kata-kata </a:t>
            </a:r>
            <a:r>
              <a:rPr lang="en-US" sz="1600" dirty="0" err="1"/>
              <a:t>diri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sebenar-benar</a:t>
            </a:r>
            <a:r>
              <a:rPr lang="en-US" sz="1600" dirty="0"/>
              <a:t> </a:t>
            </a:r>
            <a:r>
              <a:rPr lang="en-US" sz="1600" dirty="0" err="1"/>
              <a:t>diri</a:t>
            </a:r>
            <a:r>
              <a:rPr lang="en-US" sz="1600" dirty="0"/>
              <a:t>. Sama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pengertian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hakikat</a:t>
            </a:r>
            <a:r>
              <a:rPr lang="en-US" sz="1600" dirty="0"/>
              <a:t> </a:t>
            </a:r>
            <a:r>
              <a:rPr lang="en-US" sz="1600" dirty="0" err="1"/>
              <a:t>jasad</a:t>
            </a:r>
            <a:r>
              <a:rPr lang="en-US" sz="1600" dirty="0"/>
              <a:t>, </a:t>
            </a:r>
            <a:r>
              <a:rPr lang="en-US" sz="1600" dirty="0" err="1"/>
              <a:t>hati</a:t>
            </a:r>
            <a:r>
              <a:rPr lang="en-US" sz="1600" dirty="0"/>
              <a:t>, </a:t>
            </a:r>
            <a:r>
              <a:rPr lang="en-US" sz="1600" dirty="0" err="1"/>
              <a:t>roh</a:t>
            </a:r>
            <a:r>
              <a:rPr lang="en-US" sz="1600" dirty="0"/>
              <a:t>, </a:t>
            </a:r>
            <a:r>
              <a:rPr lang="en-US" sz="1600" dirty="0" err="1"/>
              <a:t>nyawa</a:t>
            </a:r>
            <a:r>
              <a:rPr lang="en-US" sz="1600" dirty="0"/>
              <a:t>, dan </a:t>
            </a:r>
            <a:r>
              <a:rPr lang="en-US" sz="1600" dirty="0" err="1"/>
              <a:t>rahasia</a:t>
            </a:r>
            <a:r>
              <a:rPr lang="en-US" sz="1600" dirty="0"/>
              <a:t>.</a:t>
            </a:r>
          </a:p>
          <a:p>
            <a:pPr algn="just"/>
            <a:endParaRPr lang="en-US" sz="1500" i="1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489194" y="601554"/>
            <a:ext cx="5191939" cy="661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 err="1"/>
              <a:t>Hakikat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342900" indent="-342900" algn="just">
              <a:buAutoNum type="alphaLcParenR"/>
            </a:pPr>
            <a:r>
              <a:rPr lang="en-US" sz="1600" dirty="0" err="1"/>
              <a:t>Makhluk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tenaga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menggerakkan</a:t>
            </a:r>
            <a:r>
              <a:rPr lang="en-US" sz="1600" dirty="0"/>
              <a:t> </a:t>
            </a:r>
            <a:r>
              <a:rPr lang="en-US" sz="1600" dirty="0" err="1"/>
              <a:t>hidupnya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memenuhikebutuhan-kebutuhannya</a:t>
            </a:r>
            <a:r>
              <a:rPr lang="en-US" sz="1600" dirty="0"/>
              <a:t>. </a:t>
            </a:r>
          </a:p>
          <a:p>
            <a:pPr marL="342900" indent="-342900" algn="just">
              <a:buAutoNum type="alphaLcParenR"/>
            </a:pPr>
            <a:r>
              <a:rPr lang="en-US" sz="1600" dirty="0" err="1"/>
              <a:t>Individu</a:t>
            </a:r>
            <a:r>
              <a:rPr lang="en-US" sz="1600" dirty="0"/>
              <a:t> yang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sifat</a:t>
            </a:r>
            <a:r>
              <a:rPr lang="en-US" sz="1600" dirty="0"/>
              <a:t> </a:t>
            </a:r>
            <a:r>
              <a:rPr lang="en-US" sz="1600" dirty="0" err="1"/>
              <a:t>rasional</a:t>
            </a:r>
            <a:r>
              <a:rPr lang="en-US" sz="1600" dirty="0"/>
              <a:t> yang </a:t>
            </a:r>
            <a:r>
              <a:rPr lang="en-US" sz="1600" dirty="0" err="1"/>
              <a:t>bertanggung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tingkah</a:t>
            </a:r>
            <a:r>
              <a:rPr lang="en-US" sz="1600" dirty="0"/>
              <a:t> </a:t>
            </a:r>
            <a:r>
              <a:rPr lang="en-US" sz="1600" dirty="0" err="1"/>
              <a:t>laku</a:t>
            </a:r>
            <a:r>
              <a:rPr lang="en-US" sz="1600" dirty="0"/>
              <a:t> </a:t>
            </a:r>
            <a:r>
              <a:rPr lang="en-US" sz="1600" dirty="0" err="1"/>
              <a:t>intelektual</a:t>
            </a:r>
            <a:r>
              <a:rPr lang="en-US" sz="1600" dirty="0"/>
              <a:t> </a:t>
            </a:r>
            <a:r>
              <a:rPr lang="en-US" sz="1600" dirty="0" err="1"/>
              <a:t>dansosial</a:t>
            </a:r>
            <a:r>
              <a:rPr lang="en-US" sz="1600" dirty="0"/>
              <a:t>. </a:t>
            </a:r>
          </a:p>
          <a:p>
            <a:pPr marL="342900" indent="-342900" algn="just">
              <a:buAutoNum type="alphaLcParenR"/>
            </a:pPr>
            <a:r>
              <a:rPr lang="en-US" sz="1600" dirty="0"/>
              <a:t>Mampu </a:t>
            </a:r>
            <a:r>
              <a:rPr lang="en-US" sz="1600" dirty="0" err="1"/>
              <a:t>mengarahkan</a:t>
            </a:r>
            <a:r>
              <a:rPr lang="en-US" sz="1600" dirty="0"/>
              <a:t> </a:t>
            </a:r>
            <a:r>
              <a:rPr lang="en-US" sz="1600" dirty="0" err="1"/>
              <a:t>dirinya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yang </a:t>
            </a:r>
            <a:r>
              <a:rPr lang="en-US" sz="1600" dirty="0" err="1"/>
              <a:t>positif</a:t>
            </a:r>
            <a:r>
              <a:rPr lang="en-US" sz="1600" dirty="0"/>
              <a:t> </a:t>
            </a:r>
            <a:r>
              <a:rPr lang="en-US" sz="1600" dirty="0" err="1"/>
              <a:t>mampu</a:t>
            </a:r>
            <a:r>
              <a:rPr lang="en-US" sz="1600" dirty="0"/>
              <a:t> </a:t>
            </a:r>
            <a:r>
              <a:rPr lang="en-US" sz="1600" dirty="0" err="1"/>
              <a:t>mengatur</a:t>
            </a:r>
            <a:r>
              <a:rPr lang="en-US" sz="1600" dirty="0"/>
              <a:t> dan </a:t>
            </a:r>
            <a:r>
              <a:rPr lang="en-US" sz="1600" dirty="0" err="1"/>
              <a:t>mengontrol</a:t>
            </a:r>
            <a:r>
              <a:rPr lang="en-US" sz="1600" dirty="0"/>
              <a:t> </a:t>
            </a:r>
            <a:r>
              <a:rPr lang="en-US" sz="1600" dirty="0" err="1"/>
              <a:t>dirinyadan</a:t>
            </a:r>
            <a:r>
              <a:rPr lang="en-US" sz="1600" dirty="0"/>
              <a:t> </a:t>
            </a:r>
            <a:r>
              <a:rPr lang="en-US" sz="1600" dirty="0" err="1"/>
              <a:t>mampu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nasibnya</a:t>
            </a:r>
            <a:r>
              <a:rPr lang="en-US" sz="1600" dirty="0"/>
              <a:t>. </a:t>
            </a:r>
          </a:p>
          <a:p>
            <a:pPr marL="342900" indent="-342900" algn="just">
              <a:buAutoNum type="alphaLcParenR"/>
            </a:pPr>
            <a:r>
              <a:rPr lang="en-US" sz="1600" dirty="0" err="1"/>
              <a:t>Makhluk</a:t>
            </a:r>
            <a:r>
              <a:rPr lang="en-US" sz="1600" dirty="0"/>
              <a:t> yang </a:t>
            </a:r>
            <a:r>
              <a:rPr lang="en-US" sz="1600" dirty="0" err="1"/>
              <a:t>dalam</a:t>
            </a:r>
            <a:r>
              <a:rPr lang="en-US" sz="1600" dirty="0"/>
              <a:t> proses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berkembang</a:t>
            </a:r>
            <a:r>
              <a:rPr lang="en-US" sz="1600" dirty="0"/>
              <a:t> dan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berkembang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pernah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(</a:t>
            </a:r>
            <a:r>
              <a:rPr lang="en-US" sz="1600" dirty="0" err="1"/>
              <a:t>tuntas</a:t>
            </a:r>
            <a:r>
              <a:rPr lang="en-US" sz="1600" dirty="0"/>
              <a:t>)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hidupnya</a:t>
            </a:r>
            <a:r>
              <a:rPr lang="en-US" sz="1600" dirty="0"/>
              <a:t>. </a:t>
            </a:r>
          </a:p>
          <a:p>
            <a:pPr marL="342900" indent="-342900" algn="just">
              <a:buAutoNum type="alphaLcParenR"/>
            </a:pPr>
            <a:r>
              <a:rPr lang="en-US" sz="1600" dirty="0" err="1"/>
              <a:t>Individu</a:t>
            </a:r>
            <a:r>
              <a:rPr lang="en-US" sz="1600" dirty="0"/>
              <a:t> yang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hidupnya</a:t>
            </a:r>
            <a:r>
              <a:rPr lang="en-US" sz="1600" dirty="0"/>
              <a:t> </a:t>
            </a:r>
            <a:r>
              <a:rPr lang="en-US" sz="1600" dirty="0" err="1"/>
              <a:t>selalu</a:t>
            </a:r>
            <a:r>
              <a:rPr lang="en-US" sz="1600" dirty="0"/>
              <a:t>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dirinya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usaha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mewujudkan</a:t>
            </a:r>
            <a:r>
              <a:rPr lang="en-US" sz="1600" dirty="0"/>
              <a:t> </a:t>
            </a:r>
            <a:r>
              <a:rPr lang="en-US" sz="1600" dirty="0" err="1"/>
              <a:t>dirinyasendiri</a:t>
            </a:r>
            <a:r>
              <a:rPr lang="en-US" sz="1600" dirty="0"/>
              <a:t>, </a:t>
            </a:r>
            <a:r>
              <a:rPr lang="en-US" sz="1600" dirty="0" err="1"/>
              <a:t>membantu</a:t>
            </a:r>
            <a:r>
              <a:rPr lang="en-US" sz="1600" dirty="0"/>
              <a:t> orang lain dan </a:t>
            </a:r>
            <a:r>
              <a:rPr lang="en-US" sz="1600" dirty="0" err="1"/>
              <a:t>membuat</a:t>
            </a:r>
            <a:r>
              <a:rPr lang="en-US" sz="1600" dirty="0"/>
              <a:t> dunia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ditempati</a:t>
            </a:r>
            <a:r>
              <a:rPr lang="en-US" sz="1600" dirty="0"/>
              <a:t>. </a:t>
            </a:r>
          </a:p>
          <a:p>
            <a:pPr marL="342900" indent="-342900" algn="just">
              <a:buAutoNum type="alphaLcParenR"/>
            </a:pP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keberadaan</a:t>
            </a:r>
            <a:r>
              <a:rPr lang="en-US" sz="1600" dirty="0"/>
              <a:t> yang </a:t>
            </a:r>
            <a:r>
              <a:rPr lang="en-US" sz="1600" dirty="0" err="1"/>
              <a:t>berpotensi</a:t>
            </a:r>
            <a:r>
              <a:rPr lang="en-US" sz="1600" dirty="0"/>
              <a:t> yang </a:t>
            </a:r>
            <a:r>
              <a:rPr lang="en-US" sz="1600" dirty="0" err="1"/>
              <a:t>perwujudanya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ketakterdugaan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potensi</a:t>
            </a:r>
            <a:r>
              <a:rPr lang="en-US" sz="1600" dirty="0"/>
              <a:t> yang </a:t>
            </a:r>
            <a:r>
              <a:rPr lang="en-US" sz="1600" dirty="0" err="1"/>
              <a:t>tak</a:t>
            </a:r>
            <a:r>
              <a:rPr lang="en-US" sz="1600" dirty="0"/>
              <a:t> </a:t>
            </a:r>
            <a:r>
              <a:rPr lang="en-US" sz="1600" dirty="0" err="1"/>
              <a:t>terbatas</a:t>
            </a:r>
            <a:r>
              <a:rPr lang="en-US" sz="1600" dirty="0"/>
              <a:t>. </a:t>
            </a:r>
          </a:p>
          <a:p>
            <a:pPr marL="342900" indent="-342900" algn="just">
              <a:buAutoNum type="alphaLcParenR"/>
            </a:pPr>
            <a:r>
              <a:rPr lang="en-US" sz="1600" dirty="0" err="1"/>
              <a:t>Makhluk</a:t>
            </a:r>
            <a:r>
              <a:rPr lang="en-US" sz="1600" dirty="0"/>
              <a:t> </a:t>
            </a:r>
            <a:r>
              <a:rPr lang="en-US" sz="1600" dirty="0" err="1"/>
              <a:t>Tuhan</a:t>
            </a:r>
            <a:r>
              <a:rPr lang="en-US" sz="1600" dirty="0"/>
              <a:t> yang </a:t>
            </a:r>
            <a:r>
              <a:rPr lang="en-US" sz="1600" dirty="0" err="1"/>
              <a:t>berarti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makhluk</a:t>
            </a:r>
            <a:r>
              <a:rPr lang="en-US" sz="1600" dirty="0"/>
              <a:t> yang </a:t>
            </a:r>
            <a:r>
              <a:rPr lang="en-US" sz="1600" dirty="0" err="1"/>
              <a:t>mengandung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dan </a:t>
            </a:r>
            <a:r>
              <a:rPr lang="en-US" sz="1600" dirty="0" err="1"/>
              <a:t>jahat</a:t>
            </a:r>
            <a:r>
              <a:rPr lang="en-US" sz="1600" dirty="0"/>
              <a:t>.</a:t>
            </a:r>
            <a:endParaRPr lang="en-US" sz="1500" i="1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22861"/>
            <a:ext cx="5191939" cy="661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/>
              <a:t>h).</a:t>
            </a:r>
            <a:r>
              <a:rPr lang="en-US" sz="1600" dirty="0"/>
              <a:t> </a:t>
            </a:r>
            <a:r>
              <a:rPr lang="en-US" sz="1600" dirty="0" err="1"/>
              <a:t>Individu</a:t>
            </a:r>
            <a:r>
              <a:rPr lang="en-US" sz="1600" dirty="0"/>
              <a:t> yang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dipengaruhi</a:t>
            </a:r>
            <a:r>
              <a:rPr lang="en-US" sz="1600" dirty="0"/>
              <a:t> oleh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turutama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sosial</a:t>
            </a:r>
            <a:r>
              <a:rPr lang="en-US" sz="1600" dirty="0"/>
              <a:t>, </a:t>
            </a:r>
            <a:r>
              <a:rPr lang="en-US" sz="1600" dirty="0" err="1"/>
              <a:t>bahkan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berkembang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martabat</a:t>
            </a:r>
            <a:r>
              <a:rPr lang="en-US" sz="1600" dirty="0"/>
              <a:t> </a:t>
            </a:r>
            <a:r>
              <a:rPr lang="en-US" sz="1600" dirty="0" err="1"/>
              <a:t>kemanusaannya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lingkungansosial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 err="1"/>
              <a:t>Martabat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berkaitan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maqam, </a:t>
            </a:r>
            <a:r>
              <a:rPr lang="en-US" sz="1600" dirty="0" err="1"/>
              <a:t>maksud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dasarnya</a:t>
            </a:r>
            <a:r>
              <a:rPr lang="en-US" sz="1600" dirty="0"/>
              <a:t> </a:t>
            </a:r>
            <a:r>
              <a:rPr lang="en-US" sz="1600" dirty="0" err="1"/>
              <a:t>maqammerupakan</a:t>
            </a:r>
            <a:r>
              <a:rPr lang="en-US" sz="1600" dirty="0"/>
              <a:t> </a:t>
            </a:r>
            <a:r>
              <a:rPr lang="en-US" sz="1600" dirty="0" err="1"/>
              <a:t>tingkatan</a:t>
            </a:r>
            <a:r>
              <a:rPr lang="en-US" sz="1600" dirty="0"/>
              <a:t> </a:t>
            </a:r>
            <a:r>
              <a:rPr lang="en-US" sz="1600" dirty="0" err="1"/>
              <a:t>martabat</a:t>
            </a:r>
            <a:r>
              <a:rPr lang="en-US" sz="1600" dirty="0"/>
              <a:t> </a:t>
            </a:r>
            <a:r>
              <a:rPr lang="en-US" sz="1600" dirty="0" err="1"/>
              <a:t>seseorang</a:t>
            </a:r>
            <a:r>
              <a:rPr lang="en-US" sz="1600" dirty="0"/>
              <a:t> </a:t>
            </a:r>
            <a:r>
              <a:rPr lang="en-US" sz="1600" dirty="0" err="1"/>
              <a:t>hamba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khalikNya</a:t>
            </a:r>
            <a:r>
              <a:rPr lang="en-US" sz="1600" dirty="0"/>
              <a:t>, yang juga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tingkatannya</a:t>
            </a:r>
            <a:r>
              <a:rPr lang="en-US" sz="1600" dirty="0"/>
              <a:t> </a:t>
            </a:r>
            <a:r>
              <a:rPr lang="en-US" sz="1600" dirty="0" err="1"/>
              <a:t>seseorang</a:t>
            </a:r>
            <a:r>
              <a:rPr lang="en-US" sz="1600" dirty="0"/>
              <a:t> </a:t>
            </a:r>
            <a:r>
              <a:rPr lang="en-US" sz="1600" dirty="0" err="1"/>
              <a:t>sufi</a:t>
            </a:r>
            <a:r>
              <a:rPr lang="en-US" sz="1600" dirty="0"/>
              <a:t> di </a:t>
            </a:r>
            <a:r>
              <a:rPr lang="en-US" sz="1600" dirty="0" err="1"/>
              <a:t>hadapan</a:t>
            </a:r>
            <a:r>
              <a:rPr lang="en-US" sz="1600" dirty="0"/>
              <a:t> </a:t>
            </a:r>
            <a:r>
              <a:rPr lang="en-US" sz="1600" dirty="0" err="1"/>
              <a:t>tuhannya</a:t>
            </a:r>
            <a:r>
              <a:rPr lang="en-US" sz="1600" dirty="0"/>
              <a:t> pada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perjalanan</a:t>
            </a:r>
            <a:r>
              <a:rPr lang="en-US" sz="1600" dirty="0"/>
              <a:t> </a:t>
            </a:r>
            <a:r>
              <a:rPr lang="en-US" sz="1600" dirty="0" err="1"/>
              <a:t>spritual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beribadah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Allah </a:t>
            </a:r>
            <a:r>
              <a:rPr lang="en-US" sz="1600" dirty="0" err="1"/>
              <a:t>Swt</a:t>
            </a:r>
            <a:r>
              <a:rPr lang="en-US" sz="1600" dirty="0"/>
              <a:t> </a:t>
            </a:r>
            <a:endParaRPr lang="en-US" dirty="0"/>
          </a:p>
          <a:p>
            <a:pPr algn="just"/>
            <a:r>
              <a:rPr lang="en-US" sz="1600" dirty="0" err="1"/>
              <a:t>Martabat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342900" indent="-342900" algn="just">
              <a:buAutoNum type="arabicParenR"/>
            </a:pPr>
            <a:r>
              <a:rPr lang="en-US" sz="1600" dirty="0" err="1"/>
              <a:t>Marabat</a:t>
            </a:r>
            <a:r>
              <a:rPr lang="en-US" sz="1600" dirty="0"/>
              <a:t> dan </a:t>
            </a:r>
            <a:r>
              <a:rPr lang="en-US" sz="1600" dirty="0" err="1"/>
              <a:t>derajat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dibanding</a:t>
            </a:r>
            <a:r>
              <a:rPr lang="en-US" sz="1600" dirty="0"/>
              <a:t> </a:t>
            </a:r>
            <a:r>
              <a:rPr lang="en-US" sz="1600" dirty="0" err="1"/>
              <a:t>makhluk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ialah</a:t>
            </a:r>
            <a:r>
              <a:rPr lang="en-US" sz="1600" dirty="0"/>
              <a:t> yang paling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dibekaliakal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berpikir</a:t>
            </a:r>
            <a:r>
              <a:rPr lang="en-US" sz="1600" dirty="0"/>
              <a:t>, </a:t>
            </a:r>
            <a:r>
              <a:rPr lang="en-US" sz="1600" dirty="0" err="1"/>
              <a:t>hati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merasakan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nafsu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keinginan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pendorong</a:t>
            </a:r>
            <a:r>
              <a:rPr lang="en-US" sz="1600" dirty="0"/>
              <a:t>. </a:t>
            </a:r>
            <a:r>
              <a:rPr lang="en-US" sz="1600" dirty="0" err="1"/>
              <a:t>Bahkan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diberi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berbicara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- </a:t>
            </a:r>
            <a:r>
              <a:rPr lang="en-US" sz="1600" dirty="0" err="1"/>
              <a:t>masing</a:t>
            </a:r>
            <a:r>
              <a:rPr lang="en-US" sz="1600" dirty="0"/>
              <a:t>. </a:t>
            </a:r>
          </a:p>
          <a:p>
            <a:pPr marL="342900" indent="-342900" algn="just">
              <a:buAutoNum type="arabicParenR"/>
            </a:pPr>
            <a:r>
              <a:rPr lang="en-US" sz="1600" dirty="0"/>
              <a:t>Tinggi dan </a:t>
            </a:r>
            <a:r>
              <a:rPr lang="en-US" sz="1600" dirty="0" err="1"/>
              <a:t>rendahnya</a:t>
            </a:r>
            <a:r>
              <a:rPr lang="en-US" sz="1600" dirty="0"/>
              <a:t> </a:t>
            </a:r>
            <a:r>
              <a:rPr lang="en-US" sz="1600" dirty="0" err="1"/>
              <a:t>martabat</a:t>
            </a:r>
            <a:r>
              <a:rPr lang="en-US" sz="1600" dirty="0"/>
              <a:t> dan </a:t>
            </a:r>
            <a:r>
              <a:rPr lang="en-US" sz="1600" dirty="0" err="1"/>
              <a:t>derajat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tergantung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- </a:t>
            </a:r>
            <a:r>
              <a:rPr lang="en-US" sz="1600" dirty="0" err="1"/>
              <a:t>masing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akal</a:t>
            </a:r>
            <a:r>
              <a:rPr lang="en-US" sz="1600" dirty="0"/>
              <a:t> , </a:t>
            </a:r>
            <a:r>
              <a:rPr lang="en-US" sz="1600" dirty="0" err="1"/>
              <a:t>hati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perasaan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nafsunya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-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buruk</a:t>
            </a:r>
            <a:r>
              <a:rPr lang="en-US" sz="1600" dirty="0"/>
              <a:t>. </a:t>
            </a:r>
          </a:p>
          <a:p>
            <a:pPr marL="342900" indent="-342900" algn="just">
              <a:buAutoNum type="arabicParenR"/>
            </a:pP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kelebihan</a:t>
            </a:r>
            <a:r>
              <a:rPr lang="en-US" sz="1600" dirty="0"/>
              <a:t> - </a:t>
            </a:r>
            <a:r>
              <a:rPr lang="en-US" sz="1600" dirty="0" err="1"/>
              <a:t>kelebihan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makhluk</a:t>
            </a:r>
            <a:r>
              <a:rPr lang="en-US" sz="1600" dirty="0"/>
              <a:t> paling </a:t>
            </a:r>
            <a:r>
              <a:rPr lang="en-US" sz="1600" dirty="0" err="1"/>
              <a:t>sempurna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manusiadijadikan</a:t>
            </a:r>
            <a:r>
              <a:rPr lang="en-US" sz="1600" dirty="0"/>
              <a:t> </a:t>
            </a:r>
            <a:r>
              <a:rPr lang="en-US" sz="1600" dirty="0" err="1"/>
              <a:t>khalifah</a:t>
            </a:r>
            <a:r>
              <a:rPr lang="en-US" sz="1600" dirty="0"/>
              <a:t> di </a:t>
            </a:r>
            <a:r>
              <a:rPr lang="en-US" sz="1600" dirty="0" err="1"/>
              <a:t>muka</a:t>
            </a:r>
            <a:r>
              <a:rPr lang="en-US" sz="1600" dirty="0"/>
              <a:t> </a:t>
            </a:r>
            <a:r>
              <a:rPr lang="en-US" sz="1600" dirty="0" err="1"/>
              <a:t>bumi</a:t>
            </a:r>
            <a:r>
              <a:rPr lang="en-US" sz="1600" dirty="0"/>
              <a:t> (</a:t>
            </a:r>
            <a:r>
              <a:rPr lang="en-US" sz="1600" dirty="0" err="1"/>
              <a:t>mengelola</a:t>
            </a:r>
            <a:r>
              <a:rPr lang="en-US" sz="1600" dirty="0"/>
              <a:t> dan </a:t>
            </a:r>
            <a:r>
              <a:rPr lang="en-US" sz="1600" dirty="0" err="1"/>
              <a:t>memelihara</a:t>
            </a:r>
            <a:r>
              <a:rPr lang="en-US" sz="1600" dirty="0"/>
              <a:t> </a:t>
            </a:r>
            <a:r>
              <a:rPr lang="en-US" sz="1600" dirty="0" err="1"/>
              <a:t>alam</a:t>
            </a:r>
            <a:r>
              <a:rPr lang="en-US" sz="1600" dirty="0"/>
              <a:t>)</a:t>
            </a:r>
            <a:endParaRPr lang="en-US" sz="1500" i="1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22861"/>
            <a:ext cx="5191939" cy="661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/>
              <a:t>h).</a:t>
            </a:r>
            <a:r>
              <a:rPr lang="en-US" sz="1600" dirty="0"/>
              <a:t> </a:t>
            </a:r>
            <a:r>
              <a:rPr lang="en-US" sz="1600" dirty="0" err="1"/>
              <a:t>Individu</a:t>
            </a:r>
            <a:r>
              <a:rPr lang="en-US" sz="1600" dirty="0"/>
              <a:t> yang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dipengaruhi</a:t>
            </a:r>
            <a:r>
              <a:rPr lang="en-US" sz="1600" dirty="0"/>
              <a:t> oleh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turutama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 </a:t>
            </a:r>
            <a:r>
              <a:rPr lang="en-US" sz="1600" dirty="0" err="1"/>
              <a:t>sosial</a:t>
            </a:r>
            <a:r>
              <a:rPr lang="en-US" sz="1600" dirty="0"/>
              <a:t>, </a:t>
            </a:r>
            <a:r>
              <a:rPr lang="en-US" sz="1600" dirty="0" err="1"/>
              <a:t>bahkan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berkembang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martabat</a:t>
            </a:r>
            <a:r>
              <a:rPr lang="en-US" sz="1600" dirty="0"/>
              <a:t> </a:t>
            </a:r>
            <a:r>
              <a:rPr lang="en-US" sz="1600" dirty="0" err="1"/>
              <a:t>kemanusaannya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lingkungansosial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 err="1"/>
              <a:t>Martabat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berkaitan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maqam, </a:t>
            </a:r>
            <a:r>
              <a:rPr lang="en-US" sz="1600" dirty="0" err="1"/>
              <a:t>maksud</a:t>
            </a:r>
            <a:r>
              <a:rPr lang="en-US" sz="1600" dirty="0"/>
              <a:t>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dasarnya</a:t>
            </a:r>
            <a:r>
              <a:rPr lang="en-US" sz="1600" dirty="0"/>
              <a:t> </a:t>
            </a:r>
            <a:r>
              <a:rPr lang="en-US" sz="1600" dirty="0" err="1"/>
              <a:t>maqammerupakan</a:t>
            </a:r>
            <a:r>
              <a:rPr lang="en-US" sz="1600" dirty="0"/>
              <a:t> </a:t>
            </a:r>
            <a:r>
              <a:rPr lang="en-US" sz="1600" dirty="0" err="1"/>
              <a:t>tingkatan</a:t>
            </a:r>
            <a:r>
              <a:rPr lang="en-US" sz="1600" dirty="0"/>
              <a:t> </a:t>
            </a:r>
            <a:r>
              <a:rPr lang="en-US" sz="1600" dirty="0" err="1"/>
              <a:t>martabat</a:t>
            </a:r>
            <a:r>
              <a:rPr lang="en-US" sz="1600" dirty="0"/>
              <a:t> </a:t>
            </a:r>
            <a:r>
              <a:rPr lang="en-US" sz="1600" dirty="0" err="1"/>
              <a:t>seseorang</a:t>
            </a:r>
            <a:r>
              <a:rPr lang="en-US" sz="1600" dirty="0"/>
              <a:t> </a:t>
            </a:r>
            <a:r>
              <a:rPr lang="en-US" sz="1600" dirty="0" err="1"/>
              <a:t>hamba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khalikNya</a:t>
            </a:r>
            <a:r>
              <a:rPr lang="en-US" sz="1600" dirty="0"/>
              <a:t>, yang juga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sesuatu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tingkatannya</a:t>
            </a:r>
            <a:r>
              <a:rPr lang="en-US" sz="1600" dirty="0"/>
              <a:t> </a:t>
            </a:r>
            <a:r>
              <a:rPr lang="en-US" sz="1600" dirty="0" err="1"/>
              <a:t>seseorang</a:t>
            </a:r>
            <a:r>
              <a:rPr lang="en-US" sz="1600" dirty="0"/>
              <a:t> </a:t>
            </a:r>
            <a:r>
              <a:rPr lang="en-US" sz="1600" dirty="0" err="1"/>
              <a:t>sufi</a:t>
            </a:r>
            <a:r>
              <a:rPr lang="en-US" sz="1600" dirty="0"/>
              <a:t> di </a:t>
            </a:r>
            <a:r>
              <a:rPr lang="en-US" sz="1600" dirty="0" err="1"/>
              <a:t>hadapan</a:t>
            </a:r>
            <a:r>
              <a:rPr lang="en-US" sz="1600" dirty="0"/>
              <a:t> </a:t>
            </a:r>
            <a:r>
              <a:rPr lang="en-US" sz="1600" dirty="0" err="1"/>
              <a:t>tuhannya</a:t>
            </a:r>
            <a:r>
              <a:rPr lang="en-US" sz="1600" dirty="0"/>
              <a:t> pada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perjalanan</a:t>
            </a:r>
            <a:r>
              <a:rPr lang="en-US" sz="1600" dirty="0"/>
              <a:t> </a:t>
            </a:r>
            <a:r>
              <a:rPr lang="en-US" sz="1600" dirty="0" err="1"/>
              <a:t>spritual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beribadah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Allah </a:t>
            </a:r>
            <a:r>
              <a:rPr lang="en-US" sz="1600" dirty="0" err="1"/>
              <a:t>Swt</a:t>
            </a:r>
            <a:r>
              <a:rPr lang="en-US" sz="1600" dirty="0"/>
              <a:t> </a:t>
            </a:r>
            <a:endParaRPr lang="en-US" dirty="0"/>
          </a:p>
          <a:p>
            <a:pPr algn="just"/>
            <a:r>
              <a:rPr lang="en-US" sz="1600" dirty="0" err="1"/>
              <a:t>Martabat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342900" indent="-342900" algn="just">
              <a:buAutoNum type="arabicParenR"/>
            </a:pPr>
            <a:r>
              <a:rPr lang="en-US" sz="1600" dirty="0" err="1"/>
              <a:t>Marabat</a:t>
            </a:r>
            <a:r>
              <a:rPr lang="en-US" sz="1600" dirty="0"/>
              <a:t> dan </a:t>
            </a:r>
            <a:r>
              <a:rPr lang="en-US" sz="1600" dirty="0" err="1"/>
              <a:t>derajat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dibanding</a:t>
            </a:r>
            <a:r>
              <a:rPr lang="en-US" sz="1600" dirty="0"/>
              <a:t> </a:t>
            </a:r>
            <a:r>
              <a:rPr lang="en-US" sz="1600" dirty="0" err="1"/>
              <a:t>makhluk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ialah</a:t>
            </a:r>
            <a:r>
              <a:rPr lang="en-US" sz="1600" dirty="0"/>
              <a:t> yang paling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dibekaliakal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berpikir</a:t>
            </a:r>
            <a:r>
              <a:rPr lang="en-US" sz="1600" dirty="0"/>
              <a:t>, </a:t>
            </a:r>
            <a:r>
              <a:rPr lang="en-US" sz="1600" dirty="0" err="1"/>
              <a:t>hati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merasakan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nafsu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keinginan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pendorong</a:t>
            </a:r>
            <a:r>
              <a:rPr lang="en-US" sz="1600" dirty="0"/>
              <a:t>. </a:t>
            </a:r>
            <a:r>
              <a:rPr lang="en-US" sz="1600" dirty="0" err="1"/>
              <a:t>Bahkan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diberi</a:t>
            </a:r>
            <a:r>
              <a:rPr lang="en-US" sz="1600" dirty="0"/>
              <a:t> </a:t>
            </a:r>
            <a:r>
              <a:rPr lang="en-US" sz="1600" dirty="0" err="1"/>
              <a:t>kemampuan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berbicara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- </a:t>
            </a:r>
            <a:r>
              <a:rPr lang="en-US" sz="1600" dirty="0" err="1"/>
              <a:t>masing</a:t>
            </a:r>
            <a:r>
              <a:rPr lang="en-US" sz="1600" dirty="0"/>
              <a:t>. </a:t>
            </a:r>
          </a:p>
          <a:p>
            <a:pPr marL="342900" indent="-342900" algn="just">
              <a:buAutoNum type="arabicParenR"/>
            </a:pPr>
            <a:r>
              <a:rPr lang="en-US" sz="1600" dirty="0"/>
              <a:t>Tinggi dan </a:t>
            </a:r>
            <a:r>
              <a:rPr lang="en-US" sz="1600" dirty="0" err="1"/>
              <a:t>rendahnya</a:t>
            </a:r>
            <a:r>
              <a:rPr lang="en-US" sz="1600" dirty="0"/>
              <a:t> </a:t>
            </a:r>
            <a:r>
              <a:rPr lang="en-US" sz="1600" dirty="0" err="1"/>
              <a:t>martabat</a:t>
            </a:r>
            <a:r>
              <a:rPr lang="en-US" sz="1600" dirty="0"/>
              <a:t> dan </a:t>
            </a:r>
            <a:r>
              <a:rPr lang="en-US" sz="1600" dirty="0" err="1"/>
              <a:t>derajat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tergantung</a:t>
            </a:r>
            <a:r>
              <a:rPr lang="en-US" sz="1600" dirty="0"/>
              <a:t> </a:t>
            </a:r>
            <a:r>
              <a:rPr lang="en-US" sz="1600" dirty="0" err="1"/>
              <a:t>masing</a:t>
            </a:r>
            <a:r>
              <a:rPr lang="en-US" sz="1600" dirty="0"/>
              <a:t> - </a:t>
            </a:r>
            <a:r>
              <a:rPr lang="en-US" sz="1600" dirty="0" err="1"/>
              <a:t>masing</a:t>
            </a:r>
            <a:r>
              <a:rPr lang="en-US" sz="1600" dirty="0"/>
              <a:t> </a:t>
            </a:r>
            <a:r>
              <a:rPr lang="en-US" sz="1600" dirty="0" err="1"/>
              <a:t>mereka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akal</a:t>
            </a:r>
            <a:r>
              <a:rPr lang="en-US" sz="1600" dirty="0"/>
              <a:t> , </a:t>
            </a:r>
            <a:r>
              <a:rPr lang="en-US" sz="1600" dirty="0" err="1"/>
              <a:t>hati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perasaan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nafsunya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-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buruk</a:t>
            </a:r>
            <a:r>
              <a:rPr lang="en-US" sz="1600" dirty="0"/>
              <a:t>. </a:t>
            </a:r>
          </a:p>
          <a:p>
            <a:pPr marL="342900" indent="-342900" algn="just">
              <a:buAutoNum type="arabicParenR"/>
            </a:pP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kelebihan</a:t>
            </a:r>
            <a:r>
              <a:rPr lang="en-US" sz="1600" dirty="0"/>
              <a:t> - </a:t>
            </a:r>
            <a:r>
              <a:rPr lang="en-US" sz="1600" dirty="0" err="1"/>
              <a:t>kelebihan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makhluk</a:t>
            </a:r>
            <a:r>
              <a:rPr lang="en-US" sz="1600" dirty="0"/>
              <a:t> paling </a:t>
            </a:r>
            <a:r>
              <a:rPr lang="en-US" sz="1600" dirty="0" err="1"/>
              <a:t>sempurna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manusiadijadikan</a:t>
            </a:r>
            <a:r>
              <a:rPr lang="en-US" sz="1600" dirty="0"/>
              <a:t> </a:t>
            </a:r>
            <a:r>
              <a:rPr lang="en-US" sz="1600" dirty="0" err="1"/>
              <a:t>khalifah</a:t>
            </a:r>
            <a:r>
              <a:rPr lang="en-US" sz="1600" dirty="0"/>
              <a:t> di </a:t>
            </a:r>
            <a:r>
              <a:rPr lang="en-US" sz="1600" dirty="0" err="1"/>
              <a:t>muka</a:t>
            </a:r>
            <a:r>
              <a:rPr lang="en-US" sz="1600" dirty="0"/>
              <a:t> </a:t>
            </a:r>
            <a:r>
              <a:rPr lang="en-US" sz="1600" dirty="0" err="1"/>
              <a:t>bumi</a:t>
            </a:r>
            <a:r>
              <a:rPr lang="en-US" sz="1600" dirty="0"/>
              <a:t> (</a:t>
            </a:r>
            <a:r>
              <a:rPr lang="en-US" sz="1600" dirty="0" err="1"/>
              <a:t>mengelola</a:t>
            </a:r>
            <a:r>
              <a:rPr lang="en-US" sz="1600" dirty="0"/>
              <a:t> dan </a:t>
            </a:r>
            <a:r>
              <a:rPr lang="en-US" sz="1600" dirty="0" err="1"/>
              <a:t>memelihara</a:t>
            </a:r>
            <a:r>
              <a:rPr lang="en-US" sz="1600" dirty="0"/>
              <a:t> </a:t>
            </a:r>
            <a:r>
              <a:rPr lang="en-US" sz="1600" dirty="0" err="1"/>
              <a:t>alam</a:t>
            </a:r>
            <a:r>
              <a:rPr lang="en-US" sz="1600" dirty="0"/>
              <a:t>)</a:t>
            </a:r>
            <a:endParaRPr lang="en-US" sz="1500" i="1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4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342980"/>
            <a:ext cx="5191939" cy="4002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Sebagai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makhluk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yang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dibekali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dengan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berbagai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kelebihan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jika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dibandingan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denagnmakhluk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lain,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sudah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sepatutnya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manusia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mensyukuri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anugrah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tersebut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dengan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berbagai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cara,diantaranya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dengan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memaksimalkan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semua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potensi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yang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ada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pada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diri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kita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. </a:t>
            </a:r>
          </a:p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Kita juga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dituntutuntuk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terus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mengembangkan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potensi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tersebut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dalam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rangka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mewujudkan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tugas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dan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tanggung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jawab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manusia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sebagai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makhluk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dan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khalifah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di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bumi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F2FD0EC-1E74-4BB0-8A19-59B39BFAC396}"/>
              </a:ext>
            </a:extLst>
          </p:cNvPr>
          <p:cNvSpPr txBox="1">
            <a:spLocks/>
          </p:cNvSpPr>
          <p:nvPr/>
        </p:nvSpPr>
        <p:spPr>
          <a:xfrm>
            <a:off x="4804296" y="705232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5392E83-97AF-442A-B04F-9ABDA61B644B}"/>
              </a:ext>
            </a:extLst>
          </p:cNvPr>
          <p:cNvSpPr txBox="1">
            <a:spLocks/>
          </p:cNvSpPr>
          <p:nvPr/>
        </p:nvSpPr>
        <p:spPr>
          <a:xfrm>
            <a:off x="4851765" y="372411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BAB III</a:t>
            </a:r>
          </a:p>
        </p:txBody>
      </p:sp>
    </p:spTree>
    <p:extLst>
      <p:ext uri="{BB962C8B-B14F-4D97-AF65-F5344CB8AC3E}">
        <p14:creationId xmlns:p14="http://schemas.microsoft.com/office/powerpoint/2010/main" val="99046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489194" y="2332092"/>
            <a:ext cx="5191939" cy="4002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Sebagai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makhluk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yang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dibekali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dengan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berbagai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kelebihan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jika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dibandingan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denagnmakhluk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lain,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sudah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sepatutnya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manusia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mensyukuri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anugrah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tersebut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dengan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berbagai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cara,diantaranya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dengan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memaksimalkan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semua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potensi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yang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ada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pada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diri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kita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. </a:t>
            </a:r>
          </a:p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Kita juga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dituntutuntuk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terus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mengembangkan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potensi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tersebut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dalam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rangka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mewujudkan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tugas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dan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tanggung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jawab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manusia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sebagai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makhluk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dan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khalifah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 di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ff1"/>
              </a:rPr>
              <a:t>bumi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F2FD0EC-1E74-4BB0-8A19-59B39BFAC396}"/>
              </a:ext>
            </a:extLst>
          </p:cNvPr>
          <p:cNvSpPr txBox="1">
            <a:spLocks/>
          </p:cNvSpPr>
          <p:nvPr/>
        </p:nvSpPr>
        <p:spPr>
          <a:xfrm>
            <a:off x="4908219" y="1741972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5392E83-97AF-442A-B04F-9ABDA61B644B}"/>
              </a:ext>
            </a:extLst>
          </p:cNvPr>
          <p:cNvSpPr txBox="1">
            <a:spLocks/>
          </p:cNvSpPr>
          <p:nvPr/>
        </p:nvSpPr>
        <p:spPr>
          <a:xfrm>
            <a:off x="4908219" y="1446912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BAB III</a:t>
            </a:r>
          </a:p>
        </p:txBody>
      </p:sp>
    </p:spTree>
    <p:extLst>
      <p:ext uri="{BB962C8B-B14F-4D97-AF65-F5344CB8AC3E}">
        <p14:creationId xmlns:p14="http://schemas.microsoft.com/office/powerpoint/2010/main" val="37680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342980"/>
            <a:ext cx="5191939" cy="5497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0" i="0" dirty="0">
                <a:solidFill>
                  <a:srgbClr val="444444"/>
                </a:solidFill>
                <a:effectLst/>
                <a:latin typeface="ff1"/>
                <a:hlinkClick r:id="rId3"/>
              </a:rPr>
              <a:t>https://www.researchgate.net/publication/335825647_Hakikat_Manusia_Menurut_Islam</a:t>
            </a:r>
            <a:endParaRPr lang="en-US" sz="1050" b="0" i="0" dirty="0">
              <a:solidFill>
                <a:srgbClr val="444444"/>
              </a:solidFill>
              <a:effectLst/>
              <a:latin typeface="ff1"/>
            </a:endParaRPr>
          </a:p>
          <a:p>
            <a:pPr algn="just"/>
            <a:r>
              <a:rPr lang="en-US" sz="1050" b="0" i="0" dirty="0">
                <a:solidFill>
                  <a:srgbClr val="000000"/>
                </a:solidFill>
                <a:effectLst/>
                <a:latin typeface="Roboto"/>
                <a:hlinkClick r:id="rId4"/>
              </a:rPr>
              <a:t>https://www.coursehero.com/file/34748756/Makalah-Manusia-dalam-perspektif-islamdocx/</a:t>
            </a:r>
            <a:endParaRPr lang="en-US" sz="1050" dirty="0">
              <a:solidFill>
                <a:srgbClr val="444444"/>
              </a:solidFill>
              <a:latin typeface="ff1"/>
            </a:endParaRPr>
          </a:p>
          <a:p>
            <a:pPr algn="just"/>
            <a:r>
              <a:rPr lang="en-US" sz="1050" b="0" i="0" dirty="0">
                <a:solidFill>
                  <a:srgbClr val="000000"/>
                </a:solidFill>
                <a:effectLst/>
                <a:latin typeface="Roboto"/>
                <a:hlinkClick r:id="rId5"/>
              </a:rPr>
              <a:t>https://media.neliti.com/media/publications/56722-ID-none.pdf</a:t>
            </a:r>
            <a:endParaRPr lang="en-US" sz="1050" b="0" i="0" dirty="0">
              <a:solidFill>
                <a:srgbClr val="444444"/>
              </a:solidFill>
              <a:effectLst/>
              <a:latin typeface="ff1"/>
            </a:endParaRPr>
          </a:p>
          <a:p>
            <a:pPr algn="just"/>
            <a:r>
              <a:rPr lang="en-US" sz="1050" b="0" i="0" dirty="0">
                <a:solidFill>
                  <a:srgbClr val="000000"/>
                </a:solidFill>
                <a:effectLst/>
                <a:latin typeface="Roboto"/>
                <a:hlinkClick r:id="rId6"/>
              </a:rPr>
              <a:t>http://digilib.uinsby.ac.id/19676/6/Bab%203.pdf</a:t>
            </a:r>
            <a:endParaRPr lang="en-US" sz="1050" dirty="0">
              <a:solidFill>
                <a:srgbClr val="444444"/>
              </a:solidFill>
              <a:latin typeface="ff1"/>
            </a:endParaRPr>
          </a:p>
          <a:p>
            <a:pPr algn="just"/>
            <a:r>
              <a:rPr lang="en-US" sz="1050" b="0" i="0" dirty="0">
                <a:solidFill>
                  <a:srgbClr val="000000"/>
                </a:solidFill>
                <a:effectLst/>
                <a:latin typeface="Roboto"/>
                <a:hlinkClick r:id="rId7"/>
              </a:rPr>
              <a:t>https://ejournal.uinib.ac.id/jurnal/index.php/attaujih/article/view/539</a:t>
            </a:r>
            <a:endParaRPr lang="en-US" sz="1050" b="0" i="0" dirty="0">
              <a:solidFill>
                <a:srgbClr val="444444"/>
              </a:solidFill>
              <a:effectLst/>
              <a:latin typeface="ff1"/>
            </a:endParaRPr>
          </a:p>
          <a:p>
            <a:pPr algn="just"/>
            <a:r>
              <a:rPr lang="en-US" sz="1050" b="0" i="0" dirty="0">
                <a:solidFill>
                  <a:srgbClr val="000000"/>
                </a:solidFill>
                <a:effectLst/>
                <a:latin typeface="Roboto"/>
                <a:hlinkClick r:id="rId8"/>
              </a:rPr>
              <a:t>http://journal.iain-manado.ac.id/index.php/jiep/article/view/1345</a:t>
            </a:r>
            <a:endParaRPr lang="en-US" sz="1050" dirty="0">
              <a:solidFill>
                <a:srgbClr val="444444"/>
              </a:solidFill>
              <a:latin typeface="ff1"/>
            </a:endParaRPr>
          </a:p>
          <a:p>
            <a:pPr algn="l"/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Masjkoery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, A.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Qohar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. et al. 2003. Pendidikan Agama Islam.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Jakarta:Gunadarma</a:t>
            </a:r>
            <a:r>
              <a:rPr lang="en-US" sz="1050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Ilmu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Dari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Islamwiki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(2009,29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januari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)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makalah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manusia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dalam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pandangan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islam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.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Diperoleh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1Oktober 2016,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dari</a:t>
            </a:r>
            <a:r>
              <a:rPr lang="en-US" sz="1050" b="0" i="0" u="none" strike="noStrike" dirty="0">
                <a:solidFill>
                  <a:srgbClr val="444444"/>
                </a:solidFill>
                <a:effectLst/>
                <a:latin typeface="ff1"/>
                <a:hlinkClick r:id="rId9"/>
              </a:rPr>
              <a:t> </a:t>
            </a:r>
            <a:r>
              <a:rPr lang="en-US" sz="1050" b="0" i="0" u="none" strike="noStrike" dirty="0">
                <a:solidFill>
                  <a:srgbClr val="EE4B3D"/>
                </a:solidFill>
                <a:effectLst/>
                <a:latin typeface="ff1"/>
                <a:hlinkClick r:id="rId9"/>
              </a:rPr>
              <a:t>http://islamwiki.blogspot.com/2009/01/manusia-dalam-pandangan-islam.html</a:t>
            </a:r>
            <a:endParaRPr lang="en-US" sz="1050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en-US" sz="1050" dirty="0">
                <a:solidFill>
                  <a:srgbClr val="444444"/>
                </a:solidFill>
                <a:latin typeface="ff10"/>
              </a:rPr>
              <a:t> 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Ilmu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dari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 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Jafar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Musaddad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 ( 2013,12 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februari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) 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makalah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manusia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dalam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 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perspektif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 Al-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Quran.Diperoleh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 1 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Oktober</a:t>
            </a:r>
            <a:r>
              <a:rPr lang="en-US" sz="1050" b="0" i="0" dirty="0">
                <a:solidFill>
                  <a:srgbClr val="444444"/>
                </a:solidFill>
                <a:effectLst/>
                <a:latin typeface="ff1"/>
              </a:rPr>
              <a:t> 2016, </a:t>
            </a:r>
            <a:r>
              <a:rPr lang="en-US" sz="1050" b="0" i="0" dirty="0" err="1">
                <a:solidFill>
                  <a:srgbClr val="444444"/>
                </a:solidFill>
                <a:effectLst/>
                <a:latin typeface="ff1"/>
              </a:rPr>
              <a:t>dari</a:t>
            </a:r>
            <a:r>
              <a:rPr lang="en-US" sz="1050" b="0" i="0" u="none" strike="noStrike" dirty="0">
                <a:solidFill>
                  <a:srgbClr val="444444"/>
                </a:solidFill>
                <a:effectLst/>
                <a:latin typeface="ff1"/>
                <a:hlinkClick r:id="rId10"/>
              </a:rPr>
              <a:t> </a:t>
            </a:r>
            <a:r>
              <a:rPr lang="en-US" sz="1050" b="0" i="0" u="none" strike="noStrike" dirty="0">
                <a:solidFill>
                  <a:srgbClr val="EE4B3D"/>
                </a:solidFill>
                <a:effectLst/>
                <a:latin typeface="ff1"/>
                <a:hlinkClick r:id="rId10"/>
              </a:rPr>
              <a:t>http://jafarmusaddad.blogspot.com/2013/02/makalah-manusia-dalam-perspektif-al.html</a:t>
            </a:r>
            <a:r>
              <a:rPr lang="en-US" b="0" i="0" u="none" strike="noStrike" dirty="0">
                <a:solidFill>
                  <a:srgbClr val="444444"/>
                </a:solidFill>
                <a:effectLst/>
                <a:latin typeface="ff10"/>
                <a:hlinkClick r:id="rId10"/>
              </a:rPr>
              <a:t> </a:t>
            </a:r>
            <a:endParaRPr lang="en-US" dirty="0">
              <a:effectLst/>
            </a:endParaRPr>
          </a:p>
          <a:p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Ilmu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dari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 UG open Courseware ( 2009,4 April ) 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manusia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dalam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perspektif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. 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Diperoleh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 1 Oktober2016, 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dari</a:t>
            </a:r>
            <a:r>
              <a:rPr lang="en-US" sz="1000" b="0" i="0" u="none" strike="noStrike" dirty="0">
                <a:solidFill>
                  <a:srgbClr val="444444"/>
                </a:solidFill>
                <a:effectLst/>
                <a:latin typeface="ff1"/>
                <a:hlinkClick r:id="rId11"/>
              </a:rPr>
              <a:t> </a:t>
            </a:r>
            <a:r>
              <a:rPr lang="en-US" sz="1000" b="0" i="0" u="none" strike="noStrike" dirty="0">
                <a:solidFill>
                  <a:srgbClr val="EE4B3D"/>
                </a:solidFill>
                <a:effectLst/>
                <a:latin typeface="ff1"/>
                <a:hlinkClick r:id="rId11"/>
              </a:rPr>
              <a:t>http://ocw.gunadarma.ac.id/course/economics/management-s1/pendidikan-agama-islam/manusia</a:t>
            </a:r>
            <a:r>
              <a:rPr lang="en-US" sz="1000" b="0" i="0" u="none" strike="noStrike" dirty="0">
                <a:solidFill>
                  <a:srgbClr val="444444"/>
                </a:solidFill>
                <a:effectLst/>
                <a:latin typeface="ff1"/>
                <a:hlinkClick r:id="rId11"/>
              </a:rPr>
              <a:t> 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dalam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 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perspektif</a:t>
            </a:r>
            <a:r>
              <a:rPr lang="en-US" b="0" i="0" dirty="0">
                <a:solidFill>
                  <a:srgbClr val="444444"/>
                </a:solidFill>
                <a:effectLst/>
                <a:latin typeface="ff1"/>
              </a:rPr>
              <a:t> </a:t>
            </a:r>
            <a:endParaRPr lang="en-US" dirty="0">
              <a:effectLst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ff10"/>
              </a:rPr>
              <a:t> 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Al-Quran dan 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terjemahan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 ( 2010,5 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agustus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 )Al-Quran dan 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terjemahan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 surah Al-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Isra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. 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Diperolah</a:t>
            </a:r>
            <a:r>
              <a:rPr lang="en-US" sz="1000" b="0" i="0" dirty="0">
                <a:solidFill>
                  <a:srgbClr val="444444"/>
                </a:solidFill>
                <a:effectLst/>
                <a:latin typeface="ff1"/>
              </a:rPr>
              <a:t> 1Oktober 2016, </a:t>
            </a:r>
            <a:r>
              <a:rPr lang="en-US" sz="1000" b="0" i="0" dirty="0" err="1">
                <a:solidFill>
                  <a:srgbClr val="444444"/>
                </a:solidFill>
                <a:effectLst/>
                <a:latin typeface="ff1"/>
              </a:rPr>
              <a:t>dari</a:t>
            </a:r>
            <a:r>
              <a:rPr lang="en-US" sz="1000" b="0" i="0" u="none" strike="noStrike" dirty="0">
                <a:solidFill>
                  <a:srgbClr val="444444"/>
                </a:solidFill>
                <a:effectLst/>
                <a:latin typeface="ff1"/>
                <a:hlinkClick r:id="rId12"/>
              </a:rPr>
              <a:t> </a:t>
            </a:r>
            <a:r>
              <a:rPr lang="en-US" sz="1000" b="0" i="0" u="none" strike="noStrike" dirty="0">
                <a:solidFill>
                  <a:srgbClr val="EE4B3D"/>
                </a:solidFill>
                <a:effectLst/>
                <a:latin typeface="ff1"/>
                <a:hlinkClick r:id="rId12"/>
              </a:rPr>
              <a:t>http://alqurandanterjemahan.wordpress.com/2010/08/24/surah-al-isra-dan-terjemahan/</a:t>
            </a:r>
            <a:r>
              <a:rPr lang="en-US" sz="1000" b="0" i="0" u="none" strike="noStrike" dirty="0">
                <a:solidFill>
                  <a:srgbClr val="444444"/>
                </a:solidFill>
                <a:effectLst/>
                <a:latin typeface="ff10"/>
                <a:hlinkClick r:id="rId12"/>
              </a:rPr>
              <a:t> </a:t>
            </a:r>
            <a:br>
              <a:rPr lang="en-US" dirty="0">
                <a:effectLst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Roboto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F2FD0EC-1E74-4BB0-8A19-59B39BFAC396}"/>
              </a:ext>
            </a:extLst>
          </p:cNvPr>
          <p:cNvSpPr txBox="1">
            <a:spLocks/>
          </p:cNvSpPr>
          <p:nvPr/>
        </p:nvSpPr>
        <p:spPr>
          <a:xfrm>
            <a:off x="4804296" y="705232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Daftar Pustaka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5392E83-97AF-442A-B04F-9ABDA61B644B}"/>
              </a:ext>
            </a:extLst>
          </p:cNvPr>
          <p:cNvSpPr txBox="1">
            <a:spLocks/>
          </p:cNvSpPr>
          <p:nvPr/>
        </p:nvSpPr>
        <p:spPr>
          <a:xfrm>
            <a:off x="4851765" y="372411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BAB IIII</a:t>
            </a:r>
          </a:p>
        </p:txBody>
      </p:sp>
    </p:spTree>
    <p:extLst>
      <p:ext uri="{BB962C8B-B14F-4D97-AF65-F5344CB8AC3E}">
        <p14:creationId xmlns:p14="http://schemas.microsoft.com/office/powerpoint/2010/main" val="425886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342980"/>
            <a:ext cx="5191939" cy="4002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paling </a:t>
            </a:r>
            <a:r>
              <a:rPr lang="en-US" dirty="0" err="1"/>
              <a:t>tinggi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yang lain. Pada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oleh </a:t>
            </a:r>
            <a:r>
              <a:rPr lang="en-US" dirty="0" err="1"/>
              <a:t>tuhan</a:t>
            </a:r>
            <a:r>
              <a:rPr lang="en-US" dirty="0"/>
              <a:t>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dan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sifatsifat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merealisasikan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, dan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yang </a:t>
            </a:r>
            <a:r>
              <a:rPr lang="en-US" dirty="0" err="1"/>
              <a:t>dimilikinya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yang </a:t>
            </a:r>
            <a:r>
              <a:rPr lang="en-US" dirty="0" err="1"/>
              <a:t>dialaminya</a:t>
            </a:r>
            <a:r>
              <a:rPr lang="en-US" dirty="0"/>
              <a:t> dan </a:t>
            </a:r>
            <a:r>
              <a:rPr lang="en-US" dirty="0" err="1"/>
              <a:t>pertumbuhan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dirinya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senantiasa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pribadinya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dan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F2FD0EC-1E74-4BB0-8A19-59B39BFAC396}"/>
              </a:ext>
            </a:extLst>
          </p:cNvPr>
          <p:cNvSpPr txBox="1">
            <a:spLocks/>
          </p:cNvSpPr>
          <p:nvPr/>
        </p:nvSpPr>
        <p:spPr>
          <a:xfrm>
            <a:off x="4804296" y="705232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ABSTRAK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638795" y="1861056"/>
            <a:ext cx="4565173" cy="3961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Puji</a:t>
            </a:r>
            <a:r>
              <a:rPr lang="en-US" dirty="0"/>
              <a:t> </a:t>
            </a:r>
            <a:r>
              <a:rPr lang="en-US" dirty="0" err="1"/>
              <a:t>syukur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hanturkan</a:t>
            </a:r>
            <a:r>
              <a:rPr lang="en-US" dirty="0"/>
              <a:t> </a:t>
            </a:r>
            <a:r>
              <a:rPr lang="en-US" dirty="0" err="1"/>
              <a:t>kehadirat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,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melimpahkan</a:t>
            </a:r>
            <a:r>
              <a:rPr lang="en-US" dirty="0"/>
              <a:t> </a:t>
            </a:r>
            <a:r>
              <a:rPr lang="en-US" dirty="0" err="1"/>
              <a:t>taufiq</a:t>
            </a:r>
            <a:r>
              <a:rPr lang="en-US" dirty="0"/>
              <a:t> dan </a:t>
            </a:r>
            <a:r>
              <a:rPr lang="en-US" dirty="0" err="1"/>
              <a:t>hidayah</a:t>
            </a:r>
            <a:r>
              <a:rPr lang="en-US" dirty="0"/>
              <a:t>-Nya. </a:t>
            </a:r>
            <a:r>
              <a:rPr lang="en-US" dirty="0" err="1"/>
              <a:t>Sehingga</a:t>
            </a:r>
            <a:r>
              <a:rPr lang="en-US" dirty="0"/>
              <a:t> kami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menyelesaiakan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Adapun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“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”. </a:t>
            </a:r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pada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,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dan saran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harapkan</a:t>
            </a:r>
            <a:r>
              <a:rPr lang="en-US" dirty="0"/>
              <a:t> demi </a:t>
            </a:r>
            <a:r>
              <a:rPr lang="en-US" dirty="0" err="1"/>
              <a:t>penyempurnaan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kami </a:t>
            </a:r>
            <a:r>
              <a:rPr lang="en-US" dirty="0" err="1"/>
              <a:t>hanturkan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Ibu ENDAH MAWARNY </a:t>
            </a:r>
            <a:r>
              <a:rPr lang="en-US" dirty="0" err="1"/>
              <a:t>S.Pd.I.,M.A</a:t>
            </a:r>
            <a:r>
              <a:rPr lang="en-US" dirty="0"/>
              <a:t>.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memberikanarahan</a:t>
            </a:r>
            <a:r>
              <a:rPr lang="en-US" dirty="0"/>
              <a:t> dan </a:t>
            </a:r>
            <a:r>
              <a:rPr lang="en-US" dirty="0" err="1"/>
              <a:t>petunjuk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terselesaikan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. 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F2FD0EC-1E74-4BB0-8A19-59B39BFAC396}"/>
              </a:ext>
            </a:extLst>
          </p:cNvPr>
          <p:cNvSpPr txBox="1">
            <a:spLocks/>
          </p:cNvSpPr>
          <p:nvPr/>
        </p:nvSpPr>
        <p:spPr>
          <a:xfrm>
            <a:off x="4867305" y="312643"/>
            <a:ext cx="20827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Kata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Pengantar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42CCAC-E332-47F7-A5E9-2FE891EE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68" y="1932970"/>
            <a:ext cx="3932261" cy="38103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68938A5-FF43-4813-B298-70F8FD005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96" y="521211"/>
            <a:ext cx="5423615" cy="151722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076CB09B-0F01-4A3F-A495-0CEFA2830C93}"/>
              </a:ext>
            </a:extLst>
          </p:cNvPr>
          <p:cNvSpPr txBox="1">
            <a:spLocks/>
          </p:cNvSpPr>
          <p:nvPr/>
        </p:nvSpPr>
        <p:spPr>
          <a:xfrm>
            <a:off x="6596513" y="5747106"/>
            <a:ext cx="2023998" cy="22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/>
              <a:t>Tangerang, 19 September 2022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38D3FEB4-8AD3-4705-9E46-0F3BFF85DB0E}"/>
              </a:ext>
            </a:extLst>
          </p:cNvPr>
          <p:cNvSpPr txBox="1">
            <a:spLocks/>
          </p:cNvSpPr>
          <p:nvPr/>
        </p:nvSpPr>
        <p:spPr>
          <a:xfrm>
            <a:off x="7960439" y="6306195"/>
            <a:ext cx="601766" cy="22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 err="1"/>
              <a:t>Penulis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246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61659" y="1526984"/>
            <a:ext cx="5191939" cy="5020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 b="1" dirty="0" err="1"/>
              <a:t>KataPengantar</a:t>
            </a:r>
            <a:r>
              <a:rPr lang="en-US" sz="1500" dirty="0"/>
              <a:t>...............................................................................</a:t>
            </a:r>
            <a:r>
              <a:rPr lang="en-US" sz="1500" b="1" dirty="0" err="1"/>
              <a:t>i</a:t>
            </a:r>
            <a:endParaRPr lang="en-US" sz="1500" b="1" dirty="0"/>
          </a:p>
          <a:p>
            <a:pPr algn="just"/>
            <a:r>
              <a:rPr lang="en-US" sz="1500" b="1" dirty="0"/>
              <a:t>Daftar Isi</a:t>
            </a:r>
            <a:r>
              <a:rPr lang="en-US" sz="1500" dirty="0"/>
              <a:t> ........................................................................................</a:t>
            </a:r>
            <a:r>
              <a:rPr lang="en-US" sz="1500" b="1" dirty="0" err="1"/>
              <a:t>i</a:t>
            </a:r>
            <a:endParaRPr lang="en-US" sz="1500" dirty="0"/>
          </a:p>
          <a:p>
            <a:pPr algn="just"/>
            <a:r>
              <a:rPr lang="en-US" sz="1500" b="1" dirty="0"/>
              <a:t>BAB I </a:t>
            </a:r>
            <a:r>
              <a:rPr lang="en-US" sz="1500" b="1" dirty="0" err="1"/>
              <a:t>Pendahuluan</a:t>
            </a:r>
            <a:r>
              <a:rPr lang="en-US" sz="1500" dirty="0"/>
              <a:t>........................................................................</a:t>
            </a:r>
            <a:r>
              <a:rPr lang="en-US" sz="1500" b="1" dirty="0" err="1"/>
              <a:t>i</a:t>
            </a:r>
            <a:endParaRPr lang="en-US" sz="1500" dirty="0"/>
          </a:p>
          <a:p>
            <a:pPr algn="just"/>
            <a:r>
              <a:rPr lang="en-US" sz="1500" dirty="0"/>
              <a:t> A. </a:t>
            </a:r>
            <a:r>
              <a:rPr lang="en-US" sz="1500" dirty="0" err="1"/>
              <a:t>Latar</a:t>
            </a:r>
            <a:r>
              <a:rPr lang="en-US" sz="1500" dirty="0"/>
              <a:t> </a:t>
            </a:r>
            <a:r>
              <a:rPr lang="en-US" sz="1500" dirty="0" err="1"/>
              <a:t>Belakang</a:t>
            </a:r>
            <a:r>
              <a:rPr lang="en-US" sz="1500" dirty="0"/>
              <a:t> </a:t>
            </a:r>
            <a:r>
              <a:rPr lang="en-US" sz="1500" dirty="0" err="1"/>
              <a:t>Masalah</a:t>
            </a:r>
            <a:r>
              <a:rPr lang="en-US" sz="1500" dirty="0"/>
              <a:t>............................................................</a:t>
            </a:r>
            <a:r>
              <a:rPr lang="en-US" sz="1500" dirty="0" err="1"/>
              <a:t>i</a:t>
            </a:r>
            <a:endParaRPr lang="en-US" sz="1500" dirty="0"/>
          </a:p>
          <a:p>
            <a:pPr algn="just"/>
            <a:r>
              <a:rPr lang="en-US" sz="1500" dirty="0"/>
              <a:t> B. </a:t>
            </a:r>
            <a:r>
              <a:rPr lang="en-US" sz="1500" dirty="0" err="1"/>
              <a:t>Tujuan</a:t>
            </a:r>
            <a:r>
              <a:rPr lang="en-US" sz="1500" dirty="0"/>
              <a:t> </a:t>
            </a:r>
            <a:r>
              <a:rPr lang="en-US" sz="1500" dirty="0" err="1"/>
              <a:t>Penulis</a:t>
            </a:r>
            <a:r>
              <a:rPr lang="en-US" sz="1500" dirty="0"/>
              <a:t>…………................................................................</a:t>
            </a:r>
            <a:r>
              <a:rPr lang="en-US" sz="1500" dirty="0" err="1"/>
              <a:t>i</a:t>
            </a:r>
            <a:endParaRPr lang="en-US" sz="1500" dirty="0"/>
          </a:p>
          <a:p>
            <a:pPr algn="just"/>
            <a:r>
              <a:rPr lang="en-US" sz="1500" dirty="0"/>
              <a:t> C. </a:t>
            </a:r>
            <a:r>
              <a:rPr lang="en-US" sz="1500" dirty="0" err="1"/>
              <a:t>Manfaat</a:t>
            </a:r>
            <a:r>
              <a:rPr lang="en-US" sz="1500" dirty="0"/>
              <a:t> </a:t>
            </a:r>
            <a:r>
              <a:rPr lang="en-US" sz="1500" dirty="0" err="1"/>
              <a:t>Penulisan</a:t>
            </a:r>
            <a:r>
              <a:rPr lang="en-US" sz="1500" dirty="0"/>
              <a:t>....................................................................</a:t>
            </a:r>
            <a:r>
              <a:rPr lang="en-US" sz="1500" dirty="0" err="1"/>
              <a:t>i</a:t>
            </a:r>
            <a:endParaRPr lang="en-US" sz="1500" dirty="0"/>
          </a:p>
          <a:p>
            <a:pPr algn="just"/>
            <a:r>
              <a:rPr lang="en-US" sz="1500" dirty="0"/>
              <a:t> D. </a:t>
            </a:r>
            <a:r>
              <a:rPr lang="en-US" sz="1500" dirty="0" err="1"/>
              <a:t>Metode</a:t>
            </a:r>
            <a:r>
              <a:rPr lang="en-US" sz="1500" dirty="0"/>
              <a:t> </a:t>
            </a:r>
            <a:r>
              <a:rPr lang="en-US" sz="1500" dirty="0" err="1"/>
              <a:t>Penulisan</a:t>
            </a:r>
            <a:r>
              <a:rPr lang="en-US" sz="1500" dirty="0"/>
              <a:t>.....................................................................</a:t>
            </a:r>
            <a:r>
              <a:rPr lang="en-US" sz="1500" dirty="0" err="1"/>
              <a:t>i</a:t>
            </a:r>
            <a:endParaRPr lang="en-US" sz="1500" dirty="0"/>
          </a:p>
          <a:p>
            <a:pPr algn="just"/>
            <a:r>
              <a:rPr lang="en-US" sz="1500" b="1" dirty="0"/>
              <a:t>BAB II </a:t>
            </a:r>
            <a:r>
              <a:rPr lang="en-US" sz="1500" b="1" dirty="0" err="1"/>
              <a:t>Metode</a:t>
            </a:r>
            <a:r>
              <a:rPr lang="en-US" sz="1500" b="1" dirty="0"/>
              <a:t> </a:t>
            </a:r>
            <a:r>
              <a:rPr lang="en-US" sz="1500" b="1" dirty="0" err="1"/>
              <a:t>Penulisan</a:t>
            </a:r>
            <a:r>
              <a:rPr lang="en-US" sz="1500" dirty="0"/>
              <a:t>..............................................................</a:t>
            </a:r>
            <a:r>
              <a:rPr lang="en-US" sz="1500" b="1" dirty="0"/>
              <a:t>ii</a:t>
            </a:r>
            <a:endParaRPr lang="en-US" sz="1500" dirty="0"/>
          </a:p>
          <a:p>
            <a:pPr algn="just"/>
            <a:r>
              <a:rPr lang="en-US" sz="1500" dirty="0"/>
              <a:t> A. </a:t>
            </a:r>
            <a:r>
              <a:rPr lang="en-US" sz="1500" dirty="0" err="1"/>
              <a:t>Pengertian</a:t>
            </a:r>
            <a:r>
              <a:rPr lang="en-US" sz="1500" dirty="0"/>
              <a:t> </a:t>
            </a:r>
            <a:r>
              <a:rPr lang="en-US" sz="1500" dirty="0" err="1"/>
              <a:t>Manusia</a:t>
            </a:r>
            <a:r>
              <a:rPr lang="en-US" sz="1500" dirty="0"/>
              <a:t>.................................................................ii</a:t>
            </a:r>
          </a:p>
          <a:p>
            <a:pPr algn="just"/>
            <a:r>
              <a:rPr lang="en-US" sz="1500" dirty="0"/>
              <a:t> B. </a:t>
            </a:r>
            <a:r>
              <a:rPr lang="en-US" sz="1500" dirty="0" err="1"/>
              <a:t>Kelebihan</a:t>
            </a:r>
            <a:r>
              <a:rPr lang="en-US" sz="1500" dirty="0"/>
              <a:t> </a:t>
            </a:r>
            <a:r>
              <a:rPr lang="en-US" sz="1500" dirty="0" err="1"/>
              <a:t>Manusia</a:t>
            </a:r>
            <a:r>
              <a:rPr lang="en-US" sz="1500" dirty="0"/>
              <a:t>..................................................................ii</a:t>
            </a:r>
          </a:p>
          <a:p>
            <a:pPr algn="just"/>
            <a:r>
              <a:rPr lang="en-US" sz="1500" dirty="0"/>
              <a:t> C. Proses </a:t>
            </a:r>
            <a:r>
              <a:rPr lang="en-US" sz="1500" dirty="0" err="1"/>
              <a:t>Penciptaan</a:t>
            </a:r>
            <a:r>
              <a:rPr lang="en-US" sz="1500" dirty="0"/>
              <a:t> </a:t>
            </a:r>
            <a:r>
              <a:rPr lang="en-US" sz="1500" dirty="0" err="1"/>
              <a:t>Manusia</a:t>
            </a:r>
            <a:r>
              <a:rPr lang="en-US" sz="1500" dirty="0"/>
              <a:t>.....................................................ii</a:t>
            </a:r>
          </a:p>
          <a:p>
            <a:pPr algn="just"/>
            <a:r>
              <a:rPr lang="en-US" sz="1500" dirty="0"/>
              <a:t> D. </a:t>
            </a:r>
            <a:r>
              <a:rPr lang="en-US" sz="1500" dirty="0" err="1"/>
              <a:t>Fase</a:t>
            </a:r>
            <a:r>
              <a:rPr lang="en-US" sz="1500" dirty="0"/>
              <a:t> – </a:t>
            </a:r>
            <a:r>
              <a:rPr lang="en-US" sz="1500" dirty="0" err="1"/>
              <a:t>Fase</a:t>
            </a:r>
            <a:r>
              <a:rPr lang="en-US" sz="1500" dirty="0"/>
              <a:t> Proses </a:t>
            </a:r>
            <a:r>
              <a:rPr lang="en-US" sz="1500" dirty="0" err="1"/>
              <a:t>Penciptaan</a:t>
            </a:r>
            <a:r>
              <a:rPr lang="en-US" sz="1500" dirty="0"/>
              <a:t> </a:t>
            </a:r>
            <a:r>
              <a:rPr lang="en-US" sz="1500" dirty="0" err="1"/>
              <a:t>Manusia</a:t>
            </a:r>
            <a:r>
              <a:rPr lang="en-US" sz="1500" dirty="0"/>
              <a:t>…...............................ii</a:t>
            </a:r>
          </a:p>
          <a:p>
            <a:pPr algn="just"/>
            <a:r>
              <a:rPr lang="en-US" sz="1500" dirty="0"/>
              <a:t> E. </a:t>
            </a:r>
            <a:r>
              <a:rPr lang="en-US" sz="1500" dirty="0" err="1"/>
              <a:t>Hakekat</a:t>
            </a:r>
            <a:r>
              <a:rPr lang="en-US" sz="1500" dirty="0"/>
              <a:t> &amp; </a:t>
            </a:r>
            <a:r>
              <a:rPr lang="en-US" sz="1500" dirty="0" err="1"/>
              <a:t>Martabat</a:t>
            </a:r>
            <a:r>
              <a:rPr lang="en-US" sz="1500" dirty="0"/>
              <a:t> </a:t>
            </a:r>
            <a:r>
              <a:rPr lang="en-US" sz="1500" dirty="0" err="1"/>
              <a:t>Manusia</a:t>
            </a:r>
            <a:r>
              <a:rPr lang="en-US" sz="1500" dirty="0"/>
              <a:t>..................................................ii</a:t>
            </a:r>
          </a:p>
          <a:p>
            <a:pPr algn="just"/>
            <a:r>
              <a:rPr lang="en-US" sz="1500" b="1" dirty="0"/>
              <a:t>BAB III Kesimpulan</a:t>
            </a:r>
            <a:r>
              <a:rPr lang="en-US" sz="1500" dirty="0"/>
              <a:t>.......................................................................</a:t>
            </a:r>
            <a:r>
              <a:rPr lang="en-US" sz="1500" b="1" dirty="0"/>
              <a:t>iii</a:t>
            </a:r>
          </a:p>
          <a:p>
            <a:pPr algn="just"/>
            <a:r>
              <a:rPr lang="en-US" sz="1500" b="1" dirty="0"/>
              <a:t>Daftar </a:t>
            </a:r>
            <a:r>
              <a:rPr lang="en-US" sz="1500" b="1" dirty="0" err="1"/>
              <a:t>Pusaka</a:t>
            </a:r>
            <a:r>
              <a:rPr lang="en-US" sz="1500" dirty="0"/>
              <a:t>…………………………………………………………………………</a:t>
            </a:r>
            <a:r>
              <a:rPr lang="en-US" sz="1500" b="1" dirty="0" err="1"/>
              <a:t>iiii</a:t>
            </a:r>
            <a:endParaRPr lang="en-US" sz="15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F2FD0EC-1E74-4BB0-8A19-59B39BFAC396}"/>
              </a:ext>
            </a:extLst>
          </p:cNvPr>
          <p:cNvSpPr txBox="1">
            <a:spLocks/>
          </p:cNvSpPr>
          <p:nvPr/>
        </p:nvSpPr>
        <p:spPr>
          <a:xfrm>
            <a:off x="5235067" y="856522"/>
            <a:ext cx="1372628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Daftar Isi.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414970"/>
            <a:ext cx="5191939" cy="4002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kami </a:t>
            </a:r>
            <a:r>
              <a:rPr lang="en-US" sz="1600" dirty="0" err="1"/>
              <a:t>tujukan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umum</a:t>
            </a:r>
            <a:r>
              <a:rPr lang="en-US" sz="1600" dirty="0"/>
              <a:t> </a:t>
            </a:r>
            <a:r>
              <a:rPr lang="en-US" sz="1600" dirty="0" err="1"/>
              <a:t>khususnya</a:t>
            </a:r>
            <a:r>
              <a:rPr lang="en-US" sz="1600" dirty="0"/>
              <a:t> di </a:t>
            </a:r>
            <a:r>
              <a:rPr lang="en-US" sz="1600" dirty="0" err="1"/>
              <a:t>kalangan</a:t>
            </a:r>
            <a:r>
              <a:rPr lang="en-US" sz="1600" dirty="0"/>
              <a:t> </a:t>
            </a:r>
            <a:r>
              <a:rPr lang="en-US" sz="1600" dirty="0" err="1"/>
              <a:t>remaja,pelajar</a:t>
            </a:r>
            <a:r>
              <a:rPr lang="en-US" sz="1600" dirty="0"/>
              <a:t> dan </a:t>
            </a:r>
            <a:r>
              <a:rPr lang="en-US" sz="1600" dirty="0" err="1"/>
              <a:t>generasi</a:t>
            </a:r>
            <a:r>
              <a:rPr lang="en-US" sz="1600" dirty="0"/>
              <a:t> </a:t>
            </a:r>
            <a:r>
              <a:rPr lang="en-US" sz="1600" dirty="0" err="1"/>
              <a:t>muda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lain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generasi</a:t>
            </a:r>
            <a:r>
              <a:rPr lang="en-US" sz="1600" dirty="0"/>
              <a:t> </a:t>
            </a:r>
            <a:r>
              <a:rPr lang="en-US" sz="1600" dirty="0" err="1"/>
              <a:t>penerus</a:t>
            </a:r>
            <a:r>
              <a:rPr lang="en-US" sz="1600" dirty="0"/>
              <a:t> </a:t>
            </a:r>
            <a:r>
              <a:rPr lang="en-US" sz="1600" dirty="0" err="1"/>
              <a:t>bangsa</a:t>
            </a:r>
            <a:r>
              <a:rPr lang="en-US" sz="1600" dirty="0"/>
              <a:t> agar </a:t>
            </a:r>
            <a:r>
              <a:rPr lang="en-US" sz="1600" dirty="0" err="1"/>
              <a:t>kitasemua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dunia </a:t>
            </a:r>
            <a:r>
              <a:rPr lang="en-US" sz="1600" dirty="0" err="1"/>
              <a:t>islam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memahami</a:t>
            </a:r>
            <a:r>
              <a:rPr lang="en-US" sz="1600" dirty="0"/>
              <a:t> </a:t>
            </a:r>
            <a:r>
              <a:rPr lang="en-US" sz="1600" dirty="0" err="1"/>
              <a:t>tanggung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hamba</a:t>
            </a:r>
            <a:r>
              <a:rPr lang="en-US" sz="1600" dirty="0"/>
              <a:t> Allah dan </a:t>
            </a:r>
            <a:r>
              <a:rPr lang="en-US" sz="1600" dirty="0" err="1"/>
              <a:t>khalifah</a:t>
            </a:r>
            <a:r>
              <a:rPr lang="en-US" sz="1600" dirty="0"/>
              <a:t> di </a:t>
            </a:r>
            <a:r>
              <a:rPr lang="en-US" sz="1600" dirty="0" err="1"/>
              <a:t>muka</a:t>
            </a:r>
            <a:r>
              <a:rPr lang="en-US" sz="1600" dirty="0"/>
              <a:t> </a:t>
            </a:r>
            <a:r>
              <a:rPr lang="en-US" sz="1600" dirty="0" err="1"/>
              <a:t>bumi</a:t>
            </a:r>
            <a:r>
              <a:rPr lang="en-US" sz="1600" dirty="0"/>
              <a:t>. Kajian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para </a:t>
            </a:r>
            <a:r>
              <a:rPr lang="en-US" sz="1600" dirty="0" err="1"/>
              <a:t>ahli</a:t>
            </a:r>
            <a:r>
              <a:rPr lang="en-US" sz="1600" dirty="0"/>
              <a:t>, yang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dikaitkan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politik</a:t>
            </a:r>
            <a:r>
              <a:rPr lang="en-US" sz="1600" dirty="0"/>
              <a:t>, </a:t>
            </a:r>
            <a:r>
              <a:rPr lang="en-US" sz="1600" dirty="0" err="1"/>
              <a:t>ekonomi</a:t>
            </a:r>
            <a:r>
              <a:rPr lang="en-US" sz="1600" dirty="0"/>
              <a:t>, </a:t>
            </a:r>
            <a:r>
              <a:rPr lang="en-US" sz="1600" dirty="0" err="1"/>
              <a:t>sosial</a:t>
            </a:r>
            <a:r>
              <a:rPr lang="en-US" sz="1600" dirty="0"/>
              <a:t>, </a:t>
            </a:r>
            <a:r>
              <a:rPr lang="en-US" sz="1600" dirty="0" err="1"/>
              <a:t>budaya</a:t>
            </a:r>
            <a:r>
              <a:rPr lang="en-US" sz="1600" dirty="0"/>
              <a:t>, </a:t>
            </a:r>
            <a:r>
              <a:rPr lang="en-US" sz="1600" dirty="0" err="1"/>
              <a:t>pendidikan</a:t>
            </a:r>
            <a:r>
              <a:rPr lang="en-US" sz="1600" dirty="0"/>
              <a:t>, agama dan lain </a:t>
            </a:r>
            <a:r>
              <a:rPr lang="en-US" sz="1600" dirty="0" err="1"/>
              <a:t>sebagainya</a:t>
            </a:r>
            <a:r>
              <a:rPr lang="en-US" sz="1600" dirty="0"/>
              <a:t>.</a:t>
            </a:r>
            <a:r>
              <a:rPr lang="en-US" sz="1500" dirty="0"/>
              <a:t> </a:t>
            </a:r>
            <a:r>
              <a:rPr lang="en-US" sz="1600" dirty="0"/>
              <a:t>Hal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</a:t>
            </a:r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subjek</a:t>
            </a:r>
            <a:r>
              <a:rPr lang="en-US" sz="1600" dirty="0"/>
              <a:t> (</a:t>
            </a:r>
            <a:r>
              <a:rPr lang="en-US" sz="1600" dirty="0" err="1"/>
              <a:t>pelaku</a:t>
            </a:r>
            <a:r>
              <a:rPr lang="en-US" sz="1600" dirty="0"/>
              <a:t>), juga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 (</a:t>
            </a:r>
            <a:r>
              <a:rPr lang="en-US" sz="1600" dirty="0" err="1"/>
              <a:t>sasaran</a:t>
            </a:r>
            <a:r>
              <a:rPr lang="en-US" sz="1600" dirty="0"/>
              <a:t>)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,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pemikiran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memunculkan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sebutan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predikat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manusia</a:t>
            </a:r>
            <a:r>
              <a:rPr lang="en-US" sz="1600" dirty="0"/>
              <a:t> yang </a:t>
            </a:r>
            <a:r>
              <a:rPr lang="en-US" sz="1600" dirty="0" err="1"/>
              <a:t>dikemukakan</a:t>
            </a:r>
            <a:r>
              <a:rPr lang="en-US" sz="1600" dirty="0"/>
              <a:t> para </a:t>
            </a:r>
            <a:r>
              <a:rPr lang="en-US" sz="1600" dirty="0" err="1"/>
              <a:t>ahli</a:t>
            </a:r>
            <a:r>
              <a:rPr lang="en-US" sz="1600" dirty="0"/>
              <a:t> </a:t>
            </a:r>
            <a:r>
              <a:rPr lang="en-US" sz="1600" dirty="0" err="1"/>
              <a:t>filsafat</a:t>
            </a:r>
            <a:r>
              <a:rPr lang="en-US" sz="1600" dirty="0"/>
              <a:t>, </a:t>
            </a:r>
            <a:r>
              <a:rPr lang="en-US" sz="1600" dirty="0" err="1"/>
              <a:t>misalnya</a:t>
            </a:r>
            <a:r>
              <a:rPr lang="en-US" sz="1600" dirty="0"/>
              <a:t>; homo sapiens,(</a:t>
            </a:r>
            <a:r>
              <a:rPr lang="en-US" sz="1600" dirty="0" err="1"/>
              <a:t>makhluk</a:t>
            </a:r>
            <a:r>
              <a:rPr lang="en-US" sz="1600" dirty="0"/>
              <a:t> yang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budi</a:t>
            </a:r>
            <a:r>
              <a:rPr lang="en-US" sz="1600" dirty="0"/>
              <a:t> </a:t>
            </a:r>
            <a:r>
              <a:rPr lang="en-US" sz="1600" dirty="0" err="1"/>
              <a:t>pekerti</a:t>
            </a:r>
            <a:r>
              <a:rPr lang="en-US" sz="1600" dirty="0"/>
              <a:t>/</a:t>
            </a:r>
            <a:r>
              <a:rPr lang="en-US" sz="1600" dirty="0" err="1"/>
              <a:t>berakal</a:t>
            </a:r>
            <a:r>
              <a:rPr lang="en-US" sz="1600" dirty="0"/>
              <a:t>), animal rational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hayawan</a:t>
            </a:r>
            <a:r>
              <a:rPr lang="en-US" sz="1600" dirty="0"/>
              <a:t> </a:t>
            </a:r>
            <a:r>
              <a:rPr lang="en-US" sz="1600" dirty="0" err="1"/>
              <a:t>nathiq</a:t>
            </a:r>
            <a:r>
              <a:rPr lang="en-US" sz="1600" dirty="0"/>
              <a:t> (</a:t>
            </a:r>
            <a:r>
              <a:rPr lang="en-US" sz="1600" dirty="0" err="1"/>
              <a:t>binatang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berpikir</a:t>
            </a:r>
            <a:r>
              <a:rPr lang="en-US" sz="1600" dirty="0"/>
              <a:t>), homo </a:t>
            </a:r>
            <a:r>
              <a:rPr lang="en-US" sz="1600" dirty="0" err="1"/>
              <a:t>laquen</a:t>
            </a:r>
            <a:r>
              <a:rPr lang="en-US" sz="1600" dirty="0"/>
              <a:t> (</a:t>
            </a:r>
            <a:r>
              <a:rPr lang="en-US" sz="1600" dirty="0" err="1"/>
              <a:t>makhluk</a:t>
            </a:r>
            <a:r>
              <a:rPr lang="en-US" sz="1600" dirty="0"/>
              <a:t> yang </a:t>
            </a:r>
            <a:r>
              <a:rPr lang="en-US" sz="1600" dirty="0" err="1"/>
              <a:t>pandai</a:t>
            </a:r>
            <a:r>
              <a:rPr lang="en-US" sz="1600" dirty="0"/>
              <a:t> </a:t>
            </a:r>
            <a:r>
              <a:rPr lang="en-US" sz="1600" dirty="0" err="1"/>
              <a:t>menciptakan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),zoon </a:t>
            </a:r>
            <a:r>
              <a:rPr lang="en-US" sz="1600" dirty="0" err="1"/>
              <a:t>politicoi</a:t>
            </a:r>
            <a:r>
              <a:rPr lang="en-US" sz="1600" dirty="0"/>
              <a:t> (</a:t>
            </a:r>
            <a:r>
              <a:rPr lang="en-US" sz="1600" dirty="0" err="1"/>
              <a:t>makhluk</a:t>
            </a:r>
            <a:r>
              <a:rPr lang="en-US" sz="1600" dirty="0"/>
              <a:t> yang </a:t>
            </a:r>
            <a:r>
              <a:rPr lang="en-US" sz="1600" dirty="0" err="1"/>
              <a:t>pandai</a:t>
            </a:r>
            <a:r>
              <a:rPr lang="en-US" sz="1600" dirty="0"/>
              <a:t> </a:t>
            </a:r>
            <a:r>
              <a:rPr lang="en-US" sz="1600" dirty="0" err="1"/>
              <a:t>bekerja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), homo economicus (</a:t>
            </a:r>
            <a:r>
              <a:rPr lang="en-US" sz="1600" dirty="0" err="1"/>
              <a:t>makhluk</a:t>
            </a:r>
            <a:r>
              <a:rPr lang="en-US" sz="1600" dirty="0"/>
              <a:t> yang </a:t>
            </a:r>
            <a:r>
              <a:rPr lang="en-US" sz="1600" dirty="0" err="1"/>
              <a:t>tunduk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prinsip-prinsip</a:t>
            </a:r>
            <a:r>
              <a:rPr lang="en-US" sz="1600" dirty="0"/>
              <a:t> </a:t>
            </a:r>
            <a:r>
              <a:rPr lang="en-US" sz="1600" dirty="0" err="1"/>
              <a:t>ekonomi</a:t>
            </a:r>
            <a:r>
              <a:rPr lang="en-US" sz="1600" dirty="0"/>
              <a:t>), homo religious (</a:t>
            </a:r>
            <a:r>
              <a:rPr lang="en-US" sz="1600" dirty="0" err="1"/>
              <a:t>makhluk</a:t>
            </a:r>
            <a:r>
              <a:rPr lang="en-US" sz="1600" dirty="0"/>
              <a:t> yang </a:t>
            </a:r>
            <a:r>
              <a:rPr lang="en-US" sz="1600" dirty="0" err="1"/>
              <a:t>beragama</a:t>
            </a:r>
            <a:r>
              <a:rPr lang="en-US" sz="1600" dirty="0"/>
              <a:t>), homo </a:t>
            </a:r>
            <a:r>
              <a:rPr lang="en-US" sz="1600" dirty="0" err="1"/>
              <a:t>planemanet</a:t>
            </a:r>
            <a:r>
              <a:rPr lang="en-US" sz="1600" dirty="0"/>
              <a:t> (</a:t>
            </a:r>
            <a:r>
              <a:rPr lang="en-US" sz="1600" dirty="0" err="1"/>
              <a:t>makhluk</a:t>
            </a:r>
            <a:r>
              <a:rPr lang="en-US" sz="1600" dirty="0"/>
              <a:t> </a:t>
            </a:r>
            <a:r>
              <a:rPr lang="en-US" sz="1600" dirty="0" err="1"/>
              <a:t>ruhaniah</a:t>
            </a:r>
            <a:r>
              <a:rPr lang="en-US" sz="1600" dirty="0"/>
              <a:t>-spiritual), homo </a:t>
            </a:r>
            <a:r>
              <a:rPr lang="en-US" sz="1600" dirty="0" err="1"/>
              <a:t>educandum</a:t>
            </a:r>
            <a:r>
              <a:rPr lang="en-US" sz="1600" dirty="0"/>
              <a:t> (</a:t>
            </a:r>
            <a:r>
              <a:rPr lang="en-US" sz="1600" dirty="0" err="1"/>
              <a:t>makhluk</a:t>
            </a:r>
            <a:r>
              <a:rPr lang="en-US" sz="1600" dirty="0"/>
              <a:t> yang </a:t>
            </a:r>
            <a:r>
              <a:rPr lang="en-US" sz="1600" dirty="0" err="1"/>
              <a:t>dapatdididik</a:t>
            </a:r>
            <a:r>
              <a:rPr lang="en-US" sz="1600" dirty="0"/>
              <a:t>/educable), </a:t>
            </a:r>
            <a:r>
              <a:rPr lang="en-US" sz="1600" dirty="0" err="1"/>
              <a:t>serta</a:t>
            </a:r>
            <a:r>
              <a:rPr lang="en-US" sz="1600" dirty="0"/>
              <a:t> homo </a:t>
            </a:r>
            <a:r>
              <a:rPr lang="en-US" sz="1600" dirty="0" err="1"/>
              <a:t>faber</a:t>
            </a:r>
            <a:r>
              <a:rPr lang="en-US" sz="1600" dirty="0"/>
              <a:t> (</a:t>
            </a:r>
            <a:r>
              <a:rPr lang="en-US" sz="1600" dirty="0" err="1"/>
              <a:t>makhluk</a:t>
            </a:r>
            <a:r>
              <a:rPr lang="en-US" sz="1600" dirty="0"/>
              <a:t> yang </a:t>
            </a:r>
            <a:r>
              <a:rPr lang="en-US" sz="1600" dirty="0" err="1"/>
              <a:t>selalu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bentuk-bentuk</a:t>
            </a:r>
            <a:r>
              <a:rPr lang="en-US" sz="1600" dirty="0"/>
              <a:t> </a:t>
            </a:r>
            <a:r>
              <a:rPr lang="en-US" sz="1600" dirty="0" err="1"/>
              <a:t>baru</a:t>
            </a:r>
            <a:r>
              <a:rPr lang="en-US" sz="1600" dirty="0"/>
              <a:t>).</a:t>
            </a:r>
            <a:endParaRPr lang="en-US" sz="15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F2FD0EC-1E74-4BB0-8A19-59B39BFAC396}"/>
              </a:ext>
            </a:extLst>
          </p:cNvPr>
          <p:cNvSpPr txBox="1">
            <a:spLocks/>
          </p:cNvSpPr>
          <p:nvPr/>
        </p:nvSpPr>
        <p:spPr>
          <a:xfrm>
            <a:off x="4787362" y="595050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Pendahuluan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D5B9324-5F60-4B0D-B1F0-8C23A15F7B36}"/>
              </a:ext>
            </a:extLst>
          </p:cNvPr>
          <p:cNvSpPr txBox="1">
            <a:spLocks/>
          </p:cNvSpPr>
          <p:nvPr/>
        </p:nvSpPr>
        <p:spPr>
          <a:xfrm>
            <a:off x="5652296" y="365977"/>
            <a:ext cx="505333" cy="235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BAB I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5CD0FA9-EE03-4F5F-8DD0-EB6C38769C77}"/>
              </a:ext>
            </a:extLst>
          </p:cNvPr>
          <p:cNvSpPr txBox="1">
            <a:spLocks/>
          </p:cNvSpPr>
          <p:nvPr/>
        </p:nvSpPr>
        <p:spPr>
          <a:xfrm>
            <a:off x="3398429" y="1063734"/>
            <a:ext cx="2951571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8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228600"/>
            <a:ext cx="5191939" cy="6612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konsepsi</a:t>
            </a:r>
            <a:r>
              <a:rPr lang="en-US" dirty="0"/>
              <a:t> Islam,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hakikat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duadimensi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material (</a:t>
            </a:r>
            <a:r>
              <a:rPr lang="en-US" dirty="0" err="1"/>
              <a:t>jasad</a:t>
            </a:r>
            <a:r>
              <a:rPr lang="en-US" dirty="0"/>
              <a:t>) dan </a:t>
            </a:r>
            <a:r>
              <a:rPr lang="en-US" dirty="0" err="1"/>
              <a:t>dimensi</a:t>
            </a:r>
            <a:r>
              <a:rPr lang="en-US" dirty="0"/>
              <a:t> immaterial (</a:t>
            </a:r>
            <a:r>
              <a:rPr lang="en-US" dirty="0" err="1"/>
              <a:t>ruh</a:t>
            </a:r>
            <a:r>
              <a:rPr lang="en-US" dirty="0"/>
              <a:t>, </a:t>
            </a:r>
            <a:r>
              <a:rPr lang="en-US" dirty="0" err="1"/>
              <a:t>jiwa</a:t>
            </a:r>
            <a:r>
              <a:rPr lang="en-US" dirty="0"/>
              <a:t>, </a:t>
            </a:r>
            <a:r>
              <a:rPr lang="en-US" dirty="0" err="1"/>
              <a:t>akal</a:t>
            </a:r>
            <a:r>
              <a:rPr lang="en-US" dirty="0"/>
              <a:t> dan </a:t>
            </a:r>
            <a:r>
              <a:rPr lang="en-US" dirty="0" err="1"/>
              <a:t>sebagainya</a:t>
            </a:r>
            <a:r>
              <a:rPr lang="en-US" dirty="0"/>
              <a:t>).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jasad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hancur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danbangkit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kiamat</a:t>
            </a:r>
            <a:r>
              <a:rPr lang="en-US" dirty="0"/>
              <a:t>. (QS. Yasin, 36: 78-79).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yang </a:t>
            </a:r>
            <a:r>
              <a:rPr lang="en-US" dirty="0" err="1"/>
              <a:t>mulia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mulia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malaikat</a:t>
            </a:r>
            <a:r>
              <a:rPr lang="en-US" dirty="0"/>
              <a:t> (QS. al-</a:t>
            </a:r>
            <a:r>
              <a:rPr lang="en-US" dirty="0" err="1"/>
              <a:t>Hijr</a:t>
            </a:r>
            <a:r>
              <a:rPr lang="en-US" dirty="0"/>
              <a:t>, 15: 29).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mahluk</a:t>
            </a:r>
            <a:r>
              <a:rPr lang="en-US" dirty="0"/>
              <a:t>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Al-Qur’an,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al-</a:t>
            </a:r>
            <a:r>
              <a:rPr lang="en-US" dirty="0" err="1"/>
              <a:t>Qur</a:t>
            </a:r>
            <a:r>
              <a:rPr lang="en-US" dirty="0"/>
              <a:t> an yang </a:t>
            </a:r>
            <a:r>
              <a:rPr lang="en-US" dirty="0" err="1"/>
              <a:t>membicarakan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ikhwal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-‟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pula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nama-nama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al-Qur’an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manusia,setidaknya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lima 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Al-Qur’an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ins </a:t>
            </a:r>
            <a:r>
              <a:rPr lang="en-US" dirty="0" err="1"/>
              <a:t>atau</a:t>
            </a:r>
            <a:r>
              <a:rPr lang="en-US" dirty="0"/>
              <a:t> al-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unas</a:t>
            </a:r>
            <a:r>
              <a:rPr lang="en-US" dirty="0"/>
              <a:t>, dan kata </a:t>
            </a:r>
            <a:r>
              <a:rPr lang="en-US" dirty="0" err="1"/>
              <a:t>basyar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kata </a:t>
            </a:r>
            <a:r>
              <a:rPr lang="en-US" dirty="0" err="1"/>
              <a:t>bani</a:t>
            </a:r>
            <a:r>
              <a:rPr lang="en-US" dirty="0"/>
              <a:t> </a:t>
            </a:r>
            <a:r>
              <a:rPr lang="en-US" dirty="0" err="1"/>
              <a:t>adam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durriyat</a:t>
            </a:r>
            <a:r>
              <a:rPr lang="en-US" dirty="0"/>
              <a:t> </a:t>
            </a:r>
            <a:r>
              <a:rPr lang="en-US" dirty="0" err="1"/>
              <a:t>adam</a:t>
            </a:r>
            <a:r>
              <a:rPr lang="en-US" dirty="0"/>
              <a:t>. </a:t>
            </a:r>
            <a:r>
              <a:rPr lang="en-US" dirty="0" err="1"/>
              <a:t>Berbicara</a:t>
            </a:r>
            <a:r>
              <a:rPr lang="en-US" dirty="0"/>
              <a:t> dan </a:t>
            </a:r>
            <a:r>
              <a:rPr lang="en-US" dirty="0" err="1"/>
              <a:t>berdiskusi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tuntas.Pembicaraan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psikofisik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laksana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Para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mencetuskan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kala,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pun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kata </a:t>
            </a:r>
            <a:r>
              <a:rPr lang="en-US" dirty="0" err="1"/>
              <a:t>sepakat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sebenarnya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kami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mengingatkan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para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eksistensi</a:t>
            </a:r>
            <a:r>
              <a:rPr lang="en-US" dirty="0"/>
              <a:t> dan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hamba</a:t>
            </a:r>
            <a:r>
              <a:rPr lang="en-US" dirty="0"/>
              <a:t> Allah dan </a:t>
            </a:r>
            <a:r>
              <a:rPr lang="en-US" dirty="0" err="1"/>
              <a:t>khalifah</a:t>
            </a:r>
            <a:r>
              <a:rPr lang="en-US" dirty="0"/>
              <a:t> di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.</a:t>
            </a:r>
            <a:endParaRPr lang="en-US" sz="1500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3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820332"/>
            <a:ext cx="5191939" cy="4002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internet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</a:t>
            </a:r>
          </a:p>
          <a:p>
            <a:pPr marL="342900" indent="-342900" algn="just">
              <a:buAutoNum type="arabicParenR"/>
            </a:pP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</a:p>
          <a:p>
            <a:pPr marL="342900" indent="-342900" algn="just">
              <a:buAutoNum type="arabicParenR"/>
            </a:pP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 dan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Islam. </a:t>
            </a:r>
          </a:p>
          <a:p>
            <a:pPr marL="342900" indent="-342900" algn="just">
              <a:buAutoNum type="arabicParenR"/>
            </a:pP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fase-fase</a:t>
            </a:r>
            <a:r>
              <a:rPr lang="en-US" dirty="0"/>
              <a:t> proses </a:t>
            </a:r>
            <a:r>
              <a:rPr lang="en-US" dirty="0" err="1"/>
              <a:t>penciptaan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. </a:t>
            </a:r>
          </a:p>
          <a:p>
            <a:pPr marL="342900" indent="-342900" algn="just">
              <a:buAutoNum type="arabicParenR"/>
            </a:pP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hakekat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endParaRPr lang="en-US" sz="15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F2FD0EC-1E74-4BB0-8A19-59B39BFAC396}"/>
              </a:ext>
            </a:extLst>
          </p:cNvPr>
          <p:cNvSpPr txBox="1">
            <a:spLocks/>
          </p:cNvSpPr>
          <p:nvPr/>
        </p:nvSpPr>
        <p:spPr>
          <a:xfrm>
            <a:off x="3398429" y="1436743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Penulisan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EB4369E6-B6AD-4D91-BAFB-2CA51E423287}"/>
              </a:ext>
            </a:extLst>
          </p:cNvPr>
          <p:cNvSpPr/>
          <p:nvPr/>
        </p:nvSpPr>
        <p:spPr>
          <a:xfrm>
            <a:off x="11268250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031101E-90BC-4ED5-8F8E-AB04DCDB7A7E}"/>
              </a:ext>
            </a:extLst>
          </p:cNvPr>
          <p:cNvSpPr/>
          <p:nvPr/>
        </p:nvSpPr>
        <p:spPr>
          <a:xfrm>
            <a:off x="10379574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45CBEA5-CA89-4D58-8972-E763089D5E72}"/>
              </a:ext>
            </a:extLst>
          </p:cNvPr>
          <p:cNvSpPr/>
          <p:nvPr/>
        </p:nvSpPr>
        <p:spPr>
          <a:xfrm>
            <a:off x="10907874" y="558727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9DA13A0-B3AA-4F46-9B3C-700131B2EBCD}"/>
              </a:ext>
            </a:extLst>
          </p:cNvPr>
          <p:cNvSpPr/>
          <p:nvPr/>
        </p:nvSpPr>
        <p:spPr>
          <a:xfrm>
            <a:off x="35074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DE50E4B8-31EE-4D23-B413-7FA3F4F52674}"/>
              </a:ext>
            </a:extLst>
          </p:cNvPr>
          <p:cNvSpPr/>
          <p:nvPr/>
        </p:nvSpPr>
        <p:spPr>
          <a:xfrm>
            <a:off x="11268250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81C5FC2B-E423-4949-93D2-BF8D27F321DC}"/>
              </a:ext>
            </a:extLst>
          </p:cNvPr>
          <p:cNvSpPr/>
          <p:nvPr/>
        </p:nvSpPr>
        <p:spPr>
          <a:xfrm>
            <a:off x="10823912" y="4401287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7408016-1C95-40BB-8444-ABA0EC449E09}"/>
              </a:ext>
            </a:extLst>
          </p:cNvPr>
          <p:cNvSpPr/>
          <p:nvPr/>
        </p:nvSpPr>
        <p:spPr>
          <a:xfrm>
            <a:off x="890140" y="609389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C400407B-821C-4499-87C7-6B46AE5CB785}"/>
              </a:ext>
            </a:extLst>
          </p:cNvPr>
          <p:cNvSpPr/>
          <p:nvPr/>
        </p:nvSpPr>
        <p:spPr>
          <a:xfrm>
            <a:off x="268032" y="5509462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4756562-3940-42FE-B8CA-82CF9DDC2283}"/>
              </a:ext>
            </a:extLst>
          </p:cNvPr>
          <p:cNvSpPr/>
          <p:nvPr/>
        </p:nvSpPr>
        <p:spPr>
          <a:xfrm>
            <a:off x="9382" y="4925030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36B106C-6712-4F96-8E4F-C42D464B6295}"/>
              </a:ext>
            </a:extLst>
          </p:cNvPr>
          <p:cNvSpPr/>
          <p:nvPr/>
        </p:nvSpPr>
        <p:spPr>
          <a:xfrm>
            <a:off x="1778816" y="6111016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ACCBE167-A9D8-427D-9178-1884278E1894}"/>
              </a:ext>
            </a:extLst>
          </p:cNvPr>
          <p:cNvSpPr/>
          <p:nvPr/>
        </p:nvSpPr>
        <p:spPr>
          <a:xfrm>
            <a:off x="1162491" y="565994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9F57F226-8F74-4EFE-A0ED-1FCCAAD1B082}"/>
              </a:ext>
            </a:extLst>
          </p:cNvPr>
          <p:cNvSpPr/>
          <p:nvPr/>
        </p:nvSpPr>
        <p:spPr>
          <a:xfrm>
            <a:off x="1048048" y="5075513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A6CD502-1F8B-4DC5-B4C7-1987E52D007E}"/>
              </a:ext>
            </a:extLst>
          </p:cNvPr>
          <p:cNvSpPr/>
          <p:nvPr/>
        </p:nvSpPr>
        <p:spPr>
          <a:xfrm rot="566549">
            <a:off x="651322" y="4434964"/>
            <a:ext cx="888676" cy="746984"/>
          </a:xfrm>
          <a:prstGeom prst="cube">
            <a:avLst/>
          </a:prstGeom>
          <a:solidFill>
            <a:srgbClr val="546B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800A9-8D28-474D-93D4-AB0D33F23603}"/>
              </a:ext>
            </a:extLst>
          </p:cNvPr>
          <p:cNvSpPr/>
          <p:nvPr/>
        </p:nvSpPr>
        <p:spPr>
          <a:xfrm>
            <a:off x="1984193" y="451072"/>
            <a:ext cx="8223613" cy="578598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13A75F2-F669-443D-AAF3-4DF99E6A7F86}"/>
              </a:ext>
            </a:extLst>
          </p:cNvPr>
          <p:cNvSpPr txBox="1">
            <a:spLocks/>
          </p:cNvSpPr>
          <p:nvPr/>
        </p:nvSpPr>
        <p:spPr>
          <a:xfrm>
            <a:off x="3500029" y="1820332"/>
            <a:ext cx="5191939" cy="4002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makalah</a:t>
            </a:r>
            <a:r>
              <a:rPr lang="en-US" dirty="0"/>
              <a:t> yang </a:t>
            </a:r>
            <a:r>
              <a:rPr lang="en-US" dirty="0" err="1"/>
              <a:t>berjudul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islam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dan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oleh Allah SWT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sari </a:t>
            </a:r>
            <a:r>
              <a:rPr lang="en-US" dirty="0" err="1"/>
              <a:t>pati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wujud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-NYA yang lain. </a:t>
            </a:r>
          </a:p>
          <a:p>
            <a:pPr algn="just"/>
            <a:r>
              <a:rPr lang="en-US" dirty="0" err="1"/>
              <a:t>Makalah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hakekat</a:t>
            </a:r>
            <a:r>
              <a:rPr lang="en-US" dirty="0"/>
              <a:t> </a:t>
            </a:r>
            <a:r>
              <a:rPr lang="en-US" dirty="0" err="1"/>
              <a:t>manusia,dengan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semestinya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selaku</a:t>
            </a:r>
            <a:r>
              <a:rPr lang="en-US" dirty="0"/>
              <a:t> </a:t>
            </a:r>
            <a:r>
              <a:rPr lang="en-US" dirty="0" err="1"/>
              <a:t>khalifah</a:t>
            </a:r>
            <a:r>
              <a:rPr lang="en-US" dirty="0"/>
              <a:t> </a:t>
            </a:r>
            <a:r>
              <a:rPr lang="en-US" dirty="0" err="1"/>
              <a:t>dimuka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.. </a:t>
            </a:r>
            <a:endParaRPr lang="en-US" sz="15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F2FD0EC-1E74-4BB0-8A19-59B39BFAC396}"/>
              </a:ext>
            </a:extLst>
          </p:cNvPr>
          <p:cNvSpPr txBox="1">
            <a:spLocks/>
          </p:cNvSpPr>
          <p:nvPr/>
        </p:nvSpPr>
        <p:spPr>
          <a:xfrm>
            <a:off x="3500029" y="1405774"/>
            <a:ext cx="2235199" cy="38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Penulisan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732719F-21B5-4155-972A-1FD16CD6964C}"/>
              </a:ext>
            </a:extLst>
          </p:cNvPr>
          <p:cNvSpPr txBox="1">
            <a:spLocks/>
          </p:cNvSpPr>
          <p:nvPr/>
        </p:nvSpPr>
        <p:spPr>
          <a:xfrm>
            <a:off x="6157629" y="5677966"/>
            <a:ext cx="3605620" cy="57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3775</Words>
  <Application>Microsoft Office PowerPoint</Application>
  <PresentationFormat>Layar Lebar</PresentationFormat>
  <Paragraphs>164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26</vt:i4>
      </vt:variant>
    </vt:vector>
  </HeadingPairs>
  <TitlesOfParts>
    <vt:vector size="27" baseType="lpstr">
      <vt:lpstr>Office Theme</vt:lpstr>
      <vt:lpstr>Manusia Dalam Perspektif Islam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Manusia Dalam Perspektif Islam</dc:title>
  <dc:creator>khikhi Ramadhan</dc:creator>
  <cp:lastModifiedBy>leiseptian549@gmail.com</cp:lastModifiedBy>
  <cp:revision>2</cp:revision>
  <dcterms:created xsi:type="dcterms:W3CDTF">2022-09-14T11:02:40Z</dcterms:created>
  <dcterms:modified xsi:type="dcterms:W3CDTF">2022-09-14T16:04:18Z</dcterms:modified>
</cp:coreProperties>
</file>