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listoga" charset="1" panose="00000500000000000000"/>
      <p:regular r:id="rId10"/>
    </p:embeddedFont>
    <p:embeddedFont>
      <p:font typeface="Public Sans" charset="1" panose="00000000000000000000"/>
      <p:regular r:id="rId11"/>
    </p:embeddedFont>
    <p:embeddedFont>
      <p:font typeface="Public Sans Bold" charset="1" panose="00000000000000000000"/>
      <p:regular r:id="rId12"/>
    </p:embeddedFont>
    <p:embeddedFont>
      <p:font typeface="Public Sans Italics" charset="1" panose="00000000000000000000"/>
      <p:regular r:id="rId13"/>
    </p:embeddedFont>
    <p:embeddedFont>
      <p:font typeface="Public Sans Bold Italics"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28" Target="slides/slide14.xml" Type="http://schemas.openxmlformats.org/officeDocument/2006/relationships/slide"/><Relationship Id="rId29" Target="slides/slide15.xml" Type="http://schemas.openxmlformats.org/officeDocument/2006/relationships/slide"/><Relationship Id="rId3" Target="viewProps.xml" Type="http://schemas.openxmlformats.org/officeDocument/2006/relationships/viewProps"/><Relationship Id="rId30" Target="slides/slide16.xml" Type="http://schemas.openxmlformats.org/officeDocument/2006/relationships/slide"/><Relationship Id="rId31" Target="slides/slide17.xml" Type="http://schemas.openxmlformats.org/officeDocument/2006/relationships/slide"/><Relationship Id="rId32" Target="slides/slide18.xml" Type="http://schemas.openxmlformats.org/officeDocument/2006/relationships/slide"/><Relationship Id="rId33" Target="slides/slide19.xml" Type="http://schemas.openxmlformats.org/officeDocument/2006/relationships/slide"/><Relationship Id="rId34" Target="slides/slide20.xml" Type="http://schemas.openxmlformats.org/officeDocument/2006/relationships/slide"/><Relationship Id="rId35" Target="slides/slide21.xml" Type="http://schemas.openxmlformats.org/officeDocument/2006/relationships/slide"/><Relationship Id="rId36" Target="slides/slide22.xml" Type="http://schemas.openxmlformats.org/officeDocument/2006/relationships/slide"/><Relationship Id="rId37" Target="slides/slide23.xml" Type="http://schemas.openxmlformats.org/officeDocument/2006/relationships/slide"/><Relationship Id="rId38" Target="slides/slide24.xml" Type="http://schemas.openxmlformats.org/officeDocument/2006/relationships/slide"/><Relationship Id="rId39" Target="slides/slide25.xml" Type="http://schemas.openxmlformats.org/officeDocument/2006/relationships/slide"/><Relationship Id="rId4" Target="theme/theme1.xml" Type="http://schemas.openxmlformats.org/officeDocument/2006/relationships/theme"/><Relationship Id="rId40" Target="slides/slide26.xml" Type="http://schemas.openxmlformats.org/officeDocument/2006/relationships/slide"/><Relationship Id="rId41" Target="slides/slide2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png" Type="http://schemas.openxmlformats.org/officeDocument/2006/relationships/image"/><Relationship Id="rId12" Target="../media/image32.png" Type="http://schemas.openxmlformats.org/officeDocument/2006/relationships/image"/><Relationship Id="rId13" Target="../media/image33.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png" Type="http://schemas.openxmlformats.org/officeDocument/2006/relationships/image"/><Relationship Id="rId12" Target="../media/image39.png" Type="http://schemas.openxmlformats.org/officeDocument/2006/relationships/image"/><Relationship Id="rId13" Target="../media/image40.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png" Type="http://schemas.openxmlformats.org/officeDocument/2006/relationships/image"/><Relationship Id="rId12" Target="../media/image47.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11" Target="../media/image49.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png" Type="http://schemas.openxmlformats.org/officeDocument/2006/relationships/image"/><Relationship Id="rId11" Target="../media/image51.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png" Type="http://schemas.openxmlformats.org/officeDocument/2006/relationships/image"/><Relationship Id="rId11" Target="../media/image53.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11" Target="../media/image55.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png" Type="http://schemas.openxmlformats.org/officeDocument/2006/relationships/image"/><Relationship Id="rId11" Target="../media/image57.png" Type="http://schemas.openxmlformats.org/officeDocument/2006/relationships/image"/><Relationship Id="rId12" Target="../media/image58.png" Type="http://schemas.openxmlformats.org/officeDocument/2006/relationships/image"/><Relationship Id="rId13" Target="../media/image59.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0.png" Type="http://schemas.openxmlformats.org/officeDocument/2006/relationships/image"/><Relationship Id="rId11" Target="../media/image61.png" Type="http://schemas.openxmlformats.org/officeDocument/2006/relationships/image"/><Relationship Id="rId12" Target="../media/image62.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3.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4.png" Type="http://schemas.openxmlformats.org/officeDocument/2006/relationships/image"/><Relationship Id="rId11" Target="../media/image65.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6.png" Type="http://schemas.openxmlformats.org/officeDocument/2006/relationships/image"/><Relationship Id="rId3" Target="../media/image67.svg" Type="http://schemas.openxmlformats.org/officeDocument/2006/relationships/image"/><Relationship Id="rId4" Target="../media/image68.png" Type="http://schemas.openxmlformats.org/officeDocument/2006/relationships/image"/><Relationship Id="rId5" Target="../media/image69.svg" Type="http://schemas.openxmlformats.org/officeDocument/2006/relationships/image"/><Relationship Id="rId6" Target="../media/image70.png" Type="http://schemas.openxmlformats.org/officeDocument/2006/relationships/image"/><Relationship Id="rId7" Target="../media/image71.svg" Type="http://schemas.openxmlformats.org/officeDocument/2006/relationships/image"/><Relationship Id="rId8" Target="../media/image72.png" Type="http://schemas.openxmlformats.org/officeDocument/2006/relationships/image"/><Relationship Id="rId9" Target="../media/image7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png" Type="http://schemas.openxmlformats.org/officeDocument/2006/relationships/image"/><Relationship Id="rId12" Target="../media/image26.png" Type="http://schemas.openxmlformats.org/officeDocument/2006/relationships/image"/><Relationship Id="rId13" Target="../media/image27.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7BA9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20656" y="5479180"/>
            <a:ext cx="3177353" cy="3419852"/>
          </a:xfrm>
          <a:prstGeom prst="rect">
            <a:avLst/>
          </a:prstGeom>
        </p:spPr>
      </p:pic>
      <p:grpSp>
        <p:nvGrpSpPr>
          <p:cNvPr name="Group 3" id="3"/>
          <p:cNvGrpSpPr/>
          <p:nvPr/>
        </p:nvGrpSpPr>
        <p:grpSpPr>
          <a:xfrm rot="0">
            <a:off x="4054468" y="2356733"/>
            <a:ext cx="10179064" cy="4850626"/>
            <a:chOff x="0" y="0"/>
            <a:chExt cx="13572085" cy="6467501"/>
          </a:xfrm>
        </p:grpSpPr>
        <p:sp>
          <p:nvSpPr>
            <p:cNvPr name="TextBox 4" id="4"/>
            <p:cNvSpPr txBox="true"/>
            <p:nvPr/>
          </p:nvSpPr>
          <p:spPr>
            <a:xfrm rot="0">
              <a:off x="0" y="-20108"/>
              <a:ext cx="13572085" cy="3225800"/>
            </a:xfrm>
            <a:prstGeom prst="rect">
              <a:avLst/>
            </a:prstGeom>
          </p:spPr>
          <p:txBody>
            <a:bodyPr anchor="t" rtlCol="false" tIns="0" lIns="0" bIns="0" rIns="0">
              <a:spAutoFit/>
            </a:bodyPr>
            <a:lstStyle/>
            <a:p>
              <a:pPr algn="ctr">
                <a:lnSpc>
                  <a:spcPts val="7679"/>
                </a:lnSpc>
              </a:pPr>
              <a:r>
                <a:rPr lang="en-US" sz="6399">
                  <a:solidFill>
                    <a:srgbClr val="4F674F"/>
                  </a:solidFill>
                  <a:latin typeface="Calistoga"/>
                </a:rPr>
                <a:t>PENDIDIKAN AGAMA</a:t>
              </a:r>
            </a:p>
            <a:p>
              <a:pPr algn="ctr">
                <a:lnSpc>
                  <a:spcPts val="5759"/>
                </a:lnSpc>
              </a:pPr>
              <a:r>
                <a:rPr lang="en-US" sz="4800">
                  <a:solidFill>
                    <a:srgbClr val="4F674F"/>
                  </a:solidFill>
                  <a:latin typeface="Calistoga"/>
                </a:rPr>
                <a:t>TEMA:</a:t>
              </a:r>
            </a:p>
            <a:p>
              <a:pPr algn="ctr">
                <a:lnSpc>
                  <a:spcPts val="5759"/>
                </a:lnSpc>
              </a:pPr>
              <a:r>
                <a:rPr lang="en-US" sz="4800">
                  <a:solidFill>
                    <a:srgbClr val="4F674F"/>
                  </a:solidFill>
                  <a:latin typeface="Calistoga"/>
                </a:rPr>
                <a:t>Manusia Dalam Perspektif Islam</a:t>
              </a:r>
            </a:p>
          </p:txBody>
        </p:sp>
        <p:sp>
          <p:nvSpPr>
            <p:cNvPr name="TextBox 5" id="5"/>
            <p:cNvSpPr txBox="true"/>
            <p:nvPr/>
          </p:nvSpPr>
          <p:spPr>
            <a:xfrm rot="0">
              <a:off x="2407725" y="3854053"/>
              <a:ext cx="8756636" cy="2613448"/>
            </a:xfrm>
            <a:prstGeom prst="rect">
              <a:avLst/>
            </a:prstGeom>
          </p:spPr>
          <p:txBody>
            <a:bodyPr anchor="t" rtlCol="false" tIns="0" lIns="0" bIns="0" rIns="0">
              <a:spAutoFit/>
            </a:bodyPr>
            <a:lstStyle/>
            <a:p>
              <a:pPr algn="ctr">
                <a:lnSpc>
                  <a:spcPts val="3920"/>
                </a:lnSpc>
              </a:pPr>
              <a:r>
                <a:rPr lang="en-US" sz="2800">
                  <a:solidFill>
                    <a:srgbClr val="323232"/>
                  </a:solidFill>
                  <a:latin typeface="Public Sans"/>
                </a:rPr>
                <a:t>Disusun Oleh:</a:t>
              </a:r>
            </a:p>
            <a:p>
              <a:pPr>
                <a:lnSpc>
                  <a:spcPts val="3920"/>
                </a:lnSpc>
              </a:pPr>
              <a:r>
                <a:rPr lang="en-US" sz="2800">
                  <a:solidFill>
                    <a:srgbClr val="323232"/>
                  </a:solidFill>
                  <a:latin typeface="Public Sans"/>
                </a:rPr>
                <a:t>Afrizal (221011700096)</a:t>
              </a:r>
            </a:p>
            <a:p>
              <a:pPr>
                <a:lnSpc>
                  <a:spcPts val="3920"/>
                </a:lnSpc>
              </a:pPr>
              <a:r>
                <a:rPr lang="en-US" sz="2800">
                  <a:solidFill>
                    <a:srgbClr val="323232"/>
                  </a:solidFill>
                  <a:latin typeface="Public Sans"/>
                </a:rPr>
                <a:t>Arif Frima Ari Suwadji (221011700443)</a:t>
              </a:r>
            </a:p>
            <a:p>
              <a:pPr>
                <a:lnSpc>
                  <a:spcPts val="3920"/>
                </a:lnSpc>
              </a:pPr>
              <a:r>
                <a:rPr lang="en-US" sz="2800">
                  <a:solidFill>
                    <a:srgbClr val="323232"/>
                  </a:solidFill>
                  <a:latin typeface="Public Sans"/>
                </a:rPr>
                <a:t>Lei Septian (221011700437)</a:t>
              </a:r>
            </a:p>
          </p:txBody>
        </p:sp>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752050" y="3415695"/>
            <a:ext cx="7558084" cy="7613454"/>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026223" y="7189106"/>
            <a:ext cx="3009737" cy="4138388"/>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5337371">
            <a:off x="52988" y="-1681330"/>
            <a:ext cx="3892763" cy="3928477"/>
          </a:xfrm>
          <a:prstGeom prst="rect">
            <a:avLst/>
          </a:prstGeom>
        </p:spPr>
      </p:pic>
      <p:pic>
        <p:nvPicPr>
          <p:cNvPr name="Picture 9" id="9"/>
          <p:cNvPicPr>
            <a:picLocks noChangeAspect="true"/>
          </p:cNvPicPr>
          <p:nvPr/>
        </p:nvPicPr>
        <p:blipFill>
          <a:blip r:embed="rId10"/>
          <a:srcRect l="0" t="0" r="0" b="0"/>
          <a:stretch>
            <a:fillRect/>
          </a:stretch>
        </p:blipFill>
        <p:spPr>
          <a:xfrm flipH="false" flipV="false" rot="0">
            <a:off x="16165000" y="196592"/>
            <a:ext cx="2123000" cy="1664216"/>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grpSp>
        <p:nvGrpSpPr>
          <p:cNvPr name="Group 2" id="2"/>
          <p:cNvGrpSpPr/>
          <p:nvPr/>
        </p:nvGrpSpPr>
        <p:grpSpPr>
          <a:xfrm rot="0">
            <a:off x="3243678" y="172312"/>
            <a:ext cx="14339222" cy="1182640"/>
            <a:chOff x="0" y="0"/>
            <a:chExt cx="19118963" cy="1576853"/>
          </a:xfrm>
        </p:grpSpPr>
        <p:sp>
          <p:nvSpPr>
            <p:cNvPr name="TextBox 3" id="3"/>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2. Al-Insan</a:t>
              </a:r>
            </a:p>
          </p:txBody>
        </p:sp>
        <p:sp>
          <p:nvSpPr>
            <p:cNvPr name="TextBox 4" id="4"/>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sp>
        <p:nvSpPr>
          <p:cNvPr name="TextBox 9" id="9"/>
          <p:cNvSpPr txBox="true"/>
          <p:nvPr/>
        </p:nvSpPr>
        <p:spPr>
          <a:xfrm rot="0">
            <a:off x="3243678" y="971550"/>
            <a:ext cx="14339222" cy="8950325"/>
          </a:xfrm>
          <a:prstGeom prst="rect">
            <a:avLst/>
          </a:prstGeom>
        </p:spPr>
        <p:txBody>
          <a:bodyPr anchor="t" rtlCol="false" tIns="0" lIns="0" bIns="0" rIns="0">
            <a:spAutoFit/>
          </a:bodyPr>
          <a:lstStyle/>
          <a:p>
            <a:pPr algn="just">
              <a:lnSpc>
                <a:spcPts val="2800"/>
              </a:lnSpc>
            </a:pPr>
            <a:r>
              <a:rPr lang="en-US" sz="2000">
                <a:solidFill>
                  <a:srgbClr val="323232"/>
                </a:solidFill>
                <a:latin typeface="Public Sans"/>
              </a:rPr>
              <a:t>Secara etimologi, al-insan dapat diartikan harmonis, lemah lembut, tampak, atau pelupa. Menurut M. Quraish Shihab, manusia dalam al-Qur’an disebut dengan al-insan yang terambil dari kata uns yang berarti jinak, harmonis dan tampak. Pendapat ini jika ditinjau dari sudut pandang al-Qur’an lebih tepat dari yang berpendapat bahwa ia terambil dari kata nasiya (yang berarti lupa), atau nasa-yansu (yang berarti bergoncang). Kata insan digunakan al-Qur’an untuk menunjukkan kepada manusia dengan seluruh totalitas, jiwa dan raga. Manusia berbeda antara seseorang dengan yang lain, akibat perbedaan fisik, mental dan kecerdasannya.</a:t>
            </a:r>
          </a:p>
          <a:p>
            <a:pPr algn="just">
              <a:lnSpc>
                <a:spcPts val="1679"/>
              </a:lnSpc>
            </a:pPr>
          </a:p>
          <a:p>
            <a:pPr algn="just">
              <a:lnSpc>
                <a:spcPts val="2800"/>
              </a:lnSpc>
            </a:pPr>
            <a:r>
              <a:rPr lang="en-US" sz="2000">
                <a:solidFill>
                  <a:srgbClr val="323232"/>
                </a:solidFill>
                <a:latin typeface="Public Sans"/>
              </a:rPr>
              <a:t>Al-insan digunakan al-Qur’an untuk menunjukkan totalitas manusia sebagai makhluk jasmani dan rohani. Harmonisasi kedua aspek tersebut dengan berbagai potensi yang dimilikinya mengantarkan manusia sebagai makhluk Allah yang unik dan istimewa lagi sempurna, dan memiliki perbedaan individual antara satu dengan yang lain, dan sebagai makhluk dinamis, sehingga mampu menyandang predikat khalifah Allah di muka bumi</a:t>
            </a:r>
          </a:p>
          <a:p>
            <a:pPr algn="just">
              <a:lnSpc>
                <a:spcPts val="1679"/>
              </a:lnSpc>
            </a:pPr>
          </a:p>
          <a:p>
            <a:pPr algn="just">
              <a:lnSpc>
                <a:spcPts val="2800"/>
              </a:lnSpc>
            </a:pPr>
            <a:r>
              <a:rPr lang="en-US" sz="2000">
                <a:solidFill>
                  <a:srgbClr val="323232"/>
                </a:solidFill>
                <a:latin typeface="Public Sans"/>
              </a:rPr>
              <a:t>Perpaduan antara aspek fisik dan psikis telah membantu manusia untuk mengekspresikan dimensi al-insan dan al-bayan, yaitu sebagai makhluk berbudaya yang mampu berbicara, mengetahui baik dan buruk, dan lain sebagainya</a:t>
            </a:r>
          </a:p>
          <a:p>
            <a:pPr algn="just">
              <a:lnSpc>
                <a:spcPts val="1679"/>
              </a:lnSpc>
            </a:pPr>
          </a:p>
          <a:p>
            <a:pPr algn="just">
              <a:lnSpc>
                <a:spcPts val="2800"/>
              </a:lnSpc>
            </a:pPr>
            <a:r>
              <a:rPr lang="en-US" sz="2000">
                <a:solidFill>
                  <a:srgbClr val="323232"/>
                </a:solidFill>
                <a:latin typeface="Public Sans"/>
              </a:rPr>
              <a:t>Dengan kemampuan ini, manusia akan mampu mengemban amanah Allah di muka bumi secara utuh, yakni akan dapat membentuk dan mengembangkan diri dan komunitasnya sesuai dengan nilai-nilai insaniah yang memiliki nuansa ilahiah dan hanif. Integritas ini akan tergambar pada nilai-nilai iman dan bentuk amaliahnya. Namun demikian, manusia sering lalai bahkan melupakan nilai-nilai insaniah yang dimilikinya dengan berbuat berbagai bentuk mafsadah (kerusakan) di muka bumi</a:t>
            </a:r>
          </a:p>
          <a:p>
            <a:pPr algn="just">
              <a:lnSpc>
                <a:spcPts val="1679"/>
              </a:lnSpc>
            </a:pPr>
          </a:p>
          <a:p>
            <a:pPr algn="just" marL="0" indent="0" lvl="0">
              <a:lnSpc>
                <a:spcPts val="2800"/>
              </a:lnSpc>
            </a:pPr>
            <a:r>
              <a:rPr lang="en-US" sz="2000">
                <a:solidFill>
                  <a:srgbClr val="323232"/>
                </a:solidFill>
                <a:latin typeface="Public Sans"/>
              </a:rPr>
              <a:t>Menurut ‘Aisyah bint al-Syati’, bahwa term al-insan yang terdapat dalam Al-Qur’an menunjukkan kepada ketinggian derajat manusia yang membuatnya layak menjadi khalifah di bumi dan mampu memikul beban berat dan aktif (tugas keagamaan) dan amanah kehidupan. Hanya manusialah yang dibekali keistimewaan ilmu (punya ilmu pengetahuan), al-bayan (pandai bicara), al-‘aql (mampu berpikir), al-tamyiz (mampu menerapkan dan mengambil keputusan) sehingga siap menghadapi ujian, memilih yang baik, mengatasi kesesatan dan berbagai persoalan hidup yang mengakibatkan kedudukan dan derajatnya lebih dari derajat dan martabat berbagai organisme dan makhluk-makhluk lainnya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3347066" y="2315990"/>
            <a:ext cx="6829743" cy="2832850"/>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3305408" y="5399766"/>
            <a:ext cx="6829743" cy="1929248"/>
          </a:xfrm>
          <a:prstGeom prst="rect">
            <a:avLst/>
          </a:prstGeom>
        </p:spPr>
      </p:pic>
      <p:pic>
        <p:nvPicPr>
          <p:cNvPr name="Picture 8" id="8"/>
          <p:cNvPicPr>
            <a:picLocks noChangeAspect="true"/>
          </p:cNvPicPr>
          <p:nvPr/>
        </p:nvPicPr>
        <p:blipFill>
          <a:blip r:embed="rId12"/>
          <a:srcRect l="0" t="0" r="0" b="0"/>
          <a:stretch>
            <a:fillRect/>
          </a:stretch>
        </p:blipFill>
        <p:spPr>
          <a:xfrm flipH="false" flipV="false" rot="0">
            <a:off x="3305408" y="7579939"/>
            <a:ext cx="6913058" cy="2075993"/>
          </a:xfrm>
          <a:prstGeom prst="rect">
            <a:avLst/>
          </a:prstGeom>
        </p:spPr>
      </p:pic>
      <p:pic>
        <p:nvPicPr>
          <p:cNvPr name="Picture 9" id="9"/>
          <p:cNvPicPr>
            <a:picLocks noChangeAspect="true"/>
          </p:cNvPicPr>
          <p:nvPr/>
        </p:nvPicPr>
        <p:blipFill>
          <a:blip r:embed="rId13"/>
          <a:srcRect l="0" t="0" r="0" b="0"/>
          <a:stretch>
            <a:fillRect/>
          </a:stretch>
        </p:blipFill>
        <p:spPr>
          <a:xfrm flipH="false" flipV="false" rot="0">
            <a:off x="10532562" y="5557049"/>
            <a:ext cx="7153726" cy="4045781"/>
          </a:xfrm>
          <a:prstGeom prst="rect">
            <a:avLst/>
          </a:prstGeom>
        </p:spPr>
      </p:pic>
      <p:grpSp>
        <p:nvGrpSpPr>
          <p:cNvPr name="Group 10" id="10"/>
          <p:cNvGrpSpPr/>
          <p:nvPr/>
        </p:nvGrpSpPr>
        <p:grpSpPr>
          <a:xfrm rot="0">
            <a:off x="3347066" y="258071"/>
            <a:ext cx="14339222" cy="1182640"/>
            <a:chOff x="0" y="0"/>
            <a:chExt cx="19118963" cy="1576853"/>
          </a:xfrm>
        </p:grpSpPr>
        <p:sp>
          <p:nvSpPr>
            <p:cNvPr name="TextBox 11" id="11"/>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2. Al-Insan</a:t>
              </a:r>
            </a:p>
          </p:txBody>
        </p:sp>
        <p:sp>
          <p:nvSpPr>
            <p:cNvPr name="TextBox 12" id="12"/>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sp>
        <p:nvSpPr>
          <p:cNvPr name="TextBox 13" id="13"/>
          <p:cNvSpPr txBox="true"/>
          <p:nvPr/>
        </p:nvSpPr>
        <p:spPr>
          <a:xfrm rot="0">
            <a:off x="3347066" y="1052826"/>
            <a:ext cx="14339222" cy="1063625"/>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Kata al-insan juga digunakan dalam al-Qur’an untuk menunjukkan proses kejadian manusia sesudah Adam. Kejadiannya mengalami proses yang bertahap secara dinamis dan sempurna di dalam di dalam rahim. Q.S. al-Nahl/16: 78; Q.S. al-Mu’minun/23: 12-14.</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3347066" y="1546473"/>
            <a:ext cx="6920927" cy="4068104"/>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10726227" y="5927725"/>
            <a:ext cx="7326525" cy="2054063"/>
          </a:xfrm>
          <a:prstGeom prst="rect">
            <a:avLst/>
          </a:prstGeom>
        </p:spPr>
      </p:pic>
      <p:grpSp>
        <p:nvGrpSpPr>
          <p:cNvPr name="Group 8" id="8"/>
          <p:cNvGrpSpPr/>
          <p:nvPr/>
        </p:nvGrpSpPr>
        <p:grpSpPr>
          <a:xfrm rot="0">
            <a:off x="3347066" y="162821"/>
            <a:ext cx="14339222" cy="1182640"/>
            <a:chOff x="0" y="0"/>
            <a:chExt cx="19118963" cy="1576853"/>
          </a:xfrm>
        </p:grpSpPr>
        <p:sp>
          <p:nvSpPr>
            <p:cNvPr name="TextBox 9" id="9"/>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3. Al-Ins</a:t>
              </a:r>
            </a:p>
          </p:txBody>
        </p:sp>
        <p:sp>
          <p:nvSpPr>
            <p:cNvPr name="TextBox 10" id="10"/>
            <p:cNvSpPr txBox="true"/>
            <p:nvPr/>
          </p:nvSpPr>
          <p:spPr>
            <a:xfrm rot="0">
              <a:off x="0" y="1120844"/>
              <a:ext cx="19118963" cy="459317"/>
            </a:xfrm>
            <a:prstGeom prst="rect">
              <a:avLst/>
            </a:prstGeom>
          </p:spPr>
          <p:txBody>
            <a:bodyPr anchor="t" rtlCol="false" tIns="0" lIns="0" bIns="0" rIns="0">
              <a:spAutoFit/>
            </a:bodyPr>
            <a:lstStyle/>
            <a:p>
              <a:pPr>
                <a:lnSpc>
                  <a:spcPts val="2800"/>
                </a:lnSpc>
              </a:pPr>
              <a:r>
                <a:rPr lang="en-US" sz="2000">
                  <a:solidFill>
                    <a:srgbClr val="323232"/>
                  </a:solidFill>
                  <a:latin typeface="Public Sans"/>
                </a:rPr>
                <a:t>Kata al-ins disebutkan dalam Q.S. al-An‘am/6: 130</a:t>
              </a:r>
            </a:p>
          </p:txBody>
        </p:sp>
      </p:grpSp>
      <p:sp>
        <p:nvSpPr>
          <p:cNvPr name="TextBox 11" id="11"/>
          <p:cNvSpPr txBox="true"/>
          <p:nvPr/>
        </p:nvSpPr>
        <p:spPr>
          <a:xfrm rot="0">
            <a:off x="3347066" y="5870575"/>
            <a:ext cx="7169611" cy="3387725"/>
          </a:xfrm>
          <a:prstGeom prst="rect">
            <a:avLst/>
          </a:prstGeom>
        </p:spPr>
        <p:txBody>
          <a:bodyPr anchor="t" rtlCol="false" tIns="0" lIns="0" bIns="0" rIns="0">
            <a:spAutoFit/>
          </a:bodyPr>
          <a:lstStyle/>
          <a:p>
            <a:pPr algn="just">
              <a:lnSpc>
                <a:spcPts val="2800"/>
              </a:lnSpc>
            </a:pPr>
            <a:r>
              <a:rPr lang="en-US" sz="2000">
                <a:solidFill>
                  <a:srgbClr val="323232"/>
                </a:solidFill>
                <a:latin typeface="Public Sans"/>
              </a:rPr>
              <a:t>Secara etimologi, kata al-ins berasal dari kata a-na-sa yang berarti sesuatu yang tampak dan setiap sesuatu yang menyalahi cara liar. Namun, jika diperhatikan bahwa al-Qur’an senantiasa menandemkan dengan kata al-jin yang berarti tertutup, maka makna yang paling ideal untuk makna al-ins adalah sesuatu yang tampak</a:t>
            </a:r>
          </a:p>
          <a:p>
            <a:pPr algn="just">
              <a:lnSpc>
                <a:spcPts val="1679"/>
              </a:lnSpc>
            </a:pPr>
          </a:p>
          <a:p>
            <a:pPr algn="just" marL="0" indent="0" lvl="0">
              <a:lnSpc>
                <a:spcPts val="2800"/>
              </a:lnSpc>
            </a:pPr>
            <a:r>
              <a:rPr lang="en-US" sz="2000">
                <a:solidFill>
                  <a:srgbClr val="323232"/>
                </a:solidFill>
                <a:latin typeface="Public Sans"/>
              </a:rPr>
              <a:t>Sementara pembahasan tentang al-ins terkait dengan perintah Allah terhadap mereka untuk melaksanakan ibadah kepada Allah. Dalam Q.S. al-Zariyat/51: 56</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3347066" y="4390125"/>
            <a:ext cx="8212629" cy="3535648"/>
          </a:xfrm>
          <a:prstGeom prst="rect">
            <a:avLst/>
          </a:prstGeom>
        </p:spPr>
      </p:pic>
      <p:grpSp>
        <p:nvGrpSpPr>
          <p:cNvPr name="Group 7" id="7"/>
          <p:cNvGrpSpPr/>
          <p:nvPr/>
        </p:nvGrpSpPr>
        <p:grpSpPr>
          <a:xfrm rot="0">
            <a:off x="3347066" y="162821"/>
            <a:ext cx="14339222" cy="1535065"/>
            <a:chOff x="0" y="0"/>
            <a:chExt cx="19118963" cy="2046753"/>
          </a:xfrm>
        </p:grpSpPr>
        <p:sp>
          <p:nvSpPr>
            <p:cNvPr name="TextBox 8" id="8"/>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4. Al-Nas</a:t>
              </a:r>
            </a:p>
          </p:txBody>
        </p:sp>
        <p:sp>
          <p:nvSpPr>
            <p:cNvPr name="TextBox 9" id="9"/>
            <p:cNvSpPr txBox="true"/>
            <p:nvPr/>
          </p:nvSpPr>
          <p:spPr>
            <a:xfrm rot="0">
              <a:off x="0" y="1120844"/>
              <a:ext cx="19118963" cy="929217"/>
            </a:xfrm>
            <a:prstGeom prst="rect">
              <a:avLst/>
            </a:prstGeom>
          </p:spPr>
          <p:txBody>
            <a:bodyPr anchor="t" rtlCol="false" tIns="0" lIns="0" bIns="0" rIns="0">
              <a:spAutoFit/>
            </a:bodyPr>
            <a:lstStyle/>
            <a:p>
              <a:pPr>
                <a:lnSpc>
                  <a:spcPts val="2800"/>
                </a:lnSpc>
              </a:pPr>
              <a:r>
                <a:rPr lang="en-US" sz="2000">
                  <a:solidFill>
                    <a:srgbClr val="323232"/>
                  </a:solidFill>
                  <a:latin typeface="Public Sans"/>
                </a:rPr>
                <a:t>Kata al-nas menunjukkan pada eksistensi manusia sebagai makhluk hidup dan sosial. Secara keseluruhan, tanpa melihat status keimanan atau kekafirannya.</a:t>
              </a:r>
            </a:p>
          </p:txBody>
        </p:sp>
      </p:grpSp>
      <p:sp>
        <p:nvSpPr>
          <p:cNvPr name="TextBox 10" id="10"/>
          <p:cNvSpPr txBox="true"/>
          <p:nvPr/>
        </p:nvSpPr>
        <p:spPr>
          <a:xfrm rot="0">
            <a:off x="3347066" y="1850126"/>
            <a:ext cx="14217188" cy="2330450"/>
          </a:xfrm>
          <a:prstGeom prst="rect">
            <a:avLst/>
          </a:prstGeom>
        </p:spPr>
        <p:txBody>
          <a:bodyPr anchor="t" rtlCol="false" tIns="0" lIns="0" bIns="0" rIns="0">
            <a:spAutoFit/>
          </a:bodyPr>
          <a:lstStyle/>
          <a:p>
            <a:pPr algn="just">
              <a:lnSpc>
                <a:spcPts val="2800"/>
              </a:lnSpc>
            </a:pPr>
            <a:r>
              <a:rPr lang="en-US" sz="2000">
                <a:solidFill>
                  <a:srgbClr val="323232"/>
                </a:solidFill>
                <a:latin typeface="Public Sans"/>
              </a:rPr>
              <a:t>Kata al-nas dipakai al-Qur’an untuk menyatakan adanya sekelompok orang atau masyarakat yang mempunyai berbagai kegiatan (aktivitas) untuk mengembangkan kehidupannya.</a:t>
            </a:r>
          </a:p>
          <a:p>
            <a:pPr algn="just">
              <a:lnSpc>
                <a:spcPts val="1679"/>
              </a:lnSpc>
            </a:pPr>
          </a:p>
          <a:p>
            <a:pPr algn="just" marL="0" indent="0" lvl="0">
              <a:lnSpc>
                <a:spcPts val="2800"/>
              </a:lnSpc>
            </a:pPr>
            <a:r>
              <a:rPr lang="en-US" sz="2000">
                <a:solidFill>
                  <a:srgbClr val="323232"/>
                </a:solidFill>
                <a:latin typeface="Public Sans"/>
              </a:rPr>
              <a:t>Kata al-nas lebih bersifat umum bila dibandingkan dengan kata al-insan. Keumumannya tersebut dapat dilihat dari penekanan makna yang dikandungnya. Kata al-nas menunjuk manusia sebagai makhluk sosial dan kebanyakan digambarkan sebagai kelompok manusia tertentu yang sering melakukan mafsadah dan pengisi neraka bersama iblis. Hal ini terlihat pada firman Allah Q.S. al-Baqarah/2: 24</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3317718" y="3580525"/>
            <a:ext cx="7198959" cy="2337467"/>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3347066" y="6547291"/>
            <a:ext cx="7198959" cy="2352026"/>
          </a:xfrm>
          <a:prstGeom prst="rect">
            <a:avLst/>
          </a:prstGeom>
        </p:spPr>
      </p:pic>
      <p:pic>
        <p:nvPicPr>
          <p:cNvPr name="Picture 8" id="8"/>
          <p:cNvPicPr>
            <a:picLocks noChangeAspect="true"/>
          </p:cNvPicPr>
          <p:nvPr/>
        </p:nvPicPr>
        <p:blipFill>
          <a:blip r:embed="rId12"/>
          <a:srcRect l="0" t="0" r="0" b="0"/>
          <a:stretch>
            <a:fillRect/>
          </a:stretch>
        </p:blipFill>
        <p:spPr>
          <a:xfrm flipH="false" flipV="false" rot="0">
            <a:off x="10749579" y="3580525"/>
            <a:ext cx="7354228" cy="2088512"/>
          </a:xfrm>
          <a:prstGeom prst="rect">
            <a:avLst/>
          </a:prstGeom>
        </p:spPr>
      </p:pic>
      <p:pic>
        <p:nvPicPr>
          <p:cNvPr name="Picture 9" id="9"/>
          <p:cNvPicPr>
            <a:picLocks noChangeAspect="true"/>
          </p:cNvPicPr>
          <p:nvPr/>
        </p:nvPicPr>
        <p:blipFill>
          <a:blip r:embed="rId13"/>
          <a:srcRect l="0" t="0" r="0" b="0"/>
          <a:stretch>
            <a:fillRect/>
          </a:stretch>
        </p:blipFill>
        <p:spPr>
          <a:xfrm flipH="false" flipV="false" rot="0">
            <a:off x="10827214" y="6547291"/>
            <a:ext cx="7198959" cy="3116292"/>
          </a:xfrm>
          <a:prstGeom prst="rect">
            <a:avLst/>
          </a:prstGeom>
        </p:spPr>
      </p:pic>
      <p:grpSp>
        <p:nvGrpSpPr>
          <p:cNvPr name="Group 10" id="10"/>
          <p:cNvGrpSpPr/>
          <p:nvPr/>
        </p:nvGrpSpPr>
        <p:grpSpPr>
          <a:xfrm rot="0">
            <a:off x="3347066" y="162821"/>
            <a:ext cx="14339222" cy="1182640"/>
            <a:chOff x="0" y="0"/>
            <a:chExt cx="19118963" cy="1576853"/>
          </a:xfrm>
        </p:grpSpPr>
        <p:sp>
          <p:nvSpPr>
            <p:cNvPr name="TextBox 11" id="11"/>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4. Al-Nas</a:t>
              </a:r>
            </a:p>
          </p:txBody>
        </p:sp>
        <p:sp>
          <p:nvSpPr>
            <p:cNvPr name="TextBox 12" id="12"/>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sp>
        <p:nvSpPr>
          <p:cNvPr name="TextBox 13" id="13"/>
          <p:cNvSpPr txBox="true"/>
          <p:nvPr/>
        </p:nvSpPr>
        <p:spPr>
          <a:xfrm rot="0">
            <a:off x="3408083" y="923185"/>
            <a:ext cx="14217188" cy="2120900"/>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Manusia merupakan satu hakekat yang mempunyai dua dimensi, yaitu dimensi material (jasad) dan dimensi immaterial (ruh, jiwa, akal dan sebagainya). Itulah Tuhan yang Maha Mengetahui yang ghaib dan yang nyata, yang Maha Perkasa lagi Maha Penyayang, Dialah yang telah menciptakan segala sesuatu dengan sebaik-baiknya, dan memulai menciptakan manusia dari segumpal tanah, dan Dia ciptakan keturunannya dari jenis saripati berupa air yang hina, lalu Dia sempurnakan penciptaannya, kemudian Dia tiupkan ke dalam tubuhnya ruh (ciptaan) Nya, dan Dia ciptakan bagimu pendengaran, penglihatan dan hati, namun kamu sedikit sekali bersyukur dalam Q.S. al-Sajadah/32: 6-9</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3347066" y="3063287"/>
            <a:ext cx="8148954" cy="3203128"/>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8147003" y="6746511"/>
            <a:ext cx="9112297" cy="2923071"/>
          </a:xfrm>
          <a:prstGeom prst="rect">
            <a:avLst/>
          </a:prstGeom>
        </p:spPr>
      </p:pic>
      <p:grpSp>
        <p:nvGrpSpPr>
          <p:cNvPr name="Group 8" id="8"/>
          <p:cNvGrpSpPr/>
          <p:nvPr/>
        </p:nvGrpSpPr>
        <p:grpSpPr>
          <a:xfrm rot="0">
            <a:off x="3347066" y="162821"/>
            <a:ext cx="14339222" cy="1182640"/>
            <a:chOff x="0" y="0"/>
            <a:chExt cx="19118963" cy="1576853"/>
          </a:xfrm>
        </p:grpSpPr>
        <p:sp>
          <p:nvSpPr>
            <p:cNvPr name="TextBox 9" id="9"/>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4. Al-Nas</a:t>
              </a:r>
            </a:p>
          </p:txBody>
        </p:sp>
        <p:sp>
          <p:nvSpPr>
            <p:cNvPr name="TextBox 10" id="10"/>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sp>
        <p:nvSpPr>
          <p:cNvPr name="TextBox 11" id="11"/>
          <p:cNvSpPr txBox="true"/>
          <p:nvPr/>
        </p:nvSpPr>
        <p:spPr>
          <a:xfrm rot="0">
            <a:off x="3408083" y="1099398"/>
            <a:ext cx="14217188" cy="1768475"/>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Unsur jasad akan hancur dengan kematian, sedangkan unsur jiwa akan tetap dan bangkit kembali pada hari kiamat. Hal tersebut terungkap pada penjelasan tentang manusia akan dibangkitkan lalu bertanya, siapa pula yang dapat menghidupkan tulang-belulang yang sudah hancur itu? Katakanlah, yang menghidupkannya adalah (Tuhan) yang telah menghidupkannya untuk pertama kali, dan Dia Maha Mengetahui akan setiap ciptaan sebagaimana dalam Q.S. Yasin/36: 78-79</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3347066" y="5143500"/>
            <a:ext cx="6334534" cy="3779669"/>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9811790" y="5211844"/>
            <a:ext cx="8034930" cy="3499279"/>
          </a:xfrm>
          <a:prstGeom prst="rect">
            <a:avLst/>
          </a:prstGeom>
        </p:spPr>
      </p:pic>
      <p:grpSp>
        <p:nvGrpSpPr>
          <p:cNvPr name="Group 8" id="8"/>
          <p:cNvGrpSpPr/>
          <p:nvPr/>
        </p:nvGrpSpPr>
        <p:grpSpPr>
          <a:xfrm rot="0">
            <a:off x="3347066" y="162821"/>
            <a:ext cx="14339222" cy="1182640"/>
            <a:chOff x="0" y="0"/>
            <a:chExt cx="19118963" cy="1576853"/>
          </a:xfrm>
        </p:grpSpPr>
        <p:sp>
          <p:nvSpPr>
            <p:cNvPr name="TextBox 9" id="9"/>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5. Bani Adam</a:t>
              </a:r>
            </a:p>
          </p:txBody>
        </p:sp>
        <p:sp>
          <p:nvSpPr>
            <p:cNvPr name="TextBox 10" id="10"/>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sp>
        <p:nvSpPr>
          <p:cNvPr name="TextBox 11" id="11"/>
          <p:cNvSpPr txBox="true"/>
          <p:nvPr/>
        </p:nvSpPr>
        <p:spPr>
          <a:xfrm rot="0">
            <a:off x="3347066" y="971550"/>
            <a:ext cx="14217188" cy="4016375"/>
          </a:xfrm>
          <a:prstGeom prst="rect">
            <a:avLst/>
          </a:prstGeom>
        </p:spPr>
        <p:txBody>
          <a:bodyPr anchor="t" rtlCol="false" tIns="0" lIns="0" bIns="0" rIns="0">
            <a:spAutoFit/>
          </a:bodyPr>
          <a:lstStyle/>
          <a:p>
            <a:pPr algn="just">
              <a:lnSpc>
                <a:spcPts val="2800"/>
              </a:lnSpc>
            </a:pPr>
            <a:r>
              <a:rPr lang="en-US" sz="2000">
                <a:solidFill>
                  <a:srgbClr val="323232"/>
                </a:solidFill>
                <a:latin typeface="Public Sans"/>
              </a:rPr>
              <a:t>Secara harfiah, lafal bani merupakan bentul flural dari lafal ibn, sedangkan asal katanya adalah banawa yang bermakna sesuatu yang keluar dari sesuatu yang lain, seperti anak manusia atau anak lain</a:t>
            </a:r>
          </a:p>
          <a:p>
            <a:pPr algn="just">
              <a:lnSpc>
                <a:spcPts val="1679"/>
              </a:lnSpc>
            </a:pPr>
          </a:p>
          <a:p>
            <a:pPr algn="just">
              <a:lnSpc>
                <a:spcPts val="2800"/>
              </a:lnSpc>
            </a:pPr>
            <a:r>
              <a:rPr lang="en-US" sz="2000">
                <a:solidFill>
                  <a:srgbClr val="323232"/>
                </a:solidFill>
                <a:latin typeface="Public Sans"/>
              </a:rPr>
              <a:t>Bani dapat diartikan sebagai makhluk yang lahir dari sperma seorang yang sejenis dengannya.</a:t>
            </a:r>
          </a:p>
          <a:p>
            <a:pPr algn="just">
              <a:lnSpc>
                <a:spcPts val="1679"/>
              </a:lnSpc>
            </a:pPr>
          </a:p>
          <a:p>
            <a:pPr algn="just">
              <a:lnSpc>
                <a:spcPts val="2800"/>
              </a:lnSpc>
            </a:pPr>
            <a:r>
              <a:rPr lang="en-US" sz="2000">
                <a:solidFill>
                  <a:srgbClr val="323232"/>
                </a:solidFill>
                <a:latin typeface="Public Sans"/>
              </a:rPr>
              <a:t>Maka yang dimaksud dengan bani Adam adalah anak-anak yang dilahirkan dari Adam dan dari anak-anak Adam dan seterusnya.</a:t>
            </a:r>
          </a:p>
          <a:p>
            <a:pPr algn="just">
              <a:lnSpc>
                <a:spcPts val="1679"/>
              </a:lnSpc>
            </a:pPr>
          </a:p>
          <a:p>
            <a:pPr algn="just">
              <a:lnSpc>
                <a:spcPts val="2800"/>
              </a:lnSpc>
            </a:pPr>
            <a:r>
              <a:rPr lang="en-US" sz="2000">
                <a:solidFill>
                  <a:srgbClr val="323232"/>
                </a:solidFill>
                <a:latin typeface="Public Sans"/>
              </a:rPr>
              <a:t>Dalam al-Qur’an, kata bani Adam berulang sebanyak 7 kali, sekali dengan meggunakan ibnai Adam (dalam bentuk tasniyah/dua) dan sekali dengan menggunakan zurriyah.</a:t>
            </a:r>
          </a:p>
          <a:p>
            <a:pPr algn="just">
              <a:lnSpc>
                <a:spcPts val="1679"/>
              </a:lnSpc>
            </a:pPr>
          </a:p>
          <a:p>
            <a:pPr algn="just" marL="0" indent="0" lvl="0">
              <a:lnSpc>
                <a:spcPts val="2800"/>
              </a:lnSpc>
            </a:pPr>
            <a:r>
              <a:rPr lang="en-US" sz="2000">
                <a:solidFill>
                  <a:srgbClr val="323232"/>
                </a:solidFill>
                <a:latin typeface="Public Sans"/>
              </a:rPr>
              <a:t>Kata ibnai Adam dalam al-Qur’an ditujukan langsung terhadap anak kandung Adam as. yang diabadikan dalam Q.S. al-Maidah/5: 27-31 yang bercerita tentang dua saudara kembar Habil dan Qabil</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9796563" y="86621"/>
            <a:ext cx="7789489" cy="3456734"/>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3140291" y="3543354"/>
            <a:ext cx="7789489" cy="2494519"/>
          </a:xfrm>
          <a:prstGeom prst="rect">
            <a:avLst/>
          </a:prstGeom>
        </p:spPr>
      </p:pic>
      <p:pic>
        <p:nvPicPr>
          <p:cNvPr name="Picture 8" id="8"/>
          <p:cNvPicPr>
            <a:picLocks noChangeAspect="true"/>
          </p:cNvPicPr>
          <p:nvPr/>
        </p:nvPicPr>
        <p:blipFill>
          <a:blip r:embed="rId12"/>
          <a:srcRect l="0" t="0" r="0" b="0"/>
          <a:stretch>
            <a:fillRect/>
          </a:stretch>
        </p:blipFill>
        <p:spPr>
          <a:xfrm flipH="false" flipV="false" rot="0">
            <a:off x="9982508" y="6037873"/>
            <a:ext cx="7069375" cy="3922706"/>
          </a:xfrm>
          <a:prstGeom prst="rect">
            <a:avLst/>
          </a:prstGeom>
        </p:spPr>
      </p:pic>
      <p:grpSp>
        <p:nvGrpSpPr>
          <p:cNvPr name="Group 9" id="9"/>
          <p:cNvGrpSpPr/>
          <p:nvPr/>
        </p:nvGrpSpPr>
        <p:grpSpPr>
          <a:xfrm rot="0">
            <a:off x="3347066" y="162821"/>
            <a:ext cx="14339222" cy="1182640"/>
            <a:chOff x="0" y="0"/>
            <a:chExt cx="19118963" cy="1576853"/>
          </a:xfrm>
        </p:grpSpPr>
        <p:sp>
          <p:nvSpPr>
            <p:cNvPr name="TextBox 10" id="10"/>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5. Bani Adam</a:t>
              </a:r>
            </a:p>
          </p:txBody>
        </p:sp>
        <p:sp>
          <p:nvSpPr>
            <p:cNvPr name="TextBox 11" id="11"/>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3286049" y="3218977"/>
            <a:ext cx="7029452" cy="4123661"/>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10315501" y="6561838"/>
            <a:ext cx="7668632" cy="3344215"/>
          </a:xfrm>
          <a:prstGeom prst="rect">
            <a:avLst/>
          </a:prstGeom>
        </p:spPr>
      </p:pic>
      <p:grpSp>
        <p:nvGrpSpPr>
          <p:cNvPr name="Group 8" id="8"/>
          <p:cNvGrpSpPr/>
          <p:nvPr/>
        </p:nvGrpSpPr>
        <p:grpSpPr>
          <a:xfrm rot="0">
            <a:off x="3347066" y="162821"/>
            <a:ext cx="14339222" cy="1182640"/>
            <a:chOff x="0" y="0"/>
            <a:chExt cx="19118963" cy="1576853"/>
          </a:xfrm>
        </p:grpSpPr>
        <p:sp>
          <p:nvSpPr>
            <p:cNvPr name="TextBox 9" id="9"/>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5. Bani Adam</a:t>
              </a:r>
            </a:p>
          </p:txBody>
        </p:sp>
        <p:sp>
          <p:nvSpPr>
            <p:cNvPr name="TextBox 10" id="10"/>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sp>
        <p:nvSpPr>
          <p:cNvPr name="TextBox 11" id="11"/>
          <p:cNvSpPr txBox="true"/>
          <p:nvPr/>
        </p:nvSpPr>
        <p:spPr>
          <a:xfrm rot="0">
            <a:off x="3347066" y="971550"/>
            <a:ext cx="14217188" cy="2120900"/>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Sementara 7 lafal bani Adam dapat dikelompokan dalam dua bagian besar, yakni lafal yang diawali dengan ya nida’/seruan dan bani Adam yang tidak diawali dengan ya nida’. Bani Adam yang tidak diawali dengan ya nida’ berulang 2 kali. Pertama, ayat yang berbicara tentang janji dan persaksian setiap keturunan Adam dalam kandungan tentang hanya Allah yang menjadi Tuhan yang berhak disembah sebagaimana dalam Q.S. al-A‘raf/7: 172. Kedua, ayat yang berbicara tentang kemulyaan anak keturunan Adam dengan segala fasilitas yang disediakan di muka bumi, seperti dalam Q.S. al-Isra’/17: 70</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10522227" y="1345460"/>
            <a:ext cx="7364942" cy="2975167"/>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10560855" y="5408185"/>
            <a:ext cx="7287687" cy="4251151"/>
          </a:xfrm>
          <a:prstGeom prst="rect">
            <a:avLst/>
          </a:prstGeom>
        </p:spPr>
      </p:pic>
      <p:grpSp>
        <p:nvGrpSpPr>
          <p:cNvPr name="Group 8" id="8"/>
          <p:cNvGrpSpPr/>
          <p:nvPr/>
        </p:nvGrpSpPr>
        <p:grpSpPr>
          <a:xfrm rot="0">
            <a:off x="3347066" y="162821"/>
            <a:ext cx="14339222" cy="1182640"/>
            <a:chOff x="0" y="0"/>
            <a:chExt cx="19118963" cy="1576853"/>
          </a:xfrm>
        </p:grpSpPr>
        <p:sp>
          <p:nvSpPr>
            <p:cNvPr name="TextBox 9" id="9"/>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5. Bani Adam</a:t>
              </a:r>
            </a:p>
          </p:txBody>
        </p:sp>
        <p:sp>
          <p:nvSpPr>
            <p:cNvPr name="TextBox 10" id="10"/>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sp>
        <p:nvSpPr>
          <p:cNvPr name="TextBox 11" id="11"/>
          <p:cNvSpPr txBox="true"/>
          <p:nvPr/>
        </p:nvSpPr>
        <p:spPr>
          <a:xfrm rot="0">
            <a:off x="3151735" y="1288310"/>
            <a:ext cx="6951392" cy="2120900"/>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Sementara bani Adam yang diawali dengan ya nida’ dapat dikelompokan dalam tiga bagian besar. Bagian pertama, 2 ayat berbicara tentang kewaspadaan terhadap setan yang menjadi musuh Adam as. Kewaspadan dalam bentuk tidak menjadikannya sebagai sesembahan, seperti dalam Q.S. Yasin/36: 60</a:t>
            </a:r>
          </a:p>
        </p:txBody>
      </p:sp>
      <p:sp>
        <p:nvSpPr>
          <p:cNvPr name="TextBox 12" id="12"/>
          <p:cNvSpPr txBox="true"/>
          <p:nvPr/>
        </p:nvSpPr>
        <p:spPr>
          <a:xfrm rot="0">
            <a:off x="3002441" y="5351035"/>
            <a:ext cx="7100686" cy="1063625"/>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Kewaspadaan kedua terkait dengan tipu muslihat setan yang telah berhasil mengeluarkan Adam dari dalam surga, seperti dalam Q.S. al-A‘raf/7: 27</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DCD7"/>
        </a:solidFill>
      </p:bgPr>
    </p:bg>
    <p:spTree>
      <p:nvGrpSpPr>
        <p:cNvPr id="1" name=""/>
        <p:cNvGrpSpPr/>
        <p:nvPr/>
      </p:nvGrpSpPr>
      <p:grpSpPr>
        <a:xfrm>
          <a:off x="0" y="0"/>
          <a:ext cx="0" cy="0"/>
          <a:chOff x="0" y="0"/>
          <a:chExt cx="0" cy="0"/>
        </a:xfrm>
      </p:grpSpPr>
      <p:grpSp>
        <p:nvGrpSpPr>
          <p:cNvPr name="Group 2" id="2"/>
          <p:cNvGrpSpPr/>
          <p:nvPr/>
        </p:nvGrpSpPr>
        <p:grpSpPr>
          <a:xfrm rot="0">
            <a:off x="3216426" y="458858"/>
            <a:ext cx="11855148" cy="1139683"/>
            <a:chOff x="0" y="0"/>
            <a:chExt cx="15806864" cy="1519578"/>
          </a:xfrm>
        </p:grpSpPr>
        <p:sp>
          <p:nvSpPr>
            <p:cNvPr name="TextBox 3" id="3"/>
            <p:cNvSpPr txBox="true"/>
            <p:nvPr/>
          </p:nvSpPr>
          <p:spPr>
            <a:xfrm rot="0">
              <a:off x="0" y="0"/>
              <a:ext cx="15806864" cy="800100"/>
            </a:xfrm>
            <a:prstGeom prst="rect">
              <a:avLst/>
            </a:prstGeom>
          </p:spPr>
          <p:txBody>
            <a:bodyPr anchor="t" rtlCol="false" tIns="0" lIns="0" bIns="0" rIns="0">
              <a:spAutoFit/>
            </a:bodyPr>
            <a:lstStyle/>
            <a:p>
              <a:pPr algn="ctr" marL="0" indent="0" lvl="0">
                <a:lnSpc>
                  <a:spcPts val="4799"/>
                </a:lnSpc>
              </a:pPr>
              <a:r>
                <a:rPr lang="en-US" sz="3999">
                  <a:solidFill>
                    <a:srgbClr val="323232"/>
                  </a:solidFill>
                  <a:latin typeface="Calistoga Bold"/>
                </a:rPr>
                <a:t>Pandangan Tentang Manusia</a:t>
              </a:r>
            </a:p>
          </p:txBody>
        </p:sp>
        <p:sp>
          <p:nvSpPr>
            <p:cNvPr name="TextBox 4" id="4"/>
            <p:cNvSpPr txBox="true"/>
            <p:nvPr/>
          </p:nvSpPr>
          <p:spPr>
            <a:xfrm rot="0">
              <a:off x="0" y="1030470"/>
              <a:ext cx="15806864" cy="512656"/>
            </a:xfrm>
            <a:prstGeom prst="rect">
              <a:avLst/>
            </a:prstGeom>
          </p:spPr>
          <p:txBody>
            <a:bodyPr anchor="t" rtlCol="false" tIns="0" lIns="0" bIns="0" rIns="0">
              <a:spAutoFit/>
            </a:bodyPr>
            <a:lstStyle/>
            <a:p>
              <a:pPr algn="ctr">
                <a:lnSpc>
                  <a:spcPts val="3220"/>
                </a:lnSpc>
              </a:pPr>
            </a:p>
          </p:txBody>
        </p:sp>
      </p:grpSp>
      <p:sp>
        <p:nvSpPr>
          <p:cNvPr name="TextBox 5" id="5"/>
          <p:cNvSpPr txBox="true"/>
          <p:nvPr/>
        </p:nvSpPr>
        <p:spPr>
          <a:xfrm rot="0">
            <a:off x="1864689" y="1882065"/>
            <a:ext cx="685116" cy="381000"/>
          </a:xfrm>
          <a:prstGeom prst="rect">
            <a:avLst/>
          </a:prstGeom>
        </p:spPr>
        <p:txBody>
          <a:bodyPr anchor="t" rtlCol="false" tIns="0" lIns="0" bIns="0" rIns="0">
            <a:spAutoFit/>
          </a:bodyPr>
          <a:lstStyle/>
          <a:p>
            <a:pPr>
              <a:lnSpc>
                <a:spcPts val="2999"/>
              </a:lnSpc>
            </a:pPr>
            <a:r>
              <a:rPr lang="en-US" sz="2499">
                <a:solidFill>
                  <a:srgbClr val="323232"/>
                </a:solidFill>
                <a:latin typeface="Calistoga"/>
              </a:rPr>
              <a:t>01</a:t>
            </a:r>
          </a:p>
        </p:txBody>
      </p:sp>
      <p:sp>
        <p:nvSpPr>
          <p:cNvPr name="TextBox 6" id="6"/>
          <p:cNvSpPr txBox="true"/>
          <p:nvPr/>
        </p:nvSpPr>
        <p:spPr>
          <a:xfrm rot="0">
            <a:off x="3143440" y="1683627"/>
            <a:ext cx="5782591" cy="711200"/>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Manusia adalah homo sapiens yaitu makhluk berpikir</a:t>
            </a:r>
          </a:p>
        </p:txBody>
      </p:sp>
      <p:sp>
        <p:nvSpPr>
          <p:cNvPr name="TextBox 7" id="7"/>
          <p:cNvSpPr txBox="true"/>
          <p:nvPr/>
        </p:nvSpPr>
        <p:spPr>
          <a:xfrm rot="0">
            <a:off x="1864689" y="3526393"/>
            <a:ext cx="685116" cy="381000"/>
          </a:xfrm>
          <a:prstGeom prst="rect">
            <a:avLst/>
          </a:prstGeom>
        </p:spPr>
        <p:txBody>
          <a:bodyPr anchor="t" rtlCol="false" tIns="0" lIns="0" bIns="0" rIns="0">
            <a:spAutoFit/>
          </a:bodyPr>
          <a:lstStyle/>
          <a:p>
            <a:pPr>
              <a:lnSpc>
                <a:spcPts val="2999"/>
              </a:lnSpc>
            </a:pPr>
            <a:r>
              <a:rPr lang="en-US" sz="2499">
                <a:solidFill>
                  <a:srgbClr val="323232"/>
                </a:solidFill>
                <a:latin typeface="Calistoga"/>
              </a:rPr>
              <a:t>02</a:t>
            </a:r>
          </a:p>
        </p:txBody>
      </p:sp>
      <p:sp>
        <p:nvSpPr>
          <p:cNvPr name="TextBox 8" id="8"/>
          <p:cNvSpPr txBox="true"/>
          <p:nvPr/>
        </p:nvSpPr>
        <p:spPr>
          <a:xfrm rot="0">
            <a:off x="3143440" y="3327956"/>
            <a:ext cx="5782591" cy="711200"/>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Manusia merupakan makhluk Allah yang sempurna, sangat istimewa dan unik. </a:t>
            </a:r>
          </a:p>
        </p:txBody>
      </p:sp>
      <p:sp>
        <p:nvSpPr>
          <p:cNvPr name="TextBox 9" id="9"/>
          <p:cNvSpPr txBox="true"/>
          <p:nvPr/>
        </p:nvSpPr>
        <p:spPr>
          <a:xfrm rot="0">
            <a:off x="1864689" y="5170721"/>
            <a:ext cx="685116" cy="381000"/>
          </a:xfrm>
          <a:prstGeom prst="rect">
            <a:avLst/>
          </a:prstGeom>
        </p:spPr>
        <p:txBody>
          <a:bodyPr anchor="t" rtlCol="false" tIns="0" lIns="0" bIns="0" rIns="0">
            <a:spAutoFit/>
          </a:bodyPr>
          <a:lstStyle/>
          <a:p>
            <a:pPr>
              <a:lnSpc>
                <a:spcPts val="2999"/>
              </a:lnSpc>
            </a:pPr>
            <a:r>
              <a:rPr lang="en-US" sz="2499">
                <a:solidFill>
                  <a:srgbClr val="323232"/>
                </a:solidFill>
                <a:latin typeface="Calistoga"/>
              </a:rPr>
              <a:t>03</a:t>
            </a:r>
          </a:p>
        </p:txBody>
      </p:sp>
      <p:sp>
        <p:nvSpPr>
          <p:cNvPr name="TextBox 10" id="10"/>
          <p:cNvSpPr txBox="true"/>
          <p:nvPr/>
        </p:nvSpPr>
        <p:spPr>
          <a:xfrm rot="0">
            <a:off x="3143440" y="4796071"/>
            <a:ext cx="5782591" cy="1063625"/>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Manusia dalam pandangan teori behaviorisme adalah makhluk homo mechanicu (manusia mesin)</a:t>
            </a:r>
          </a:p>
        </p:txBody>
      </p:sp>
      <p:sp>
        <p:nvSpPr>
          <p:cNvPr name="TextBox 11" id="11"/>
          <p:cNvSpPr txBox="true"/>
          <p:nvPr/>
        </p:nvSpPr>
        <p:spPr>
          <a:xfrm rot="0">
            <a:off x="9775519" y="1882065"/>
            <a:ext cx="685116" cy="371475"/>
          </a:xfrm>
          <a:prstGeom prst="rect">
            <a:avLst/>
          </a:prstGeom>
        </p:spPr>
        <p:txBody>
          <a:bodyPr anchor="t" rtlCol="false" tIns="0" lIns="0" bIns="0" rIns="0">
            <a:spAutoFit/>
          </a:bodyPr>
          <a:lstStyle/>
          <a:p>
            <a:pPr>
              <a:lnSpc>
                <a:spcPts val="2999"/>
              </a:lnSpc>
            </a:pPr>
            <a:r>
              <a:rPr lang="en-US" sz="2499">
                <a:solidFill>
                  <a:srgbClr val="323232"/>
                </a:solidFill>
                <a:latin typeface="Calistoga"/>
              </a:rPr>
              <a:t>05</a:t>
            </a:r>
          </a:p>
        </p:txBody>
      </p:sp>
      <p:sp>
        <p:nvSpPr>
          <p:cNvPr name="TextBox 12" id="12"/>
          <p:cNvSpPr txBox="true"/>
          <p:nvPr/>
        </p:nvSpPr>
        <p:spPr>
          <a:xfrm rot="0">
            <a:off x="3125328" y="6154971"/>
            <a:ext cx="6018672" cy="1768475"/>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Filosof Immanuel Kant menempatkan manusia pada tiga wujud : wujud epistimologis yaitu apa yang mesti ia kenal, wujud etis yaitu apa yang mesti ia lakukan dan wujud religius yaitu apa yang mesti ia harapkan</a:t>
            </a:r>
          </a:p>
        </p:txBody>
      </p:sp>
      <p:sp>
        <p:nvSpPr>
          <p:cNvPr name="TextBox 13" id="13"/>
          <p:cNvSpPr txBox="true"/>
          <p:nvPr/>
        </p:nvSpPr>
        <p:spPr>
          <a:xfrm rot="0">
            <a:off x="9775519" y="3526393"/>
            <a:ext cx="685116" cy="371475"/>
          </a:xfrm>
          <a:prstGeom prst="rect">
            <a:avLst/>
          </a:prstGeom>
        </p:spPr>
        <p:txBody>
          <a:bodyPr anchor="t" rtlCol="false" tIns="0" lIns="0" bIns="0" rIns="0">
            <a:spAutoFit/>
          </a:bodyPr>
          <a:lstStyle/>
          <a:p>
            <a:pPr>
              <a:lnSpc>
                <a:spcPts val="2999"/>
              </a:lnSpc>
            </a:pPr>
            <a:r>
              <a:rPr lang="en-US" sz="2499">
                <a:solidFill>
                  <a:srgbClr val="323232"/>
                </a:solidFill>
                <a:latin typeface="Calistoga"/>
              </a:rPr>
              <a:t>06</a:t>
            </a:r>
          </a:p>
        </p:txBody>
      </p:sp>
      <p:sp>
        <p:nvSpPr>
          <p:cNvPr name="TextBox 14" id="14"/>
          <p:cNvSpPr txBox="true"/>
          <p:nvPr/>
        </p:nvSpPr>
        <p:spPr>
          <a:xfrm rot="0">
            <a:off x="11054269" y="2994581"/>
            <a:ext cx="6609691" cy="1768475"/>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Karl Marx berpandangan bahwa manusia adalah makhluk Homo faber yaitu makhluk pekerja. Manusia bekerja memproduksi bahan alami menjadi bahan yang ekonomis yang dipergunakannya untuk memenuhi kebutuhan hidupnya</a:t>
            </a:r>
          </a:p>
        </p:txBody>
      </p:sp>
      <p:sp>
        <p:nvSpPr>
          <p:cNvPr name="TextBox 15" id="15"/>
          <p:cNvSpPr txBox="true"/>
          <p:nvPr/>
        </p:nvSpPr>
        <p:spPr>
          <a:xfrm rot="0">
            <a:off x="9775519" y="5170721"/>
            <a:ext cx="685116" cy="371475"/>
          </a:xfrm>
          <a:prstGeom prst="rect">
            <a:avLst/>
          </a:prstGeom>
        </p:spPr>
        <p:txBody>
          <a:bodyPr anchor="t" rtlCol="false" tIns="0" lIns="0" bIns="0" rIns="0">
            <a:spAutoFit/>
          </a:bodyPr>
          <a:lstStyle/>
          <a:p>
            <a:pPr>
              <a:lnSpc>
                <a:spcPts val="2999"/>
              </a:lnSpc>
            </a:pPr>
            <a:r>
              <a:rPr lang="en-US" sz="2499">
                <a:solidFill>
                  <a:srgbClr val="323232"/>
                </a:solidFill>
                <a:latin typeface="Calistoga"/>
              </a:rPr>
              <a:t>07</a:t>
            </a:r>
          </a:p>
        </p:txBody>
      </p:sp>
      <p:sp>
        <p:nvSpPr>
          <p:cNvPr name="TextBox 16" id="16"/>
          <p:cNvSpPr txBox="true"/>
          <p:nvPr/>
        </p:nvSpPr>
        <p:spPr>
          <a:xfrm rot="0">
            <a:off x="11054269" y="4999593"/>
            <a:ext cx="6971547" cy="711200"/>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 Dalam pandangan Aristotles bahwa manusia disebutnya sebagai Homo Socius yaitu makhluk sosial</a:t>
            </a:r>
          </a:p>
        </p:txBody>
      </p:sp>
      <p:sp>
        <p:nvSpPr>
          <p:cNvPr name="TextBox 17" id="17"/>
          <p:cNvSpPr txBox="true"/>
          <p:nvPr/>
        </p:nvSpPr>
        <p:spPr>
          <a:xfrm rot="0">
            <a:off x="1864689" y="6600744"/>
            <a:ext cx="685116" cy="381000"/>
          </a:xfrm>
          <a:prstGeom prst="rect">
            <a:avLst/>
          </a:prstGeom>
        </p:spPr>
        <p:txBody>
          <a:bodyPr anchor="t" rtlCol="false" tIns="0" lIns="0" bIns="0" rIns="0">
            <a:spAutoFit/>
          </a:bodyPr>
          <a:lstStyle/>
          <a:p>
            <a:pPr>
              <a:lnSpc>
                <a:spcPts val="2999"/>
              </a:lnSpc>
            </a:pPr>
            <a:r>
              <a:rPr lang="en-US" sz="2499">
                <a:solidFill>
                  <a:srgbClr val="323232"/>
                </a:solidFill>
                <a:latin typeface="Calistoga"/>
              </a:rPr>
              <a:t>04</a:t>
            </a:r>
          </a:p>
        </p:txBody>
      </p:sp>
      <p:sp>
        <p:nvSpPr>
          <p:cNvPr name="TextBox 18" id="18"/>
          <p:cNvSpPr txBox="true"/>
          <p:nvPr/>
        </p:nvSpPr>
        <p:spPr>
          <a:xfrm rot="0">
            <a:off x="11051184" y="1702677"/>
            <a:ext cx="6868159" cy="1063625"/>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Dalam pandangan Soren Kierkegaard bahwa manusia sebagai makhluk memerlukan tiga kelengkapan hidup yaitu estetis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9746821" y="829889"/>
            <a:ext cx="8428553" cy="2750636"/>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9845184" y="3980890"/>
            <a:ext cx="8139421" cy="3633889"/>
          </a:xfrm>
          <a:prstGeom prst="rect">
            <a:avLst/>
          </a:prstGeom>
        </p:spPr>
      </p:pic>
      <p:grpSp>
        <p:nvGrpSpPr>
          <p:cNvPr name="Group 8" id="8"/>
          <p:cNvGrpSpPr/>
          <p:nvPr/>
        </p:nvGrpSpPr>
        <p:grpSpPr>
          <a:xfrm rot="0">
            <a:off x="3347066" y="162821"/>
            <a:ext cx="14339222" cy="1182640"/>
            <a:chOff x="0" y="0"/>
            <a:chExt cx="19118963" cy="1576853"/>
          </a:xfrm>
        </p:grpSpPr>
        <p:sp>
          <p:nvSpPr>
            <p:cNvPr name="TextBox 9" id="9"/>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5. Bani Adam</a:t>
              </a:r>
            </a:p>
          </p:txBody>
        </p:sp>
        <p:sp>
          <p:nvSpPr>
            <p:cNvPr name="TextBox 10" id="10"/>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sp>
        <p:nvSpPr>
          <p:cNvPr name="TextBox 11" id="11"/>
          <p:cNvSpPr txBox="true"/>
          <p:nvPr/>
        </p:nvSpPr>
        <p:spPr>
          <a:xfrm rot="0">
            <a:off x="3151735" y="935885"/>
            <a:ext cx="6417224" cy="2825750"/>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Bagian kedua, 2 ayat berbicara tentang pakaian yang harus menjadi perhatian bani Adam. Ayat pertama agar menjadikan pakaian sebagai penutup aurat. Hal itu diingatkan oleh Allah swt. dengan panggilan bani Adam agar setan tidak lagi berhasil mengelabui anak cucu Adam seperti keberhasilannya terhadap Adam yang menyebabkan Adam dan Hawa terlihat auratnya. Hal tersebut tergambar dalam Q.S. al-A‘raf/7: 26</a:t>
            </a:r>
          </a:p>
        </p:txBody>
      </p:sp>
      <p:sp>
        <p:nvSpPr>
          <p:cNvPr name="TextBox 12" id="12"/>
          <p:cNvSpPr txBox="true"/>
          <p:nvPr/>
        </p:nvSpPr>
        <p:spPr>
          <a:xfrm rot="0">
            <a:off x="2899053" y="4328009"/>
            <a:ext cx="6566518" cy="2473325"/>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Sementara ayat kedua berbicara tentang pakaian yang berfungsi sebagai penutup aurat dalam beribadah dengan menggunakan pakaian terbaik pada saat berangkat ke masjid, seperti dalam Q.S. al-A‘raf/7: 31. Sedangkan bagian ketiga adalah satu ayat yang berbicara tentang ketakwaan dan perbaikan terhadap ayat-ayat yang disampaikan oleh rasul-rasul Allah</a:t>
            </a:r>
          </a:p>
        </p:txBody>
      </p:sp>
      <p:sp>
        <p:nvSpPr>
          <p:cNvPr name="TextBox 13" id="13"/>
          <p:cNvSpPr txBox="true"/>
          <p:nvPr/>
        </p:nvSpPr>
        <p:spPr>
          <a:xfrm rot="0">
            <a:off x="3077088" y="7666154"/>
            <a:ext cx="14907516" cy="2120900"/>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Dengan demikian, makna manusia dalam istilah al-basyar, al-insan, al-Ins, al-nas dan bani Adam mencerminkan karakteristik dan kesempurnaan penciptaan Allah terhadap makhluk manusia, bukan saja sebagai makhluk biologis dan psikologis melainkan juga sebagai makhluk religius, makhluk sosial dan makhluk bermoral serta makhluk kultural yang kesemuanya mencerminkan kelebihan dan kemuliaan manusia daripada makhluk?makhluk Tuhan lainnya. Oleh karena itu, manusia senantiasa diingatkan dengan apa yang menimpa dan dialami oleh nenek moyang mereka, baik terkait dengan musuhnya maupun terkait dengan pakaiannya.</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3140291" y="5500722"/>
            <a:ext cx="7713952" cy="3099778"/>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11043787" y="5638572"/>
            <a:ext cx="6915138" cy="3792848"/>
          </a:xfrm>
          <a:prstGeom prst="rect">
            <a:avLst/>
          </a:prstGeom>
        </p:spPr>
      </p:pic>
      <p:grpSp>
        <p:nvGrpSpPr>
          <p:cNvPr name="Group 8" id="8"/>
          <p:cNvGrpSpPr/>
          <p:nvPr/>
        </p:nvGrpSpPr>
        <p:grpSpPr>
          <a:xfrm rot="0">
            <a:off x="3243678" y="172312"/>
            <a:ext cx="14339222" cy="1182640"/>
            <a:chOff x="0" y="0"/>
            <a:chExt cx="19118963" cy="1576853"/>
          </a:xfrm>
        </p:grpSpPr>
        <p:sp>
          <p:nvSpPr>
            <p:cNvPr name="TextBox 9" id="9"/>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Penciptaan Manusia</a:t>
              </a:r>
            </a:p>
          </p:txBody>
        </p:sp>
        <p:sp>
          <p:nvSpPr>
            <p:cNvPr name="TextBox 10" id="10"/>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sp>
        <p:nvSpPr>
          <p:cNvPr name="TextBox 11" id="11"/>
          <p:cNvSpPr txBox="true"/>
          <p:nvPr/>
        </p:nvSpPr>
        <p:spPr>
          <a:xfrm rot="0">
            <a:off x="3140291" y="971550"/>
            <a:ext cx="14339222" cy="4302125"/>
          </a:xfrm>
          <a:prstGeom prst="rect">
            <a:avLst/>
          </a:prstGeom>
        </p:spPr>
        <p:txBody>
          <a:bodyPr anchor="t" rtlCol="false" tIns="0" lIns="0" bIns="0" rIns="0">
            <a:spAutoFit/>
          </a:bodyPr>
          <a:lstStyle/>
          <a:p>
            <a:pPr algn="just">
              <a:lnSpc>
                <a:spcPts val="2800"/>
              </a:lnSpc>
            </a:pPr>
            <a:r>
              <a:rPr lang="en-US" sz="2000">
                <a:solidFill>
                  <a:srgbClr val="323232"/>
                </a:solidFill>
                <a:latin typeface="Public Sans"/>
              </a:rPr>
              <a:t>Definisi manusia yang dikemukakan ilmuan sangat beragam tergantung dari aspek mana ia meneliti dan mengkajinya. Sebagian ilmuan berpendapat bahwa manusia adalah makhluk sosial karena ia melihat dari aspek sosialnya. Sebagian lagi berkomentar bahwa manusia adalah binatang cerdas yang menyusui atau makhluk yang bertanggung jawab atau makhluk membaca dan tertawa, dan lain-lain sebagainya</a:t>
            </a:r>
          </a:p>
          <a:p>
            <a:pPr algn="just">
              <a:lnSpc>
                <a:spcPts val="1679"/>
              </a:lnSpc>
            </a:pPr>
          </a:p>
          <a:p>
            <a:pPr algn="just">
              <a:lnSpc>
                <a:spcPts val="2800"/>
              </a:lnSpc>
            </a:pPr>
            <a:r>
              <a:rPr lang="en-US" sz="2000">
                <a:solidFill>
                  <a:srgbClr val="323232"/>
                </a:solidFill>
                <a:latin typeface="Public Sans"/>
              </a:rPr>
              <a:t>Jika diamati lebih mendalam sifat-sifat dan karakter manusia, khususnya bahwa manusia itu mempunyai bahasa yang teratur, mempunyai keahlian untuk berbicara, berfikir, mamiliki kepekaan sosial, mempunyai apresiasi estetika dan rasa yang tinggi serta mampu melakukan ritual ibadah kepada sang pencipta maka wajarlah jika para filosof agama (Yahudi, Kristen dan Islam) mendefinisikan manusia sebagai makhluk yang unik dari asal yang suci, bebas dan dapat memilih.</a:t>
            </a:r>
          </a:p>
          <a:p>
            <a:pPr algn="just">
              <a:lnSpc>
                <a:spcPts val="1679"/>
              </a:lnSpc>
            </a:pPr>
          </a:p>
          <a:p>
            <a:pPr algn="just" marL="0" indent="0" lvl="0">
              <a:lnSpc>
                <a:spcPts val="2800"/>
              </a:lnSpc>
            </a:pPr>
            <a:r>
              <a:rPr lang="en-US" sz="2000">
                <a:solidFill>
                  <a:srgbClr val="323232"/>
                </a:solidFill>
                <a:latin typeface="Public Sans"/>
              </a:rPr>
              <a:t>Sungguh tedapat banyak hal yang dapat membuat manusia beriman kepada Allah Swt. Bahkan seluruh alam semesta beserta isinya, jika manusia mau menggunakan akalnya, pastilah mereka beriman kepada Allah (QS Ali’imran [3]: 190-191).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3243678" y="1813186"/>
            <a:ext cx="7734522" cy="2226605"/>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2881822" y="4496991"/>
            <a:ext cx="7734522" cy="2130820"/>
          </a:xfrm>
          <a:prstGeom prst="rect">
            <a:avLst/>
          </a:prstGeom>
        </p:spPr>
      </p:pic>
      <p:pic>
        <p:nvPicPr>
          <p:cNvPr name="Picture 8" id="8"/>
          <p:cNvPicPr>
            <a:picLocks noChangeAspect="true"/>
          </p:cNvPicPr>
          <p:nvPr/>
        </p:nvPicPr>
        <p:blipFill>
          <a:blip r:embed="rId12"/>
          <a:srcRect l="0" t="0" r="0" b="0"/>
          <a:stretch>
            <a:fillRect/>
          </a:stretch>
        </p:blipFill>
        <p:spPr>
          <a:xfrm flipH="false" flipV="false" rot="0">
            <a:off x="2881822" y="6761161"/>
            <a:ext cx="7734522" cy="2116941"/>
          </a:xfrm>
          <a:prstGeom prst="rect">
            <a:avLst/>
          </a:prstGeom>
        </p:spPr>
      </p:pic>
      <p:pic>
        <p:nvPicPr>
          <p:cNvPr name="Picture 9" id="9"/>
          <p:cNvPicPr>
            <a:picLocks noChangeAspect="true"/>
          </p:cNvPicPr>
          <p:nvPr/>
        </p:nvPicPr>
        <p:blipFill>
          <a:blip r:embed="rId13"/>
          <a:srcRect l="0" t="0" r="0" b="0"/>
          <a:stretch>
            <a:fillRect/>
          </a:stretch>
        </p:blipFill>
        <p:spPr>
          <a:xfrm flipH="false" flipV="false" rot="0">
            <a:off x="10768744" y="5562401"/>
            <a:ext cx="7238350" cy="2039596"/>
          </a:xfrm>
          <a:prstGeom prst="rect">
            <a:avLst/>
          </a:prstGeom>
        </p:spPr>
      </p:pic>
      <p:grpSp>
        <p:nvGrpSpPr>
          <p:cNvPr name="Group 10" id="10"/>
          <p:cNvGrpSpPr/>
          <p:nvPr/>
        </p:nvGrpSpPr>
        <p:grpSpPr>
          <a:xfrm rot="0">
            <a:off x="3243678" y="172312"/>
            <a:ext cx="14339222" cy="1182640"/>
            <a:chOff x="0" y="0"/>
            <a:chExt cx="19118963" cy="1576853"/>
          </a:xfrm>
        </p:grpSpPr>
        <p:sp>
          <p:nvSpPr>
            <p:cNvPr name="TextBox 11" id="11"/>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Penciptaan Manusia</a:t>
              </a:r>
            </a:p>
          </p:txBody>
        </p:sp>
        <p:sp>
          <p:nvSpPr>
            <p:cNvPr name="TextBox 12" id="12"/>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sp>
        <p:nvSpPr>
          <p:cNvPr name="TextBox 13" id="13"/>
          <p:cNvSpPr txBox="true"/>
          <p:nvPr/>
        </p:nvSpPr>
        <p:spPr>
          <a:xfrm rot="0">
            <a:off x="3243678" y="970777"/>
            <a:ext cx="14339222" cy="711200"/>
          </a:xfrm>
          <a:prstGeom prst="rect">
            <a:avLst/>
          </a:prstGeom>
        </p:spPr>
        <p:txBody>
          <a:bodyPr anchor="t" rtlCol="false" tIns="0" lIns="0" bIns="0" rIns="0">
            <a:spAutoFit/>
          </a:bodyPr>
          <a:lstStyle/>
          <a:p>
            <a:pPr algn="just" marL="0" indent="0" lvl="0">
              <a:lnSpc>
                <a:spcPts val="2800"/>
              </a:lnSpc>
            </a:pPr>
            <a:r>
              <a:rPr lang="en-US" sz="2000">
                <a:solidFill>
                  <a:srgbClr val="323232"/>
                </a:solidFill>
                <a:latin typeface="Public Sans"/>
              </a:rPr>
              <a:t>Oleh karena itu Allah Swt menyuruh manusia dan alam semesta mengarahkan perhatianya terhadap diri mereka sendiri, sebagaimana tersebut dalam firman-Nya di dalam QS Adz-Dzariyat [51]: 21 dan QS AL-Waqi’ah [56]: 57-59</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3243678" y="2577116"/>
            <a:ext cx="7306593" cy="2006818"/>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10784269" y="2551728"/>
            <a:ext cx="7358135" cy="2057594"/>
          </a:xfrm>
          <a:prstGeom prst="rect">
            <a:avLst/>
          </a:prstGeom>
        </p:spPr>
      </p:pic>
      <p:pic>
        <p:nvPicPr>
          <p:cNvPr name="Picture 8" id="8"/>
          <p:cNvPicPr>
            <a:picLocks noChangeAspect="true"/>
          </p:cNvPicPr>
          <p:nvPr/>
        </p:nvPicPr>
        <p:blipFill>
          <a:blip r:embed="rId12"/>
          <a:srcRect l="0" t="0" r="0" b="0"/>
          <a:stretch>
            <a:fillRect/>
          </a:stretch>
        </p:blipFill>
        <p:spPr>
          <a:xfrm flipH="false" flipV="false" rot="0">
            <a:off x="3407197" y="5277650"/>
            <a:ext cx="7751187" cy="4294417"/>
          </a:xfrm>
          <a:prstGeom prst="rect">
            <a:avLst/>
          </a:prstGeom>
        </p:spPr>
      </p:pic>
      <p:grpSp>
        <p:nvGrpSpPr>
          <p:cNvPr name="Group 9" id="9"/>
          <p:cNvGrpSpPr/>
          <p:nvPr/>
        </p:nvGrpSpPr>
        <p:grpSpPr>
          <a:xfrm rot="0">
            <a:off x="3243678" y="172312"/>
            <a:ext cx="14898725" cy="1535065"/>
            <a:chOff x="0" y="0"/>
            <a:chExt cx="19864967" cy="2046753"/>
          </a:xfrm>
        </p:grpSpPr>
        <p:sp>
          <p:nvSpPr>
            <p:cNvPr name="TextBox 10" id="10"/>
            <p:cNvSpPr txBox="true"/>
            <p:nvPr/>
          </p:nvSpPr>
          <p:spPr>
            <a:xfrm rot="0">
              <a:off x="0" y="0"/>
              <a:ext cx="19864967"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Penciptaan Manusia</a:t>
              </a:r>
            </a:p>
          </p:txBody>
        </p:sp>
        <p:sp>
          <p:nvSpPr>
            <p:cNvPr name="TextBox 11" id="11"/>
            <p:cNvSpPr txBox="true"/>
            <p:nvPr/>
          </p:nvSpPr>
          <p:spPr>
            <a:xfrm rot="0">
              <a:off x="0" y="1120844"/>
              <a:ext cx="19864967" cy="929217"/>
            </a:xfrm>
            <a:prstGeom prst="rect">
              <a:avLst/>
            </a:prstGeom>
          </p:spPr>
          <p:txBody>
            <a:bodyPr anchor="t" rtlCol="false" tIns="0" lIns="0" bIns="0" rIns="0">
              <a:spAutoFit/>
            </a:bodyPr>
            <a:lstStyle/>
            <a:p>
              <a:pPr>
                <a:lnSpc>
                  <a:spcPts val="2800"/>
                </a:lnSpc>
              </a:pPr>
              <a:r>
                <a:rPr lang="en-US" sz="2000">
                  <a:solidFill>
                    <a:srgbClr val="323232"/>
                  </a:solidFill>
                  <a:latin typeface="Public Sans"/>
                </a:rPr>
                <a:t>Lima belas abad yang laluAl-Qur’an telah menjelaskan tentang tahapan kejadian manusia (keturunan Adam a.s) secara biologi dalam QS Al-Mu’minun [3]: 12-14</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grpSp>
        <p:nvGrpSpPr>
          <p:cNvPr name="Group 6" id="6"/>
          <p:cNvGrpSpPr/>
          <p:nvPr/>
        </p:nvGrpSpPr>
        <p:grpSpPr>
          <a:xfrm rot="0">
            <a:off x="3243678" y="310162"/>
            <a:ext cx="14339222" cy="1182640"/>
            <a:chOff x="0" y="0"/>
            <a:chExt cx="19118963" cy="1576853"/>
          </a:xfrm>
        </p:grpSpPr>
        <p:sp>
          <p:nvSpPr>
            <p:cNvPr name="TextBox 7" id="7"/>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Teori Evolusi dan Propaganda Aetisme</a:t>
              </a:r>
            </a:p>
          </p:txBody>
        </p:sp>
        <p:sp>
          <p:nvSpPr>
            <p:cNvPr name="TextBox 8" id="8"/>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sp>
        <p:nvSpPr>
          <p:cNvPr name="TextBox 9" id="9"/>
          <p:cNvSpPr txBox="true"/>
          <p:nvPr/>
        </p:nvSpPr>
        <p:spPr>
          <a:xfrm rot="0">
            <a:off x="3243678" y="1559583"/>
            <a:ext cx="14339222" cy="6416675"/>
          </a:xfrm>
          <a:prstGeom prst="rect">
            <a:avLst/>
          </a:prstGeom>
        </p:spPr>
        <p:txBody>
          <a:bodyPr anchor="t" rtlCol="false" tIns="0" lIns="0" bIns="0" rIns="0">
            <a:spAutoFit/>
          </a:bodyPr>
          <a:lstStyle/>
          <a:p>
            <a:pPr algn="just">
              <a:lnSpc>
                <a:spcPts val="2800"/>
              </a:lnSpc>
            </a:pPr>
            <a:r>
              <a:rPr lang="en-US" sz="2000">
                <a:solidFill>
                  <a:srgbClr val="323232"/>
                </a:solidFill>
                <a:latin typeface="Public Sans"/>
              </a:rPr>
              <a:t>Sebuah teori yang perlu dicermati dan diwaspadai adalah Teori Evolusi Manusia. Teori ini muncul pada awal abad ke-19 dengan tokoh utamanya J.B Lanmark (1774-1829) dan Charles Darwin (1809-1882). Teori evolusi ini menyatakan bahwa manusia berasala dari makhluk yang paling sederhana kemudian berkembang menuju makhluk sempurna secra evolusif dalam jangka waktu yang lama. Teori ini pertama-tama diketemukan oleh J.B Lanmark (1774-1829) sajarna prancis, lalu dipertegas oleh Charles Darwin (1809-1882) sarjana inggris. Dalam bukunya yang berjudul : The Origin of Species, dijelaskan bahwa semua jenis sel binatang berasal dari sel purba. Dalam bukunya The Descen of Man, menjelaskan tentang perkembangan binatang-binatang menuju manusia. Menurutnya yang paling maju ialah binatang mirip kera dengan mengalami perubahan menuju wujud manusia. Sesungguhnya teori evolusi model J.B Lanmar dan Darwin sangatlah lemah, dan bahkan telah banyak dilemahkan oleh para ilmuwan barat itu sendiri dengan argumentasinya yang sangat rasional dan ilmiah. Kelemahan teori tersebut setidaknya di buiktikan oleh du alasan:</a:t>
            </a:r>
          </a:p>
          <a:p>
            <a:pPr algn="just">
              <a:lnSpc>
                <a:spcPts val="1679"/>
              </a:lnSpc>
            </a:pPr>
          </a:p>
          <a:p>
            <a:pPr algn="just">
              <a:lnSpc>
                <a:spcPts val="2800"/>
              </a:lnSpc>
            </a:pPr>
            <a:r>
              <a:rPr lang="en-US" sz="2000">
                <a:solidFill>
                  <a:srgbClr val="323232"/>
                </a:solidFill>
                <a:latin typeface="Public Sans"/>
              </a:rPr>
              <a:t>Pertama, sampai hari ini belum pernah ditemukan adanya fosil manusia makhluk transisi dari manusia kera. Pernah diinggris diketemukan fosil yang dinyatakan sebagai makhluk transisi, ternyata hanya sebuah kebeohongan besar, karena diketahui belakangan bahwa fosil makhluk tersebut sebagaianya ditukar dengan fosil manusia.</a:t>
            </a:r>
          </a:p>
          <a:p>
            <a:pPr algn="just">
              <a:lnSpc>
                <a:spcPts val="1679"/>
              </a:lnSpc>
            </a:pPr>
          </a:p>
          <a:p>
            <a:pPr algn="just" marL="0" indent="0" lvl="0">
              <a:lnSpc>
                <a:spcPts val="2800"/>
              </a:lnSpc>
            </a:pPr>
            <a:r>
              <a:rPr lang="en-US" sz="2000">
                <a:solidFill>
                  <a:srgbClr val="323232"/>
                </a:solidFill>
                <a:latin typeface="Public Sans"/>
              </a:rPr>
              <a:t>Kedua, jika memang benar bahwa manusia adalah hasil dari evolusi dari kera seharusnya setiap masa selalu ada manusia baru dari hasil evolusi kera. Tetapi hingga hari ini yang kera tetap kera dan manusia tetap manusia. Ternyata darwin sendiri sebagai pencetus teori ini banyak meneui kesulitan – kesulitan untuk membuktikan teorinya. Dia berharap para ilmuwan berikutnya bisa melengkapi teorinya, tetapi yang terjadi malah meruntuhkan teorinya</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3243678" y="1823397"/>
            <a:ext cx="7825119" cy="3320103"/>
          </a:xfrm>
          <a:prstGeom prst="rect">
            <a:avLst/>
          </a:prstGeom>
        </p:spPr>
      </p:pic>
      <p:grpSp>
        <p:nvGrpSpPr>
          <p:cNvPr name="Group 7" id="7"/>
          <p:cNvGrpSpPr/>
          <p:nvPr/>
        </p:nvGrpSpPr>
        <p:grpSpPr>
          <a:xfrm rot="0">
            <a:off x="3243678" y="120619"/>
            <a:ext cx="14339222" cy="1535065"/>
            <a:chOff x="0" y="0"/>
            <a:chExt cx="19118963" cy="2046753"/>
          </a:xfrm>
        </p:grpSpPr>
        <p:sp>
          <p:nvSpPr>
            <p:cNvPr name="TextBox 8" id="8"/>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Kedudukan Manusia</a:t>
              </a:r>
            </a:p>
          </p:txBody>
        </p:sp>
        <p:sp>
          <p:nvSpPr>
            <p:cNvPr name="TextBox 9" id="9"/>
            <p:cNvSpPr txBox="true"/>
            <p:nvPr/>
          </p:nvSpPr>
          <p:spPr>
            <a:xfrm rot="0">
              <a:off x="0" y="1120844"/>
              <a:ext cx="19118963" cy="929217"/>
            </a:xfrm>
            <a:prstGeom prst="rect">
              <a:avLst/>
            </a:prstGeom>
          </p:spPr>
          <p:txBody>
            <a:bodyPr anchor="t" rtlCol="false" tIns="0" lIns="0" bIns="0" rIns="0">
              <a:spAutoFit/>
            </a:bodyPr>
            <a:lstStyle/>
            <a:p>
              <a:pPr>
                <a:lnSpc>
                  <a:spcPts val="2800"/>
                </a:lnSpc>
              </a:pPr>
              <a:r>
                <a:rPr lang="en-US" sz="2000">
                  <a:solidFill>
                    <a:srgbClr val="323232"/>
                  </a:solidFill>
                  <a:latin typeface="Public Sans"/>
                </a:rPr>
                <a:t>Manusia mempunyai kedudukan paling tinggi dibanding dengan makhluk lainya yang ada di muka bumi ini. Karena kedudukanya yang paling tinggi itulah mampu menguasai dunia. (firman Allah QS Al-Isra [17]: 70)</a:t>
              </a:r>
            </a:p>
          </p:txBody>
        </p:sp>
      </p:grpSp>
      <p:sp>
        <p:nvSpPr>
          <p:cNvPr name="TextBox 10" id="10"/>
          <p:cNvSpPr txBox="true"/>
          <p:nvPr/>
        </p:nvSpPr>
        <p:spPr>
          <a:xfrm rot="0">
            <a:off x="2976594" y="5444115"/>
            <a:ext cx="14873391" cy="3178175"/>
          </a:xfrm>
          <a:prstGeom prst="rect">
            <a:avLst/>
          </a:prstGeom>
        </p:spPr>
        <p:txBody>
          <a:bodyPr anchor="t" rtlCol="false" tIns="0" lIns="0" bIns="0" rIns="0">
            <a:spAutoFit/>
          </a:bodyPr>
          <a:lstStyle/>
          <a:p>
            <a:pPr algn="just">
              <a:lnSpc>
                <a:spcPts val="2800"/>
              </a:lnSpc>
            </a:pPr>
            <a:r>
              <a:rPr lang="en-US" sz="2000">
                <a:solidFill>
                  <a:srgbClr val="323232"/>
                </a:solidFill>
                <a:latin typeface="Public Sans"/>
              </a:rPr>
              <a:t>    Ada beberapa potensi yang membuat manusia lebih unggul :</a:t>
            </a:r>
          </a:p>
          <a:p>
            <a:pPr algn="just" marL="431801" indent="-215900" lvl="1">
              <a:lnSpc>
                <a:spcPts val="2800"/>
              </a:lnSpc>
              <a:buFont typeface="Arial"/>
              <a:buChar char="•"/>
            </a:pPr>
            <a:r>
              <a:rPr lang="en-US" sz="2000">
                <a:solidFill>
                  <a:srgbClr val="323232"/>
                </a:solidFill>
                <a:latin typeface="Public Sans"/>
              </a:rPr>
              <a:t>Manusia keturunan Adam a.s, fisiknya berasal dari tanah bukan dari hewan. </a:t>
            </a:r>
          </a:p>
          <a:p>
            <a:pPr algn="just" marL="431801" indent="-215900" lvl="1">
              <a:lnSpc>
                <a:spcPts val="2800"/>
              </a:lnSpc>
              <a:buFont typeface="Arial"/>
              <a:buChar char="•"/>
            </a:pPr>
            <a:r>
              <a:rPr lang="en-US" sz="2000">
                <a:solidFill>
                  <a:srgbClr val="323232"/>
                </a:solidFill>
                <a:latin typeface="Public Sans"/>
              </a:rPr>
              <a:t>Mempunyai bentuk dan struktur yang lebih baik dan sempurna.</a:t>
            </a:r>
          </a:p>
          <a:p>
            <a:pPr algn="just" marL="431801" indent="-215900" lvl="1">
              <a:lnSpc>
                <a:spcPts val="2800"/>
              </a:lnSpc>
              <a:buFont typeface="Arial"/>
              <a:buChar char="•"/>
            </a:pPr>
            <a:r>
              <a:rPr lang="en-US" sz="2000">
                <a:solidFill>
                  <a:srgbClr val="323232"/>
                </a:solidFill>
                <a:latin typeface="Public Sans"/>
              </a:rPr>
              <a:t>Memiliki ruh dan jiwa [potensi akal, kesadaran, perasaan (emosi)], dan kemauan (antara lain hawa nafsu dan kebebasan). </a:t>
            </a:r>
          </a:p>
          <a:p>
            <a:pPr algn="just" marL="431801" indent="-215900" lvl="1">
              <a:lnSpc>
                <a:spcPts val="2800"/>
              </a:lnSpc>
              <a:buFont typeface="Arial"/>
              <a:buChar char="•"/>
            </a:pPr>
            <a:r>
              <a:rPr lang="en-US" sz="2000">
                <a:solidFill>
                  <a:srgbClr val="323232"/>
                </a:solidFill>
                <a:latin typeface="Public Sans"/>
              </a:rPr>
              <a:t>Potensi hidayah (fitrah/insting, indra, akal, agama (wahyu), dan taufik (bimbingan secara langsung). </a:t>
            </a:r>
          </a:p>
          <a:p>
            <a:pPr algn="just" marL="431801" indent="-215900" lvl="1">
              <a:lnSpc>
                <a:spcPts val="2800"/>
              </a:lnSpc>
              <a:buFont typeface="Arial"/>
              <a:buChar char="•"/>
            </a:pPr>
            <a:r>
              <a:rPr lang="en-US" sz="2000">
                <a:solidFill>
                  <a:srgbClr val="323232"/>
                </a:solidFill>
                <a:latin typeface="Public Sans"/>
              </a:rPr>
              <a:t>Diberi potensi untuk dapat berbuat baik dan/atau buruk (Asyams [91]: 7-8). </a:t>
            </a:r>
          </a:p>
          <a:p>
            <a:pPr algn="just" marL="431801" indent="-215900" lvl="1">
              <a:lnSpc>
                <a:spcPts val="2800"/>
              </a:lnSpc>
              <a:buFont typeface="Arial"/>
              <a:buChar char="•"/>
            </a:pPr>
            <a:r>
              <a:rPr lang="en-US" sz="2000">
                <a:solidFill>
                  <a:srgbClr val="323232"/>
                </a:solidFill>
                <a:latin typeface="Public Sans"/>
              </a:rPr>
              <a:t>Diberi amanah sebagai Khalifah dimuka bumi (QS Al-Baqarah [2]: 30), kedudukan sebagai hamba Allah (QS Al-Dzariyat [51]: 56). </a:t>
            </a:r>
          </a:p>
          <a:p>
            <a:pPr algn="just" marL="431801" indent="-215900" lvl="1">
              <a:lnSpc>
                <a:spcPts val="2800"/>
              </a:lnSpc>
              <a:buFont typeface="Arial"/>
              <a:buChar char="•"/>
            </a:pPr>
            <a:r>
              <a:rPr lang="en-US" sz="2000">
                <a:solidFill>
                  <a:srgbClr val="323232"/>
                </a:solidFill>
                <a:latin typeface="Public Sans"/>
              </a:rPr>
              <a:t>Semua yang diciptakan dialam semesta untuk manusia (QS Al-Baqarah [2]: 29 dan QS Al-A’faf [7]: 179</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3316396" y="2571512"/>
            <a:ext cx="6768153" cy="2018027"/>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10287848" y="2424364"/>
            <a:ext cx="7223436" cy="4096217"/>
          </a:xfrm>
          <a:prstGeom prst="rect">
            <a:avLst/>
          </a:prstGeom>
        </p:spPr>
      </p:pic>
      <p:grpSp>
        <p:nvGrpSpPr>
          <p:cNvPr name="Group 8" id="8"/>
          <p:cNvGrpSpPr/>
          <p:nvPr/>
        </p:nvGrpSpPr>
        <p:grpSpPr>
          <a:xfrm rot="0">
            <a:off x="3140291" y="261168"/>
            <a:ext cx="14339222" cy="1182640"/>
            <a:chOff x="0" y="0"/>
            <a:chExt cx="19118963" cy="1576853"/>
          </a:xfrm>
        </p:grpSpPr>
        <p:sp>
          <p:nvSpPr>
            <p:cNvPr name="TextBox 9" id="9"/>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Kedudukan Manusia</a:t>
              </a:r>
            </a:p>
          </p:txBody>
        </p:sp>
        <p:sp>
          <p:nvSpPr>
            <p:cNvPr name="TextBox 10" id="10"/>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sp>
        <p:nvSpPr>
          <p:cNvPr name="TextBox 11" id="11"/>
          <p:cNvSpPr txBox="true"/>
          <p:nvPr/>
        </p:nvSpPr>
        <p:spPr>
          <a:xfrm rot="0">
            <a:off x="3316396" y="1169136"/>
            <a:ext cx="13942904" cy="1063625"/>
          </a:xfrm>
          <a:prstGeom prst="rect">
            <a:avLst/>
          </a:prstGeom>
        </p:spPr>
        <p:txBody>
          <a:bodyPr anchor="t" rtlCol="false" tIns="0" lIns="0" bIns="0" rIns="0">
            <a:spAutoFit/>
          </a:bodyPr>
          <a:lstStyle/>
          <a:p>
            <a:pPr algn="just">
              <a:lnSpc>
                <a:spcPts val="2800"/>
              </a:lnSpc>
            </a:pPr>
            <a:r>
              <a:rPr lang="en-US" sz="2000">
                <a:solidFill>
                  <a:srgbClr val="323232"/>
                </a:solidFill>
                <a:latin typeface="Public Sans"/>
              </a:rPr>
              <a:t>Untuk mengaktualisasilkan potensi-potensinya dan untuk memanfaatkan serta mempertahankan keunggulan manusia, mereka hendaklah menyadari akan keberadaan dirinya di dunia, bahwa mereka diciptakan oleh Allah tidak lain ialah supaya beribadah kepada-Nya (QS Al-Dzariyat [51]: 56) dan menjadi khalifah-Nya (QS Al-Baqarah [2]: 30).</a:t>
            </a:r>
          </a:p>
        </p:txBody>
      </p:sp>
      <p:sp>
        <p:nvSpPr>
          <p:cNvPr name="TextBox 12" id="12"/>
          <p:cNvSpPr txBox="true"/>
          <p:nvPr/>
        </p:nvSpPr>
        <p:spPr>
          <a:xfrm rot="0">
            <a:off x="3120824" y="6463430"/>
            <a:ext cx="14334048" cy="3178175"/>
          </a:xfrm>
          <a:prstGeom prst="rect">
            <a:avLst/>
          </a:prstGeom>
        </p:spPr>
        <p:txBody>
          <a:bodyPr anchor="t" rtlCol="false" tIns="0" lIns="0" bIns="0" rIns="0">
            <a:spAutoFit/>
          </a:bodyPr>
          <a:lstStyle/>
          <a:p>
            <a:pPr algn="just">
              <a:lnSpc>
                <a:spcPts val="2800"/>
              </a:lnSpc>
              <a:spcBef>
                <a:spcPct val="0"/>
              </a:spcBef>
            </a:pPr>
            <a:r>
              <a:rPr lang="en-US" sz="2000">
                <a:solidFill>
                  <a:srgbClr val="000000"/>
                </a:solidFill>
                <a:latin typeface="Public Sans"/>
              </a:rPr>
              <a:t>Fungsi manusia Ada 4 fungsi manusia yaitu : </a:t>
            </a:r>
          </a:p>
          <a:p>
            <a:pPr algn="just" marL="431801" indent="-215900" lvl="1">
              <a:lnSpc>
                <a:spcPts val="2800"/>
              </a:lnSpc>
              <a:spcBef>
                <a:spcPct val="0"/>
              </a:spcBef>
              <a:buFont typeface="Arial"/>
              <a:buChar char="•"/>
            </a:pPr>
            <a:r>
              <a:rPr lang="en-US" sz="2000">
                <a:solidFill>
                  <a:srgbClr val="000000"/>
                </a:solidFill>
                <a:latin typeface="Public Sans"/>
              </a:rPr>
              <a:t>Fungsi manusia terhadap pribadi yaitu memenuhi kebutuhan jasmani dan ruhani secara menyeluruh dan seimbang agar keutuhan pribadinya terjaga. </a:t>
            </a:r>
          </a:p>
          <a:p>
            <a:pPr algn="just" marL="431801" indent="-215900" lvl="1">
              <a:lnSpc>
                <a:spcPts val="2800"/>
              </a:lnSpc>
              <a:spcBef>
                <a:spcPct val="0"/>
              </a:spcBef>
              <a:buFont typeface="Arial"/>
              <a:buChar char="•"/>
            </a:pPr>
            <a:r>
              <a:rPr lang="en-US" sz="2000">
                <a:solidFill>
                  <a:srgbClr val="000000"/>
                </a:solidFill>
                <a:latin typeface="Public Sans"/>
              </a:rPr>
              <a:t>Fungsi manusia terhadap masyarakat yaitu memberikan pelayanan–pelayanan fisik maupun moral seperti membantu orang lain baik berupa fisik maupun non fisik. </a:t>
            </a:r>
          </a:p>
          <a:p>
            <a:pPr algn="just" marL="431801" indent="-215900" lvl="1">
              <a:lnSpc>
                <a:spcPts val="2800"/>
              </a:lnSpc>
              <a:spcBef>
                <a:spcPct val="0"/>
              </a:spcBef>
              <a:buFont typeface="Arial"/>
              <a:buChar char="•"/>
            </a:pPr>
            <a:r>
              <a:rPr lang="en-US" sz="2000">
                <a:solidFill>
                  <a:srgbClr val="000000"/>
                </a:solidFill>
                <a:latin typeface="Public Sans"/>
              </a:rPr>
              <a:t>Fungsi manusia terhadap alam yaitu memanfa‟atkan potensi alam untuk memenuhi kebutuhan hidup manusia dan memelihara kelestariannhya agar dapat memenuhi kebutuhan hidup manusia sepanjang masa. </a:t>
            </a:r>
          </a:p>
          <a:p>
            <a:pPr algn="just" marL="431801" indent="-215900" lvl="1">
              <a:lnSpc>
                <a:spcPts val="2800"/>
              </a:lnSpc>
              <a:spcBef>
                <a:spcPct val="0"/>
              </a:spcBef>
              <a:buFont typeface="Arial"/>
              <a:buChar char="•"/>
            </a:pPr>
            <a:r>
              <a:rPr lang="en-US" sz="2000">
                <a:solidFill>
                  <a:srgbClr val="000000"/>
                </a:solidFill>
                <a:latin typeface="Public Sans"/>
              </a:rPr>
              <a:t>Fungsi manusia terhadap Allah SWT yaitu melakukan ibadah dengan sebaikbaiknya secara benar menurut tuntunan syariat Islam. (Q.S Adz-Dzariat: 56)</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DCD7"/>
        </a:solidFill>
      </p:bgPr>
    </p:bg>
    <p:spTree>
      <p:nvGrpSpPr>
        <p:cNvPr id="1" name=""/>
        <p:cNvGrpSpPr/>
        <p:nvPr/>
      </p:nvGrpSpPr>
      <p:grpSpPr>
        <a:xfrm>
          <a:off x="0" y="0"/>
          <a:ext cx="0" cy="0"/>
          <a:chOff x="0" y="0"/>
          <a:chExt cx="0" cy="0"/>
        </a:xfrm>
      </p:grpSpPr>
      <p:grpSp>
        <p:nvGrpSpPr>
          <p:cNvPr name="Group 2" id="2"/>
          <p:cNvGrpSpPr/>
          <p:nvPr/>
        </p:nvGrpSpPr>
        <p:grpSpPr>
          <a:xfrm rot="0">
            <a:off x="2660715" y="4439890"/>
            <a:ext cx="12966571" cy="2416870"/>
            <a:chOff x="0" y="0"/>
            <a:chExt cx="17288761" cy="3222493"/>
          </a:xfrm>
        </p:grpSpPr>
        <p:sp>
          <p:nvSpPr>
            <p:cNvPr name="TextBox 3" id="3"/>
            <p:cNvSpPr txBox="true"/>
            <p:nvPr/>
          </p:nvSpPr>
          <p:spPr>
            <a:xfrm rot="0">
              <a:off x="0" y="4498"/>
              <a:ext cx="17288761" cy="1778529"/>
            </a:xfrm>
            <a:prstGeom prst="rect">
              <a:avLst/>
            </a:prstGeom>
          </p:spPr>
          <p:txBody>
            <a:bodyPr anchor="t" rtlCol="false" tIns="0" lIns="0" bIns="0" rIns="0">
              <a:spAutoFit/>
            </a:bodyPr>
            <a:lstStyle/>
            <a:p>
              <a:pPr algn="ctr">
                <a:lnSpc>
                  <a:spcPts val="10560"/>
                </a:lnSpc>
              </a:pPr>
              <a:r>
                <a:rPr lang="en-US" sz="8800">
                  <a:solidFill>
                    <a:srgbClr val="4F674F"/>
                  </a:solidFill>
                  <a:latin typeface="Calistoga"/>
                </a:rPr>
                <a:t>Terima kasih!</a:t>
              </a:r>
            </a:p>
          </p:txBody>
        </p:sp>
        <p:sp>
          <p:nvSpPr>
            <p:cNvPr name="TextBox 4" id="4"/>
            <p:cNvSpPr txBox="true"/>
            <p:nvPr/>
          </p:nvSpPr>
          <p:spPr>
            <a:xfrm rot="0">
              <a:off x="566312" y="2591898"/>
              <a:ext cx="16156137" cy="632248"/>
            </a:xfrm>
            <a:prstGeom prst="rect">
              <a:avLst/>
            </a:prstGeom>
          </p:spPr>
          <p:txBody>
            <a:bodyPr anchor="t" rtlCol="false" tIns="0" lIns="0" bIns="0" rIns="0">
              <a:spAutoFit/>
            </a:bodyPr>
            <a:lstStyle/>
            <a:p>
              <a:pPr algn="ctr">
                <a:lnSpc>
                  <a:spcPts val="3920"/>
                </a:lnSpc>
              </a:pPr>
              <a:r>
                <a:rPr lang="en-US" sz="2800">
                  <a:solidFill>
                    <a:srgbClr val="323232"/>
                  </a:solidFill>
                  <a:latin typeface="Public Sans"/>
                </a:rPr>
                <a:t>Anda Manusia Sholeh dan Sholehah</a:t>
              </a: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909636" y="8332712"/>
            <a:ext cx="4468727" cy="4330603"/>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9761459">
            <a:off x="13306057" y="-1085348"/>
            <a:ext cx="3869682" cy="3934058"/>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791562" y="-3354260"/>
            <a:ext cx="4549596" cy="6708520"/>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5621355" y="1522036"/>
            <a:ext cx="1598529" cy="1505524"/>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7BA9C"/>
        </a:solidFill>
      </p:bgPr>
    </p:bg>
    <p:spTree>
      <p:nvGrpSpPr>
        <p:cNvPr id="1" name=""/>
        <p:cNvGrpSpPr/>
        <p:nvPr/>
      </p:nvGrpSpPr>
      <p:grpSpPr>
        <a:xfrm>
          <a:off x="0" y="0"/>
          <a:ext cx="0" cy="0"/>
          <a:chOff x="0" y="0"/>
          <a:chExt cx="0" cy="0"/>
        </a:xfrm>
      </p:grpSpPr>
      <p:sp>
        <p:nvSpPr>
          <p:cNvPr name="TextBox 2" id="2"/>
          <p:cNvSpPr txBox="true"/>
          <p:nvPr/>
        </p:nvSpPr>
        <p:spPr>
          <a:xfrm rot="0">
            <a:off x="1028700" y="428625"/>
            <a:ext cx="10757236" cy="600075"/>
          </a:xfrm>
          <a:prstGeom prst="rect">
            <a:avLst/>
          </a:prstGeom>
        </p:spPr>
        <p:txBody>
          <a:bodyPr anchor="t" rtlCol="false" tIns="0" lIns="0" bIns="0" rIns="0">
            <a:spAutoFit/>
          </a:bodyPr>
          <a:lstStyle/>
          <a:p>
            <a:pPr marL="0" indent="0" lvl="0">
              <a:lnSpc>
                <a:spcPts val="4799"/>
              </a:lnSpc>
            </a:pPr>
            <a:r>
              <a:rPr lang="en-US" sz="3999">
                <a:solidFill>
                  <a:srgbClr val="323232"/>
                </a:solidFill>
                <a:latin typeface="Calistoga Bold"/>
              </a:rPr>
              <a:t>Penyebutan Manusia dalam Perspektif Islam</a:t>
            </a:r>
          </a:p>
        </p:txBody>
      </p:sp>
      <p:grpSp>
        <p:nvGrpSpPr>
          <p:cNvPr name="Group 3" id="3"/>
          <p:cNvGrpSpPr/>
          <p:nvPr/>
        </p:nvGrpSpPr>
        <p:grpSpPr>
          <a:xfrm rot="0">
            <a:off x="1028700" y="3099589"/>
            <a:ext cx="4625947" cy="1342509"/>
            <a:chOff x="0" y="0"/>
            <a:chExt cx="6167929" cy="1790012"/>
          </a:xfrm>
        </p:grpSpPr>
        <p:sp>
          <p:nvSpPr>
            <p:cNvPr name="TextBox 4" id="4"/>
            <p:cNvSpPr txBox="true"/>
            <p:nvPr/>
          </p:nvSpPr>
          <p:spPr>
            <a:xfrm rot="0">
              <a:off x="0" y="1366017"/>
              <a:ext cx="6167929" cy="459317"/>
            </a:xfrm>
            <a:prstGeom prst="rect">
              <a:avLst/>
            </a:prstGeom>
          </p:spPr>
          <p:txBody>
            <a:bodyPr anchor="t" rtlCol="false" tIns="0" lIns="0" bIns="0" rIns="0">
              <a:spAutoFit/>
            </a:bodyPr>
            <a:lstStyle/>
            <a:p>
              <a:pPr>
                <a:lnSpc>
                  <a:spcPts val="2800"/>
                </a:lnSpc>
              </a:pPr>
              <a:r>
                <a:rPr lang="en-US" sz="2000">
                  <a:solidFill>
                    <a:srgbClr val="323232"/>
                  </a:solidFill>
                  <a:latin typeface="Public Sans"/>
                </a:rPr>
                <a:t> (Q. S Al-A‟araf : 31)</a:t>
              </a:r>
            </a:p>
          </p:txBody>
        </p:sp>
        <p:sp>
          <p:nvSpPr>
            <p:cNvPr name="TextBox 5" id="5"/>
            <p:cNvSpPr txBox="true"/>
            <p:nvPr/>
          </p:nvSpPr>
          <p:spPr>
            <a:xfrm rot="0">
              <a:off x="0" y="-47625"/>
              <a:ext cx="6167929" cy="919692"/>
            </a:xfrm>
            <a:prstGeom prst="rect">
              <a:avLst/>
            </a:prstGeom>
          </p:spPr>
          <p:txBody>
            <a:bodyPr anchor="t" rtlCol="false" tIns="0" lIns="0" bIns="0" rIns="0">
              <a:spAutoFit/>
            </a:bodyPr>
            <a:lstStyle/>
            <a:p>
              <a:pPr>
                <a:lnSpc>
                  <a:spcPts val="2800"/>
                </a:lnSpc>
              </a:pPr>
              <a:r>
                <a:rPr lang="en-US" sz="2000">
                  <a:solidFill>
                    <a:srgbClr val="323232"/>
                  </a:solidFill>
                  <a:latin typeface="Calistoga Bold"/>
                </a:rPr>
                <a:t>Aspek historis penciptaannya manusia disebut Bani Adam</a:t>
              </a:r>
            </a:p>
          </p:txBody>
        </p:sp>
      </p:grpSp>
      <p:grpSp>
        <p:nvGrpSpPr>
          <p:cNvPr name="Group 6" id="6"/>
          <p:cNvGrpSpPr/>
          <p:nvPr/>
        </p:nvGrpSpPr>
        <p:grpSpPr>
          <a:xfrm rot="0">
            <a:off x="6512249" y="3099589"/>
            <a:ext cx="4625947" cy="1627624"/>
            <a:chOff x="0" y="0"/>
            <a:chExt cx="6167929" cy="2170165"/>
          </a:xfrm>
        </p:grpSpPr>
        <p:sp>
          <p:nvSpPr>
            <p:cNvPr name="TextBox 7" id="7"/>
            <p:cNvSpPr txBox="true"/>
            <p:nvPr/>
          </p:nvSpPr>
          <p:spPr>
            <a:xfrm rot="0">
              <a:off x="0" y="1746170"/>
              <a:ext cx="6167929" cy="459317"/>
            </a:xfrm>
            <a:prstGeom prst="rect">
              <a:avLst/>
            </a:prstGeom>
          </p:spPr>
          <p:txBody>
            <a:bodyPr anchor="t" rtlCol="false" tIns="0" lIns="0" bIns="0" rIns="0">
              <a:spAutoFit/>
            </a:bodyPr>
            <a:lstStyle/>
            <a:p>
              <a:pPr>
                <a:lnSpc>
                  <a:spcPts val="2800"/>
                </a:lnSpc>
              </a:pPr>
              <a:r>
                <a:rPr lang="en-US" sz="2000">
                  <a:solidFill>
                    <a:srgbClr val="323232"/>
                  </a:solidFill>
                  <a:latin typeface="Public Sans"/>
                </a:rPr>
                <a:t> (Q.S Al-Mukminun : 33)</a:t>
              </a:r>
            </a:p>
          </p:txBody>
        </p:sp>
        <p:sp>
          <p:nvSpPr>
            <p:cNvPr name="TextBox 8" id="8"/>
            <p:cNvSpPr txBox="true"/>
            <p:nvPr/>
          </p:nvSpPr>
          <p:spPr>
            <a:xfrm rot="0">
              <a:off x="0" y="-47625"/>
              <a:ext cx="6167929" cy="1389592"/>
            </a:xfrm>
            <a:prstGeom prst="rect">
              <a:avLst/>
            </a:prstGeom>
          </p:spPr>
          <p:txBody>
            <a:bodyPr anchor="t" rtlCol="false" tIns="0" lIns="0" bIns="0" rIns="0">
              <a:spAutoFit/>
            </a:bodyPr>
            <a:lstStyle/>
            <a:p>
              <a:pPr>
                <a:lnSpc>
                  <a:spcPts val="2800"/>
                </a:lnSpc>
              </a:pPr>
              <a:r>
                <a:rPr lang="en-US" sz="2000">
                  <a:solidFill>
                    <a:srgbClr val="323232"/>
                  </a:solidFill>
                  <a:latin typeface="Calistoga Bold"/>
                </a:rPr>
                <a:t>Aspek biologis kemanusiaannya disebut dengan Basyar yang menggambarkan sifat kimia-biologisnya</a:t>
              </a:r>
            </a:p>
          </p:txBody>
        </p:sp>
      </p:grpSp>
      <p:grpSp>
        <p:nvGrpSpPr>
          <p:cNvPr name="Group 9" id="9"/>
          <p:cNvGrpSpPr/>
          <p:nvPr/>
        </p:nvGrpSpPr>
        <p:grpSpPr>
          <a:xfrm rot="0">
            <a:off x="1028700" y="5369287"/>
            <a:ext cx="4625947" cy="1980049"/>
            <a:chOff x="0" y="0"/>
            <a:chExt cx="6167929" cy="2640065"/>
          </a:xfrm>
        </p:grpSpPr>
        <p:sp>
          <p:nvSpPr>
            <p:cNvPr name="TextBox 10" id="10"/>
            <p:cNvSpPr txBox="true"/>
            <p:nvPr/>
          </p:nvSpPr>
          <p:spPr>
            <a:xfrm rot="0">
              <a:off x="0" y="2216070"/>
              <a:ext cx="6167929" cy="459317"/>
            </a:xfrm>
            <a:prstGeom prst="rect">
              <a:avLst/>
            </a:prstGeom>
          </p:spPr>
          <p:txBody>
            <a:bodyPr anchor="t" rtlCol="false" tIns="0" lIns="0" bIns="0" rIns="0">
              <a:spAutoFit/>
            </a:bodyPr>
            <a:lstStyle/>
            <a:p>
              <a:pPr>
                <a:lnSpc>
                  <a:spcPts val="2800"/>
                </a:lnSpc>
              </a:pPr>
              <a:r>
                <a:rPr lang="en-US" sz="2000">
                  <a:solidFill>
                    <a:srgbClr val="323232"/>
                  </a:solidFill>
                  <a:latin typeface="Public Sans"/>
                </a:rPr>
                <a:t>(Q. S-Rahman : 3-4)</a:t>
              </a:r>
            </a:p>
          </p:txBody>
        </p:sp>
        <p:sp>
          <p:nvSpPr>
            <p:cNvPr name="TextBox 11" id="11"/>
            <p:cNvSpPr txBox="true"/>
            <p:nvPr/>
          </p:nvSpPr>
          <p:spPr>
            <a:xfrm rot="0">
              <a:off x="0" y="-47625"/>
              <a:ext cx="6167929" cy="1859492"/>
            </a:xfrm>
            <a:prstGeom prst="rect">
              <a:avLst/>
            </a:prstGeom>
          </p:spPr>
          <p:txBody>
            <a:bodyPr anchor="t" rtlCol="false" tIns="0" lIns="0" bIns="0" rIns="0">
              <a:spAutoFit/>
            </a:bodyPr>
            <a:lstStyle/>
            <a:p>
              <a:pPr>
                <a:lnSpc>
                  <a:spcPts val="2800"/>
                </a:lnSpc>
              </a:pPr>
              <a:r>
                <a:rPr lang="en-US" sz="2000">
                  <a:solidFill>
                    <a:srgbClr val="323232"/>
                  </a:solidFill>
                  <a:latin typeface="Calistoga Bold"/>
                </a:rPr>
                <a:t>Aspek kecerdasannya disebut dengan insan yaitu makhluk terbaik dengan kemampuan akal menyerap ilmu pengetahuan </a:t>
              </a:r>
            </a:p>
          </p:txBody>
        </p:sp>
      </p:grpSp>
      <p:sp>
        <p:nvSpPr>
          <p:cNvPr name="TextBox 12" id="12"/>
          <p:cNvSpPr txBox="true"/>
          <p:nvPr/>
        </p:nvSpPr>
        <p:spPr>
          <a:xfrm rot="0">
            <a:off x="1028700" y="2623339"/>
            <a:ext cx="783745" cy="314325"/>
          </a:xfrm>
          <a:prstGeom prst="rect">
            <a:avLst/>
          </a:prstGeom>
        </p:spPr>
        <p:txBody>
          <a:bodyPr anchor="t" rtlCol="false" tIns="0" lIns="0" bIns="0" rIns="0">
            <a:spAutoFit/>
          </a:bodyPr>
          <a:lstStyle/>
          <a:p>
            <a:pPr algn="ctr">
              <a:lnSpc>
                <a:spcPts val="2400"/>
              </a:lnSpc>
            </a:pPr>
            <a:r>
              <a:rPr lang="en-US" sz="2000">
                <a:solidFill>
                  <a:srgbClr val="323232"/>
                </a:solidFill>
                <a:latin typeface="Calistoga"/>
              </a:rPr>
              <a:t>01</a:t>
            </a:r>
          </a:p>
        </p:txBody>
      </p:sp>
      <p:sp>
        <p:nvSpPr>
          <p:cNvPr name="TextBox 13" id="13"/>
          <p:cNvSpPr txBox="true"/>
          <p:nvPr/>
        </p:nvSpPr>
        <p:spPr>
          <a:xfrm rot="0">
            <a:off x="6407318" y="2623339"/>
            <a:ext cx="783745" cy="314325"/>
          </a:xfrm>
          <a:prstGeom prst="rect">
            <a:avLst/>
          </a:prstGeom>
        </p:spPr>
        <p:txBody>
          <a:bodyPr anchor="t" rtlCol="false" tIns="0" lIns="0" bIns="0" rIns="0">
            <a:spAutoFit/>
          </a:bodyPr>
          <a:lstStyle/>
          <a:p>
            <a:pPr algn="ctr">
              <a:lnSpc>
                <a:spcPts val="2400"/>
              </a:lnSpc>
            </a:pPr>
            <a:r>
              <a:rPr lang="en-US" sz="2000">
                <a:solidFill>
                  <a:srgbClr val="323232"/>
                </a:solidFill>
                <a:latin typeface="Calistoga"/>
              </a:rPr>
              <a:t>02</a:t>
            </a:r>
          </a:p>
        </p:txBody>
      </p:sp>
      <p:sp>
        <p:nvSpPr>
          <p:cNvPr name="TextBox 14" id="14"/>
          <p:cNvSpPr txBox="true"/>
          <p:nvPr/>
        </p:nvSpPr>
        <p:spPr>
          <a:xfrm rot="0">
            <a:off x="1028700" y="4933394"/>
            <a:ext cx="783745" cy="314325"/>
          </a:xfrm>
          <a:prstGeom prst="rect">
            <a:avLst/>
          </a:prstGeom>
        </p:spPr>
        <p:txBody>
          <a:bodyPr anchor="t" rtlCol="false" tIns="0" lIns="0" bIns="0" rIns="0">
            <a:spAutoFit/>
          </a:bodyPr>
          <a:lstStyle/>
          <a:p>
            <a:pPr algn="ctr">
              <a:lnSpc>
                <a:spcPts val="2400"/>
              </a:lnSpc>
            </a:pPr>
            <a:r>
              <a:rPr lang="en-US" sz="2000">
                <a:solidFill>
                  <a:srgbClr val="323232"/>
                </a:solidFill>
                <a:latin typeface="Calistoga"/>
              </a:rPr>
              <a:t>03</a:t>
            </a:r>
          </a:p>
        </p:txBody>
      </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513364" y="-1985800"/>
            <a:ext cx="5491871" cy="6029000"/>
          </a:xfrm>
          <a:prstGeom prst="rect">
            <a:avLst/>
          </a:prstGeom>
        </p:spPr>
      </p:pic>
      <p:pic>
        <p:nvPicPr>
          <p:cNvPr name="Picture 16" id="1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467776" y="194223"/>
            <a:ext cx="3583047" cy="3848977"/>
          </a:xfrm>
          <a:prstGeom prst="rect">
            <a:avLst/>
          </a:prstGeom>
        </p:spPr>
      </p:pic>
      <p:pic>
        <p:nvPicPr>
          <p:cNvPr name="Picture 17" id="1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633353" y="1028700"/>
            <a:ext cx="1502132" cy="1652345"/>
          </a:xfrm>
          <a:prstGeom prst="rect">
            <a:avLst/>
          </a:prstGeom>
        </p:spPr>
      </p:pic>
      <p:sp>
        <p:nvSpPr>
          <p:cNvPr name="TextBox 18" id="18"/>
          <p:cNvSpPr txBox="true"/>
          <p:nvPr/>
        </p:nvSpPr>
        <p:spPr>
          <a:xfrm rot="0">
            <a:off x="1028700" y="1090333"/>
            <a:ext cx="10967097" cy="711200"/>
          </a:xfrm>
          <a:prstGeom prst="rect">
            <a:avLst/>
          </a:prstGeom>
        </p:spPr>
        <p:txBody>
          <a:bodyPr anchor="t" rtlCol="false" tIns="0" lIns="0" bIns="0" rIns="0">
            <a:spAutoFit/>
          </a:bodyPr>
          <a:lstStyle/>
          <a:p>
            <a:pPr>
              <a:lnSpc>
                <a:spcPts val="2800"/>
              </a:lnSpc>
              <a:spcBef>
                <a:spcPct val="0"/>
              </a:spcBef>
            </a:pPr>
            <a:r>
              <a:rPr lang="en-US" sz="2000">
                <a:solidFill>
                  <a:srgbClr val="323232"/>
                </a:solidFill>
                <a:latin typeface="Public Sans"/>
              </a:rPr>
              <a:t>Dalam pandangan Islam manusia dalah makhkuk ciptaan Allah yang terdiri dari tubuh atau jasad dan ruh. Kedua insur ini senyawa, sehingga terwujud proses dan mekanisme hidup</a:t>
            </a:r>
          </a:p>
        </p:txBody>
      </p:sp>
      <p:sp>
        <p:nvSpPr>
          <p:cNvPr name="TextBox 19" id="19"/>
          <p:cNvSpPr txBox="true"/>
          <p:nvPr/>
        </p:nvSpPr>
        <p:spPr>
          <a:xfrm rot="0">
            <a:off x="1028700" y="1910749"/>
            <a:ext cx="9946703" cy="358775"/>
          </a:xfrm>
          <a:prstGeom prst="rect">
            <a:avLst/>
          </a:prstGeom>
        </p:spPr>
        <p:txBody>
          <a:bodyPr anchor="t" rtlCol="false" tIns="0" lIns="0" bIns="0" rIns="0">
            <a:spAutoFit/>
          </a:bodyPr>
          <a:lstStyle/>
          <a:p>
            <a:pPr>
              <a:lnSpc>
                <a:spcPts val="2800"/>
              </a:lnSpc>
              <a:spcBef>
                <a:spcPct val="0"/>
              </a:spcBef>
            </a:pPr>
            <a:r>
              <a:rPr lang="en-US" sz="2000">
                <a:solidFill>
                  <a:srgbClr val="323232"/>
                </a:solidFill>
                <a:latin typeface="Public Sans"/>
              </a:rPr>
              <a:t>Dalam pandangan al-Qur‟an manusia disebut dengan berbagai aspek yaitu:</a:t>
            </a:r>
          </a:p>
        </p:txBody>
      </p:sp>
      <p:sp>
        <p:nvSpPr>
          <p:cNvPr name="TextBox 20" id="20"/>
          <p:cNvSpPr txBox="true"/>
          <p:nvPr/>
        </p:nvSpPr>
        <p:spPr>
          <a:xfrm rot="0">
            <a:off x="6512249" y="4933394"/>
            <a:ext cx="783745" cy="314325"/>
          </a:xfrm>
          <a:prstGeom prst="rect">
            <a:avLst/>
          </a:prstGeom>
        </p:spPr>
        <p:txBody>
          <a:bodyPr anchor="t" rtlCol="false" tIns="0" lIns="0" bIns="0" rIns="0">
            <a:spAutoFit/>
          </a:bodyPr>
          <a:lstStyle/>
          <a:p>
            <a:pPr algn="ctr">
              <a:lnSpc>
                <a:spcPts val="2400"/>
              </a:lnSpc>
            </a:pPr>
            <a:r>
              <a:rPr lang="en-US" sz="2000">
                <a:solidFill>
                  <a:srgbClr val="323232"/>
                </a:solidFill>
                <a:latin typeface="Calistoga"/>
              </a:rPr>
              <a:t>04</a:t>
            </a:r>
          </a:p>
        </p:txBody>
      </p:sp>
      <p:grpSp>
        <p:nvGrpSpPr>
          <p:cNvPr name="Group 21" id="21"/>
          <p:cNvGrpSpPr/>
          <p:nvPr/>
        </p:nvGrpSpPr>
        <p:grpSpPr>
          <a:xfrm rot="0">
            <a:off x="6512249" y="5362019"/>
            <a:ext cx="4625947" cy="1980049"/>
            <a:chOff x="0" y="0"/>
            <a:chExt cx="6167929" cy="2640065"/>
          </a:xfrm>
        </p:grpSpPr>
        <p:sp>
          <p:nvSpPr>
            <p:cNvPr name="TextBox 22" id="22"/>
            <p:cNvSpPr txBox="true"/>
            <p:nvPr/>
          </p:nvSpPr>
          <p:spPr>
            <a:xfrm rot="0">
              <a:off x="0" y="2216070"/>
              <a:ext cx="6167929" cy="459317"/>
            </a:xfrm>
            <a:prstGeom prst="rect">
              <a:avLst/>
            </a:prstGeom>
          </p:spPr>
          <p:txBody>
            <a:bodyPr anchor="t" rtlCol="false" tIns="0" lIns="0" bIns="0" rIns="0">
              <a:spAutoFit/>
            </a:bodyPr>
            <a:lstStyle/>
            <a:p>
              <a:pPr>
                <a:lnSpc>
                  <a:spcPts val="2800"/>
                </a:lnSpc>
              </a:pPr>
              <a:r>
                <a:rPr lang="en-US" sz="2000">
                  <a:solidFill>
                    <a:srgbClr val="323232"/>
                  </a:solidFill>
                  <a:latin typeface="Public Sans"/>
                </a:rPr>
                <a:t> (Q.S Al-Baqarah :21)</a:t>
              </a:r>
            </a:p>
          </p:txBody>
        </p:sp>
        <p:sp>
          <p:nvSpPr>
            <p:cNvPr name="TextBox 23" id="23"/>
            <p:cNvSpPr txBox="true"/>
            <p:nvPr/>
          </p:nvSpPr>
          <p:spPr>
            <a:xfrm rot="0">
              <a:off x="0" y="-47625"/>
              <a:ext cx="6167929" cy="1859492"/>
            </a:xfrm>
            <a:prstGeom prst="rect">
              <a:avLst/>
            </a:prstGeom>
          </p:spPr>
          <p:txBody>
            <a:bodyPr anchor="t" rtlCol="false" tIns="0" lIns="0" bIns="0" rIns="0">
              <a:spAutoFit/>
            </a:bodyPr>
            <a:lstStyle/>
            <a:p>
              <a:pPr>
                <a:lnSpc>
                  <a:spcPts val="2800"/>
                </a:lnSpc>
              </a:pPr>
              <a:r>
                <a:rPr lang="en-US" sz="2000">
                  <a:solidFill>
                    <a:srgbClr val="323232"/>
                  </a:solidFill>
                  <a:latin typeface="Calistoga Bold"/>
                </a:rPr>
                <a:t>Aspek sosiologisnya disebut dengan istilah annas yang menunjukkan sifat manusia yang berkelompok sesama jenisnya</a:t>
              </a:r>
            </a:p>
          </p:txBody>
        </p:sp>
      </p:grpSp>
      <p:sp>
        <p:nvSpPr>
          <p:cNvPr name="TextBox 24" id="24"/>
          <p:cNvSpPr txBox="true"/>
          <p:nvPr/>
        </p:nvSpPr>
        <p:spPr>
          <a:xfrm rot="0">
            <a:off x="12213323" y="4843596"/>
            <a:ext cx="783745" cy="314325"/>
          </a:xfrm>
          <a:prstGeom prst="rect">
            <a:avLst/>
          </a:prstGeom>
        </p:spPr>
        <p:txBody>
          <a:bodyPr anchor="t" rtlCol="false" tIns="0" lIns="0" bIns="0" rIns="0">
            <a:spAutoFit/>
          </a:bodyPr>
          <a:lstStyle/>
          <a:p>
            <a:pPr algn="ctr">
              <a:lnSpc>
                <a:spcPts val="2400"/>
              </a:lnSpc>
            </a:pPr>
            <a:r>
              <a:rPr lang="en-US" sz="2000">
                <a:solidFill>
                  <a:srgbClr val="323232"/>
                </a:solidFill>
                <a:latin typeface="Calistoga"/>
              </a:rPr>
              <a:t>05</a:t>
            </a:r>
          </a:p>
        </p:txBody>
      </p:sp>
      <p:grpSp>
        <p:nvGrpSpPr>
          <p:cNvPr name="Group 25" id="25"/>
          <p:cNvGrpSpPr/>
          <p:nvPr/>
        </p:nvGrpSpPr>
        <p:grpSpPr>
          <a:xfrm rot="0">
            <a:off x="11995446" y="5272221"/>
            <a:ext cx="4625947" cy="2332474"/>
            <a:chOff x="0" y="0"/>
            <a:chExt cx="6167929" cy="3109965"/>
          </a:xfrm>
        </p:grpSpPr>
        <p:sp>
          <p:nvSpPr>
            <p:cNvPr name="TextBox 26" id="26"/>
            <p:cNvSpPr txBox="true"/>
            <p:nvPr/>
          </p:nvSpPr>
          <p:spPr>
            <a:xfrm rot="0">
              <a:off x="0" y="2685970"/>
              <a:ext cx="6167929" cy="459317"/>
            </a:xfrm>
            <a:prstGeom prst="rect">
              <a:avLst/>
            </a:prstGeom>
          </p:spPr>
          <p:txBody>
            <a:bodyPr anchor="t" rtlCol="false" tIns="0" lIns="0" bIns="0" rIns="0">
              <a:spAutoFit/>
            </a:bodyPr>
            <a:lstStyle/>
            <a:p>
              <a:pPr>
                <a:lnSpc>
                  <a:spcPts val="2800"/>
                </a:lnSpc>
              </a:pPr>
              <a:r>
                <a:rPr lang="en-US" sz="2000">
                  <a:solidFill>
                    <a:srgbClr val="323232"/>
                  </a:solidFill>
                  <a:latin typeface="Public Sans"/>
                </a:rPr>
                <a:t> (Q. S Saba‟ : 9)</a:t>
              </a:r>
            </a:p>
          </p:txBody>
        </p:sp>
        <p:sp>
          <p:nvSpPr>
            <p:cNvPr name="TextBox 27" id="27"/>
            <p:cNvSpPr txBox="true"/>
            <p:nvPr/>
          </p:nvSpPr>
          <p:spPr>
            <a:xfrm rot="0">
              <a:off x="0" y="-47625"/>
              <a:ext cx="6167929" cy="2329392"/>
            </a:xfrm>
            <a:prstGeom prst="rect">
              <a:avLst/>
            </a:prstGeom>
          </p:spPr>
          <p:txBody>
            <a:bodyPr anchor="t" rtlCol="false" tIns="0" lIns="0" bIns="0" rIns="0">
              <a:spAutoFit/>
            </a:bodyPr>
            <a:lstStyle/>
            <a:p>
              <a:pPr>
                <a:lnSpc>
                  <a:spcPts val="2800"/>
                </a:lnSpc>
              </a:pPr>
              <a:r>
                <a:rPr lang="en-US" sz="2000">
                  <a:solidFill>
                    <a:srgbClr val="323232"/>
                  </a:solidFill>
                  <a:latin typeface="Calistoga Bold"/>
                </a:rPr>
                <a:t>Aspek posisinya manusia disebut abdun yang menunjukkan kedudukannya sebagai hamba Allah yang harus patuh, tunduk dan merendahkan diri dihadapan Allah yang menciptanya</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grpSp>
        <p:nvGrpSpPr>
          <p:cNvPr name="Group 2" id="2"/>
          <p:cNvGrpSpPr/>
          <p:nvPr/>
        </p:nvGrpSpPr>
        <p:grpSpPr>
          <a:xfrm rot="0">
            <a:off x="3586633" y="274663"/>
            <a:ext cx="14522060" cy="1182640"/>
            <a:chOff x="0" y="0"/>
            <a:chExt cx="19362747" cy="1576853"/>
          </a:xfrm>
        </p:grpSpPr>
        <p:sp>
          <p:nvSpPr>
            <p:cNvPr name="TextBox 3" id="3"/>
            <p:cNvSpPr txBox="true"/>
            <p:nvPr/>
          </p:nvSpPr>
          <p:spPr>
            <a:xfrm rot="0">
              <a:off x="0" y="0"/>
              <a:ext cx="19362747" cy="800100"/>
            </a:xfrm>
            <a:prstGeom prst="rect">
              <a:avLst/>
            </a:prstGeom>
          </p:spPr>
          <p:txBody>
            <a:bodyPr anchor="t" rtlCol="false" tIns="0" lIns="0" bIns="0" rIns="0">
              <a:spAutoFit/>
            </a:bodyPr>
            <a:lstStyle/>
            <a:p>
              <a:pPr marL="0" indent="0" lvl="0">
                <a:lnSpc>
                  <a:spcPts val="4799"/>
                </a:lnSpc>
              </a:pPr>
              <a:r>
                <a:rPr lang="en-US" sz="3999">
                  <a:solidFill>
                    <a:srgbClr val="4F674F"/>
                  </a:solidFill>
                  <a:latin typeface="Calistoga Bold"/>
                </a:rPr>
                <a:t>Kelebihan Manusia Dalam Pandangan Islam</a:t>
              </a:r>
            </a:p>
          </p:txBody>
        </p:sp>
        <p:sp>
          <p:nvSpPr>
            <p:cNvPr name="TextBox 4" id="4"/>
            <p:cNvSpPr txBox="true"/>
            <p:nvPr/>
          </p:nvSpPr>
          <p:spPr>
            <a:xfrm rot="0">
              <a:off x="0" y="1120844"/>
              <a:ext cx="19362747" cy="459317"/>
            </a:xfrm>
            <a:prstGeom prst="rect">
              <a:avLst/>
            </a:prstGeom>
          </p:spPr>
          <p:txBody>
            <a:bodyPr anchor="t" rtlCol="false" tIns="0" lIns="0" bIns="0" rIns="0">
              <a:spAutoFit/>
            </a:bodyPr>
            <a:lstStyle/>
            <a:p>
              <a:pPr>
                <a:lnSpc>
                  <a:spcPts val="2800"/>
                </a:lnSpc>
              </a:pPr>
            </a:p>
          </p:txBody>
        </p:sp>
      </p:grpSp>
      <p:grpSp>
        <p:nvGrpSpPr>
          <p:cNvPr name="Group 5" id="5"/>
          <p:cNvGrpSpPr/>
          <p:nvPr/>
        </p:nvGrpSpPr>
        <p:grpSpPr>
          <a:xfrm rot="0">
            <a:off x="3413608" y="1624704"/>
            <a:ext cx="10736649" cy="4155627"/>
            <a:chOff x="0" y="0"/>
            <a:chExt cx="14315533" cy="5540836"/>
          </a:xfrm>
        </p:grpSpPr>
        <p:sp>
          <p:nvSpPr>
            <p:cNvPr name="TextBox 6" id="6"/>
            <p:cNvSpPr txBox="true"/>
            <p:nvPr/>
          </p:nvSpPr>
          <p:spPr>
            <a:xfrm rot="0">
              <a:off x="0" y="-50932"/>
              <a:ext cx="14315533"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diciptakan dalam bentuk yang sebaikbaiknya (Q.S 95:4)</a:t>
              </a:r>
            </a:p>
          </p:txBody>
        </p:sp>
        <p:sp>
          <p:nvSpPr>
            <p:cNvPr name="TextBox 7" id="7"/>
            <p:cNvSpPr txBox="true"/>
            <p:nvPr/>
          </p:nvSpPr>
          <p:spPr>
            <a:xfrm rot="0">
              <a:off x="0" y="2520056"/>
              <a:ext cx="14315533"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mempunyai akal dan ilmu pengetahuan (Q.S 2:31)</a:t>
              </a:r>
            </a:p>
          </p:txBody>
        </p:sp>
        <p:sp>
          <p:nvSpPr>
            <p:cNvPr name="TextBox 8" id="8"/>
            <p:cNvSpPr txBox="true"/>
            <p:nvPr/>
          </p:nvSpPr>
          <p:spPr>
            <a:xfrm rot="0">
              <a:off x="0" y="5091044"/>
              <a:ext cx="14315533"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sebagai makhluk beragama (Q.S 30 : 30)</a:t>
              </a:r>
            </a:p>
          </p:txBody>
        </p:sp>
        <p:sp>
          <p:nvSpPr>
            <p:cNvPr name="TextBox 9" id="9"/>
            <p:cNvSpPr txBox="true"/>
            <p:nvPr/>
          </p:nvSpPr>
          <p:spPr>
            <a:xfrm rot="0">
              <a:off x="0" y="1234562"/>
              <a:ext cx="14315533"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dimuliakan Allah (17: 70)</a:t>
              </a:r>
            </a:p>
          </p:txBody>
        </p:sp>
        <p:sp>
          <p:nvSpPr>
            <p:cNvPr name="TextBox 10" id="10"/>
            <p:cNvSpPr txBox="true"/>
            <p:nvPr/>
          </p:nvSpPr>
          <p:spPr>
            <a:xfrm rot="0">
              <a:off x="0" y="3805550"/>
              <a:ext cx="14315533"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memiliki fungsi ibadah dan khalifah (Q.S 51: 56)</a:t>
              </a:r>
            </a:p>
          </p:txBody>
        </p:sp>
      </p:gr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13" id="1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14" id="14"/>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grpSp>
        <p:nvGrpSpPr>
          <p:cNvPr name="Group 15" id="15"/>
          <p:cNvGrpSpPr/>
          <p:nvPr/>
        </p:nvGrpSpPr>
        <p:grpSpPr>
          <a:xfrm rot="0">
            <a:off x="3413608" y="6332781"/>
            <a:ext cx="10736649" cy="2229866"/>
            <a:chOff x="0" y="0"/>
            <a:chExt cx="14315533" cy="2973155"/>
          </a:xfrm>
        </p:grpSpPr>
        <p:sp>
          <p:nvSpPr>
            <p:cNvPr name="TextBox 16" id="16"/>
            <p:cNvSpPr txBox="true"/>
            <p:nvPr/>
          </p:nvSpPr>
          <p:spPr>
            <a:xfrm rot="0">
              <a:off x="0" y="-47625"/>
              <a:ext cx="14315533"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mempunyai program hidup (Q.S 2 : 201)</a:t>
              </a:r>
            </a:p>
          </p:txBody>
        </p:sp>
        <p:sp>
          <p:nvSpPr>
            <p:cNvPr name="TextBox 17" id="17"/>
            <p:cNvSpPr txBox="true"/>
            <p:nvPr/>
          </p:nvSpPr>
          <p:spPr>
            <a:xfrm rot="0">
              <a:off x="0" y="2523363"/>
              <a:ext cx="14315533"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 Manusia memiliki kesadaran moral (Q.S 91: 78)</a:t>
              </a:r>
            </a:p>
          </p:txBody>
        </p:sp>
        <p:sp>
          <p:nvSpPr>
            <p:cNvPr name="TextBox 18" id="18"/>
            <p:cNvSpPr txBox="true"/>
            <p:nvPr/>
          </p:nvSpPr>
          <p:spPr>
            <a:xfrm rot="0">
              <a:off x="0" y="1237869"/>
              <a:ext cx="14315533"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 Manusia memiliki kehendak dan harus bertanggungjawab (Q.S 52: 21)</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grpSp>
        <p:nvGrpSpPr>
          <p:cNvPr name="Group 2" id="2"/>
          <p:cNvGrpSpPr/>
          <p:nvPr/>
        </p:nvGrpSpPr>
        <p:grpSpPr>
          <a:xfrm rot="0">
            <a:off x="3586633" y="274663"/>
            <a:ext cx="14522060" cy="1182640"/>
            <a:chOff x="0" y="0"/>
            <a:chExt cx="19362747" cy="1576853"/>
          </a:xfrm>
        </p:grpSpPr>
        <p:sp>
          <p:nvSpPr>
            <p:cNvPr name="TextBox 3" id="3"/>
            <p:cNvSpPr txBox="true"/>
            <p:nvPr/>
          </p:nvSpPr>
          <p:spPr>
            <a:xfrm rot="0">
              <a:off x="0" y="0"/>
              <a:ext cx="19362747" cy="800100"/>
            </a:xfrm>
            <a:prstGeom prst="rect">
              <a:avLst/>
            </a:prstGeom>
          </p:spPr>
          <p:txBody>
            <a:bodyPr anchor="t" rtlCol="false" tIns="0" lIns="0" bIns="0" rIns="0">
              <a:spAutoFit/>
            </a:bodyPr>
            <a:lstStyle/>
            <a:p>
              <a:pPr marL="0" indent="0" lvl="0">
                <a:lnSpc>
                  <a:spcPts val="4799"/>
                </a:lnSpc>
              </a:pPr>
              <a:r>
                <a:rPr lang="en-US" sz="3999">
                  <a:solidFill>
                    <a:srgbClr val="4F674F"/>
                  </a:solidFill>
                  <a:latin typeface="Calistoga Bold"/>
                </a:rPr>
                <a:t>Kelemahan Manusia Dalam Pandangan Islam</a:t>
              </a:r>
            </a:p>
          </p:txBody>
        </p:sp>
        <p:sp>
          <p:nvSpPr>
            <p:cNvPr name="TextBox 4" id="4"/>
            <p:cNvSpPr txBox="true"/>
            <p:nvPr/>
          </p:nvSpPr>
          <p:spPr>
            <a:xfrm rot="0">
              <a:off x="0" y="1120844"/>
              <a:ext cx="19362747" cy="459317"/>
            </a:xfrm>
            <a:prstGeom prst="rect">
              <a:avLst/>
            </a:prstGeom>
          </p:spPr>
          <p:txBody>
            <a:bodyPr anchor="t" rtlCol="false" tIns="0" lIns="0" bIns="0" rIns="0">
              <a:spAutoFit/>
            </a:bodyPr>
            <a:lstStyle/>
            <a:p>
              <a:pPr>
                <a:lnSpc>
                  <a:spcPts val="2800"/>
                </a:lnSpc>
              </a:pPr>
            </a:p>
          </p:txBody>
        </p:sp>
      </p:grpSp>
      <p:grpSp>
        <p:nvGrpSpPr>
          <p:cNvPr name="Group 5" id="5"/>
          <p:cNvGrpSpPr/>
          <p:nvPr/>
        </p:nvGrpSpPr>
        <p:grpSpPr>
          <a:xfrm rot="0">
            <a:off x="3413608" y="1491231"/>
            <a:ext cx="12199493" cy="4155627"/>
            <a:chOff x="0" y="0"/>
            <a:chExt cx="16265990" cy="5540836"/>
          </a:xfrm>
        </p:grpSpPr>
        <p:sp>
          <p:nvSpPr>
            <p:cNvPr name="TextBox 6" id="6"/>
            <p:cNvSpPr txBox="true"/>
            <p:nvPr/>
          </p:nvSpPr>
          <p:spPr>
            <a:xfrm rot="0">
              <a:off x="0" y="-50932"/>
              <a:ext cx="16265990"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adalah makhluk lemah, suka berbuat aniaya dan mengingkari nikmat (Q.S 14 : 34)</a:t>
              </a:r>
            </a:p>
          </p:txBody>
        </p:sp>
        <p:sp>
          <p:nvSpPr>
            <p:cNvPr name="TextBox 7" id="7"/>
            <p:cNvSpPr txBox="true"/>
            <p:nvPr/>
          </p:nvSpPr>
          <p:spPr>
            <a:xfrm rot="0">
              <a:off x="0" y="2520056"/>
              <a:ext cx="16265990"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keluh kesah, kikir dan gelisah (Q.S 70:19-21)</a:t>
              </a:r>
            </a:p>
          </p:txBody>
        </p:sp>
        <p:sp>
          <p:nvSpPr>
            <p:cNvPr name="TextBox 8" id="8"/>
            <p:cNvSpPr txBox="true"/>
            <p:nvPr/>
          </p:nvSpPr>
          <p:spPr>
            <a:xfrm rot="0">
              <a:off x="0" y="5091044"/>
              <a:ext cx="16265990"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bersifat pelupa (Q.S 2 :44)</a:t>
              </a:r>
            </a:p>
          </p:txBody>
        </p:sp>
        <p:sp>
          <p:nvSpPr>
            <p:cNvPr name="TextBox 9" id="9"/>
            <p:cNvSpPr txBox="true"/>
            <p:nvPr/>
          </p:nvSpPr>
          <p:spPr>
            <a:xfrm rot="0">
              <a:off x="0" y="1234562"/>
              <a:ext cx="16265990"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bersifat tergesa-gesa (Q.S 21 : 37)</a:t>
              </a:r>
            </a:p>
          </p:txBody>
        </p:sp>
        <p:sp>
          <p:nvSpPr>
            <p:cNvPr name="TextBox 10" id="10"/>
            <p:cNvSpPr txBox="true"/>
            <p:nvPr/>
          </p:nvSpPr>
          <p:spPr>
            <a:xfrm rot="0">
              <a:off x="0" y="3805550"/>
              <a:ext cx="16265990"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suka melampaui batas (Q.S 96:6))</a:t>
              </a:r>
            </a:p>
          </p:txBody>
        </p:sp>
      </p:gr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13" id="1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14" id="14"/>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grpSp>
        <p:nvGrpSpPr>
          <p:cNvPr name="Group 15" id="15"/>
          <p:cNvGrpSpPr/>
          <p:nvPr/>
        </p:nvGrpSpPr>
        <p:grpSpPr>
          <a:xfrm rot="0">
            <a:off x="3413608" y="6059813"/>
            <a:ext cx="10736649" cy="2229866"/>
            <a:chOff x="0" y="0"/>
            <a:chExt cx="14315533" cy="2973155"/>
          </a:xfrm>
        </p:grpSpPr>
        <p:sp>
          <p:nvSpPr>
            <p:cNvPr name="TextBox 16" id="16"/>
            <p:cNvSpPr txBox="true"/>
            <p:nvPr/>
          </p:nvSpPr>
          <p:spPr>
            <a:xfrm rot="0">
              <a:off x="0" y="-47625"/>
              <a:ext cx="14315533"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cenderung menuruti nafsu (Q.S 3: 14)</a:t>
              </a:r>
            </a:p>
          </p:txBody>
        </p:sp>
        <p:sp>
          <p:nvSpPr>
            <p:cNvPr name="TextBox 17" id="17"/>
            <p:cNvSpPr txBox="true"/>
            <p:nvPr/>
          </p:nvSpPr>
          <p:spPr>
            <a:xfrm rot="0">
              <a:off x="0" y="2523363"/>
              <a:ext cx="14315533"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suka bermegah-megah (Q.S 102 :1 )</a:t>
              </a:r>
            </a:p>
          </p:txBody>
        </p:sp>
        <p:sp>
          <p:nvSpPr>
            <p:cNvPr name="TextBox 18" id="18"/>
            <p:cNvSpPr txBox="true"/>
            <p:nvPr/>
          </p:nvSpPr>
          <p:spPr>
            <a:xfrm rot="0">
              <a:off x="0" y="1237869"/>
              <a:ext cx="14315533"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 Manusia bersifat merugi (Q.S 103 :1)</a:t>
              </a:r>
            </a:p>
          </p:txBody>
        </p:sp>
      </p:grpSp>
      <p:grpSp>
        <p:nvGrpSpPr>
          <p:cNvPr name="Group 19" id="19"/>
          <p:cNvGrpSpPr/>
          <p:nvPr/>
        </p:nvGrpSpPr>
        <p:grpSpPr>
          <a:xfrm rot="0">
            <a:off x="3413608" y="8812741"/>
            <a:ext cx="10736649" cy="1265746"/>
            <a:chOff x="0" y="0"/>
            <a:chExt cx="14315533" cy="1687661"/>
          </a:xfrm>
        </p:grpSpPr>
        <p:sp>
          <p:nvSpPr>
            <p:cNvPr name="TextBox 20" id="20"/>
            <p:cNvSpPr txBox="true"/>
            <p:nvPr/>
          </p:nvSpPr>
          <p:spPr>
            <a:xfrm rot="0">
              <a:off x="0" y="-47625"/>
              <a:ext cx="14315533"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suka berbantah-bantah(Q.S 102 :1 )</a:t>
              </a:r>
            </a:p>
          </p:txBody>
        </p:sp>
        <p:sp>
          <p:nvSpPr>
            <p:cNvPr name="TextBox 21" id="21"/>
            <p:cNvSpPr txBox="true"/>
            <p:nvPr/>
          </p:nvSpPr>
          <p:spPr>
            <a:xfrm rot="0">
              <a:off x="0" y="1237869"/>
              <a:ext cx="14315533" cy="4497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323232"/>
                  </a:solidFill>
                  <a:latin typeface="Calistoga Bold"/>
                </a:rPr>
                <a:t>Manusia bersifat zalim dan bodoh (Q.S 33 : 72).</a:t>
              </a: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FFFDF1"/>
        </a:solidFill>
      </p:bgPr>
    </p:bg>
    <p:spTree>
      <p:nvGrpSpPr>
        <p:cNvPr id="1" name=""/>
        <p:cNvGrpSpPr/>
        <p:nvPr/>
      </p:nvGrpSpPr>
      <p:grpSpPr>
        <a:xfrm>
          <a:off x="0" y="0"/>
          <a:ext cx="0" cy="0"/>
          <a:chOff x="0" y="0"/>
          <a:chExt cx="0" cy="0"/>
        </a:xfrm>
      </p:grpSpPr>
      <p:grpSp>
        <p:nvGrpSpPr>
          <p:cNvPr name="Group 2" id="2"/>
          <p:cNvGrpSpPr/>
          <p:nvPr/>
        </p:nvGrpSpPr>
        <p:grpSpPr>
          <a:xfrm rot="0">
            <a:off x="3020356" y="1028700"/>
            <a:ext cx="12830377" cy="4654408"/>
            <a:chOff x="0" y="0"/>
            <a:chExt cx="17107170" cy="6205878"/>
          </a:xfrm>
        </p:grpSpPr>
        <p:sp>
          <p:nvSpPr>
            <p:cNvPr name="TextBox 3" id="3"/>
            <p:cNvSpPr txBox="true"/>
            <p:nvPr/>
          </p:nvSpPr>
          <p:spPr>
            <a:xfrm rot="0">
              <a:off x="0" y="0"/>
              <a:ext cx="17107170" cy="2819400"/>
            </a:xfrm>
            <a:prstGeom prst="rect">
              <a:avLst/>
            </a:prstGeom>
          </p:spPr>
          <p:txBody>
            <a:bodyPr anchor="t" rtlCol="false" tIns="0" lIns="0" bIns="0" rIns="0">
              <a:spAutoFit/>
            </a:bodyPr>
            <a:lstStyle/>
            <a:p>
              <a:pPr algn="ctr" marL="0" indent="0" lvl="0">
                <a:lnSpc>
                  <a:spcPts val="8399"/>
                </a:lnSpc>
              </a:pPr>
              <a:r>
                <a:rPr lang="en-US" sz="6999">
                  <a:solidFill>
                    <a:srgbClr val="323232"/>
                  </a:solidFill>
                  <a:latin typeface="Calistoga Bold"/>
                </a:rPr>
                <a:t>Istilah-Istilah Manusia Dalam Al-Qur'an</a:t>
              </a:r>
            </a:p>
          </p:txBody>
        </p:sp>
        <p:sp>
          <p:nvSpPr>
            <p:cNvPr name="TextBox 4" id="4"/>
            <p:cNvSpPr txBox="true"/>
            <p:nvPr/>
          </p:nvSpPr>
          <p:spPr>
            <a:xfrm rot="0">
              <a:off x="0" y="3049770"/>
              <a:ext cx="17107170" cy="3179656"/>
            </a:xfrm>
            <a:prstGeom prst="rect">
              <a:avLst/>
            </a:prstGeom>
          </p:spPr>
          <p:txBody>
            <a:bodyPr anchor="t" rtlCol="false" tIns="0" lIns="0" bIns="0" rIns="0">
              <a:spAutoFit/>
            </a:bodyPr>
            <a:lstStyle/>
            <a:p>
              <a:pPr algn="ctr">
                <a:lnSpc>
                  <a:spcPts val="3220"/>
                </a:lnSpc>
              </a:pPr>
              <a:r>
                <a:rPr lang="en-US" sz="2300">
                  <a:solidFill>
                    <a:srgbClr val="323232"/>
                  </a:solidFill>
                  <a:latin typeface="Public Sans"/>
                </a:rPr>
                <a:t>Menurut M. Dawam Raharjo istilah manusia yang diungkapkan dalam al-Qur’an seperti basyar, insan, unas, ins, ‘imru’ atau yang mengandung pengertian perempuan seperti imra’ah, nisa’ atau niswah atau dalam ciri personalitas, seperti al-atqa, al-abrar, atau ulu al-albab, juga sebagai bagian kelompok sosial seperti al-asyqa, zu al-qurba, al-du‘afa atau al-mustad‘afin yang semuanya mengandung petunjuk sebagai manusia dalam hakekatnya dan manusia dalam bentuk kongkrit</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3140291" y="2012210"/>
            <a:ext cx="6710411" cy="3243365"/>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3140291" y="5467832"/>
            <a:ext cx="6710411" cy="4510944"/>
          </a:xfrm>
          <a:prstGeom prst="rect">
            <a:avLst/>
          </a:prstGeom>
        </p:spPr>
      </p:pic>
      <p:pic>
        <p:nvPicPr>
          <p:cNvPr name="Picture 8" id="8"/>
          <p:cNvPicPr>
            <a:picLocks noChangeAspect="true"/>
          </p:cNvPicPr>
          <p:nvPr/>
        </p:nvPicPr>
        <p:blipFill>
          <a:blip r:embed="rId12"/>
          <a:srcRect l="0" t="0" r="0" b="0"/>
          <a:stretch>
            <a:fillRect/>
          </a:stretch>
        </p:blipFill>
        <p:spPr>
          <a:xfrm flipH="false" flipV="false" rot="0">
            <a:off x="10071937" y="6260788"/>
            <a:ext cx="7769432" cy="3568790"/>
          </a:xfrm>
          <a:prstGeom prst="rect">
            <a:avLst/>
          </a:prstGeom>
        </p:spPr>
      </p:pic>
      <p:pic>
        <p:nvPicPr>
          <p:cNvPr name="Picture 9" id="9"/>
          <p:cNvPicPr>
            <a:picLocks noChangeAspect="true"/>
          </p:cNvPicPr>
          <p:nvPr/>
        </p:nvPicPr>
        <p:blipFill>
          <a:blip r:embed="rId13"/>
          <a:srcRect l="0" t="0" r="0" b="0"/>
          <a:stretch>
            <a:fillRect/>
          </a:stretch>
        </p:blipFill>
        <p:spPr>
          <a:xfrm flipH="false" flipV="false" rot="0">
            <a:off x="10089689" y="2025554"/>
            <a:ext cx="7169611" cy="4005912"/>
          </a:xfrm>
          <a:prstGeom prst="rect">
            <a:avLst/>
          </a:prstGeom>
        </p:spPr>
      </p:pic>
      <p:grpSp>
        <p:nvGrpSpPr>
          <p:cNvPr name="Group 10" id="10"/>
          <p:cNvGrpSpPr/>
          <p:nvPr/>
        </p:nvGrpSpPr>
        <p:grpSpPr>
          <a:xfrm rot="0">
            <a:off x="3347066" y="261168"/>
            <a:ext cx="14339222" cy="1535065"/>
            <a:chOff x="0" y="0"/>
            <a:chExt cx="19118963" cy="2046753"/>
          </a:xfrm>
        </p:grpSpPr>
        <p:sp>
          <p:nvSpPr>
            <p:cNvPr name="TextBox 11" id="11"/>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1. Al-Basyar</a:t>
              </a:r>
            </a:p>
          </p:txBody>
        </p:sp>
        <p:sp>
          <p:nvSpPr>
            <p:cNvPr name="TextBox 12" id="12"/>
            <p:cNvSpPr txBox="true"/>
            <p:nvPr/>
          </p:nvSpPr>
          <p:spPr>
            <a:xfrm rot="0">
              <a:off x="0" y="1120844"/>
              <a:ext cx="19118963" cy="929217"/>
            </a:xfrm>
            <a:prstGeom prst="rect">
              <a:avLst/>
            </a:prstGeom>
          </p:spPr>
          <p:txBody>
            <a:bodyPr anchor="t" rtlCol="false" tIns="0" lIns="0" bIns="0" rIns="0">
              <a:spAutoFit/>
            </a:bodyPr>
            <a:lstStyle/>
            <a:p>
              <a:pPr>
                <a:lnSpc>
                  <a:spcPts val="2800"/>
                </a:lnSpc>
              </a:pPr>
              <a:r>
                <a:rPr lang="en-US" sz="2000">
                  <a:solidFill>
                    <a:srgbClr val="323232"/>
                  </a:solidFill>
                  <a:latin typeface="Public Sans"/>
                </a:rPr>
                <a:t>Kata al-basyar disebutkan dalam surah-surah Madaniyah yaitu pada Q.S. Ali ‘Imran/3: 47, 79, Q.S. al-Maidah/5: 18 dan Q.S. al-Tagabun/64:6</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grpSp>
        <p:nvGrpSpPr>
          <p:cNvPr name="Group 2" id="2"/>
          <p:cNvGrpSpPr/>
          <p:nvPr/>
        </p:nvGrpSpPr>
        <p:grpSpPr>
          <a:xfrm rot="0">
            <a:off x="3347066" y="261168"/>
            <a:ext cx="14339222" cy="1182640"/>
            <a:chOff x="0" y="0"/>
            <a:chExt cx="19118963" cy="1576853"/>
          </a:xfrm>
        </p:grpSpPr>
        <p:sp>
          <p:nvSpPr>
            <p:cNvPr name="TextBox 3" id="3"/>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1. Al-Basyar</a:t>
              </a:r>
            </a:p>
          </p:txBody>
        </p:sp>
        <p:sp>
          <p:nvSpPr>
            <p:cNvPr name="TextBox 4" id="4"/>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sp>
        <p:nvSpPr>
          <p:cNvPr name="TextBox 9" id="9"/>
          <p:cNvSpPr txBox="true"/>
          <p:nvPr/>
        </p:nvSpPr>
        <p:spPr>
          <a:xfrm rot="0">
            <a:off x="3347066" y="1233320"/>
            <a:ext cx="14339222" cy="8112125"/>
          </a:xfrm>
          <a:prstGeom prst="rect">
            <a:avLst/>
          </a:prstGeom>
        </p:spPr>
        <p:txBody>
          <a:bodyPr anchor="t" rtlCol="false" tIns="0" lIns="0" bIns="0" rIns="0">
            <a:spAutoFit/>
          </a:bodyPr>
          <a:lstStyle/>
          <a:p>
            <a:pPr algn="just">
              <a:lnSpc>
                <a:spcPts val="2800"/>
              </a:lnSpc>
            </a:pPr>
            <a:r>
              <a:rPr lang="en-US" sz="2000">
                <a:solidFill>
                  <a:srgbClr val="323232"/>
                </a:solidFill>
                <a:latin typeface="Public Sans"/>
              </a:rPr>
              <a:t>Secara etimologi al-basyar yang terdiri dari ba-sya-ra bermakna sesuatu yang tampak dengan baik dan indah. Menurut M. Quraish Shihab, kata basyar terambil dari akar kata yang pada umumnya berarti menampakkan sesuatu dengan baik dan indah. Dari kata yang sama lahir kata basyarah yang berarti kulit. Manusia dinamakan basyarah karena kulitnya tampak jelas dan berbeda di banding dengan kulit hewan lainnya. Penamaan al-basyar dengan kulit menunjukkan makna bahwa secara biologis yang mendominasi manusia adalah pada kulitnya, dibanding rambut atau bulunya Pada aspek ini, terlihat perbedaan umum biologis manusia dengan hewan yang lebih didominasi bulu atau rambut. Dengan demikian, kata basyar dalam al-Qur’an secara khusus merujuk kepada tubuh dan lahiriah manusia</a:t>
            </a:r>
          </a:p>
          <a:p>
            <a:pPr algn="just">
              <a:lnSpc>
                <a:spcPts val="2800"/>
              </a:lnSpc>
            </a:pPr>
          </a:p>
          <a:p>
            <a:pPr algn="just">
              <a:lnSpc>
                <a:spcPts val="2800"/>
              </a:lnSpc>
            </a:pPr>
            <a:r>
              <a:rPr lang="en-US" sz="2000">
                <a:solidFill>
                  <a:srgbClr val="323232"/>
                </a:solidFill>
                <a:latin typeface="Public Sans"/>
              </a:rPr>
              <a:t>Al-Basyar, juga dapat diartikan mulasamah, yaitu persentuhan kulit antara laki-laki dengan perempuan. Makna etimologi dapat dipahami adalah bahwa manusia merupakan makhluk yang memiliki segala sifat kemanusiaan dan keterbatasan, seperti makan, minum, seks, keamanan, kebahagiaan, dan lain sebagainya. Penunjukan kata al-basyar ditujukan Allah kepada seluruh manusia tanpa terkecuali, termasuk eksistensi Nabi dan Rasul. Eksistensinya memiliki kesamaan dengan manusia pada umumnya, akan tetapi juga memiliki titik perbedaan khusus bila dibanding dengan manusia lainnya. Adapun titik perbedaan tersebut dinyatakan al-Qur’an dengan adanya wahyu dan tugas kenabian yang disandang para Nabi dan Rasul</a:t>
            </a:r>
          </a:p>
          <a:p>
            <a:pPr algn="just">
              <a:lnSpc>
                <a:spcPts val="2800"/>
              </a:lnSpc>
            </a:pPr>
          </a:p>
          <a:p>
            <a:pPr algn="just">
              <a:lnSpc>
                <a:spcPts val="2800"/>
              </a:lnSpc>
            </a:pPr>
            <a:r>
              <a:rPr lang="en-US" sz="2000">
                <a:solidFill>
                  <a:srgbClr val="323232"/>
                </a:solidFill>
                <a:latin typeface="Public Sans"/>
              </a:rPr>
              <a:t>Adapun titik perbedaan tersebut dinyatakan al-Qur’an dengan adanya wahyu dan tugas kenabian yang disandang para Nabi dan Rasul. Sedangkan aspek yang lainnya dari mereka adalah kesamaan dengan manusia lainnya. Hanya saja kepada mereka diberikan wahyu, sedangkan kepada manusia umumnya tidak diberikan wahyu. Firman Allah swt. dalam Q.S. al-Kahf/18: 110</a:t>
            </a:r>
          </a:p>
          <a:p>
            <a:pPr algn="just">
              <a:lnSpc>
                <a:spcPts val="2800"/>
              </a:lnSpc>
            </a:pPr>
          </a:p>
          <a:p>
            <a:pPr algn="just" marL="0" indent="0" lvl="0">
              <a:lnSpc>
                <a:spcPts val="2800"/>
              </a:lnSpc>
            </a:pPr>
            <a:r>
              <a:rPr lang="en-US" sz="2000">
                <a:solidFill>
                  <a:srgbClr val="323232"/>
                </a:solidFill>
                <a:latin typeface="Public Sans"/>
              </a:rPr>
              <a:t>Kata basyiruhunna yang juga berakar kata basyara dengan arti hubungan seksual. Kata tersebut disebutkan dalam al-Qur’an sebanyak dua kali dalam satu surah, yakni Q.S. al-Baqarah/2: 187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D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228037" y="4180575"/>
            <a:ext cx="6956631" cy="70854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06255" y="-1119079"/>
            <a:ext cx="6034849" cy="626257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436842">
            <a:off x="1057374" y="2384215"/>
            <a:ext cx="2340418" cy="239262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8830" y="7424858"/>
            <a:ext cx="3429121" cy="3841174"/>
          </a:xfrm>
          <a:prstGeom prst="rect">
            <a:avLst/>
          </a:prstGeom>
        </p:spPr>
      </p:pic>
      <p:pic>
        <p:nvPicPr>
          <p:cNvPr name="Picture 6" id="6"/>
          <p:cNvPicPr>
            <a:picLocks noChangeAspect="true"/>
          </p:cNvPicPr>
          <p:nvPr/>
        </p:nvPicPr>
        <p:blipFill>
          <a:blip r:embed="rId10"/>
          <a:srcRect l="0" t="0" r="0" b="0"/>
          <a:stretch>
            <a:fillRect/>
          </a:stretch>
        </p:blipFill>
        <p:spPr>
          <a:xfrm flipH="false" flipV="false" rot="0">
            <a:off x="3140291" y="1028700"/>
            <a:ext cx="7106400" cy="4114800"/>
          </a:xfrm>
          <a:prstGeom prst="rect">
            <a:avLst/>
          </a:prstGeom>
        </p:spPr>
      </p:pic>
      <p:pic>
        <p:nvPicPr>
          <p:cNvPr name="Picture 7" id="7"/>
          <p:cNvPicPr>
            <a:picLocks noChangeAspect="true"/>
          </p:cNvPicPr>
          <p:nvPr/>
        </p:nvPicPr>
        <p:blipFill>
          <a:blip r:embed="rId11"/>
          <a:srcRect l="0" t="0" r="0" b="0"/>
          <a:stretch>
            <a:fillRect/>
          </a:stretch>
        </p:blipFill>
        <p:spPr>
          <a:xfrm flipH="false" flipV="false" rot="0">
            <a:off x="10704151" y="1170524"/>
            <a:ext cx="7126327" cy="7567686"/>
          </a:xfrm>
          <a:prstGeom prst="rect">
            <a:avLst/>
          </a:prstGeom>
        </p:spPr>
      </p:pic>
      <p:grpSp>
        <p:nvGrpSpPr>
          <p:cNvPr name="Group 8" id="8"/>
          <p:cNvGrpSpPr/>
          <p:nvPr/>
        </p:nvGrpSpPr>
        <p:grpSpPr>
          <a:xfrm rot="0">
            <a:off x="3347066" y="261168"/>
            <a:ext cx="14339222" cy="1182640"/>
            <a:chOff x="0" y="0"/>
            <a:chExt cx="19118963" cy="1576853"/>
          </a:xfrm>
        </p:grpSpPr>
        <p:sp>
          <p:nvSpPr>
            <p:cNvPr name="TextBox 9" id="9"/>
            <p:cNvSpPr txBox="true"/>
            <p:nvPr/>
          </p:nvSpPr>
          <p:spPr>
            <a:xfrm rot="0">
              <a:off x="0" y="0"/>
              <a:ext cx="19118963" cy="800100"/>
            </a:xfrm>
            <a:prstGeom prst="rect">
              <a:avLst/>
            </a:prstGeom>
          </p:spPr>
          <p:txBody>
            <a:bodyPr anchor="t" rtlCol="false" tIns="0" lIns="0" bIns="0" rIns="0">
              <a:spAutoFit/>
            </a:bodyPr>
            <a:lstStyle/>
            <a:p>
              <a:pPr>
                <a:lnSpc>
                  <a:spcPts val="4799"/>
                </a:lnSpc>
              </a:pPr>
              <a:r>
                <a:rPr lang="en-US" sz="3999">
                  <a:solidFill>
                    <a:srgbClr val="4F674F"/>
                  </a:solidFill>
                  <a:latin typeface="Calistoga Bold"/>
                </a:rPr>
                <a:t>1. Al-Basyar</a:t>
              </a:r>
            </a:p>
          </p:txBody>
        </p:sp>
        <p:sp>
          <p:nvSpPr>
            <p:cNvPr name="TextBox 10" id="10"/>
            <p:cNvSpPr txBox="true"/>
            <p:nvPr/>
          </p:nvSpPr>
          <p:spPr>
            <a:xfrm rot="0">
              <a:off x="0" y="1120844"/>
              <a:ext cx="19118963" cy="459317"/>
            </a:xfrm>
            <a:prstGeom prst="rect">
              <a:avLst/>
            </a:prstGeom>
          </p:spPr>
          <p:txBody>
            <a:bodyPr anchor="t" rtlCol="false" tIns="0" lIns="0" bIns="0" rIns="0">
              <a:spAutoFit/>
            </a:bodyPr>
            <a:lstStyle/>
            <a:p>
              <a:pPr>
                <a:lnSpc>
                  <a:spcPts val="280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DAFMQHGLwG8</dc:identifier>
  <dcterms:modified xsi:type="dcterms:W3CDTF">2011-08-01T06:04:30Z</dcterms:modified>
  <cp:revision>1</cp:revision>
  <dc:title>Manusia dalam Perspektif Islam</dc:title>
</cp:coreProperties>
</file>