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ubao" charset="1" panose="02000503000000000000"/>
      <p:regular r:id="rId10"/>
    </p:embeddedFont>
    <p:embeddedFont>
      <p:font typeface="Hero" charset="1" panose="00000500000000000000"/>
      <p:regular r:id="rId11"/>
    </p:embeddedFont>
    <p:embeddedFont>
      <p:font typeface="Hero Bold" charset="1" panose="000005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26" Target="slides/slide14.xml" Type="http://schemas.openxmlformats.org/officeDocument/2006/relationships/slide"/><Relationship Id="rId27" Target="slides/slide15.xml" Type="http://schemas.openxmlformats.org/officeDocument/2006/relationships/slide"/><Relationship Id="rId28" Target="slides/slide16.xml" Type="http://schemas.openxmlformats.org/officeDocument/2006/relationships/slide"/><Relationship Id="rId29" Target="slides/slide17.xml" Type="http://schemas.openxmlformats.org/officeDocument/2006/relationships/slide"/><Relationship Id="rId3" Target="viewProps.xml" Type="http://schemas.openxmlformats.org/officeDocument/2006/relationships/viewProps"/><Relationship Id="rId30" Target="slides/slide18.xml" Type="http://schemas.openxmlformats.org/officeDocument/2006/relationships/slide"/><Relationship Id="rId31" Target="slides/slide1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gif"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028700" y="5018529"/>
            <a:ext cx="16230600" cy="4440942"/>
            <a:chOff x="0" y="0"/>
            <a:chExt cx="5920967" cy="1620068"/>
          </a:xfrm>
        </p:grpSpPr>
        <p:sp>
          <p:nvSpPr>
            <p:cNvPr name="Freeform 3" id="3"/>
            <p:cNvSpPr/>
            <p:nvPr/>
          </p:nvSpPr>
          <p:spPr>
            <a:xfrm>
              <a:off x="0" y="0"/>
              <a:ext cx="5920967" cy="1620068"/>
            </a:xfrm>
            <a:custGeom>
              <a:avLst/>
              <a:gdLst/>
              <a:ahLst/>
              <a:cxnLst/>
              <a:rect r="r" b="b" t="t" l="l"/>
              <a:pathLst>
                <a:path h="1620068" w="5920967">
                  <a:moveTo>
                    <a:pt x="5796507" y="1620067"/>
                  </a:moveTo>
                  <a:lnTo>
                    <a:pt x="124460" y="1620067"/>
                  </a:lnTo>
                  <a:cubicBezTo>
                    <a:pt x="55880" y="1620067"/>
                    <a:pt x="0" y="1564187"/>
                    <a:pt x="0" y="1495608"/>
                  </a:cubicBezTo>
                  <a:lnTo>
                    <a:pt x="0" y="124460"/>
                  </a:lnTo>
                  <a:cubicBezTo>
                    <a:pt x="0" y="55880"/>
                    <a:pt x="55880" y="0"/>
                    <a:pt x="124460" y="0"/>
                  </a:cubicBezTo>
                  <a:lnTo>
                    <a:pt x="5796507" y="0"/>
                  </a:lnTo>
                  <a:cubicBezTo>
                    <a:pt x="5865087" y="0"/>
                    <a:pt x="5920967" y="55880"/>
                    <a:pt x="5920967" y="124460"/>
                  </a:cubicBezTo>
                  <a:lnTo>
                    <a:pt x="5920967" y="1495608"/>
                  </a:lnTo>
                  <a:cubicBezTo>
                    <a:pt x="5920967" y="1564188"/>
                    <a:pt x="5865087" y="1620068"/>
                    <a:pt x="5796507" y="1620068"/>
                  </a:cubicBezTo>
                  <a:close/>
                </a:path>
              </a:pathLst>
            </a:custGeom>
            <a:solidFill>
              <a:srgbClr val="378F81"/>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9152" y="4191000"/>
            <a:ext cx="1762298" cy="6096000"/>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89152" y="-1792569"/>
            <a:ext cx="1762298" cy="6096000"/>
          </a:xfrm>
          <a:prstGeom prst="rect">
            <a:avLst/>
          </a:prstGeom>
        </p:spPr>
      </p:pic>
      <p:sp>
        <p:nvSpPr>
          <p:cNvPr name="TextBox 6" id="6"/>
          <p:cNvSpPr txBox="true"/>
          <p:nvPr/>
        </p:nvSpPr>
        <p:spPr>
          <a:xfrm rot="0">
            <a:off x="3949725" y="248274"/>
            <a:ext cx="12314914" cy="1010285"/>
          </a:xfrm>
          <a:prstGeom prst="rect">
            <a:avLst/>
          </a:prstGeom>
        </p:spPr>
        <p:txBody>
          <a:bodyPr anchor="t" rtlCol="false" tIns="0" lIns="0" bIns="0" rIns="0">
            <a:spAutoFit/>
          </a:bodyPr>
          <a:lstStyle/>
          <a:p>
            <a:pPr algn="ctr">
              <a:lnSpc>
                <a:spcPts val="7840"/>
              </a:lnSpc>
            </a:pPr>
            <a:r>
              <a:rPr lang="en-US" sz="5600">
                <a:solidFill>
                  <a:srgbClr val="211A15"/>
                </a:solidFill>
                <a:latin typeface="Cubao"/>
              </a:rPr>
              <a:t>PENDIDIKAN KEWARGANEGARAAN</a:t>
            </a:r>
          </a:p>
        </p:txBody>
      </p:sp>
      <p:sp>
        <p:nvSpPr>
          <p:cNvPr name="TextBox 7" id="7"/>
          <p:cNvSpPr txBox="true"/>
          <p:nvPr/>
        </p:nvSpPr>
        <p:spPr>
          <a:xfrm rot="0">
            <a:off x="5668716" y="2224381"/>
            <a:ext cx="8530882" cy="1464945"/>
          </a:xfrm>
          <a:prstGeom prst="rect">
            <a:avLst/>
          </a:prstGeom>
        </p:spPr>
        <p:txBody>
          <a:bodyPr anchor="t" rtlCol="false" tIns="0" lIns="0" bIns="0" rIns="0">
            <a:spAutoFit/>
          </a:bodyPr>
          <a:lstStyle/>
          <a:p>
            <a:pPr algn="ctr">
              <a:lnSpc>
                <a:spcPts val="5880"/>
              </a:lnSpc>
            </a:pPr>
            <a:r>
              <a:rPr lang="en-US" sz="4200">
                <a:solidFill>
                  <a:srgbClr val="211A15"/>
                </a:solidFill>
                <a:latin typeface="Hero"/>
              </a:rPr>
              <a:t>TEMA</a:t>
            </a:r>
          </a:p>
          <a:p>
            <a:pPr algn="ctr">
              <a:lnSpc>
                <a:spcPts val="5880"/>
              </a:lnSpc>
            </a:pPr>
            <a:r>
              <a:rPr lang="en-US" sz="4200">
                <a:solidFill>
                  <a:srgbClr val="211A15"/>
                </a:solidFill>
                <a:latin typeface="Hero"/>
              </a:rPr>
              <a:t>IDENTITAS NASIONAL</a:t>
            </a:r>
          </a:p>
        </p:txBody>
      </p:sp>
      <p:sp>
        <p:nvSpPr>
          <p:cNvPr name="TextBox 8" id="8"/>
          <p:cNvSpPr txBox="true"/>
          <p:nvPr/>
        </p:nvSpPr>
        <p:spPr>
          <a:xfrm rot="0">
            <a:off x="6253765" y="5702815"/>
            <a:ext cx="8470095" cy="2816225"/>
          </a:xfrm>
          <a:prstGeom prst="rect">
            <a:avLst/>
          </a:prstGeom>
        </p:spPr>
        <p:txBody>
          <a:bodyPr anchor="t" rtlCol="false" tIns="0" lIns="0" bIns="0" rIns="0">
            <a:spAutoFit/>
          </a:bodyPr>
          <a:lstStyle/>
          <a:p>
            <a:pPr algn="ctr">
              <a:lnSpc>
                <a:spcPts val="2799"/>
              </a:lnSpc>
            </a:pPr>
            <a:r>
              <a:rPr lang="en-US" sz="1999">
                <a:solidFill>
                  <a:srgbClr val="FFFFFF"/>
                </a:solidFill>
                <a:latin typeface="Hero Bold"/>
              </a:rPr>
              <a:t>Disusun Oleh Kelompok 1 :</a:t>
            </a:r>
          </a:p>
          <a:p>
            <a:pPr algn="just" marL="431799" indent="-215899" lvl="1">
              <a:lnSpc>
                <a:spcPts val="2799"/>
              </a:lnSpc>
              <a:buFont typeface="Arial"/>
              <a:buChar char="•"/>
            </a:pPr>
            <a:r>
              <a:rPr lang="en-US" sz="1999">
                <a:solidFill>
                  <a:srgbClr val="FFFFFF"/>
                </a:solidFill>
                <a:latin typeface="Hero"/>
              </a:rPr>
              <a:t> </a:t>
            </a:r>
            <a:r>
              <a:rPr lang="en-US" sz="1999">
                <a:solidFill>
                  <a:srgbClr val="FFFFFF"/>
                </a:solidFill>
                <a:latin typeface="Hero"/>
              </a:rPr>
              <a:t>ABDUL ROHIM</a:t>
            </a:r>
          </a:p>
          <a:p>
            <a:pPr algn="just" marL="431799" indent="-215899" lvl="1">
              <a:lnSpc>
                <a:spcPts val="2799"/>
              </a:lnSpc>
              <a:buFont typeface="Arial"/>
              <a:buChar char="•"/>
            </a:pPr>
            <a:r>
              <a:rPr lang="en-US" sz="1999">
                <a:solidFill>
                  <a:srgbClr val="FFFFFF"/>
                </a:solidFill>
                <a:latin typeface="Hero"/>
              </a:rPr>
              <a:t> </a:t>
            </a:r>
            <a:r>
              <a:rPr lang="en-US" sz="1999">
                <a:solidFill>
                  <a:srgbClr val="FFFFFF"/>
                </a:solidFill>
                <a:latin typeface="Hero"/>
              </a:rPr>
              <a:t>AFRIZAL</a:t>
            </a:r>
          </a:p>
          <a:p>
            <a:pPr algn="just" marL="431799" indent="-215899" lvl="1">
              <a:lnSpc>
                <a:spcPts val="2799"/>
              </a:lnSpc>
              <a:buFont typeface="Arial"/>
              <a:buChar char="•"/>
            </a:pPr>
            <a:r>
              <a:rPr lang="en-US" sz="1999">
                <a:solidFill>
                  <a:srgbClr val="FFFFFF"/>
                </a:solidFill>
                <a:latin typeface="Hero"/>
              </a:rPr>
              <a:t> </a:t>
            </a:r>
            <a:r>
              <a:rPr lang="en-US" sz="1999">
                <a:solidFill>
                  <a:srgbClr val="FFFFFF"/>
                </a:solidFill>
                <a:latin typeface="Hero"/>
              </a:rPr>
              <a:t>ALAUDDIN SYAHPUTRA</a:t>
            </a:r>
          </a:p>
          <a:p>
            <a:pPr algn="just" marL="431799" indent="-215899" lvl="1">
              <a:lnSpc>
                <a:spcPts val="2799"/>
              </a:lnSpc>
              <a:buFont typeface="Arial"/>
              <a:buChar char="•"/>
            </a:pPr>
            <a:r>
              <a:rPr lang="en-US" sz="1999">
                <a:solidFill>
                  <a:srgbClr val="FFFFFF"/>
                </a:solidFill>
                <a:latin typeface="Hero"/>
              </a:rPr>
              <a:t> </a:t>
            </a:r>
            <a:r>
              <a:rPr lang="en-US" sz="1999">
                <a:solidFill>
                  <a:srgbClr val="FFFFFF"/>
                </a:solidFill>
                <a:latin typeface="Hero"/>
              </a:rPr>
              <a:t>ANNISA NURUL AMELIA</a:t>
            </a:r>
          </a:p>
          <a:p>
            <a:pPr algn="just" marL="431799" indent="-215899" lvl="1">
              <a:lnSpc>
                <a:spcPts val="2799"/>
              </a:lnSpc>
              <a:buFont typeface="Arial"/>
              <a:buChar char="•"/>
            </a:pPr>
            <a:r>
              <a:rPr lang="en-US" sz="1999">
                <a:solidFill>
                  <a:srgbClr val="FFFFFF"/>
                </a:solidFill>
                <a:latin typeface="Hero"/>
              </a:rPr>
              <a:t> </a:t>
            </a:r>
            <a:r>
              <a:rPr lang="en-US" sz="1999">
                <a:solidFill>
                  <a:srgbClr val="FFFFFF"/>
                </a:solidFill>
                <a:latin typeface="Hero"/>
              </a:rPr>
              <a:t>ARIF FRIMA ARI SUWADJI</a:t>
            </a:r>
          </a:p>
          <a:p>
            <a:pPr algn="just" marL="431799" indent="-215899" lvl="1">
              <a:lnSpc>
                <a:spcPts val="2799"/>
              </a:lnSpc>
              <a:buFont typeface="Arial"/>
              <a:buChar char="•"/>
            </a:pPr>
            <a:r>
              <a:rPr lang="en-US" sz="1999">
                <a:solidFill>
                  <a:srgbClr val="FFFFFF"/>
                </a:solidFill>
                <a:latin typeface="Hero"/>
              </a:rPr>
              <a:t> </a:t>
            </a:r>
            <a:r>
              <a:rPr lang="en-US" sz="1999">
                <a:solidFill>
                  <a:srgbClr val="FFFFFF"/>
                </a:solidFill>
                <a:latin typeface="Hero"/>
              </a:rPr>
              <a:t>WARDI</a:t>
            </a:r>
          </a:p>
          <a:p>
            <a:pPr algn="ctr">
              <a:lnSpc>
                <a:spcPts val="2799"/>
              </a:lnSpc>
            </a:pPr>
          </a:p>
        </p:txBody>
      </p:sp>
      <p:pic>
        <p:nvPicPr>
          <p:cNvPr name="Picture 9" id="9"/>
          <p:cNvPicPr>
            <a:picLocks noChangeAspect="true"/>
          </p:cNvPicPr>
          <p:nvPr/>
        </p:nvPicPr>
        <p:blipFill>
          <a:blip r:embed="rId4"/>
          <a:srcRect l="0" t="0" r="0" b="0"/>
          <a:stretch>
            <a:fillRect/>
          </a:stretch>
        </p:blipFill>
        <p:spPr>
          <a:xfrm flipH="false" flipV="false" rot="0">
            <a:off x="16165000" y="0"/>
            <a:ext cx="2123000" cy="1664216"/>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985182" y="1888959"/>
            <a:ext cx="16023561" cy="2397031"/>
            <a:chOff x="0" y="0"/>
            <a:chExt cx="4414611" cy="660400"/>
          </a:xfrm>
        </p:grpSpPr>
        <p:sp>
          <p:nvSpPr>
            <p:cNvPr name="Freeform 3" id="3"/>
            <p:cNvSpPr/>
            <p:nvPr/>
          </p:nvSpPr>
          <p:spPr>
            <a:xfrm>
              <a:off x="0" y="0"/>
              <a:ext cx="4414612" cy="660400"/>
            </a:xfrm>
            <a:custGeom>
              <a:avLst/>
              <a:gdLst/>
              <a:ahLst/>
              <a:cxnLst/>
              <a:rect r="r" b="b" t="t" l="l"/>
              <a:pathLst>
                <a:path h="660400" w="4414612">
                  <a:moveTo>
                    <a:pt x="4290151" y="660400"/>
                  </a:moveTo>
                  <a:lnTo>
                    <a:pt x="124460" y="660400"/>
                  </a:lnTo>
                  <a:cubicBezTo>
                    <a:pt x="55880" y="660400"/>
                    <a:pt x="0" y="604520"/>
                    <a:pt x="0" y="535940"/>
                  </a:cubicBezTo>
                  <a:lnTo>
                    <a:pt x="0" y="124460"/>
                  </a:lnTo>
                  <a:cubicBezTo>
                    <a:pt x="0" y="55880"/>
                    <a:pt x="55880" y="0"/>
                    <a:pt x="124460" y="0"/>
                  </a:cubicBezTo>
                  <a:lnTo>
                    <a:pt x="4290152" y="0"/>
                  </a:lnTo>
                  <a:cubicBezTo>
                    <a:pt x="4358732" y="0"/>
                    <a:pt x="4414612" y="55880"/>
                    <a:pt x="4414612" y="124460"/>
                  </a:cubicBezTo>
                  <a:lnTo>
                    <a:pt x="4414612" y="535940"/>
                  </a:lnTo>
                  <a:cubicBezTo>
                    <a:pt x="4414612" y="604520"/>
                    <a:pt x="4358732" y="660400"/>
                    <a:pt x="4290152" y="660400"/>
                  </a:cubicBezTo>
                  <a:close/>
                </a:path>
              </a:pathLst>
            </a:custGeom>
            <a:solidFill>
              <a:srgbClr val="FEEDD5"/>
            </a:solidFill>
          </p:spPr>
        </p:sp>
      </p:grpSp>
      <p:sp>
        <p:nvSpPr>
          <p:cNvPr name="TextBox 4" id="4"/>
          <p:cNvSpPr txBox="true"/>
          <p:nvPr/>
        </p:nvSpPr>
        <p:spPr>
          <a:xfrm rot="0">
            <a:off x="2374677" y="2527087"/>
            <a:ext cx="15244572" cy="106362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Pancasila adalah ideologi dasar bagi negara Indonesia. Nama ini terdiri dari dua kata dari</a:t>
            </a:r>
            <a:r>
              <a:rPr lang="en-US" sz="2000">
                <a:solidFill>
                  <a:srgbClr val="211A15"/>
                </a:solidFill>
                <a:latin typeface="Hero"/>
              </a:rPr>
              <a:t> Sanskerta:</a:t>
            </a:r>
            <a:r>
              <a:rPr lang="en-US" sz="2000">
                <a:solidFill>
                  <a:srgbClr val="211A15"/>
                </a:solidFill>
                <a:latin typeface="Hero"/>
              </a:rPr>
              <a:t> pañca berarti lima dan śīla berarti prinsip atau asas. Pancasila merupakan rumusan dan pedoman kehidupan berbangsa dan bernegara bagi seluruh rakyat Indonesia. Tanggal 1 Juni diperingati sebagai hari lahirnya Pancasila.</a:t>
            </a:r>
          </a:p>
        </p:txBody>
      </p:sp>
      <p:sp>
        <p:nvSpPr>
          <p:cNvPr name="TextBox 5" id="5"/>
          <p:cNvSpPr txBox="true"/>
          <p:nvPr/>
        </p:nvSpPr>
        <p:spPr>
          <a:xfrm rot="0">
            <a:off x="2374677" y="457034"/>
            <a:ext cx="15496244" cy="1431925"/>
          </a:xfrm>
          <a:prstGeom prst="rect">
            <a:avLst/>
          </a:prstGeom>
        </p:spPr>
        <p:txBody>
          <a:bodyPr anchor="t" rtlCol="false" tIns="0" lIns="0" bIns="0" rIns="0">
            <a:spAutoFit/>
          </a:bodyPr>
          <a:lstStyle/>
          <a:p>
            <a:pPr>
              <a:lnSpc>
                <a:spcPts val="5599"/>
              </a:lnSpc>
            </a:pPr>
            <a:r>
              <a:rPr lang="en-US" sz="3999">
                <a:solidFill>
                  <a:srgbClr val="211A15"/>
                </a:solidFill>
                <a:latin typeface="Cubao"/>
              </a:rPr>
              <a:t>Lambang Negara dan Dasar Falsafah Negara yaitu Pancasila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
        <p:nvSpPr>
          <p:cNvPr name="TextBox 7" id="7"/>
          <p:cNvSpPr txBox="true"/>
          <p:nvPr/>
        </p:nvSpPr>
        <p:spPr>
          <a:xfrm rot="0">
            <a:off x="2374677" y="4862380"/>
            <a:ext cx="12910541"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Semboyan Negara yaitu Bhinneka Tunggal Ika</a:t>
            </a:r>
          </a:p>
        </p:txBody>
      </p:sp>
      <p:grpSp>
        <p:nvGrpSpPr>
          <p:cNvPr name="Group 8" id="8"/>
          <p:cNvGrpSpPr/>
          <p:nvPr/>
        </p:nvGrpSpPr>
        <p:grpSpPr>
          <a:xfrm rot="0">
            <a:off x="1875076" y="5769105"/>
            <a:ext cx="16023561" cy="3608202"/>
            <a:chOff x="0" y="0"/>
            <a:chExt cx="4414611" cy="994087"/>
          </a:xfrm>
        </p:grpSpPr>
        <p:sp>
          <p:nvSpPr>
            <p:cNvPr name="Freeform 9" id="9"/>
            <p:cNvSpPr/>
            <p:nvPr/>
          </p:nvSpPr>
          <p:spPr>
            <a:xfrm>
              <a:off x="0" y="0"/>
              <a:ext cx="4414612" cy="994087"/>
            </a:xfrm>
            <a:custGeom>
              <a:avLst/>
              <a:gdLst/>
              <a:ahLst/>
              <a:cxnLst/>
              <a:rect r="r" b="b" t="t" l="l"/>
              <a:pathLst>
                <a:path h="994087" w="4414612">
                  <a:moveTo>
                    <a:pt x="4290151" y="994087"/>
                  </a:moveTo>
                  <a:lnTo>
                    <a:pt x="124460" y="994087"/>
                  </a:lnTo>
                  <a:cubicBezTo>
                    <a:pt x="55880" y="994087"/>
                    <a:pt x="0" y="938207"/>
                    <a:pt x="0" y="869627"/>
                  </a:cubicBezTo>
                  <a:lnTo>
                    <a:pt x="0" y="124460"/>
                  </a:lnTo>
                  <a:cubicBezTo>
                    <a:pt x="0" y="55880"/>
                    <a:pt x="55880" y="0"/>
                    <a:pt x="124460" y="0"/>
                  </a:cubicBezTo>
                  <a:lnTo>
                    <a:pt x="4290152" y="0"/>
                  </a:lnTo>
                  <a:cubicBezTo>
                    <a:pt x="4358732" y="0"/>
                    <a:pt x="4414612" y="55880"/>
                    <a:pt x="4414612" y="124460"/>
                  </a:cubicBezTo>
                  <a:lnTo>
                    <a:pt x="4414612" y="869627"/>
                  </a:lnTo>
                  <a:cubicBezTo>
                    <a:pt x="4414612" y="938207"/>
                    <a:pt x="4358732" y="994087"/>
                    <a:pt x="4290152" y="994087"/>
                  </a:cubicBezTo>
                  <a:close/>
                </a:path>
              </a:pathLst>
            </a:custGeom>
            <a:solidFill>
              <a:srgbClr val="FEEDD5"/>
            </a:solidFill>
          </p:spPr>
        </p:sp>
      </p:grpSp>
      <p:sp>
        <p:nvSpPr>
          <p:cNvPr name="TextBox 10" id="10"/>
          <p:cNvSpPr txBox="true"/>
          <p:nvPr/>
        </p:nvSpPr>
        <p:spPr>
          <a:xfrm rot="0">
            <a:off x="2374677" y="6131756"/>
            <a:ext cx="15244572" cy="282575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Bhinneka Tunggal Ika adalah</a:t>
            </a:r>
            <a:r>
              <a:rPr lang="en-US" sz="2000">
                <a:solidFill>
                  <a:srgbClr val="211A15"/>
                </a:solidFill>
                <a:latin typeface="Hero"/>
              </a:rPr>
              <a:t> moto </a:t>
            </a:r>
            <a:r>
              <a:rPr lang="en-US" sz="2000">
                <a:solidFill>
                  <a:srgbClr val="211A15"/>
                </a:solidFill>
                <a:latin typeface="Hero"/>
              </a:rPr>
              <a:t>atau semboyan</a:t>
            </a:r>
            <a:r>
              <a:rPr lang="en-US" sz="2000">
                <a:solidFill>
                  <a:srgbClr val="211A15"/>
                </a:solidFill>
                <a:latin typeface="Hero"/>
              </a:rPr>
              <a:t> Indonesia.</a:t>
            </a:r>
            <a:r>
              <a:rPr lang="en-US" sz="2000">
                <a:solidFill>
                  <a:srgbClr val="211A15"/>
                </a:solidFill>
                <a:latin typeface="Hero"/>
              </a:rPr>
              <a:t> Frasa ini berasal dari</a:t>
            </a:r>
            <a:r>
              <a:rPr lang="en-US" sz="2000">
                <a:solidFill>
                  <a:srgbClr val="211A15"/>
                </a:solidFill>
                <a:latin typeface="Hero"/>
              </a:rPr>
              <a:t> bahasa Jawa Kuna </a:t>
            </a:r>
            <a:r>
              <a:rPr lang="en-US" sz="2000">
                <a:solidFill>
                  <a:srgbClr val="211A15"/>
                </a:solidFill>
                <a:latin typeface="Hero"/>
              </a:rPr>
              <a:t>dan seringkali diterjemahkan dengan kalimat “Berbedabeda tetapi tetap satu”. </a:t>
            </a:r>
          </a:p>
          <a:p>
            <a:pPr algn="just">
              <a:lnSpc>
                <a:spcPts val="2800"/>
              </a:lnSpc>
            </a:pPr>
            <a:r>
              <a:rPr lang="en-US" sz="2000">
                <a:solidFill>
                  <a:srgbClr val="211A15"/>
                </a:solidFill>
                <a:latin typeface="Hero"/>
              </a:rPr>
              <a:t> </a:t>
            </a:r>
          </a:p>
          <a:p>
            <a:pPr algn="just">
              <a:lnSpc>
                <a:spcPts val="2800"/>
              </a:lnSpc>
            </a:pPr>
            <a:r>
              <a:rPr lang="en-US" sz="2000">
                <a:solidFill>
                  <a:srgbClr val="211A15"/>
                </a:solidFill>
                <a:latin typeface="Hero"/>
              </a:rPr>
              <a:t>Semboyan ini digunakan untuk menggambarkan persatuan dan kesatuan Bangsa dan Negara Kesatuan Republik Indonesia yang terdiri atas beraneka ragam budaya, bahasa daerah, ras, suku bangsa, agama dan kepercayaan. Kalimat ini merupakan kutipan dari sebuah</a:t>
            </a:r>
            <a:r>
              <a:rPr lang="en-US" sz="2000">
                <a:solidFill>
                  <a:srgbClr val="211A15"/>
                </a:solidFill>
                <a:latin typeface="Hero"/>
              </a:rPr>
              <a:t> kakawin </a:t>
            </a:r>
            <a:r>
              <a:rPr lang="en-US" sz="2000">
                <a:solidFill>
                  <a:srgbClr val="211A15"/>
                </a:solidFill>
                <a:latin typeface="Hero"/>
              </a:rPr>
              <a:t>Jawa Kuna yaitu</a:t>
            </a:r>
            <a:r>
              <a:rPr lang="en-US" sz="2000">
                <a:solidFill>
                  <a:srgbClr val="211A15"/>
                </a:solidFill>
                <a:latin typeface="Hero"/>
              </a:rPr>
              <a:t> kakawin Sutasoma,</a:t>
            </a:r>
            <a:r>
              <a:rPr lang="en-US" sz="2000">
                <a:solidFill>
                  <a:srgbClr val="211A15"/>
                </a:solidFill>
                <a:latin typeface="Hero"/>
              </a:rPr>
              <a:t> karangan</a:t>
            </a:r>
            <a:r>
              <a:rPr lang="en-US" sz="2000">
                <a:solidFill>
                  <a:srgbClr val="211A15"/>
                </a:solidFill>
                <a:latin typeface="Hero"/>
              </a:rPr>
              <a:t> Mpu Tantular </a:t>
            </a:r>
            <a:r>
              <a:rPr lang="en-US" sz="2000">
                <a:solidFill>
                  <a:srgbClr val="211A15"/>
                </a:solidFill>
                <a:latin typeface="Hero"/>
              </a:rPr>
              <a:t>semasa kerajaan</a:t>
            </a:r>
            <a:r>
              <a:rPr lang="en-US" sz="2000">
                <a:solidFill>
                  <a:srgbClr val="211A15"/>
                </a:solidFill>
                <a:latin typeface="Hero"/>
              </a:rPr>
              <a:t> Majapahit </a:t>
            </a:r>
            <a:r>
              <a:rPr lang="en-US" sz="2000">
                <a:solidFill>
                  <a:srgbClr val="211A15"/>
                </a:solidFill>
                <a:latin typeface="Hero"/>
              </a:rPr>
              <a:t>sekitar</a:t>
            </a:r>
            <a:r>
              <a:rPr lang="en-US" sz="2000">
                <a:solidFill>
                  <a:srgbClr val="211A15"/>
                </a:solidFill>
                <a:latin typeface="Hero"/>
              </a:rPr>
              <a:t> abad ke-14.</a:t>
            </a:r>
            <a:r>
              <a:rPr lang="en-US" sz="2000">
                <a:solidFill>
                  <a:srgbClr val="211A15"/>
                </a:solidFill>
                <a:latin typeface="Hero"/>
              </a:rPr>
              <a:t> Kakawin ini istimewa karena mengajarkan</a:t>
            </a:r>
            <a:r>
              <a:rPr lang="en-US" sz="2000">
                <a:solidFill>
                  <a:srgbClr val="211A15"/>
                </a:solidFill>
                <a:latin typeface="Hero"/>
              </a:rPr>
              <a:t> toleransi </a:t>
            </a:r>
            <a:r>
              <a:rPr lang="en-US" sz="2000">
                <a:solidFill>
                  <a:srgbClr val="211A15"/>
                </a:solidFill>
                <a:latin typeface="Hero"/>
              </a:rPr>
              <a:t>antara umat</a:t>
            </a:r>
            <a:r>
              <a:rPr lang="en-US" sz="2000">
                <a:solidFill>
                  <a:srgbClr val="211A15"/>
                </a:solidFill>
                <a:latin typeface="Hero"/>
              </a:rPr>
              <a:t> Hindu</a:t>
            </a:r>
            <a:r>
              <a:rPr lang="en-US" sz="2000">
                <a:solidFill>
                  <a:srgbClr val="211A15"/>
                </a:solidFill>
                <a:latin typeface="Hero"/>
              </a:rPr>
              <a:t> Siwa </a:t>
            </a:r>
            <a:r>
              <a:rPr lang="en-US" sz="2000">
                <a:solidFill>
                  <a:srgbClr val="211A15"/>
                </a:solidFill>
                <a:latin typeface="Hero"/>
              </a:rPr>
              <a:t>dengan umat</a:t>
            </a:r>
            <a:r>
              <a:rPr lang="en-US" sz="2000">
                <a:solidFill>
                  <a:srgbClr val="211A15"/>
                </a:solidFill>
                <a:latin typeface="Hero"/>
              </a:rPr>
              <a:t> Buddha.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985182" y="1766311"/>
            <a:ext cx="16023561" cy="2484597"/>
            <a:chOff x="0" y="0"/>
            <a:chExt cx="4414611" cy="684525"/>
          </a:xfrm>
        </p:grpSpPr>
        <p:sp>
          <p:nvSpPr>
            <p:cNvPr name="Freeform 3" id="3"/>
            <p:cNvSpPr/>
            <p:nvPr/>
          </p:nvSpPr>
          <p:spPr>
            <a:xfrm>
              <a:off x="0" y="0"/>
              <a:ext cx="4414612" cy="684525"/>
            </a:xfrm>
            <a:custGeom>
              <a:avLst/>
              <a:gdLst/>
              <a:ahLst/>
              <a:cxnLst/>
              <a:rect r="r" b="b" t="t" l="l"/>
              <a:pathLst>
                <a:path h="684525" w="4414612">
                  <a:moveTo>
                    <a:pt x="4290151" y="684525"/>
                  </a:moveTo>
                  <a:lnTo>
                    <a:pt x="124460" y="684525"/>
                  </a:lnTo>
                  <a:cubicBezTo>
                    <a:pt x="55880" y="684525"/>
                    <a:pt x="0" y="628645"/>
                    <a:pt x="0" y="560065"/>
                  </a:cubicBezTo>
                  <a:lnTo>
                    <a:pt x="0" y="124460"/>
                  </a:lnTo>
                  <a:cubicBezTo>
                    <a:pt x="0" y="55880"/>
                    <a:pt x="55880" y="0"/>
                    <a:pt x="124460" y="0"/>
                  </a:cubicBezTo>
                  <a:lnTo>
                    <a:pt x="4290152" y="0"/>
                  </a:lnTo>
                  <a:cubicBezTo>
                    <a:pt x="4358732" y="0"/>
                    <a:pt x="4414612" y="55880"/>
                    <a:pt x="4414612" y="124460"/>
                  </a:cubicBezTo>
                  <a:lnTo>
                    <a:pt x="4414612" y="560065"/>
                  </a:lnTo>
                  <a:cubicBezTo>
                    <a:pt x="4414612" y="628645"/>
                    <a:pt x="4358732" y="684525"/>
                    <a:pt x="4290152" y="684525"/>
                  </a:cubicBezTo>
                  <a:close/>
                </a:path>
              </a:pathLst>
            </a:custGeom>
            <a:solidFill>
              <a:srgbClr val="FEEDD5"/>
            </a:solidFill>
          </p:spPr>
        </p:sp>
      </p:grpSp>
      <p:sp>
        <p:nvSpPr>
          <p:cNvPr name="TextBox 4" id="4"/>
          <p:cNvSpPr txBox="true"/>
          <p:nvPr/>
        </p:nvSpPr>
        <p:spPr>
          <a:xfrm rot="0">
            <a:off x="2374677" y="2177632"/>
            <a:ext cx="15244572" cy="141605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Istilah dalam bahasa inggris constitution atau dalam bahasa belanda constitutie secara harfiah sering diterjemahkan dalam bahasa indonesia yaitu undang-undang dasar. Ditinjau dari segi kekuasaan undang-undang dasar dapat dipandang sebagai lembaga atau kumpulan asas-asa yang menetapkan bagaimana kekuasaan itu dibagi anatara beberapa lembaga kenegaraan. Mengacu konsep trias politika, kekuasaan dibagi anatar badan eksekutif, legislatif dan yudikatif.</a:t>
            </a:r>
          </a:p>
        </p:txBody>
      </p:sp>
      <p:sp>
        <p:nvSpPr>
          <p:cNvPr name="TextBox 5" id="5"/>
          <p:cNvSpPr txBox="true"/>
          <p:nvPr/>
        </p:nvSpPr>
        <p:spPr>
          <a:xfrm rot="0">
            <a:off x="2248841" y="937141"/>
            <a:ext cx="16164995"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Konstitusi (Hukum Dasar) Negara yaitu UUD 1945</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
        <p:nvSpPr>
          <p:cNvPr name="TextBox 7" id="7"/>
          <p:cNvSpPr txBox="true"/>
          <p:nvPr/>
        </p:nvSpPr>
        <p:spPr>
          <a:xfrm rot="0">
            <a:off x="2248841" y="4698068"/>
            <a:ext cx="12910541"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Bentuk Negara Kesatuan Republik Indonesia </a:t>
            </a:r>
          </a:p>
        </p:txBody>
      </p:sp>
      <p:grpSp>
        <p:nvGrpSpPr>
          <p:cNvPr name="Group 8" id="8"/>
          <p:cNvGrpSpPr/>
          <p:nvPr/>
        </p:nvGrpSpPr>
        <p:grpSpPr>
          <a:xfrm rot="0">
            <a:off x="1985182" y="5425143"/>
            <a:ext cx="16023561" cy="4001440"/>
            <a:chOff x="0" y="0"/>
            <a:chExt cx="4414611" cy="1102427"/>
          </a:xfrm>
        </p:grpSpPr>
        <p:sp>
          <p:nvSpPr>
            <p:cNvPr name="Freeform 9" id="9"/>
            <p:cNvSpPr/>
            <p:nvPr/>
          </p:nvSpPr>
          <p:spPr>
            <a:xfrm>
              <a:off x="0" y="0"/>
              <a:ext cx="4414612" cy="1102427"/>
            </a:xfrm>
            <a:custGeom>
              <a:avLst/>
              <a:gdLst/>
              <a:ahLst/>
              <a:cxnLst/>
              <a:rect r="r" b="b" t="t" l="l"/>
              <a:pathLst>
                <a:path h="1102427" w="4414612">
                  <a:moveTo>
                    <a:pt x="4290151" y="1102427"/>
                  </a:moveTo>
                  <a:lnTo>
                    <a:pt x="124460" y="1102427"/>
                  </a:lnTo>
                  <a:cubicBezTo>
                    <a:pt x="55880" y="1102427"/>
                    <a:pt x="0" y="1046547"/>
                    <a:pt x="0" y="977967"/>
                  </a:cubicBezTo>
                  <a:lnTo>
                    <a:pt x="0" y="124460"/>
                  </a:lnTo>
                  <a:cubicBezTo>
                    <a:pt x="0" y="55880"/>
                    <a:pt x="55880" y="0"/>
                    <a:pt x="124460" y="0"/>
                  </a:cubicBezTo>
                  <a:lnTo>
                    <a:pt x="4290152" y="0"/>
                  </a:lnTo>
                  <a:cubicBezTo>
                    <a:pt x="4358732" y="0"/>
                    <a:pt x="4414612" y="55880"/>
                    <a:pt x="4414612" y="124460"/>
                  </a:cubicBezTo>
                  <a:lnTo>
                    <a:pt x="4414612" y="977967"/>
                  </a:lnTo>
                  <a:cubicBezTo>
                    <a:pt x="4414612" y="1046547"/>
                    <a:pt x="4358732" y="1102427"/>
                    <a:pt x="4290152" y="1102427"/>
                  </a:cubicBezTo>
                  <a:close/>
                </a:path>
              </a:pathLst>
            </a:custGeom>
            <a:solidFill>
              <a:srgbClr val="FEEDD5"/>
            </a:solidFill>
          </p:spPr>
        </p:sp>
      </p:grpSp>
      <p:sp>
        <p:nvSpPr>
          <p:cNvPr name="TextBox 10" id="10"/>
          <p:cNvSpPr txBox="true"/>
          <p:nvPr/>
        </p:nvSpPr>
        <p:spPr>
          <a:xfrm rot="0">
            <a:off x="2374677" y="5808200"/>
            <a:ext cx="15244572" cy="317817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berkedaulatan rakyat Kedaulatan rakyat mengandung arti kekuasaan tertinggi ada pada rakyat. Dengan demikian makna kedaulatan rakyat adalah demokrasi, yang berarti pemerintahan yang kekuasaan tertinggi terletak/bersumber pada rakyat. </a:t>
            </a:r>
          </a:p>
          <a:p>
            <a:pPr algn="just">
              <a:lnSpc>
                <a:spcPts val="2800"/>
              </a:lnSpc>
            </a:pPr>
            <a:r>
              <a:rPr lang="en-US" sz="2000">
                <a:solidFill>
                  <a:srgbClr val="211A15"/>
                </a:solidFill>
                <a:latin typeface="Hero"/>
              </a:rPr>
              <a:t>Sumber ajaran kedaulatan rakyat ialah ajaran demokrasi yang telah dirintis sejak jaman Yunani oleh Solon. Istilah demokrasi berasal dari kata Yunani, demos (rakyat) dan kratein (memerintah) atau kratos (pemerintah). Jadi, demokrasi mengandung pengertian pemerintahan rakyat, yaitu pemerintahan dari rakyat, oleh rakyat, dan untuk rakyat. </a:t>
            </a:r>
          </a:p>
          <a:p>
            <a:pPr algn="just">
              <a:lnSpc>
                <a:spcPts val="2800"/>
              </a:lnSpc>
            </a:pPr>
            <a:r>
              <a:rPr lang="en-US" sz="2000">
                <a:solidFill>
                  <a:srgbClr val="211A15"/>
                </a:solidFill>
                <a:latin typeface="Hero"/>
              </a:rPr>
              <a:t>Rakyat merupakan suatu kesatuan yang dibentuk oleh individu-individu melalui perjanjian masyarakat. Rakyat sebagai pemegang kekuasaan tertinggi memberikan haknya kepada untuk kepentingan bersama. Penguasa dipilih dan ditentukan atas dasar kehendak rakyat melalui perwakilan yang duduk di dalam pemerintahan atau melalui pemilihan umum. Pemerintah yang berkuasa harus mengembalikan hak-hak sipil kepada warganya.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985182" y="3196580"/>
            <a:ext cx="15274118" cy="2490375"/>
            <a:chOff x="0" y="0"/>
            <a:chExt cx="4208134" cy="686117"/>
          </a:xfrm>
        </p:grpSpPr>
        <p:sp>
          <p:nvSpPr>
            <p:cNvPr name="Freeform 3" id="3"/>
            <p:cNvSpPr/>
            <p:nvPr/>
          </p:nvSpPr>
          <p:spPr>
            <a:xfrm>
              <a:off x="0" y="0"/>
              <a:ext cx="4208134" cy="686117"/>
            </a:xfrm>
            <a:custGeom>
              <a:avLst/>
              <a:gdLst/>
              <a:ahLst/>
              <a:cxnLst/>
              <a:rect r="r" b="b" t="t" l="l"/>
              <a:pathLst>
                <a:path h="686117" w="4208134">
                  <a:moveTo>
                    <a:pt x="4083674" y="686117"/>
                  </a:moveTo>
                  <a:lnTo>
                    <a:pt x="124460" y="686117"/>
                  </a:lnTo>
                  <a:cubicBezTo>
                    <a:pt x="55880" y="686117"/>
                    <a:pt x="0" y="630237"/>
                    <a:pt x="0" y="561657"/>
                  </a:cubicBezTo>
                  <a:lnTo>
                    <a:pt x="0" y="124460"/>
                  </a:lnTo>
                  <a:cubicBezTo>
                    <a:pt x="0" y="55880"/>
                    <a:pt x="55880" y="0"/>
                    <a:pt x="124460" y="0"/>
                  </a:cubicBezTo>
                  <a:lnTo>
                    <a:pt x="4083674" y="0"/>
                  </a:lnTo>
                  <a:cubicBezTo>
                    <a:pt x="4152254" y="0"/>
                    <a:pt x="4208134" y="55880"/>
                    <a:pt x="4208134" y="124460"/>
                  </a:cubicBezTo>
                  <a:lnTo>
                    <a:pt x="4208134" y="561657"/>
                  </a:lnTo>
                  <a:cubicBezTo>
                    <a:pt x="4208134" y="630237"/>
                    <a:pt x="4152254" y="686117"/>
                    <a:pt x="4083674" y="686117"/>
                  </a:cubicBezTo>
                  <a:close/>
                </a:path>
              </a:pathLst>
            </a:custGeom>
            <a:solidFill>
              <a:srgbClr val="FEEDD5"/>
            </a:solidFill>
          </p:spPr>
        </p:sp>
      </p:grpSp>
      <p:sp>
        <p:nvSpPr>
          <p:cNvPr name="TextBox 4" id="4"/>
          <p:cNvSpPr txBox="true"/>
          <p:nvPr/>
        </p:nvSpPr>
        <p:spPr>
          <a:xfrm rot="0">
            <a:off x="2374677" y="3881380"/>
            <a:ext cx="14363720" cy="106362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Wawasan nusantara adalah cara pandang dan sikap bangsa</a:t>
            </a:r>
            <a:r>
              <a:rPr lang="en-US" sz="2000">
                <a:solidFill>
                  <a:srgbClr val="211A15"/>
                </a:solidFill>
                <a:latin typeface="Hero"/>
              </a:rPr>
              <a:t> Indonesia </a:t>
            </a:r>
            <a:r>
              <a:rPr lang="en-US" sz="2000">
                <a:solidFill>
                  <a:srgbClr val="211A15"/>
                </a:solidFill>
                <a:latin typeface="Hero"/>
              </a:rPr>
              <a:t>mengenai diri dan bentuk geografinya berdasarkan</a:t>
            </a:r>
            <a:r>
              <a:rPr lang="en-US" sz="2000">
                <a:solidFill>
                  <a:srgbClr val="211A15"/>
                </a:solidFill>
                <a:latin typeface="Hero"/>
              </a:rPr>
              <a:t> Pancasila </a:t>
            </a:r>
            <a:r>
              <a:rPr lang="en-US" sz="2000">
                <a:solidFill>
                  <a:srgbClr val="211A15"/>
                </a:solidFill>
                <a:latin typeface="Hero"/>
              </a:rPr>
              <a:t>dan</a:t>
            </a:r>
            <a:r>
              <a:rPr lang="en-US" sz="2000">
                <a:solidFill>
                  <a:srgbClr val="211A15"/>
                </a:solidFill>
                <a:latin typeface="Hero"/>
              </a:rPr>
              <a:t> UUD 1945.</a:t>
            </a:r>
            <a:r>
              <a:rPr lang="en-US" sz="2000">
                <a:solidFill>
                  <a:srgbClr val="211A15"/>
                </a:solidFill>
                <a:latin typeface="Hero"/>
              </a:rPr>
              <a:t> Dalam pelaksanannya, wawasan nusantara mengutamakan kesatuan wilayah dan menghargai kebhinekaan untuk mencapai tujuan nasional.</a:t>
            </a:r>
          </a:p>
        </p:txBody>
      </p:sp>
      <p:sp>
        <p:nvSpPr>
          <p:cNvPr name="TextBox 5" id="5"/>
          <p:cNvSpPr txBox="true"/>
          <p:nvPr/>
        </p:nvSpPr>
        <p:spPr>
          <a:xfrm rot="0">
            <a:off x="2374677" y="2265022"/>
            <a:ext cx="16164995"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Konsepsi Wawasan Nusantara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00706" y="1486158"/>
            <a:ext cx="16023561" cy="8487555"/>
            <a:chOff x="0" y="0"/>
            <a:chExt cx="4414611" cy="2338385"/>
          </a:xfrm>
        </p:grpSpPr>
        <p:sp>
          <p:nvSpPr>
            <p:cNvPr name="Freeform 3" id="3"/>
            <p:cNvSpPr/>
            <p:nvPr/>
          </p:nvSpPr>
          <p:spPr>
            <a:xfrm>
              <a:off x="0" y="0"/>
              <a:ext cx="4414612" cy="2338385"/>
            </a:xfrm>
            <a:custGeom>
              <a:avLst/>
              <a:gdLst/>
              <a:ahLst/>
              <a:cxnLst/>
              <a:rect r="r" b="b" t="t" l="l"/>
              <a:pathLst>
                <a:path h="2338385" w="4414612">
                  <a:moveTo>
                    <a:pt x="4290151" y="2338385"/>
                  </a:moveTo>
                  <a:lnTo>
                    <a:pt x="124460" y="2338385"/>
                  </a:lnTo>
                  <a:cubicBezTo>
                    <a:pt x="55880" y="2338385"/>
                    <a:pt x="0" y="2282505"/>
                    <a:pt x="0" y="2213925"/>
                  </a:cubicBezTo>
                  <a:lnTo>
                    <a:pt x="0" y="124460"/>
                  </a:lnTo>
                  <a:cubicBezTo>
                    <a:pt x="0" y="55880"/>
                    <a:pt x="55880" y="0"/>
                    <a:pt x="124460" y="0"/>
                  </a:cubicBezTo>
                  <a:lnTo>
                    <a:pt x="4290152" y="0"/>
                  </a:lnTo>
                  <a:cubicBezTo>
                    <a:pt x="4358732" y="0"/>
                    <a:pt x="4414612" y="55880"/>
                    <a:pt x="4414612" y="124460"/>
                  </a:cubicBezTo>
                  <a:lnTo>
                    <a:pt x="4414612" y="2213925"/>
                  </a:lnTo>
                  <a:cubicBezTo>
                    <a:pt x="4414612" y="2282505"/>
                    <a:pt x="4358732" y="2338385"/>
                    <a:pt x="4290152" y="2338385"/>
                  </a:cubicBezTo>
                  <a:close/>
                </a:path>
              </a:pathLst>
            </a:custGeom>
            <a:solidFill>
              <a:srgbClr val="FEEDD5"/>
            </a:solidFill>
          </p:spPr>
        </p:sp>
      </p:grpSp>
      <p:sp>
        <p:nvSpPr>
          <p:cNvPr name="TextBox 4" id="4"/>
          <p:cNvSpPr txBox="true"/>
          <p:nvPr/>
        </p:nvSpPr>
        <p:spPr>
          <a:xfrm rot="0">
            <a:off x="2090200" y="1821510"/>
            <a:ext cx="15244572" cy="775970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Sebagai identitas nasional, Pancasila sebagai kepribadian bangsa harus mampu mendorong bangsa Indonesia secara keseluruhan agar tetap berjalan dalam koridornya yang bukan berarti menentang arus globalisasi, akan tetapi lebih cermat dan bijak dalam menjalani dan menghadapi tantangan dan peluang yang tercipta. Bila menghubungkan kebudayaan sebagai karakteristik bangsa dengan Pancasila sebagai kepribadian bangsa, tentunya kedua hal ini merupakan suatu kesatuan layaknya keseluruhan sila dalam Pancasila yang mampu menggambarkan karakteristik yang membedakan Indonesia dengan negara lain, Selain itu Pancasila juga mempunyai nilai Historis yang sangat mendalam bagi Masyarakat Indonesia sehinggal sangatlah layak jika Pancasila dijadikan sebagai Simbol dan Identitas Nasional Negara Republik Indonesia sejak Piagam jakarta disusun oleh Panitia sembilan.</a:t>
            </a:r>
          </a:p>
          <a:p>
            <a:pPr algn="just">
              <a:lnSpc>
                <a:spcPts val="2800"/>
              </a:lnSpc>
            </a:pPr>
          </a:p>
          <a:p>
            <a:pPr algn="just">
              <a:lnSpc>
                <a:spcPts val="2800"/>
              </a:lnSpc>
            </a:pPr>
            <a:r>
              <a:rPr lang="en-US" sz="2000">
                <a:solidFill>
                  <a:srgbClr val="211A15"/>
                </a:solidFill>
                <a:latin typeface="Hero"/>
              </a:rPr>
              <a:t>Naskah Pancasila: </a:t>
            </a:r>
          </a:p>
          <a:p>
            <a:pPr algn="just">
              <a:lnSpc>
                <a:spcPts val="2800"/>
              </a:lnSpc>
            </a:pPr>
            <a:r>
              <a:rPr lang="en-US" sz="2000">
                <a:solidFill>
                  <a:srgbClr val="211A15"/>
                </a:solidFill>
                <a:latin typeface="Hero"/>
              </a:rPr>
              <a:t>1. Ketuhanan Yang Maha Esa </a:t>
            </a:r>
          </a:p>
          <a:p>
            <a:pPr algn="just">
              <a:lnSpc>
                <a:spcPts val="2800"/>
              </a:lnSpc>
            </a:pPr>
            <a:r>
              <a:rPr lang="en-US" sz="2000">
                <a:solidFill>
                  <a:srgbClr val="211A15"/>
                </a:solidFill>
                <a:latin typeface="Hero"/>
              </a:rPr>
              <a:t>2. Kemanusiaan Yang Adil dan Beradab </a:t>
            </a:r>
          </a:p>
          <a:p>
            <a:pPr algn="just">
              <a:lnSpc>
                <a:spcPts val="2800"/>
              </a:lnSpc>
            </a:pPr>
            <a:r>
              <a:rPr lang="en-US" sz="2000">
                <a:solidFill>
                  <a:srgbClr val="211A15"/>
                </a:solidFill>
                <a:latin typeface="Hero"/>
              </a:rPr>
              <a:t>3. Persatuan Indonesia </a:t>
            </a:r>
          </a:p>
          <a:p>
            <a:pPr algn="just">
              <a:lnSpc>
                <a:spcPts val="2800"/>
              </a:lnSpc>
            </a:pPr>
            <a:r>
              <a:rPr lang="en-US" sz="2000">
                <a:solidFill>
                  <a:srgbClr val="211A15"/>
                </a:solidFill>
                <a:latin typeface="Hero"/>
              </a:rPr>
              <a:t>4. Kerakyatan yang Dipimpin oleh Hikmah Kebijaksanaan dalam  Permusyawaratan Perwakilan </a:t>
            </a:r>
          </a:p>
          <a:p>
            <a:pPr algn="just">
              <a:lnSpc>
                <a:spcPts val="2800"/>
              </a:lnSpc>
            </a:pPr>
            <a:r>
              <a:rPr lang="en-US" sz="2000">
                <a:solidFill>
                  <a:srgbClr val="211A15"/>
                </a:solidFill>
                <a:latin typeface="Hero"/>
              </a:rPr>
              <a:t>5. Keadilan Sosial Bagi Seluruh Rakyat Indonesia.</a:t>
            </a:r>
          </a:p>
          <a:p>
            <a:pPr algn="just">
              <a:lnSpc>
                <a:spcPts val="2800"/>
              </a:lnSpc>
            </a:pPr>
          </a:p>
          <a:p>
            <a:pPr algn="just">
              <a:lnSpc>
                <a:spcPts val="2800"/>
              </a:lnSpc>
            </a:pPr>
            <a:r>
              <a:rPr lang="en-US" sz="2000">
                <a:solidFill>
                  <a:srgbClr val="211A15"/>
                </a:solidFill>
                <a:latin typeface="Hero"/>
              </a:rPr>
              <a:t>Dapat pula dikatakan bahwa pancasila sebagai dasar filsafat bangsa dan negara Indonesia pada hakekatnya bersumber kepada nilai-nilai budaya dan keagamaan yang dimiliki oleh bangsa Indonesia sebagai kepribadian bangsa. Jadi filsafat Pancasila ini bukan muncul secara tiba-tiba dan dipaksakan oleh suatu rezim atau penguasa melainkan suatu fase historis yang cukup panjang. Pancasila sebelum dirumuskan secara formal yudiris dalam Pembukaan UUD 1945 sebagai dasar filsafat Negara Indonesia, nilai-nilainya telah ada pada bangsa Indonesia, dalam kehidupan sehari-hari sebagai suatu pandangan hidup, sehingga materi Pancasila yang berupa nilai-nilai tersebut tidak lain adalah dari bangsa Indonesia sendiri.</a:t>
            </a:r>
          </a:p>
        </p:txBody>
      </p:sp>
      <p:sp>
        <p:nvSpPr>
          <p:cNvPr name="TextBox 5" id="5"/>
          <p:cNvSpPr txBox="true"/>
          <p:nvPr/>
        </p:nvSpPr>
        <p:spPr>
          <a:xfrm rot="0">
            <a:off x="3963346" y="54233"/>
            <a:ext cx="10779234" cy="1431925"/>
          </a:xfrm>
          <a:prstGeom prst="rect">
            <a:avLst/>
          </a:prstGeom>
        </p:spPr>
        <p:txBody>
          <a:bodyPr anchor="t" rtlCol="false" tIns="0" lIns="0" bIns="0" rIns="0">
            <a:spAutoFit/>
          </a:bodyPr>
          <a:lstStyle/>
          <a:p>
            <a:pPr algn="ctr">
              <a:lnSpc>
                <a:spcPts val="5599"/>
              </a:lnSpc>
            </a:pPr>
            <a:r>
              <a:rPr lang="en-US" sz="3999">
                <a:solidFill>
                  <a:srgbClr val="211A15"/>
                </a:solidFill>
                <a:latin typeface="Cubao"/>
              </a:rPr>
              <a:t>PANCASILA SEBAGAI IDENTITAS NASIONAL REPUBLIK INDONESIA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00706" y="1486158"/>
            <a:ext cx="16023561" cy="8487555"/>
            <a:chOff x="0" y="0"/>
            <a:chExt cx="4414611" cy="2338385"/>
          </a:xfrm>
        </p:grpSpPr>
        <p:sp>
          <p:nvSpPr>
            <p:cNvPr name="Freeform 3" id="3"/>
            <p:cNvSpPr/>
            <p:nvPr/>
          </p:nvSpPr>
          <p:spPr>
            <a:xfrm>
              <a:off x="0" y="0"/>
              <a:ext cx="4414612" cy="2338385"/>
            </a:xfrm>
            <a:custGeom>
              <a:avLst/>
              <a:gdLst/>
              <a:ahLst/>
              <a:cxnLst/>
              <a:rect r="r" b="b" t="t" l="l"/>
              <a:pathLst>
                <a:path h="2338385" w="4414612">
                  <a:moveTo>
                    <a:pt x="4290151" y="2338385"/>
                  </a:moveTo>
                  <a:lnTo>
                    <a:pt x="124460" y="2338385"/>
                  </a:lnTo>
                  <a:cubicBezTo>
                    <a:pt x="55880" y="2338385"/>
                    <a:pt x="0" y="2282505"/>
                    <a:pt x="0" y="2213925"/>
                  </a:cubicBezTo>
                  <a:lnTo>
                    <a:pt x="0" y="124460"/>
                  </a:lnTo>
                  <a:cubicBezTo>
                    <a:pt x="0" y="55880"/>
                    <a:pt x="55880" y="0"/>
                    <a:pt x="124460" y="0"/>
                  </a:cubicBezTo>
                  <a:lnTo>
                    <a:pt x="4290152" y="0"/>
                  </a:lnTo>
                  <a:cubicBezTo>
                    <a:pt x="4358732" y="0"/>
                    <a:pt x="4414612" y="55880"/>
                    <a:pt x="4414612" y="124460"/>
                  </a:cubicBezTo>
                  <a:lnTo>
                    <a:pt x="4414612" y="2213925"/>
                  </a:lnTo>
                  <a:cubicBezTo>
                    <a:pt x="4414612" y="2282505"/>
                    <a:pt x="4358732" y="2338385"/>
                    <a:pt x="4290152" y="2338385"/>
                  </a:cubicBezTo>
                  <a:close/>
                </a:path>
              </a:pathLst>
            </a:custGeom>
            <a:solidFill>
              <a:srgbClr val="FEEDD5"/>
            </a:solidFill>
          </p:spPr>
        </p:sp>
      </p:grpSp>
      <p:sp>
        <p:nvSpPr>
          <p:cNvPr name="TextBox 4" id="4"/>
          <p:cNvSpPr txBox="true"/>
          <p:nvPr/>
        </p:nvSpPr>
        <p:spPr>
          <a:xfrm rot="0">
            <a:off x="2090200" y="1821510"/>
            <a:ext cx="15244572" cy="775970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Dalam pengertian seperti ini menurut Notonegoro bangsa Indonesia adalah sebagaikausa materialis Pancasila. Nilai-nilai tersebut kemudian diangkat dan dirumuskan secara formal oleh para pendiri negara untuk dijadikan sebagai dasar Negara Republik Indonesia. Proses perumusan materi Pancasila secara formal tersebut dilakukan dalam sidang-sidang BPUPKI pertama, sidang “Panitia 9”, sidang BPUPKI kedua, serta akirnya disyahkan secara formal yudiris sebagai dasar filsafat Negara Republik Indonesia.</a:t>
            </a:r>
          </a:p>
          <a:p>
            <a:pPr algn="just">
              <a:lnSpc>
                <a:spcPts val="2800"/>
              </a:lnSpc>
            </a:pPr>
          </a:p>
          <a:p>
            <a:pPr algn="just">
              <a:lnSpc>
                <a:spcPts val="2800"/>
              </a:lnSpc>
            </a:pPr>
            <a:r>
              <a:rPr lang="en-US" sz="2000">
                <a:solidFill>
                  <a:srgbClr val="211A15"/>
                </a:solidFill>
                <a:latin typeface="Hero"/>
              </a:rPr>
              <a:t>Nilai-nilai esensial yang terkandung dalam Pancasila yaitu : Ketuhanan, Kemanusiaan, Persatuan, Kerakyatan serta Keadilan, dalam kenyataannya secara objektif telah dimiliki oleh bangsa Indonesia sejak zaman dahulu kala sebelum mendirikan negara. Dasar-dasar pembentukan nasionalisme modern menurut Yamin dirintis oleh para pejuang kemerdekaan bangsa, antara lain rintisan yang dilakukan oleh para tokoh pejuang kebangkitan nasional pada tahun 1908, kemudian dicetuskan pada Sumpah Pemuda pada tahun 1928. </a:t>
            </a:r>
          </a:p>
          <a:p>
            <a:pPr algn="just">
              <a:lnSpc>
                <a:spcPts val="2800"/>
              </a:lnSpc>
            </a:pPr>
          </a:p>
          <a:p>
            <a:pPr algn="just">
              <a:lnSpc>
                <a:spcPts val="2800"/>
              </a:lnSpc>
            </a:pPr>
            <a:r>
              <a:rPr lang="en-US" sz="2000">
                <a:solidFill>
                  <a:srgbClr val="211A15"/>
                </a:solidFill>
                <a:latin typeface="Hero"/>
              </a:rPr>
              <a:t>Akhirnya titik kulminasi sejarah perjuangan bangsa Indonesia untuk menemukan identitas nasionalnya sendiri, membentuk suatu bangsa dan negara Indonesia tercapai pada tanggal 17 Agustus 1945, yang kemudian diproklamasikan sebagai suatu kemerdekaan bangsa Indonesia. Oleh karena itu akar-akar nasionalisme Indonesia yang berkembang dalam perspektif sejarah sekaligus juga merupakan unsur-unsur identitas nasional, yaitu nilai-nilai yang tumbuh dan berkembang dalam sejarah terbentuknya bangsa Indonesia. </a:t>
            </a:r>
          </a:p>
          <a:p>
            <a:pPr algn="just">
              <a:lnSpc>
                <a:spcPts val="2800"/>
              </a:lnSpc>
            </a:pPr>
          </a:p>
          <a:p>
            <a:pPr algn="just">
              <a:lnSpc>
                <a:spcPts val="2800"/>
              </a:lnSpc>
            </a:pPr>
            <a:r>
              <a:rPr lang="en-US" sz="2000">
                <a:solidFill>
                  <a:srgbClr val="211A15"/>
                </a:solidFill>
                <a:latin typeface="Hero"/>
              </a:rPr>
              <a:t>Oleh karena itu agar bangsa Indonesia tetap eksis dalam menghadapi globalisasi maka harus tetap meletakkan jati diri dan identitas nasional yang merupakan kepribadian bangsa Indonesia sebagai dasar pengembangan kreatifitas budaya globalisasi. Sebagaimana terjadi di berbagai negara di dunia, justru dalam era globalisasi dengan penuh tantangan yangcenderung menghancurkan nasionalisme, muncullah kebangkitan kembali kesadaran nasional.</a:t>
            </a:r>
          </a:p>
        </p:txBody>
      </p:sp>
      <p:sp>
        <p:nvSpPr>
          <p:cNvPr name="TextBox 5" id="5"/>
          <p:cNvSpPr txBox="true"/>
          <p:nvPr/>
        </p:nvSpPr>
        <p:spPr>
          <a:xfrm rot="0">
            <a:off x="3963346" y="54233"/>
            <a:ext cx="10779234" cy="1431925"/>
          </a:xfrm>
          <a:prstGeom prst="rect">
            <a:avLst/>
          </a:prstGeom>
        </p:spPr>
        <p:txBody>
          <a:bodyPr anchor="t" rtlCol="false" tIns="0" lIns="0" bIns="0" rIns="0">
            <a:spAutoFit/>
          </a:bodyPr>
          <a:lstStyle/>
          <a:p>
            <a:pPr algn="ctr">
              <a:lnSpc>
                <a:spcPts val="5599"/>
              </a:lnSpc>
            </a:pPr>
            <a:r>
              <a:rPr lang="en-US" sz="3999">
                <a:solidFill>
                  <a:srgbClr val="211A15"/>
                </a:solidFill>
                <a:latin typeface="Cubao"/>
              </a:rPr>
              <a:t>PANCASILA SEBAGAI IDENTITAS NASIONAL REPUBLIK INDONESIA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00706" y="1486158"/>
            <a:ext cx="16023561" cy="6710121"/>
            <a:chOff x="0" y="0"/>
            <a:chExt cx="4414611" cy="1848689"/>
          </a:xfrm>
        </p:grpSpPr>
        <p:sp>
          <p:nvSpPr>
            <p:cNvPr name="Freeform 3" id="3"/>
            <p:cNvSpPr/>
            <p:nvPr/>
          </p:nvSpPr>
          <p:spPr>
            <a:xfrm>
              <a:off x="0" y="0"/>
              <a:ext cx="4414612" cy="1848689"/>
            </a:xfrm>
            <a:custGeom>
              <a:avLst/>
              <a:gdLst/>
              <a:ahLst/>
              <a:cxnLst/>
              <a:rect r="r" b="b" t="t" l="l"/>
              <a:pathLst>
                <a:path h="1848689" w="4414612">
                  <a:moveTo>
                    <a:pt x="4290151" y="1848689"/>
                  </a:moveTo>
                  <a:lnTo>
                    <a:pt x="124460" y="1848689"/>
                  </a:lnTo>
                  <a:cubicBezTo>
                    <a:pt x="55880" y="1848689"/>
                    <a:pt x="0" y="1792809"/>
                    <a:pt x="0" y="1724229"/>
                  </a:cubicBezTo>
                  <a:lnTo>
                    <a:pt x="0" y="124460"/>
                  </a:lnTo>
                  <a:cubicBezTo>
                    <a:pt x="0" y="55880"/>
                    <a:pt x="55880" y="0"/>
                    <a:pt x="124460" y="0"/>
                  </a:cubicBezTo>
                  <a:lnTo>
                    <a:pt x="4290152" y="0"/>
                  </a:lnTo>
                  <a:cubicBezTo>
                    <a:pt x="4358732" y="0"/>
                    <a:pt x="4414612" y="55880"/>
                    <a:pt x="4414612" y="124460"/>
                  </a:cubicBezTo>
                  <a:lnTo>
                    <a:pt x="4414612" y="1724229"/>
                  </a:lnTo>
                  <a:cubicBezTo>
                    <a:pt x="4414612" y="1792809"/>
                    <a:pt x="4358732" y="1848689"/>
                    <a:pt x="4290152" y="1848689"/>
                  </a:cubicBezTo>
                  <a:close/>
                </a:path>
              </a:pathLst>
            </a:custGeom>
            <a:solidFill>
              <a:srgbClr val="FEEDD5"/>
            </a:solidFill>
          </p:spPr>
        </p:sp>
      </p:grpSp>
      <p:sp>
        <p:nvSpPr>
          <p:cNvPr name="TextBox 4" id="4"/>
          <p:cNvSpPr txBox="true"/>
          <p:nvPr/>
        </p:nvSpPr>
        <p:spPr>
          <a:xfrm rot="0">
            <a:off x="2090200" y="1821510"/>
            <a:ext cx="15244572" cy="564515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Globalisasi adalah suatu proses di mana antarindividu, antarkelompok, dan antarnegara saling berinteraksi, bergantung, terkait, dan mempengaruhi satu sama lain yang melintasi batas negara. Kehadiran globalisasi tentunya membawa pengaruh bagi kehidupan suatu negara termasuk Indonesia. Pengaruh tersebut meliputi dua sisi yaitu Pengaruh Positif dan Pengaruh Negatif. Pengaruh globalisasi di berbagai bidang kehidupan seperti kehidupan politik, ekonomi, ideologi, sosial budaya dan lain- lain akan mempengaruhi nilai- nilai nasionalisme terhadap bangsa.</a:t>
            </a:r>
          </a:p>
          <a:p>
            <a:pPr algn="just">
              <a:lnSpc>
                <a:spcPts val="2800"/>
              </a:lnSpc>
            </a:pPr>
          </a:p>
          <a:p>
            <a:pPr algn="just">
              <a:lnSpc>
                <a:spcPts val="2800"/>
              </a:lnSpc>
            </a:pPr>
            <a:r>
              <a:rPr lang="en-US" sz="2000">
                <a:solidFill>
                  <a:srgbClr val="211A15"/>
                </a:solidFill>
                <a:latin typeface="Hero"/>
              </a:rPr>
              <a:t>1. Dalam bidang politik </a:t>
            </a:r>
          </a:p>
          <a:p>
            <a:pPr algn="just">
              <a:lnSpc>
                <a:spcPts val="2800"/>
              </a:lnSpc>
            </a:pPr>
            <a:r>
              <a:rPr lang="en-US" sz="2000">
                <a:solidFill>
                  <a:srgbClr val="211A15"/>
                </a:solidFill>
                <a:latin typeface="Hero"/>
              </a:rPr>
              <a:t>Pemerintahan menjadi lebih terbuka dan demokratis. Hal ini akan membentuk hubungan yang baik antara pemerintah dan rakyat sehingga pembangunan negara lebih baik. </a:t>
            </a:r>
          </a:p>
          <a:p>
            <a:pPr algn="just">
              <a:lnSpc>
                <a:spcPts val="2800"/>
              </a:lnSpc>
            </a:pPr>
          </a:p>
          <a:p>
            <a:pPr algn="just">
              <a:lnSpc>
                <a:spcPts val="2800"/>
              </a:lnSpc>
            </a:pPr>
            <a:r>
              <a:rPr lang="en-US" sz="2000">
                <a:solidFill>
                  <a:srgbClr val="211A15"/>
                </a:solidFill>
                <a:latin typeface="Hero"/>
              </a:rPr>
              <a:t>2. Dalam bidang ekonomi </a:t>
            </a:r>
          </a:p>
          <a:p>
            <a:pPr algn="just">
              <a:lnSpc>
                <a:spcPts val="2800"/>
              </a:lnSpc>
            </a:pPr>
            <a:r>
              <a:rPr lang="en-US" sz="2000">
                <a:solidFill>
                  <a:srgbClr val="211A15"/>
                </a:solidFill>
                <a:latin typeface="Hero"/>
              </a:rPr>
              <a:t>Terbukanya kesempatan kerja tingkat global dan pasar internasional yang dapat meningkatkan devisa negara. Dengan demikian taraf hidup bangsa dapat ditingkatkan. </a:t>
            </a:r>
          </a:p>
          <a:p>
            <a:pPr algn="just">
              <a:lnSpc>
                <a:spcPts val="2800"/>
              </a:lnSpc>
            </a:pPr>
          </a:p>
          <a:p>
            <a:pPr algn="just">
              <a:lnSpc>
                <a:spcPts val="2800"/>
              </a:lnSpc>
            </a:pPr>
            <a:r>
              <a:rPr lang="en-US" sz="2000">
                <a:solidFill>
                  <a:srgbClr val="211A15"/>
                </a:solidFill>
                <a:latin typeface="Hero"/>
              </a:rPr>
              <a:t>3. Dalam bidang sosial budaya </a:t>
            </a:r>
          </a:p>
          <a:p>
            <a:pPr algn="just">
              <a:lnSpc>
                <a:spcPts val="2800"/>
              </a:lnSpc>
            </a:pPr>
            <a:r>
              <a:rPr lang="en-US" sz="2000">
                <a:solidFill>
                  <a:srgbClr val="211A15"/>
                </a:solidFill>
                <a:latin typeface="Hero"/>
              </a:rPr>
              <a:t>Pengaruh pola berpikir dan etos kerja yang tinggi, serta perkembangan iptek yang dapat memajukan bangsa. </a:t>
            </a:r>
          </a:p>
        </p:txBody>
      </p:sp>
      <p:sp>
        <p:nvSpPr>
          <p:cNvPr name="TextBox 5" id="5"/>
          <p:cNvSpPr txBox="true"/>
          <p:nvPr/>
        </p:nvSpPr>
        <p:spPr>
          <a:xfrm rot="0">
            <a:off x="3963346" y="54233"/>
            <a:ext cx="10779234" cy="1431925"/>
          </a:xfrm>
          <a:prstGeom prst="rect">
            <a:avLst/>
          </a:prstGeom>
        </p:spPr>
        <p:txBody>
          <a:bodyPr anchor="t" rtlCol="false" tIns="0" lIns="0" bIns="0" rIns="0">
            <a:spAutoFit/>
          </a:bodyPr>
          <a:lstStyle/>
          <a:p>
            <a:pPr algn="ctr">
              <a:lnSpc>
                <a:spcPts val="5599"/>
              </a:lnSpc>
            </a:pPr>
            <a:r>
              <a:rPr lang="en-US" sz="3999">
                <a:solidFill>
                  <a:srgbClr val="211A15"/>
                </a:solidFill>
                <a:latin typeface="Cubao"/>
              </a:rPr>
              <a:t>TANTANGAN GLOBALISASI TERHADAP IDENTITAS NASIONAL</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00706" y="1402477"/>
            <a:ext cx="16023561" cy="8707768"/>
            <a:chOff x="0" y="0"/>
            <a:chExt cx="4414611" cy="2399055"/>
          </a:xfrm>
        </p:grpSpPr>
        <p:sp>
          <p:nvSpPr>
            <p:cNvPr name="Freeform 3" id="3"/>
            <p:cNvSpPr/>
            <p:nvPr/>
          </p:nvSpPr>
          <p:spPr>
            <a:xfrm>
              <a:off x="0" y="0"/>
              <a:ext cx="4414612" cy="2399056"/>
            </a:xfrm>
            <a:custGeom>
              <a:avLst/>
              <a:gdLst/>
              <a:ahLst/>
              <a:cxnLst/>
              <a:rect r="r" b="b" t="t" l="l"/>
              <a:pathLst>
                <a:path h="2399056" w="4414612">
                  <a:moveTo>
                    <a:pt x="4290151" y="2399056"/>
                  </a:moveTo>
                  <a:lnTo>
                    <a:pt x="124460" y="2399056"/>
                  </a:lnTo>
                  <a:cubicBezTo>
                    <a:pt x="55880" y="2399056"/>
                    <a:pt x="0" y="2343175"/>
                    <a:pt x="0" y="2274595"/>
                  </a:cubicBezTo>
                  <a:lnTo>
                    <a:pt x="0" y="124460"/>
                  </a:lnTo>
                  <a:cubicBezTo>
                    <a:pt x="0" y="55880"/>
                    <a:pt x="55880" y="0"/>
                    <a:pt x="124460" y="0"/>
                  </a:cubicBezTo>
                  <a:lnTo>
                    <a:pt x="4290152" y="0"/>
                  </a:lnTo>
                  <a:cubicBezTo>
                    <a:pt x="4358732" y="0"/>
                    <a:pt x="4414612" y="55880"/>
                    <a:pt x="4414612" y="124460"/>
                  </a:cubicBezTo>
                  <a:lnTo>
                    <a:pt x="4414612" y="2274595"/>
                  </a:lnTo>
                  <a:cubicBezTo>
                    <a:pt x="4414612" y="2343176"/>
                    <a:pt x="4358732" y="2399056"/>
                    <a:pt x="4290152" y="2399056"/>
                  </a:cubicBezTo>
                  <a:close/>
                </a:path>
              </a:pathLst>
            </a:custGeom>
            <a:solidFill>
              <a:srgbClr val="FEEDD5"/>
            </a:solidFill>
          </p:spPr>
        </p:sp>
      </p:grpSp>
      <p:sp>
        <p:nvSpPr>
          <p:cNvPr name="TextBox 4" id="4"/>
          <p:cNvSpPr txBox="true"/>
          <p:nvPr/>
        </p:nvSpPr>
        <p:spPr>
          <a:xfrm rot="0">
            <a:off x="2090200" y="1495511"/>
            <a:ext cx="15244572" cy="846455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1. Globalisasi mampu meyakinkan masyarakat Indonesia bahwa liberalisme dapat membawa dan kemakmuran. Sehingga tidak menutup kemungkinan berubah arah dari ideologi Pancasila ke ideologi liberalisme. Jika hal tesebut terjadi akibatnya rasa nasionalisme bangsa akan hilang. </a:t>
            </a:r>
          </a:p>
          <a:p>
            <a:pPr algn="just">
              <a:lnSpc>
                <a:spcPts val="2800"/>
              </a:lnSpc>
            </a:pPr>
          </a:p>
          <a:p>
            <a:pPr algn="just">
              <a:lnSpc>
                <a:spcPts val="2800"/>
              </a:lnSpc>
            </a:pPr>
            <a:r>
              <a:rPr lang="en-US" sz="2000">
                <a:solidFill>
                  <a:srgbClr val="211A15"/>
                </a:solidFill>
                <a:latin typeface="Hero"/>
              </a:rPr>
              <a:t>2. Dari globalisasi aspek ekonomi, hilangnya rasa cinta terhadap produk dalam negeri karena banyaknya produk luar negeri (seperti McDonald, Coca Cola, Pizza Hut,dll.) membanjiri di Indonesia. Dengan hilangnya rasa cinta terhadap produk dalam negeri menunjukan gejala berkurangnya rasa nasionalisme masyarakat kita terhadap bangsa Indonesia. </a:t>
            </a:r>
          </a:p>
          <a:p>
            <a:pPr algn="just">
              <a:lnSpc>
                <a:spcPts val="2800"/>
              </a:lnSpc>
            </a:pPr>
          </a:p>
          <a:p>
            <a:pPr algn="just">
              <a:lnSpc>
                <a:spcPts val="2800"/>
              </a:lnSpc>
            </a:pPr>
            <a:r>
              <a:rPr lang="en-US" sz="2000">
                <a:solidFill>
                  <a:srgbClr val="211A15"/>
                </a:solidFill>
                <a:latin typeface="Hero"/>
              </a:rPr>
              <a:t>3. Mayarakat kita khususnya anak muda banyak yang lupa akan identitas diri sebagai bangsa Indonesia, karena gaya hidupnya cenderung meniru budaya barat yang oleh masyarakat dunia dianggap sebagai kiblat. </a:t>
            </a:r>
          </a:p>
          <a:p>
            <a:pPr algn="just">
              <a:lnSpc>
                <a:spcPts val="2800"/>
              </a:lnSpc>
            </a:pPr>
          </a:p>
          <a:p>
            <a:pPr algn="just">
              <a:lnSpc>
                <a:spcPts val="2800"/>
              </a:lnSpc>
            </a:pPr>
            <a:r>
              <a:rPr lang="en-US" sz="2000">
                <a:solidFill>
                  <a:srgbClr val="211A15"/>
                </a:solidFill>
                <a:latin typeface="Hero"/>
              </a:rPr>
              <a:t>4. Mengakibatkan adanya kesenjangan sosial yang tajam antara yang kaya dan miskin, karena adanya persaingan bebas dalam globalisasi ekonomi. Hal tersebut dapat menimbulkan pertentangan antara yang kaya dan miskin yang dapat mengganggu kehidupan nasional bangsa. </a:t>
            </a:r>
          </a:p>
          <a:p>
            <a:pPr algn="just">
              <a:lnSpc>
                <a:spcPts val="2800"/>
              </a:lnSpc>
            </a:pPr>
          </a:p>
          <a:p>
            <a:pPr algn="just">
              <a:lnSpc>
                <a:spcPts val="2800"/>
              </a:lnSpc>
            </a:pPr>
            <a:r>
              <a:rPr lang="en-US" sz="2000">
                <a:solidFill>
                  <a:srgbClr val="211A15"/>
                </a:solidFill>
                <a:latin typeface="Hero"/>
              </a:rPr>
              <a:t>5.Munculnya sikap individualisme yang menimbulkan ketidakpedulian antarperilaku sesama warga. Dengan adanya individualisme maka orang tidak akan peduli dengan kehidupan bangsa. </a:t>
            </a:r>
          </a:p>
          <a:p>
            <a:pPr algn="just">
              <a:lnSpc>
                <a:spcPts val="2800"/>
              </a:lnSpc>
            </a:pPr>
          </a:p>
          <a:p>
            <a:pPr algn="just">
              <a:lnSpc>
                <a:spcPts val="2800"/>
              </a:lnSpc>
            </a:pPr>
            <a:r>
              <a:rPr lang="en-US" sz="2000">
                <a:solidFill>
                  <a:srgbClr val="211A15"/>
                </a:solidFill>
                <a:latin typeface="Hero"/>
              </a:rPr>
              <a:t>Pengaruh-pengaruh di atas memang tidak secara langsung berpengaruh terhadap Nasionalisme. Akan tetapi secara keseluruhan dapat menimbulkan rasa nasionalisme terhadap bangsa menjadi berkurang atau hilang. Sebab globalisasi mampu membuka cakrawala masyarakat secara global. Apa yang di luar negeri dianggap baik memberi aspirasi kepada masyarakat kita untuk diterapkan di negara kita. Jika terjadi maka akan menimbulkan dilematis. Bila dipenuhi belum tentu sesuai di Indonesia. Bila tidak dipenuhi akan dianggap tidak aspiratif dan dapat bertindak anarkis sehingga mengganggu stabilitas nasional, ketahanan nasional bahkan persatuan dan kesatuan bangsa.</a:t>
            </a:r>
          </a:p>
        </p:txBody>
      </p:sp>
      <p:sp>
        <p:nvSpPr>
          <p:cNvPr name="TextBox 5" id="5"/>
          <p:cNvSpPr txBox="true"/>
          <p:nvPr/>
        </p:nvSpPr>
        <p:spPr>
          <a:xfrm rot="0">
            <a:off x="3754383" y="-29448"/>
            <a:ext cx="10779234" cy="1431925"/>
          </a:xfrm>
          <a:prstGeom prst="rect">
            <a:avLst/>
          </a:prstGeom>
        </p:spPr>
        <p:txBody>
          <a:bodyPr anchor="t" rtlCol="false" tIns="0" lIns="0" bIns="0" rIns="0">
            <a:spAutoFit/>
          </a:bodyPr>
          <a:lstStyle/>
          <a:p>
            <a:pPr algn="ctr">
              <a:lnSpc>
                <a:spcPts val="5599"/>
              </a:lnSpc>
            </a:pPr>
            <a:r>
              <a:rPr lang="en-US" sz="3999">
                <a:solidFill>
                  <a:srgbClr val="211A15"/>
                </a:solidFill>
                <a:latin typeface="Cubao"/>
              </a:rPr>
              <a:t>Dampak Negatif Globalisasi Terhadap Identitas Nasional Republik Indonesia </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00706" y="1664216"/>
            <a:ext cx="16023561" cy="7855823"/>
            <a:chOff x="0" y="0"/>
            <a:chExt cx="4414611" cy="2164338"/>
          </a:xfrm>
        </p:grpSpPr>
        <p:sp>
          <p:nvSpPr>
            <p:cNvPr name="Freeform 3" id="3"/>
            <p:cNvSpPr/>
            <p:nvPr/>
          </p:nvSpPr>
          <p:spPr>
            <a:xfrm>
              <a:off x="0" y="0"/>
              <a:ext cx="4414612" cy="2164338"/>
            </a:xfrm>
            <a:custGeom>
              <a:avLst/>
              <a:gdLst/>
              <a:ahLst/>
              <a:cxnLst/>
              <a:rect r="r" b="b" t="t" l="l"/>
              <a:pathLst>
                <a:path h="2164338" w="4414612">
                  <a:moveTo>
                    <a:pt x="4290151" y="2164338"/>
                  </a:moveTo>
                  <a:lnTo>
                    <a:pt x="124460" y="2164338"/>
                  </a:lnTo>
                  <a:cubicBezTo>
                    <a:pt x="55880" y="2164338"/>
                    <a:pt x="0" y="2108458"/>
                    <a:pt x="0" y="2039878"/>
                  </a:cubicBezTo>
                  <a:lnTo>
                    <a:pt x="0" y="124460"/>
                  </a:lnTo>
                  <a:cubicBezTo>
                    <a:pt x="0" y="55880"/>
                    <a:pt x="55880" y="0"/>
                    <a:pt x="124460" y="0"/>
                  </a:cubicBezTo>
                  <a:lnTo>
                    <a:pt x="4290152" y="0"/>
                  </a:lnTo>
                  <a:cubicBezTo>
                    <a:pt x="4358732" y="0"/>
                    <a:pt x="4414612" y="55880"/>
                    <a:pt x="4414612" y="124460"/>
                  </a:cubicBezTo>
                  <a:lnTo>
                    <a:pt x="4414612" y="2039878"/>
                  </a:lnTo>
                  <a:cubicBezTo>
                    <a:pt x="4414612" y="2108458"/>
                    <a:pt x="4358732" y="2164338"/>
                    <a:pt x="4290152" y="2164338"/>
                  </a:cubicBezTo>
                  <a:close/>
                </a:path>
              </a:pathLst>
            </a:custGeom>
            <a:solidFill>
              <a:srgbClr val="FEEDD5"/>
            </a:solidFill>
          </p:spPr>
        </p:sp>
      </p:grpSp>
      <p:sp>
        <p:nvSpPr>
          <p:cNvPr name="TextBox 4" id="4"/>
          <p:cNvSpPr txBox="true"/>
          <p:nvPr/>
        </p:nvSpPr>
        <p:spPr>
          <a:xfrm rot="0">
            <a:off x="2090200" y="2014584"/>
            <a:ext cx="15244572" cy="705485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Terkadang kita sebagai warga negara akan dihadapkan pada pertanyaan Merubah Identitas Nasional atau Mempertahankannya, dan tidak dipungkiri lagi bahwa kita pasti akan bingung untuk menjawab pertanyaan tersebut. Kalau kita ingin merubah berarti kita harus rela untuk kehilangan identitas asli negara kita dan kalaupun mempertahankan tidak menutup kemungkinan kita akan tertinggal kemajuan jaman.</a:t>
            </a:r>
          </a:p>
          <a:p>
            <a:pPr algn="just">
              <a:lnSpc>
                <a:spcPts val="2800"/>
              </a:lnSpc>
            </a:pPr>
          </a:p>
          <a:p>
            <a:pPr algn="just">
              <a:lnSpc>
                <a:spcPts val="2800"/>
              </a:lnSpc>
            </a:pPr>
            <a:r>
              <a:rPr lang="en-US" sz="2000">
                <a:solidFill>
                  <a:srgbClr val="211A15"/>
                </a:solidFill>
                <a:latin typeface="Hero"/>
              </a:rPr>
              <a:t>Banyak sekali orang mengatakan bahwa Globalisasi adalah penjajah sosial yang hanya bisa merusak negara kita, tetapi kita semua juga tahu bahwa globalisasi adalah suatu hal yang sulit untuk kita hindari. Sebagai contoh kecil saja, tahun 2015 telah ada program MEA (Masyarakat Ekonomi Asean) yang menuntut kita untuk bisa berbaur dengan orangorang Asia tenggara. Kegiatan ekspor dan impor menjadi hal yang sangat mudah karena pemudahan sistem. Produk dari luar negeri bisa leluasa masuk dan dipasarkan luas keseluruh pelosok Nusantara, tidak menutup kemungkinan produk lokal kita akan kalah saing apabila kita tidak siap dan tanggap dalam menghadapinya.</a:t>
            </a:r>
          </a:p>
          <a:p>
            <a:pPr algn="just">
              <a:lnSpc>
                <a:spcPts val="2800"/>
              </a:lnSpc>
            </a:pPr>
          </a:p>
          <a:p>
            <a:pPr algn="just">
              <a:lnSpc>
                <a:spcPts val="2800"/>
              </a:lnSpc>
            </a:pPr>
            <a:r>
              <a:rPr lang="en-US" sz="2000">
                <a:solidFill>
                  <a:srgbClr val="211A15"/>
                </a:solidFill>
                <a:latin typeface="Hero"/>
              </a:rPr>
              <a:t>Kita sebagai warga negara yang cinta terhadap bangsa Indonesia harus berpikir cerdas dalam menghadapi globalisasi tanpa kita merubah identitas nasional yang memang warisan dan ciri khas negara kita. Dalam menghadapi situasi tersebut kita harus bisa memfilter/menyaring dengan teliti apa dampak positif dan negatif budaya asing masuk kenegara kita. Tak jarang gaya kebarat-baratan bisa merubah identitas asli kita. Banyak sekali generasi bangsa yang lebih menyukai gaya kebarat-baratan, tak sedikit pula mereka yang berakhir diranah hukum bahkan mati terjerumus dalam kenegatifan gaya kebarat-baratan. Budaya kita adalah timur dengan ciri khas sopan santun, ramah, saling menghargai, saling menghormati, toleransi dan masih banyak lagi hal-hal positif dari budaya kita, tetapi generasi penerus sekarang ini lebih mementingkan prestige/gaya hidup gengsi. Mereka lebih bangga dengan pergaulan bebas, narkoba, dan masih banyak lagi.</a:t>
            </a:r>
          </a:p>
        </p:txBody>
      </p:sp>
      <p:sp>
        <p:nvSpPr>
          <p:cNvPr name="TextBox 5" id="5"/>
          <p:cNvSpPr txBox="true"/>
          <p:nvPr/>
        </p:nvSpPr>
        <p:spPr>
          <a:xfrm rot="0">
            <a:off x="3754383" y="54233"/>
            <a:ext cx="10779234" cy="1431925"/>
          </a:xfrm>
          <a:prstGeom prst="rect">
            <a:avLst/>
          </a:prstGeom>
        </p:spPr>
        <p:txBody>
          <a:bodyPr anchor="t" rtlCol="false" tIns="0" lIns="0" bIns="0" rIns="0">
            <a:spAutoFit/>
          </a:bodyPr>
          <a:lstStyle/>
          <a:p>
            <a:pPr algn="ctr">
              <a:lnSpc>
                <a:spcPts val="5599"/>
              </a:lnSpc>
            </a:pPr>
            <a:r>
              <a:rPr lang="en-US" sz="3999">
                <a:solidFill>
                  <a:srgbClr val="211A15"/>
                </a:solidFill>
                <a:latin typeface="Cubao"/>
              </a:rPr>
              <a:t>MEMPERTAHANKAN IDENTITAS NASIONAL REPUBLIK INDONESIA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00706" y="1664216"/>
            <a:ext cx="16023561" cy="7855823"/>
            <a:chOff x="0" y="0"/>
            <a:chExt cx="4414611" cy="2164338"/>
          </a:xfrm>
        </p:grpSpPr>
        <p:sp>
          <p:nvSpPr>
            <p:cNvPr name="Freeform 3" id="3"/>
            <p:cNvSpPr/>
            <p:nvPr/>
          </p:nvSpPr>
          <p:spPr>
            <a:xfrm>
              <a:off x="0" y="0"/>
              <a:ext cx="4414612" cy="2164338"/>
            </a:xfrm>
            <a:custGeom>
              <a:avLst/>
              <a:gdLst/>
              <a:ahLst/>
              <a:cxnLst/>
              <a:rect r="r" b="b" t="t" l="l"/>
              <a:pathLst>
                <a:path h="2164338" w="4414612">
                  <a:moveTo>
                    <a:pt x="4290151" y="2164338"/>
                  </a:moveTo>
                  <a:lnTo>
                    <a:pt x="124460" y="2164338"/>
                  </a:lnTo>
                  <a:cubicBezTo>
                    <a:pt x="55880" y="2164338"/>
                    <a:pt x="0" y="2108458"/>
                    <a:pt x="0" y="2039878"/>
                  </a:cubicBezTo>
                  <a:lnTo>
                    <a:pt x="0" y="124460"/>
                  </a:lnTo>
                  <a:cubicBezTo>
                    <a:pt x="0" y="55880"/>
                    <a:pt x="55880" y="0"/>
                    <a:pt x="124460" y="0"/>
                  </a:cubicBezTo>
                  <a:lnTo>
                    <a:pt x="4290152" y="0"/>
                  </a:lnTo>
                  <a:cubicBezTo>
                    <a:pt x="4358732" y="0"/>
                    <a:pt x="4414612" y="55880"/>
                    <a:pt x="4414612" y="124460"/>
                  </a:cubicBezTo>
                  <a:lnTo>
                    <a:pt x="4414612" y="2039878"/>
                  </a:lnTo>
                  <a:cubicBezTo>
                    <a:pt x="4414612" y="2108458"/>
                    <a:pt x="4358732" y="2164338"/>
                    <a:pt x="4290152" y="2164338"/>
                  </a:cubicBezTo>
                  <a:close/>
                </a:path>
              </a:pathLst>
            </a:custGeom>
            <a:solidFill>
              <a:srgbClr val="FEEDD5"/>
            </a:solidFill>
          </p:spPr>
        </p:sp>
      </p:grpSp>
      <p:sp>
        <p:nvSpPr>
          <p:cNvPr name="TextBox 4" id="4"/>
          <p:cNvSpPr txBox="true"/>
          <p:nvPr/>
        </p:nvSpPr>
        <p:spPr>
          <a:xfrm rot="0">
            <a:off x="2090200" y="2266256"/>
            <a:ext cx="15244572" cy="635000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 Sesungguhnya kita yang mempunyai identitas yang sangat santun dan baik harus menjadi percontohan bagi negara lain, bukan malah kita meniru hal-hal negatif yang bisa melunturkan identitas kita sendiri. Kita wajib bangga dengan apa yang kita miliki, budaya kita mengajarkan banyak sekali arti kemajemukan dan toleransi antar manusia. Dulu, para pejuang bangsa harus mengangkat senjata dan berperang untuk menjaga identitas kita.</a:t>
            </a:r>
          </a:p>
          <a:p>
            <a:pPr algn="just">
              <a:lnSpc>
                <a:spcPts val="2800"/>
              </a:lnSpc>
            </a:pPr>
          </a:p>
          <a:p>
            <a:pPr algn="just">
              <a:lnSpc>
                <a:spcPts val="2800"/>
              </a:lnSpc>
            </a:pPr>
            <a:r>
              <a:rPr lang="en-US" sz="2000">
                <a:solidFill>
                  <a:srgbClr val="211A15"/>
                </a:solidFill>
                <a:latin typeface="Hero"/>
              </a:rPr>
              <a:t>Tak jarang mereka berani mngorbankan nyawa mereka sendiri demi merebut kemerdekaan identitas nasional kita. Dan sekarang kita sebagai penerus wajib untuk menjaga dan melestarikan perjuangan pahlawan terdahulu</a:t>
            </a:r>
          </a:p>
          <a:p>
            <a:pPr algn="just">
              <a:lnSpc>
                <a:spcPts val="2800"/>
              </a:lnSpc>
            </a:pPr>
          </a:p>
          <a:p>
            <a:pPr algn="just">
              <a:lnSpc>
                <a:spcPts val="2800"/>
              </a:lnSpc>
            </a:pPr>
            <a:r>
              <a:rPr lang="en-US" sz="2000">
                <a:solidFill>
                  <a:srgbClr val="211A15"/>
                </a:solidFill>
                <a:latin typeface="Hero"/>
              </a:rPr>
              <a:t>“Pemuda adalah agent of control dan agent of change“. pemuda tidak hanya berperan sebagai pengontrol tetapi juga sebagai tonggak perubahan suatu negeri. Pemuda merupakan generasi penerus yang akan melanjutkan tongkat estafet para pejuang dan generasi terdahulu yang akan merubah nasib peradaban dunia ke depan. Baik-buruknya suatu negeri di masa depan bertopang pada kondisi pemuda saat ini.</a:t>
            </a:r>
          </a:p>
          <a:p>
            <a:pPr algn="just">
              <a:lnSpc>
                <a:spcPts val="2800"/>
              </a:lnSpc>
            </a:pPr>
          </a:p>
          <a:p>
            <a:pPr algn="just">
              <a:lnSpc>
                <a:spcPts val="2800"/>
              </a:lnSpc>
            </a:pPr>
            <a:r>
              <a:rPr lang="en-US" sz="2000">
                <a:solidFill>
                  <a:srgbClr val="211A15"/>
                </a:solidFill>
                <a:latin typeface="Hero"/>
              </a:rPr>
              <a:t>Pemuda mempunyai kekuatan yang lebih secara fisik dan potensi yang luar biasa. Jadi tidak salah jika bapak proklamator kita Soekarno menggaungkan semangat kepemudaan “berikan aku 10 pemuda maka akan kuguncangkan dunia”. Dapat dikatakan bahwa pemuda dan perubahan adahal dua sisi yang tidak bisa dipisahkan. Namun bagaimana nasib negeri ini jika pemuda-pemuda harapan bangsa sudah kehilangan identitas sebagai generasi pengontrol, generasi penerus dan generasi perubahan</a:t>
            </a:r>
          </a:p>
        </p:txBody>
      </p:sp>
      <p:sp>
        <p:nvSpPr>
          <p:cNvPr name="TextBox 5" id="5"/>
          <p:cNvSpPr txBox="true"/>
          <p:nvPr/>
        </p:nvSpPr>
        <p:spPr>
          <a:xfrm rot="0">
            <a:off x="3754383" y="54233"/>
            <a:ext cx="10779234" cy="1431925"/>
          </a:xfrm>
          <a:prstGeom prst="rect">
            <a:avLst/>
          </a:prstGeom>
        </p:spPr>
        <p:txBody>
          <a:bodyPr anchor="t" rtlCol="false" tIns="0" lIns="0" bIns="0" rIns="0">
            <a:spAutoFit/>
          </a:bodyPr>
          <a:lstStyle/>
          <a:p>
            <a:pPr algn="ctr">
              <a:lnSpc>
                <a:spcPts val="5599"/>
              </a:lnSpc>
            </a:pPr>
            <a:r>
              <a:rPr lang="en-US" sz="3999">
                <a:solidFill>
                  <a:srgbClr val="211A15"/>
                </a:solidFill>
                <a:latin typeface="Cubao"/>
              </a:rPr>
              <a:t>MEMPERTAHANKAN IDENTITAS NASIONAL REPUBLIK INDONESIA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EEDD5"/>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5920967" cy="3002180"/>
          </a:xfrm>
        </p:grpSpPr>
        <p:sp>
          <p:nvSpPr>
            <p:cNvPr name="Freeform 3" id="3"/>
            <p:cNvSpPr/>
            <p:nvPr/>
          </p:nvSpPr>
          <p:spPr>
            <a:xfrm>
              <a:off x="0" y="0"/>
              <a:ext cx="5920967" cy="3002181"/>
            </a:xfrm>
            <a:custGeom>
              <a:avLst/>
              <a:gdLst/>
              <a:ahLst/>
              <a:cxnLst/>
              <a:rect r="r" b="b" t="t" l="l"/>
              <a:pathLst>
                <a:path h="3002181" w="5920967">
                  <a:moveTo>
                    <a:pt x="5796507" y="3002180"/>
                  </a:moveTo>
                  <a:lnTo>
                    <a:pt x="124460" y="3002180"/>
                  </a:lnTo>
                  <a:cubicBezTo>
                    <a:pt x="55880" y="3002180"/>
                    <a:pt x="0" y="2946300"/>
                    <a:pt x="0" y="2877720"/>
                  </a:cubicBezTo>
                  <a:lnTo>
                    <a:pt x="0" y="124460"/>
                  </a:lnTo>
                  <a:cubicBezTo>
                    <a:pt x="0" y="55880"/>
                    <a:pt x="55880" y="0"/>
                    <a:pt x="124460" y="0"/>
                  </a:cubicBezTo>
                  <a:lnTo>
                    <a:pt x="5796507" y="0"/>
                  </a:lnTo>
                  <a:cubicBezTo>
                    <a:pt x="5865087" y="0"/>
                    <a:pt x="5920967" y="55880"/>
                    <a:pt x="5920967" y="124460"/>
                  </a:cubicBezTo>
                  <a:lnTo>
                    <a:pt x="5920967" y="2877720"/>
                  </a:lnTo>
                  <a:cubicBezTo>
                    <a:pt x="5920967" y="2946300"/>
                    <a:pt x="5865087" y="3002181"/>
                    <a:pt x="5796507" y="3002181"/>
                  </a:cubicBezTo>
                  <a:close/>
                </a:path>
              </a:pathLst>
            </a:custGeom>
            <a:solidFill>
              <a:srgbClr val="A8D6CE"/>
            </a:solidFill>
          </p:spPr>
        </p:sp>
      </p:grpSp>
      <p:pic>
        <p:nvPicPr>
          <p:cNvPr name="Picture 4" id="4"/>
          <p:cNvPicPr>
            <a:picLocks noChangeAspect="true"/>
          </p:cNvPicPr>
          <p:nvPr/>
        </p:nvPicPr>
        <p:blipFill>
          <a:blip r:embed="rId2"/>
          <a:srcRect l="0" t="0" r="0" b="0"/>
          <a:stretch>
            <a:fillRect/>
          </a:stretch>
        </p:blipFill>
        <p:spPr>
          <a:xfrm flipH="false" flipV="false" rot="0">
            <a:off x="1028700" y="5681397"/>
            <a:ext cx="4212010" cy="3601269"/>
          </a:xfrm>
          <a:prstGeom prst="rect">
            <a:avLst/>
          </a:prstGeom>
        </p:spPr>
      </p:pic>
      <p:pic>
        <p:nvPicPr>
          <p:cNvPr name="Picture 5" id="5"/>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800000">
            <a:off x="0" y="-334420"/>
            <a:ext cx="5458000" cy="5477920"/>
          </a:xfrm>
          <a:prstGeom prst="rect">
            <a:avLst/>
          </a:prstGeom>
        </p:spPr>
      </p:pic>
      <p:sp>
        <p:nvSpPr>
          <p:cNvPr name="TextBox 6" id="6"/>
          <p:cNvSpPr txBox="true"/>
          <p:nvPr/>
        </p:nvSpPr>
        <p:spPr>
          <a:xfrm rot="0">
            <a:off x="5458000" y="1538106"/>
            <a:ext cx="11068358" cy="1881369"/>
          </a:xfrm>
          <a:prstGeom prst="rect">
            <a:avLst/>
          </a:prstGeom>
        </p:spPr>
        <p:txBody>
          <a:bodyPr anchor="t" rtlCol="false" tIns="0" lIns="0" bIns="0" rIns="0">
            <a:spAutoFit/>
          </a:bodyPr>
          <a:lstStyle/>
          <a:p>
            <a:pPr algn="ctr">
              <a:lnSpc>
                <a:spcPts val="13628"/>
              </a:lnSpc>
            </a:pPr>
            <a:r>
              <a:rPr lang="en-US" sz="12389">
                <a:solidFill>
                  <a:srgbClr val="211A15"/>
                </a:solidFill>
                <a:latin typeface="Cubao Bold"/>
              </a:rPr>
              <a:t>terimakasih</a:t>
            </a:r>
          </a:p>
        </p:txBody>
      </p:sp>
      <p:sp>
        <p:nvSpPr>
          <p:cNvPr name="TextBox 7" id="7"/>
          <p:cNvSpPr txBox="true"/>
          <p:nvPr/>
        </p:nvSpPr>
        <p:spPr>
          <a:xfrm rot="0">
            <a:off x="4327284" y="5947019"/>
            <a:ext cx="10343616" cy="1535012"/>
          </a:xfrm>
          <a:prstGeom prst="rect">
            <a:avLst/>
          </a:prstGeom>
        </p:spPr>
        <p:txBody>
          <a:bodyPr anchor="t" rtlCol="false" tIns="0" lIns="0" bIns="0" rIns="0">
            <a:spAutoFit/>
          </a:bodyPr>
          <a:lstStyle/>
          <a:p>
            <a:pPr algn="ctr">
              <a:lnSpc>
                <a:spcPts val="6178"/>
              </a:lnSpc>
            </a:pPr>
            <a:r>
              <a:rPr lang="en-US" sz="4413">
                <a:solidFill>
                  <a:srgbClr val="211A15"/>
                </a:solidFill>
                <a:latin typeface="Hero"/>
              </a:rPr>
              <a:t>Anda adalah Warga Negara Indonesia yang baik</a:t>
            </a:r>
          </a:p>
        </p:txBody>
      </p:sp>
      <p:pic>
        <p:nvPicPr>
          <p:cNvPr name="Picture 8" id="8"/>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true" flipV="false" rot="-5400000">
            <a:off x="14075732" y="6348493"/>
            <a:ext cx="5458000" cy="547792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805982" y="1028700"/>
            <a:ext cx="15878618" cy="9086394"/>
            <a:chOff x="0" y="0"/>
            <a:chExt cx="4414611" cy="2526221"/>
          </a:xfrm>
        </p:grpSpPr>
        <p:sp>
          <p:nvSpPr>
            <p:cNvPr name="Freeform 3" id="3"/>
            <p:cNvSpPr/>
            <p:nvPr/>
          </p:nvSpPr>
          <p:spPr>
            <a:xfrm>
              <a:off x="0" y="0"/>
              <a:ext cx="4414612" cy="2526221"/>
            </a:xfrm>
            <a:custGeom>
              <a:avLst/>
              <a:gdLst/>
              <a:ahLst/>
              <a:cxnLst/>
              <a:rect r="r" b="b" t="t" l="l"/>
              <a:pathLst>
                <a:path h="2526221" w="4414612">
                  <a:moveTo>
                    <a:pt x="4290151" y="2526221"/>
                  </a:moveTo>
                  <a:lnTo>
                    <a:pt x="124460" y="2526221"/>
                  </a:lnTo>
                  <a:cubicBezTo>
                    <a:pt x="55880" y="2526221"/>
                    <a:pt x="0" y="2470341"/>
                    <a:pt x="0" y="2401761"/>
                  </a:cubicBezTo>
                  <a:lnTo>
                    <a:pt x="0" y="124460"/>
                  </a:lnTo>
                  <a:cubicBezTo>
                    <a:pt x="0" y="55880"/>
                    <a:pt x="55880" y="0"/>
                    <a:pt x="124460" y="0"/>
                  </a:cubicBezTo>
                  <a:lnTo>
                    <a:pt x="4290152" y="0"/>
                  </a:lnTo>
                  <a:cubicBezTo>
                    <a:pt x="4358732" y="0"/>
                    <a:pt x="4414612" y="55880"/>
                    <a:pt x="4414612" y="124460"/>
                  </a:cubicBezTo>
                  <a:lnTo>
                    <a:pt x="4414612" y="2401761"/>
                  </a:lnTo>
                  <a:cubicBezTo>
                    <a:pt x="4414612" y="2470341"/>
                    <a:pt x="4358732" y="2526221"/>
                    <a:pt x="4290152" y="2526221"/>
                  </a:cubicBezTo>
                  <a:close/>
                </a:path>
              </a:pathLst>
            </a:custGeom>
            <a:solidFill>
              <a:srgbClr val="FEEDD5"/>
            </a:solidFill>
          </p:spPr>
        </p:sp>
      </p:grpSp>
      <p:sp>
        <p:nvSpPr>
          <p:cNvPr name="TextBox 4" id="4"/>
          <p:cNvSpPr txBox="true"/>
          <p:nvPr/>
        </p:nvSpPr>
        <p:spPr>
          <a:xfrm rot="0">
            <a:off x="2123005" y="1355497"/>
            <a:ext cx="15244572" cy="8164830"/>
          </a:xfrm>
          <a:prstGeom prst="rect">
            <a:avLst/>
          </a:prstGeom>
        </p:spPr>
        <p:txBody>
          <a:bodyPr anchor="t" rtlCol="false" tIns="0" lIns="0" bIns="0" rIns="0">
            <a:spAutoFit/>
          </a:bodyPr>
          <a:lstStyle/>
          <a:p>
            <a:pPr algn="just">
              <a:lnSpc>
                <a:spcPts val="2520"/>
              </a:lnSpc>
            </a:pPr>
            <a:r>
              <a:rPr lang="en-US" sz="1800">
                <a:solidFill>
                  <a:srgbClr val="211A15"/>
                </a:solidFill>
                <a:latin typeface="Hero"/>
              </a:rPr>
              <a:t>Istilah identitas nasional dapat disamakan dengan identitas kebangsaan. Secara etimologis, identitas nasional berasal dari kata “identitas” dan ”nasional”. Kata identitas berasal dari bahasa Inggris yaitu identity yang memiliki pengertian harfiah yaitu ciri, tanda / jati diri yang melekat pada seseorang, kelompok atau sesuatu sehingga membedakan dengan yang lain. Sedangkan kata “nasional” merujuk pada konsep kebangsaan</a:t>
            </a:r>
          </a:p>
          <a:p>
            <a:pPr algn="just">
              <a:lnSpc>
                <a:spcPts val="2520"/>
              </a:lnSpc>
            </a:pPr>
          </a:p>
          <a:p>
            <a:pPr algn="just">
              <a:lnSpc>
                <a:spcPts val="2520"/>
              </a:lnSpc>
            </a:pPr>
            <a:r>
              <a:rPr lang="en-US" sz="1800">
                <a:solidFill>
                  <a:srgbClr val="211A15"/>
                </a:solidFill>
                <a:latin typeface="Hero"/>
              </a:rPr>
              <a:t>Identitas Nasional adalah pandangan hidup bangsa, kepribadian bangsa, filsafat pancasila dan juga sebagai Ideologi Negara sehingga mempunyai kedudukan paling tinggi dalam tatanan kehidupan berbangsa dan bernegara termasuk disini adalah tatanan hukum yang berlaku di Indonesia, dalam arti lain juga sebagai Dasar Negara yang merupakan norma peraturan yang harus dijnjung tinggi oleh semua warga Negara tanpa kecuali, yang mengatur mengenai hak dan kewajiban warga Negara, demokrasi serta hak asasi manusia yang berkembang semakin dinamis di Indonesia atau juga Istilah Identitas Nasional adalah suatu ciri yang dimiliki oleh suatu bangsa yang secara filosofis membedakan bangsa tersebut dengan bangsa lain</a:t>
            </a:r>
          </a:p>
          <a:p>
            <a:pPr algn="just">
              <a:lnSpc>
                <a:spcPts val="2520"/>
              </a:lnSpc>
            </a:pPr>
          </a:p>
          <a:p>
            <a:pPr algn="just">
              <a:lnSpc>
                <a:spcPts val="2520"/>
              </a:lnSpc>
            </a:pPr>
            <a:r>
              <a:rPr lang="en-US" sz="1800">
                <a:solidFill>
                  <a:srgbClr val="211A15"/>
                </a:solidFill>
                <a:latin typeface="Hero"/>
              </a:rPr>
              <a:t>Eksistensi suatu bangsa pada Era Globalisasi yang sangat kuat terutama karena pengaruh kekuasaan internasional. Menurut Berger dalam The Capitalist Revolution, Era Globalisasi dewasa ini, ideologi kapitalisme yang akan menguasai dunia. Kapitalisme telah mengubah masyarakat satu persatu dan menjadi sistem internasional yang menentukan nasib ekonomi sebagian besar bangsa-bangsa di dunia, dan secara tidak langsung juga nasib sosial, politik dan kebudayaan. </a:t>
            </a:r>
          </a:p>
          <a:p>
            <a:pPr algn="just">
              <a:lnSpc>
                <a:spcPts val="2520"/>
              </a:lnSpc>
            </a:pPr>
          </a:p>
          <a:p>
            <a:pPr algn="just">
              <a:lnSpc>
                <a:spcPts val="2520"/>
              </a:lnSpc>
            </a:pPr>
            <a:r>
              <a:rPr lang="en-US" sz="1800">
                <a:solidFill>
                  <a:srgbClr val="211A15"/>
                </a:solidFill>
                <a:latin typeface="Hero"/>
              </a:rPr>
              <a:t>Perubahan global ini membawa perubahan suatu ideologi, yaitu dari ideologi partikular ke arah ideologi universal dan dalam kondisi seperti ini kapitalisme yang akan menguasainya. Negara Nasional akan dikuasai oleh negara transnasional yang lazimnya didasari oleh negara-negara dengan prinsip kapitalisme. Konsekuensinya, negara-negara kebangsaan lambat laun akan semakin terdesak. Namun demikian, dalam menghadapi proses perubahan tersebut sangat tergantung kepada kemampuan bangsa itu sendiri. </a:t>
            </a:r>
          </a:p>
          <a:p>
            <a:pPr algn="just">
              <a:lnSpc>
                <a:spcPts val="2520"/>
              </a:lnSpc>
            </a:pPr>
          </a:p>
          <a:p>
            <a:pPr algn="just">
              <a:lnSpc>
                <a:spcPts val="2520"/>
              </a:lnSpc>
            </a:pPr>
            <a:r>
              <a:rPr lang="en-US" sz="1800">
                <a:solidFill>
                  <a:srgbClr val="211A15"/>
                </a:solidFill>
                <a:latin typeface="Hero"/>
              </a:rPr>
              <a:t>Oleh karena itu, agar bangsa Indonesia tetap eksis dalam menghadapi globalisasi maka harus tetap meletakkan jati diri dan identitas nasional yang merupakan kepribadian bangsa Indonesia sebagai dasar pengembangan kreatifitas budaya globalisasi. Sebagaimana terjadi di berbagai negara di dunia, justru dalam Era Globalisasi dengan penuh tantangan yang cenderung menghancurkan nasionalisme, muncullah kebangkitan kembali kesadaran nasional</a:t>
            </a:r>
          </a:p>
        </p:txBody>
      </p:sp>
      <p:sp>
        <p:nvSpPr>
          <p:cNvPr name="TextBox 5" id="5"/>
          <p:cNvSpPr txBox="true"/>
          <p:nvPr/>
        </p:nvSpPr>
        <p:spPr>
          <a:xfrm rot="0">
            <a:off x="2980243" y="219075"/>
            <a:ext cx="12185930" cy="727075"/>
          </a:xfrm>
          <a:prstGeom prst="rect">
            <a:avLst/>
          </a:prstGeom>
        </p:spPr>
        <p:txBody>
          <a:bodyPr anchor="t" rtlCol="false" tIns="0" lIns="0" bIns="0" rIns="0">
            <a:spAutoFit/>
          </a:bodyPr>
          <a:lstStyle/>
          <a:p>
            <a:pPr algn="ctr">
              <a:lnSpc>
                <a:spcPts val="5599"/>
              </a:lnSpc>
            </a:pPr>
            <a:r>
              <a:rPr lang="en-US" sz="3999">
                <a:solidFill>
                  <a:srgbClr val="211A15"/>
                </a:solidFill>
                <a:latin typeface="Cubao Bold"/>
              </a:rPr>
              <a:t>identitas nasional</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33511" y="2239871"/>
            <a:ext cx="16023561" cy="7124501"/>
            <a:chOff x="0" y="0"/>
            <a:chExt cx="4414611" cy="1962854"/>
          </a:xfrm>
        </p:grpSpPr>
        <p:sp>
          <p:nvSpPr>
            <p:cNvPr name="Freeform 3" id="3"/>
            <p:cNvSpPr/>
            <p:nvPr/>
          </p:nvSpPr>
          <p:spPr>
            <a:xfrm>
              <a:off x="0" y="0"/>
              <a:ext cx="4414612" cy="1962854"/>
            </a:xfrm>
            <a:custGeom>
              <a:avLst/>
              <a:gdLst/>
              <a:ahLst/>
              <a:cxnLst/>
              <a:rect r="r" b="b" t="t" l="l"/>
              <a:pathLst>
                <a:path h="1962854" w="4414612">
                  <a:moveTo>
                    <a:pt x="4290151" y="1962854"/>
                  </a:moveTo>
                  <a:lnTo>
                    <a:pt x="124460" y="1962854"/>
                  </a:lnTo>
                  <a:cubicBezTo>
                    <a:pt x="55880" y="1962854"/>
                    <a:pt x="0" y="1906974"/>
                    <a:pt x="0" y="1838394"/>
                  </a:cubicBezTo>
                  <a:lnTo>
                    <a:pt x="0" y="124460"/>
                  </a:lnTo>
                  <a:cubicBezTo>
                    <a:pt x="0" y="55880"/>
                    <a:pt x="55880" y="0"/>
                    <a:pt x="124460" y="0"/>
                  </a:cubicBezTo>
                  <a:lnTo>
                    <a:pt x="4290152" y="0"/>
                  </a:lnTo>
                  <a:cubicBezTo>
                    <a:pt x="4358732" y="0"/>
                    <a:pt x="4414612" y="55880"/>
                    <a:pt x="4414612" y="124460"/>
                  </a:cubicBezTo>
                  <a:lnTo>
                    <a:pt x="4414612" y="1838394"/>
                  </a:lnTo>
                  <a:cubicBezTo>
                    <a:pt x="4414612" y="1906974"/>
                    <a:pt x="4358732" y="1962854"/>
                    <a:pt x="4290152" y="1962854"/>
                  </a:cubicBezTo>
                  <a:close/>
                </a:path>
              </a:pathLst>
            </a:custGeom>
            <a:solidFill>
              <a:srgbClr val="FEEDD5"/>
            </a:solidFill>
          </p:spPr>
        </p:sp>
      </p:grpSp>
      <p:sp>
        <p:nvSpPr>
          <p:cNvPr name="TextBox 4" id="4"/>
          <p:cNvSpPr txBox="true"/>
          <p:nvPr/>
        </p:nvSpPr>
        <p:spPr>
          <a:xfrm rot="0">
            <a:off x="2090200" y="2598547"/>
            <a:ext cx="15244572" cy="635000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Identitas berarti ciri-ciri, sifat-sifat khas yang melekat pada suatu hal sehingga menunjukkan suatu keunikan yang membedakannya dengan hal-hal lain. Nasional berasal dari kata “nation” yang memiliki arti bangsa, menunjukkan kesatuan komunitas tertentu yang memiliki semangat, cita-cita, tujuan serta ideologi bersama.</a:t>
            </a:r>
          </a:p>
          <a:p>
            <a:pPr algn="just">
              <a:lnSpc>
                <a:spcPts val="2800"/>
              </a:lnSpc>
            </a:pPr>
          </a:p>
          <a:p>
            <a:pPr algn="just">
              <a:lnSpc>
                <a:spcPts val="2800"/>
              </a:lnSpc>
            </a:pPr>
            <a:r>
              <a:rPr lang="en-US" sz="2000">
                <a:solidFill>
                  <a:srgbClr val="211A15"/>
                </a:solidFill>
                <a:latin typeface="Hero"/>
              </a:rPr>
              <a:t>Dalam berkehidupan berbangsa dan bernegara, sangatlah penting bagi suatu negara untuk memiliki identitas nasional. Mengapa demikian, Karena identitas nasional merupakan jati diri bangsa yang bersifat khas dan menjadi pandangan hidup dalam mencapai cita-cita dan tujuan hidup bersama. Pada era globalisasi ini eksistensi bangsa-bangsa di dunia sedang dihadapkan oleh tantangan yang sangat kuat dari kekuatan internasional baik di bidangekonomi, sosial, budaya dan politik. Apabila bangsa tersebut tidak mempunyai atau tidak mampu mempertahankan identitas nasional yang menjadi kepribadiannya, maka bangsa tersebut akan mudah goyah dan terombang-ambing oleh tantangan zaman.</a:t>
            </a:r>
          </a:p>
          <a:p>
            <a:pPr algn="just">
              <a:lnSpc>
                <a:spcPts val="2800"/>
              </a:lnSpc>
            </a:pPr>
          </a:p>
          <a:p>
            <a:pPr algn="just">
              <a:lnSpc>
                <a:spcPts val="2800"/>
              </a:lnSpc>
            </a:pPr>
            <a:r>
              <a:rPr lang="en-US" sz="2000">
                <a:solidFill>
                  <a:srgbClr val="211A15"/>
                </a:solidFill>
                <a:latin typeface="Hero"/>
              </a:rPr>
              <a:t>Bangsa yang tidak mampu mempertahankan identitas nasional akan menjadi kacau, bimbang dan kesulitan dalam mencapai cita-cita dan tujuan hidup bersama. Kondisi suatu bangsa yang sedemikianrupa sudah tentu merupakan hal yang mudah bagi bangsa lain yang lebih kuat untuk menguasai bahkan untuk menghancurkan bangsa yang lemah tersebut. </a:t>
            </a:r>
          </a:p>
          <a:p>
            <a:pPr algn="just">
              <a:lnSpc>
                <a:spcPts val="2800"/>
              </a:lnSpc>
            </a:pPr>
          </a:p>
          <a:p>
            <a:pPr algn="just">
              <a:lnSpc>
                <a:spcPts val="2800"/>
              </a:lnSpc>
            </a:pPr>
            <a:r>
              <a:rPr lang="en-US" sz="2000">
                <a:solidFill>
                  <a:srgbClr val="211A15"/>
                </a:solidFill>
                <a:latin typeface="Hero"/>
              </a:rPr>
              <a:t>Oleh karena itu, identitas nasional sangat mutlak diperlukan supaya suatu bangsa dapat mempertahankan eksistensi diri dan mencapai hal-hal yang menjadi cita-cita dan tujuan hidup bersama.</a:t>
            </a:r>
          </a:p>
        </p:txBody>
      </p:sp>
      <p:sp>
        <p:nvSpPr>
          <p:cNvPr name="TextBox 5" id="5"/>
          <p:cNvSpPr txBox="true"/>
          <p:nvPr/>
        </p:nvSpPr>
        <p:spPr>
          <a:xfrm rot="0">
            <a:off x="3963346" y="250825"/>
            <a:ext cx="10779234" cy="1431925"/>
          </a:xfrm>
          <a:prstGeom prst="rect">
            <a:avLst/>
          </a:prstGeom>
        </p:spPr>
        <p:txBody>
          <a:bodyPr anchor="t" rtlCol="false" tIns="0" lIns="0" bIns="0" rIns="0">
            <a:spAutoFit/>
          </a:bodyPr>
          <a:lstStyle/>
          <a:p>
            <a:pPr algn="ctr">
              <a:lnSpc>
                <a:spcPts val="5599"/>
              </a:lnSpc>
            </a:pPr>
            <a:r>
              <a:rPr lang="en-US" sz="3999">
                <a:solidFill>
                  <a:srgbClr val="211A15"/>
                </a:solidFill>
                <a:latin typeface="Cubao"/>
              </a:rPr>
              <a:t>pentingnya identitas nasional bagi suatu negara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33511" y="2239871"/>
            <a:ext cx="16023561" cy="7124501"/>
            <a:chOff x="0" y="0"/>
            <a:chExt cx="4414611" cy="1962854"/>
          </a:xfrm>
        </p:grpSpPr>
        <p:sp>
          <p:nvSpPr>
            <p:cNvPr name="Freeform 3" id="3"/>
            <p:cNvSpPr/>
            <p:nvPr/>
          </p:nvSpPr>
          <p:spPr>
            <a:xfrm>
              <a:off x="0" y="0"/>
              <a:ext cx="4414612" cy="1962854"/>
            </a:xfrm>
            <a:custGeom>
              <a:avLst/>
              <a:gdLst/>
              <a:ahLst/>
              <a:cxnLst/>
              <a:rect r="r" b="b" t="t" l="l"/>
              <a:pathLst>
                <a:path h="1962854" w="4414612">
                  <a:moveTo>
                    <a:pt x="4290151" y="1962854"/>
                  </a:moveTo>
                  <a:lnTo>
                    <a:pt x="124460" y="1962854"/>
                  </a:lnTo>
                  <a:cubicBezTo>
                    <a:pt x="55880" y="1962854"/>
                    <a:pt x="0" y="1906974"/>
                    <a:pt x="0" y="1838394"/>
                  </a:cubicBezTo>
                  <a:lnTo>
                    <a:pt x="0" y="124460"/>
                  </a:lnTo>
                  <a:cubicBezTo>
                    <a:pt x="0" y="55880"/>
                    <a:pt x="55880" y="0"/>
                    <a:pt x="124460" y="0"/>
                  </a:cubicBezTo>
                  <a:lnTo>
                    <a:pt x="4290152" y="0"/>
                  </a:lnTo>
                  <a:cubicBezTo>
                    <a:pt x="4358732" y="0"/>
                    <a:pt x="4414612" y="55880"/>
                    <a:pt x="4414612" y="124460"/>
                  </a:cubicBezTo>
                  <a:lnTo>
                    <a:pt x="4414612" y="1838394"/>
                  </a:lnTo>
                  <a:cubicBezTo>
                    <a:pt x="4414612" y="1906974"/>
                    <a:pt x="4358732" y="1962854"/>
                    <a:pt x="4290152" y="1962854"/>
                  </a:cubicBezTo>
                  <a:close/>
                </a:path>
              </a:pathLst>
            </a:custGeom>
            <a:solidFill>
              <a:srgbClr val="FEEDD5"/>
            </a:solidFill>
          </p:spPr>
        </p:sp>
      </p:grpSp>
      <p:sp>
        <p:nvSpPr>
          <p:cNvPr name="TextBox 4" id="4"/>
          <p:cNvSpPr txBox="true"/>
          <p:nvPr/>
        </p:nvSpPr>
        <p:spPr>
          <a:xfrm rot="0">
            <a:off x="2090200" y="2598547"/>
            <a:ext cx="15244572" cy="388302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Unsur-unsur pembentuk Identitas nasional ialah suatu ukuruan atau parameter yang dapat digunakan untuk menyatakan sesuatu yang menjadi faktor pendukung atau faktor kunci dari ciri khas suatu bangsa. Dalam hal parameter identitas nasional terbentuk secara alami berdasarkan letak wilayah atau geografisnya. Sehingga membuat suatu ciri khas dari identitas tersebut. Terdapat beberapa Unsur yang dapat dijadikan patokan sebagai Identitas Nasional Suatu Bangsa :</a:t>
            </a:r>
          </a:p>
          <a:p>
            <a:pPr algn="just" marL="431801" indent="-215900" lvl="1">
              <a:lnSpc>
                <a:spcPts val="2800"/>
              </a:lnSpc>
              <a:buFont typeface="Arial"/>
              <a:buChar char="•"/>
            </a:pPr>
            <a:r>
              <a:rPr lang="en-US" sz="2000">
                <a:solidFill>
                  <a:srgbClr val="211A15"/>
                </a:solidFill>
                <a:latin typeface="Hero"/>
              </a:rPr>
              <a:t>Kondisi Geografis </a:t>
            </a:r>
          </a:p>
          <a:p>
            <a:pPr algn="just" marL="431801" indent="-215900" lvl="1">
              <a:lnSpc>
                <a:spcPts val="2800"/>
              </a:lnSpc>
              <a:buFont typeface="Arial"/>
              <a:buChar char="•"/>
            </a:pPr>
            <a:r>
              <a:rPr lang="en-US" sz="2000">
                <a:solidFill>
                  <a:srgbClr val="211A15"/>
                </a:solidFill>
                <a:latin typeface="Hero"/>
              </a:rPr>
              <a:t>Sejarah</a:t>
            </a:r>
          </a:p>
          <a:p>
            <a:pPr algn="just" marL="431801" indent="-215900" lvl="1">
              <a:lnSpc>
                <a:spcPts val="2800"/>
              </a:lnSpc>
              <a:buFont typeface="Arial"/>
              <a:buChar char="•"/>
            </a:pPr>
            <a:r>
              <a:rPr lang="en-US" sz="2000">
                <a:solidFill>
                  <a:srgbClr val="211A15"/>
                </a:solidFill>
                <a:latin typeface="Hero"/>
              </a:rPr>
              <a:t>Ideologi Negara</a:t>
            </a:r>
          </a:p>
          <a:p>
            <a:pPr algn="just" marL="431801" indent="-215900" lvl="1">
              <a:lnSpc>
                <a:spcPts val="2800"/>
              </a:lnSpc>
              <a:buFont typeface="Arial"/>
              <a:buChar char="•"/>
            </a:pPr>
            <a:r>
              <a:rPr lang="en-US" sz="2000">
                <a:solidFill>
                  <a:srgbClr val="211A15"/>
                </a:solidFill>
                <a:latin typeface="Hero"/>
              </a:rPr>
              <a:t>Suku Bangsa</a:t>
            </a:r>
          </a:p>
          <a:p>
            <a:pPr algn="just" marL="431801" indent="-215900" lvl="1">
              <a:lnSpc>
                <a:spcPts val="2800"/>
              </a:lnSpc>
              <a:buFont typeface="Arial"/>
              <a:buChar char="•"/>
            </a:pPr>
            <a:r>
              <a:rPr lang="en-US" sz="2000">
                <a:solidFill>
                  <a:srgbClr val="211A15"/>
                </a:solidFill>
                <a:latin typeface="Hero"/>
              </a:rPr>
              <a:t>Agama</a:t>
            </a:r>
          </a:p>
          <a:p>
            <a:pPr algn="just" marL="431801" indent="-215900" lvl="1">
              <a:lnSpc>
                <a:spcPts val="2800"/>
              </a:lnSpc>
              <a:buFont typeface="Arial"/>
              <a:buChar char="•"/>
            </a:pPr>
            <a:r>
              <a:rPr lang="en-US" sz="2000">
                <a:solidFill>
                  <a:srgbClr val="211A15"/>
                </a:solidFill>
                <a:latin typeface="Hero"/>
              </a:rPr>
              <a:t>Kebudayaan</a:t>
            </a:r>
          </a:p>
          <a:p>
            <a:pPr algn="just" marL="431801" indent="-215900" lvl="1">
              <a:lnSpc>
                <a:spcPts val="2800"/>
              </a:lnSpc>
              <a:buFont typeface="Arial"/>
              <a:buChar char="•"/>
            </a:pPr>
            <a:r>
              <a:rPr lang="en-US" sz="2000">
                <a:solidFill>
                  <a:srgbClr val="211A15"/>
                </a:solidFill>
                <a:latin typeface="Hero"/>
              </a:rPr>
              <a:t>Bahasa</a:t>
            </a:r>
          </a:p>
        </p:txBody>
      </p:sp>
      <p:sp>
        <p:nvSpPr>
          <p:cNvPr name="TextBox 5" id="5"/>
          <p:cNvSpPr txBox="true"/>
          <p:nvPr/>
        </p:nvSpPr>
        <p:spPr>
          <a:xfrm rot="0">
            <a:off x="3963346" y="250825"/>
            <a:ext cx="10779234" cy="1431925"/>
          </a:xfrm>
          <a:prstGeom prst="rect">
            <a:avLst/>
          </a:prstGeom>
        </p:spPr>
        <p:txBody>
          <a:bodyPr anchor="t" rtlCol="false" tIns="0" lIns="0" bIns="0" rIns="0">
            <a:spAutoFit/>
          </a:bodyPr>
          <a:lstStyle/>
          <a:p>
            <a:pPr algn="ctr">
              <a:lnSpc>
                <a:spcPts val="5599"/>
              </a:lnSpc>
            </a:pPr>
            <a:r>
              <a:rPr lang="en-US" sz="3999">
                <a:solidFill>
                  <a:srgbClr val="211A15"/>
                </a:solidFill>
                <a:latin typeface="Cubao"/>
              </a:rPr>
              <a:t>UNSUR-UNSUR PEMBENTUK IDENTITAS NASIONAL</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33511" y="1390478"/>
            <a:ext cx="16023561" cy="2903629"/>
            <a:chOff x="0" y="0"/>
            <a:chExt cx="4414611" cy="799972"/>
          </a:xfrm>
        </p:grpSpPr>
        <p:sp>
          <p:nvSpPr>
            <p:cNvPr name="Freeform 3" id="3"/>
            <p:cNvSpPr/>
            <p:nvPr/>
          </p:nvSpPr>
          <p:spPr>
            <a:xfrm>
              <a:off x="0" y="0"/>
              <a:ext cx="4414612" cy="799972"/>
            </a:xfrm>
            <a:custGeom>
              <a:avLst/>
              <a:gdLst/>
              <a:ahLst/>
              <a:cxnLst/>
              <a:rect r="r" b="b" t="t" l="l"/>
              <a:pathLst>
                <a:path h="799972" w="4414612">
                  <a:moveTo>
                    <a:pt x="4290151" y="799971"/>
                  </a:moveTo>
                  <a:lnTo>
                    <a:pt x="124460" y="799971"/>
                  </a:lnTo>
                  <a:cubicBezTo>
                    <a:pt x="55880" y="799971"/>
                    <a:pt x="0" y="744092"/>
                    <a:pt x="0" y="675511"/>
                  </a:cubicBezTo>
                  <a:lnTo>
                    <a:pt x="0" y="124460"/>
                  </a:lnTo>
                  <a:cubicBezTo>
                    <a:pt x="0" y="55880"/>
                    <a:pt x="55880" y="0"/>
                    <a:pt x="124460" y="0"/>
                  </a:cubicBezTo>
                  <a:lnTo>
                    <a:pt x="4290152" y="0"/>
                  </a:lnTo>
                  <a:cubicBezTo>
                    <a:pt x="4358732" y="0"/>
                    <a:pt x="4414612" y="55880"/>
                    <a:pt x="4414612" y="124460"/>
                  </a:cubicBezTo>
                  <a:lnTo>
                    <a:pt x="4414612" y="675512"/>
                  </a:lnTo>
                  <a:cubicBezTo>
                    <a:pt x="4414612" y="744092"/>
                    <a:pt x="4358732" y="799972"/>
                    <a:pt x="4290152" y="799972"/>
                  </a:cubicBezTo>
                  <a:close/>
                </a:path>
              </a:pathLst>
            </a:custGeom>
            <a:solidFill>
              <a:srgbClr val="FEEDD5"/>
            </a:solidFill>
          </p:spPr>
        </p:sp>
      </p:grpSp>
      <p:sp>
        <p:nvSpPr>
          <p:cNvPr name="TextBox 4" id="4"/>
          <p:cNvSpPr txBox="true"/>
          <p:nvPr/>
        </p:nvSpPr>
        <p:spPr>
          <a:xfrm rot="0">
            <a:off x="2123005" y="1753268"/>
            <a:ext cx="15244572" cy="212090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Kondisi geografi suatu wilayah adalah keadaan muka bumi dari aspek letak suatu wilayah yang berhubungan dengan lokasi, cuaca / iklim yang merupakan keadaan atmosfer / kondisi pada jangka waktu tertentu yang mendiami wilayah, flora dan fauna serta sumber daya alamnya. Aktivitas penduduk suatu daerah tentu sangat dipengaruhi oleh kondisi geografi terutama kondisi fisiknya, meliputi iklim, topografi, jenis dan kualitas, tanah serta kondisi perairan. Kondisi daratan dengan segala kenampakannya merupakan tempat tinggal manusia dengan segala aktivitasnya mulai dari daerah pantai sampai puncak gunung.</a:t>
            </a:r>
          </a:p>
        </p:txBody>
      </p:sp>
      <p:sp>
        <p:nvSpPr>
          <p:cNvPr name="TextBox 5" id="5"/>
          <p:cNvSpPr txBox="true"/>
          <p:nvPr/>
        </p:nvSpPr>
        <p:spPr>
          <a:xfrm rot="0">
            <a:off x="2123005" y="603250"/>
            <a:ext cx="5958103"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Kondisi Geografis </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
        <p:nvSpPr>
          <p:cNvPr name="TextBox 7" id="7"/>
          <p:cNvSpPr txBox="true"/>
          <p:nvPr/>
        </p:nvSpPr>
        <p:spPr>
          <a:xfrm rot="0">
            <a:off x="2123005" y="5019675"/>
            <a:ext cx="5958103"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Sejarah</a:t>
            </a:r>
          </a:p>
        </p:txBody>
      </p:sp>
      <p:grpSp>
        <p:nvGrpSpPr>
          <p:cNvPr name="Group 8" id="8"/>
          <p:cNvGrpSpPr/>
          <p:nvPr/>
        </p:nvGrpSpPr>
        <p:grpSpPr>
          <a:xfrm rot="0">
            <a:off x="1733511" y="6080203"/>
            <a:ext cx="16023561" cy="3540964"/>
            <a:chOff x="0" y="0"/>
            <a:chExt cx="4414611" cy="975562"/>
          </a:xfrm>
        </p:grpSpPr>
        <p:sp>
          <p:nvSpPr>
            <p:cNvPr name="Freeform 9" id="9"/>
            <p:cNvSpPr/>
            <p:nvPr/>
          </p:nvSpPr>
          <p:spPr>
            <a:xfrm>
              <a:off x="0" y="0"/>
              <a:ext cx="4414612" cy="975562"/>
            </a:xfrm>
            <a:custGeom>
              <a:avLst/>
              <a:gdLst/>
              <a:ahLst/>
              <a:cxnLst/>
              <a:rect r="r" b="b" t="t" l="l"/>
              <a:pathLst>
                <a:path h="975562" w="4414612">
                  <a:moveTo>
                    <a:pt x="4290151" y="975562"/>
                  </a:moveTo>
                  <a:lnTo>
                    <a:pt x="124460" y="975562"/>
                  </a:lnTo>
                  <a:cubicBezTo>
                    <a:pt x="55880" y="975562"/>
                    <a:pt x="0" y="919682"/>
                    <a:pt x="0" y="851102"/>
                  </a:cubicBezTo>
                  <a:lnTo>
                    <a:pt x="0" y="124460"/>
                  </a:lnTo>
                  <a:cubicBezTo>
                    <a:pt x="0" y="55880"/>
                    <a:pt x="55880" y="0"/>
                    <a:pt x="124460" y="0"/>
                  </a:cubicBezTo>
                  <a:lnTo>
                    <a:pt x="4290152" y="0"/>
                  </a:lnTo>
                  <a:cubicBezTo>
                    <a:pt x="4358732" y="0"/>
                    <a:pt x="4414612" y="55880"/>
                    <a:pt x="4414612" y="124460"/>
                  </a:cubicBezTo>
                  <a:lnTo>
                    <a:pt x="4414612" y="851102"/>
                  </a:lnTo>
                  <a:cubicBezTo>
                    <a:pt x="4414612" y="919682"/>
                    <a:pt x="4358732" y="975562"/>
                    <a:pt x="4290152" y="975562"/>
                  </a:cubicBezTo>
                  <a:close/>
                </a:path>
              </a:pathLst>
            </a:custGeom>
            <a:solidFill>
              <a:srgbClr val="FEEDD5"/>
            </a:solidFill>
          </p:spPr>
        </p:sp>
      </p:grpSp>
      <p:sp>
        <p:nvSpPr>
          <p:cNvPr name="TextBox 10" id="10"/>
          <p:cNvSpPr txBox="true"/>
          <p:nvPr/>
        </p:nvSpPr>
        <p:spPr>
          <a:xfrm rot="0">
            <a:off x="2123005" y="6332886"/>
            <a:ext cx="15244572" cy="317817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Sejarah adalah kejadian yang terjadi pada masa lampau yang disusun berdasarkan peninggalan-peninggalan berbagai peristiwa. Peninggalan peninggalan itu disebut sumber sejarah. Pada masa kini, sejarah akan dapat dipahami oleh generasi penerus dari masyarakat yang terdahulu sebagai suatu cermin untuk menuju kemajuan dalam kehidupan bermasyarakat, berbangsa, dan bernegara. </a:t>
            </a:r>
          </a:p>
          <a:p>
            <a:pPr algn="just">
              <a:lnSpc>
                <a:spcPts val="2800"/>
              </a:lnSpc>
            </a:pPr>
          </a:p>
          <a:p>
            <a:pPr algn="just">
              <a:lnSpc>
                <a:spcPts val="2800"/>
              </a:lnSpc>
            </a:pPr>
            <a:r>
              <a:rPr lang="en-US" sz="2000">
                <a:solidFill>
                  <a:srgbClr val="211A15"/>
                </a:solidFill>
                <a:latin typeface="Hero"/>
              </a:rPr>
              <a:t>Peristiwa yang terjadi pada masa lampau akan memberi kita gambaran tentang kehidupan manusia dan kebudayaannya di masa lampau sehingga dapat merumuskan hubungan sebab akibat mengapa suatu peristiwa dapat terjadi dalam kehidupan tersebut, walaupun belum tentu setiap peristiwa atau kejadian akan tercatat dalam sejarah. </a:t>
            </a:r>
          </a:p>
          <a:p>
            <a:pPr algn="just">
              <a:lnSpc>
                <a:spcPts val="28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33511" y="1157460"/>
            <a:ext cx="16023561" cy="4476578"/>
            <a:chOff x="0" y="0"/>
            <a:chExt cx="4414611" cy="1233331"/>
          </a:xfrm>
        </p:grpSpPr>
        <p:sp>
          <p:nvSpPr>
            <p:cNvPr name="Freeform 3" id="3"/>
            <p:cNvSpPr/>
            <p:nvPr/>
          </p:nvSpPr>
          <p:spPr>
            <a:xfrm>
              <a:off x="0" y="0"/>
              <a:ext cx="4414612" cy="1233331"/>
            </a:xfrm>
            <a:custGeom>
              <a:avLst/>
              <a:gdLst/>
              <a:ahLst/>
              <a:cxnLst/>
              <a:rect r="r" b="b" t="t" l="l"/>
              <a:pathLst>
                <a:path h="1233331" w="4414612">
                  <a:moveTo>
                    <a:pt x="4290151" y="1233331"/>
                  </a:moveTo>
                  <a:lnTo>
                    <a:pt x="124460" y="1233331"/>
                  </a:lnTo>
                  <a:cubicBezTo>
                    <a:pt x="55880" y="1233331"/>
                    <a:pt x="0" y="1177451"/>
                    <a:pt x="0" y="1108871"/>
                  </a:cubicBezTo>
                  <a:lnTo>
                    <a:pt x="0" y="124460"/>
                  </a:lnTo>
                  <a:cubicBezTo>
                    <a:pt x="0" y="55880"/>
                    <a:pt x="55880" y="0"/>
                    <a:pt x="124460" y="0"/>
                  </a:cubicBezTo>
                  <a:lnTo>
                    <a:pt x="4290152" y="0"/>
                  </a:lnTo>
                  <a:cubicBezTo>
                    <a:pt x="4358732" y="0"/>
                    <a:pt x="4414612" y="55880"/>
                    <a:pt x="4414612" y="124460"/>
                  </a:cubicBezTo>
                  <a:lnTo>
                    <a:pt x="4414612" y="1108871"/>
                  </a:lnTo>
                  <a:cubicBezTo>
                    <a:pt x="4414612" y="1177451"/>
                    <a:pt x="4358732" y="1233331"/>
                    <a:pt x="4290152" y="1233331"/>
                  </a:cubicBezTo>
                  <a:close/>
                </a:path>
              </a:pathLst>
            </a:custGeom>
            <a:solidFill>
              <a:srgbClr val="FEEDD5"/>
            </a:solidFill>
          </p:spPr>
        </p:sp>
      </p:grpSp>
      <p:sp>
        <p:nvSpPr>
          <p:cNvPr name="TextBox 4" id="4"/>
          <p:cNvSpPr txBox="true"/>
          <p:nvPr/>
        </p:nvSpPr>
        <p:spPr>
          <a:xfrm rot="0">
            <a:off x="2123005" y="1426410"/>
            <a:ext cx="15244572" cy="388302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Ideologi Negara adalah pedoman hidup dalam berfikir baik dalam segi kehidupan pribadi ataupun umum. Dalam arti sempit ideologi adalah pedoman hidup baik dalam berfikir ataupun bertindak dalam bidang tertentu (sunarso, Hs, 1986). Ideology Negara merupakan consensus (mayoritas) warga Negara tentang nilainilai dasar Negara yang ingin di wujudkan melalui kehidupan Negara itu (Heuken, 1998). Ideologi akan mampu bertahan dalam menghadapi perubahan jika mempunyai tiga dimensi yaitu : </a:t>
            </a:r>
          </a:p>
          <a:p>
            <a:pPr algn="just">
              <a:lnSpc>
                <a:spcPts val="2800"/>
              </a:lnSpc>
            </a:pPr>
            <a:r>
              <a:rPr lang="en-US" sz="2000">
                <a:solidFill>
                  <a:srgbClr val="211A15"/>
                </a:solidFill>
                <a:latin typeface="Hero"/>
              </a:rPr>
              <a:t>a. </a:t>
            </a:r>
            <a:r>
              <a:rPr lang="en-US" sz="2000">
                <a:solidFill>
                  <a:srgbClr val="211A15"/>
                </a:solidFill>
                <a:latin typeface="Hero"/>
              </a:rPr>
              <a:t>Dimensi realita yaitu ideology mencerminkan realita kehidupan masyarakat. </a:t>
            </a:r>
          </a:p>
          <a:p>
            <a:pPr algn="just">
              <a:lnSpc>
                <a:spcPts val="2800"/>
              </a:lnSpc>
            </a:pPr>
            <a:r>
              <a:rPr lang="en-US" sz="2000">
                <a:solidFill>
                  <a:srgbClr val="211A15"/>
                </a:solidFill>
                <a:latin typeface="Hero"/>
              </a:rPr>
              <a:t>b. Dimensi Idealisme yaitu kualitas idealism yang terkandung dalam ideology. </a:t>
            </a:r>
          </a:p>
          <a:p>
            <a:pPr algn="just">
              <a:lnSpc>
                <a:spcPts val="2800"/>
              </a:lnSpc>
            </a:pPr>
            <a:r>
              <a:rPr lang="en-US" sz="2000">
                <a:solidFill>
                  <a:srgbClr val="211A15"/>
                </a:solidFill>
                <a:latin typeface="Hero"/>
              </a:rPr>
              <a:t>c. Dimensi Fleksibilitas yaitu kemampuan ideologi untuk mempengaruhi dan menyesuaikan diri terhadap perubahan dan perkembangan masyarakat. </a:t>
            </a:r>
          </a:p>
          <a:p>
            <a:pPr algn="just">
              <a:lnSpc>
                <a:spcPts val="2800"/>
              </a:lnSpc>
            </a:pPr>
            <a:r>
              <a:rPr lang="en-US" sz="2000">
                <a:solidFill>
                  <a:srgbClr val="211A15"/>
                </a:solidFill>
                <a:latin typeface="Hero"/>
              </a:rPr>
              <a:t>Ada beberapa ideology yang berkembang di dunia antara lain : liberalisme, Marxisme, Sosialisme, Anarkisme, Konservatisme dan Totalitarianisme.</a:t>
            </a:r>
          </a:p>
        </p:txBody>
      </p:sp>
      <p:sp>
        <p:nvSpPr>
          <p:cNvPr name="TextBox 5" id="5"/>
          <p:cNvSpPr txBox="true"/>
          <p:nvPr/>
        </p:nvSpPr>
        <p:spPr>
          <a:xfrm rot="0">
            <a:off x="2123005" y="301625"/>
            <a:ext cx="5958103"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Ideologi Negara </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
        <p:nvSpPr>
          <p:cNvPr name="TextBox 7" id="7"/>
          <p:cNvSpPr txBox="true"/>
          <p:nvPr/>
        </p:nvSpPr>
        <p:spPr>
          <a:xfrm rot="0">
            <a:off x="2123005" y="5776160"/>
            <a:ext cx="5958103"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suku bangsa</a:t>
            </a:r>
          </a:p>
        </p:txBody>
      </p:sp>
      <p:grpSp>
        <p:nvGrpSpPr>
          <p:cNvPr name="Group 8" id="8"/>
          <p:cNvGrpSpPr/>
          <p:nvPr/>
        </p:nvGrpSpPr>
        <p:grpSpPr>
          <a:xfrm rot="0">
            <a:off x="1733511" y="6650110"/>
            <a:ext cx="16023561" cy="3305022"/>
            <a:chOff x="0" y="0"/>
            <a:chExt cx="4414611" cy="910558"/>
          </a:xfrm>
        </p:grpSpPr>
        <p:sp>
          <p:nvSpPr>
            <p:cNvPr name="Freeform 9" id="9"/>
            <p:cNvSpPr/>
            <p:nvPr/>
          </p:nvSpPr>
          <p:spPr>
            <a:xfrm>
              <a:off x="0" y="0"/>
              <a:ext cx="4414612" cy="910558"/>
            </a:xfrm>
            <a:custGeom>
              <a:avLst/>
              <a:gdLst/>
              <a:ahLst/>
              <a:cxnLst/>
              <a:rect r="r" b="b" t="t" l="l"/>
              <a:pathLst>
                <a:path h="910558" w="4414612">
                  <a:moveTo>
                    <a:pt x="4290151" y="910558"/>
                  </a:moveTo>
                  <a:lnTo>
                    <a:pt x="124460" y="910558"/>
                  </a:lnTo>
                  <a:cubicBezTo>
                    <a:pt x="55880" y="910558"/>
                    <a:pt x="0" y="854678"/>
                    <a:pt x="0" y="786098"/>
                  </a:cubicBezTo>
                  <a:lnTo>
                    <a:pt x="0" y="124460"/>
                  </a:lnTo>
                  <a:cubicBezTo>
                    <a:pt x="0" y="55880"/>
                    <a:pt x="55880" y="0"/>
                    <a:pt x="124460" y="0"/>
                  </a:cubicBezTo>
                  <a:lnTo>
                    <a:pt x="4290152" y="0"/>
                  </a:lnTo>
                  <a:cubicBezTo>
                    <a:pt x="4358732" y="0"/>
                    <a:pt x="4414612" y="55880"/>
                    <a:pt x="4414612" y="124460"/>
                  </a:cubicBezTo>
                  <a:lnTo>
                    <a:pt x="4414612" y="786098"/>
                  </a:lnTo>
                  <a:cubicBezTo>
                    <a:pt x="4414612" y="854678"/>
                    <a:pt x="4358732" y="910558"/>
                    <a:pt x="4290152" y="910558"/>
                  </a:cubicBezTo>
                  <a:close/>
                </a:path>
              </a:pathLst>
            </a:custGeom>
            <a:solidFill>
              <a:srgbClr val="FEEDD5"/>
            </a:solidFill>
          </p:spPr>
        </p:sp>
      </p:grpSp>
      <p:sp>
        <p:nvSpPr>
          <p:cNvPr name="TextBox 10" id="10"/>
          <p:cNvSpPr txBox="true"/>
          <p:nvPr/>
        </p:nvSpPr>
        <p:spPr>
          <a:xfrm rot="0">
            <a:off x="2123005" y="7037384"/>
            <a:ext cx="15244572" cy="247332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Suku bangsa adalah golongan sosial yang dibedakan dari golongan-golongan sosial lainnya, karena mempunyai ciri-ciri yang paling mendasar dan umum yang berkaitan dengan asal usul, tempat asal, serta kebudayaannya. Suku bangsa merupakan suatu golongan manusia yang terikat oleh kesadaran dan identitas akan kesatuan kebudayaan. </a:t>
            </a:r>
          </a:p>
          <a:p>
            <a:pPr algn="just">
              <a:lnSpc>
                <a:spcPts val="2800"/>
              </a:lnSpc>
            </a:pPr>
            <a:r>
              <a:rPr lang="en-US" sz="2000">
                <a:solidFill>
                  <a:srgbClr val="211A15"/>
                </a:solidFill>
                <a:latin typeface="Hero"/>
              </a:rPr>
              <a:t>Suku bangsa merupakan gabungan sosial yang dibedakan dari golongan-golongan sosial karena mempunyai ciri-ciri paling mendasar dan umum berkaitan dengan asal usul dan tempat asal serta kebudayaan. Menurut Koentjaraningrat, suku bangsa berarti sekelompok manusia yang memiliki kesatuan budaya dan terikat oleh kesadaran dan identitas tersebut. Kesadaran dan identitas biasanya dikuatkan oleh kesatuan bahasa.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25646" y="1269131"/>
            <a:ext cx="6900451" cy="3648330"/>
            <a:chOff x="0" y="0"/>
            <a:chExt cx="1901126" cy="1005142"/>
          </a:xfrm>
        </p:grpSpPr>
        <p:sp>
          <p:nvSpPr>
            <p:cNvPr name="Freeform 3" id="3"/>
            <p:cNvSpPr/>
            <p:nvPr/>
          </p:nvSpPr>
          <p:spPr>
            <a:xfrm>
              <a:off x="0" y="0"/>
              <a:ext cx="1901126" cy="1005142"/>
            </a:xfrm>
            <a:custGeom>
              <a:avLst/>
              <a:gdLst/>
              <a:ahLst/>
              <a:cxnLst/>
              <a:rect r="r" b="b" t="t" l="l"/>
              <a:pathLst>
                <a:path h="1005142" w="1901126">
                  <a:moveTo>
                    <a:pt x="1776666" y="1005142"/>
                  </a:moveTo>
                  <a:lnTo>
                    <a:pt x="124460" y="1005142"/>
                  </a:lnTo>
                  <a:cubicBezTo>
                    <a:pt x="55880" y="1005142"/>
                    <a:pt x="0" y="949262"/>
                    <a:pt x="0" y="880682"/>
                  </a:cubicBezTo>
                  <a:lnTo>
                    <a:pt x="0" y="124460"/>
                  </a:lnTo>
                  <a:cubicBezTo>
                    <a:pt x="0" y="55880"/>
                    <a:pt x="55880" y="0"/>
                    <a:pt x="124460" y="0"/>
                  </a:cubicBezTo>
                  <a:lnTo>
                    <a:pt x="1776666" y="0"/>
                  </a:lnTo>
                  <a:cubicBezTo>
                    <a:pt x="1845246" y="0"/>
                    <a:pt x="1901126" y="55880"/>
                    <a:pt x="1901126" y="124460"/>
                  </a:cubicBezTo>
                  <a:lnTo>
                    <a:pt x="1901126" y="880682"/>
                  </a:lnTo>
                  <a:cubicBezTo>
                    <a:pt x="1901126" y="949262"/>
                    <a:pt x="1845246" y="1005142"/>
                    <a:pt x="1776666" y="1005142"/>
                  </a:cubicBezTo>
                  <a:close/>
                </a:path>
              </a:pathLst>
            </a:custGeom>
            <a:solidFill>
              <a:srgbClr val="FEEDD5"/>
            </a:solidFill>
          </p:spPr>
        </p:sp>
      </p:grpSp>
      <p:sp>
        <p:nvSpPr>
          <p:cNvPr name="TextBox 4" id="4"/>
          <p:cNvSpPr txBox="true"/>
          <p:nvPr/>
        </p:nvSpPr>
        <p:spPr>
          <a:xfrm rot="0">
            <a:off x="2123005" y="1447582"/>
            <a:ext cx="6105733" cy="317817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Menurut Kamus Besar Bahasa Indonesia (KBBI) pengertian atau definisi agama adalah sistem yang mengatur tata keimanan (kepercayaan) dan peribadatan kepada Tuhan Yang Mahakuasa serta tata kaidah yang berhubungan dengan pergaulan manusia dan manusia serta lingkungannya. Istilah agama sendiri adalah suatu istilah yang berasal dari bahasa Sanskerta “āgama” yang memiliki arti “tradisi”. </a:t>
            </a:r>
          </a:p>
        </p:txBody>
      </p:sp>
      <p:sp>
        <p:nvSpPr>
          <p:cNvPr name="TextBox 5" id="5"/>
          <p:cNvSpPr txBox="true"/>
          <p:nvPr/>
        </p:nvSpPr>
        <p:spPr>
          <a:xfrm rot="0">
            <a:off x="2270635" y="406658"/>
            <a:ext cx="5958103"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Agama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
        <p:nvSpPr>
          <p:cNvPr name="TextBox 7" id="7"/>
          <p:cNvSpPr txBox="true"/>
          <p:nvPr/>
        </p:nvSpPr>
        <p:spPr>
          <a:xfrm rot="0">
            <a:off x="11301197" y="406658"/>
            <a:ext cx="5958103"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Kebudayaan </a:t>
            </a:r>
          </a:p>
        </p:txBody>
      </p:sp>
      <p:grpSp>
        <p:nvGrpSpPr>
          <p:cNvPr name="Group 8" id="8"/>
          <p:cNvGrpSpPr/>
          <p:nvPr/>
        </p:nvGrpSpPr>
        <p:grpSpPr>
          <a:xfrm rot="0">
            <a:off x="9373248" y="1269131"/>
            <a:ext cx="8284551" cy="3601887"/>
            <a:chOff x="0" y="0"/>
            <a:chExt cx="2282456" cy="992347"/>
          </a:xfrm>
        </p:grpSpPr>
        <p:sp>
          <p:nvSpPr>
            <p:cNvPr name="Freeform 9" id="9"/>
            <p:cNvSpPr/>
            <p:nvPr/>
          </p:nvSpPr>
          <p:spPr>
            <a:xfrm>
              <a:off x="0" y="0"/>
              <a:ext cx="2282456" cy="992347"/>
            </a:xfrm>
            <a:custGeom>
              <a:avLst/>
              <a:gdLst/>
              <a:ahLst/>
              <a:cxnLst/>
              <a:rect r="r" b="b" t="t" l="l"/>
              <a:pathLst>
                <a:path h="992347" w="2282456">
                  <a:moveTo>
                    <a:pt x="2157996" y="992347"/>
                  </a:moveTo>
                  <a:lnTo>
                    <a:pt x="124460" y="992347"/>
                  </a:lnTo>
                  <a:cubicBezTo>
                    <a:pt x="55880" y="992347"/>
                    <a:pt x="0" y="936467"/>
                    <a:pt x="0" y="867887"/>
                  </a:cubicBezTo>
                  <a:lnTo>
                    <a:pt x="0" y="124460"/>
                  </a:lnTo>
                  <a:cubicBezTo>
                    <a:pt x="0" y="55880"/>
                    <a:pt x="55880" y="0"/>
                    <a:pt x="124460" y="0"/>
                  </a:cubicBezTo>
                  <a:lnTo>
                    <a:pt x="2157996" y="0"/>
                  </a:lnTo>
                  <a:cubicBezTo>
                    <a:pt x="2226576" y="0"/>
                    <a:pt x="2282456" y="55880"/>
                    <a:pt x="2282456" y="124460"/>
                  </a:cubicBezTo>
                  <a:lnTo>
                    <a:pt x="2282456" y="867887"/>
                  </a:lnTo>
                  <a:cubicBezTo>
                    <a:pt x="2282456" y="936467"/>
                    <a:pt x="2226576" y="992347"/>
                    <a:pt x="2157996" y="992347"/>
                  </a:cubicBezTo>
                  <a:close/>
                </a:path>
              </a:pathLst>
            </a:custGeom>
            <a:solidFill>
              <a:srgbClr val="FEEDD5"/>
            </a:solidFill>
          </p:spPr>
        </p:sp>
      </p:grpSp>
      <p:sp>
        <p:nvSpPr>
          <p:cNvPr name="TextBox 10" id="10"/>
          <p:cNvSpPr txBox="true"/>
          <p:nvPr/>
        </p:nvSpPr>
        <p:spPr>
          <a:xfrm rot="0">
            <a:off x="9708883" y="1447582"/>
            <a:ext cx="7613281" cy="317817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Kata ” kebudayaan datang dari (bhs Sanskerta) yakni ” buddayah ” yang merupakan bentuk jamak dari kata ” budhi ” yang artinya budi atau akal. </a:t>
            </a:r>
          </a:p>
          <a:p>
            <a:pPr algn="just">
              <a:lnSpc>
                <a:spcPts val="2800"/>
              </a:lnSpc>
            </a:pPr>
            <a:r>
              <a:rPr lang="en-US" sz="2000">
                <a:solidFill>
                  <a:srgbClr val="211A15"/>
                </a:solidFill>
                <a:latin typeface="Hero"/>
              </a:rPr>
              <a:t>Kebudayaan disimpulkan sebagai ” beberapa hal yang berkaitan dengan budi atau akal “.</a:t>
            </a:r>
            <a:r>
              <a:rPr lang="en-US" sz="2000">
                <a:solidFill>
                  <a:srgbClr val="211A15"/>
                </a:solidFill>
                <a:latin typeface="Hero"/>
              </a:rPr>
              <a:t> Pengertian Kebudayaan </a:t>
            </a:r>
            <a:r>
              <a:rPr lang="en-US" sz="2000">
                <a:solidFill>
                  <a:srgbClr val="211A15"/>
                </a:solidFill>
                <a:latin typeface="Hero"/>
              </a:rPr>
              <a:t>pada umumnya merupakan hasil cipta, rasa serta karsa manusia dalam penuhi keperluan hidupnya yang kompleks yang meliputi pengetahuan, kepercayaan, seni, susila, hukum kebiasaan serta tiap-tiap kecakapan, serta rutinitas.</a:t>
            </a:r>
          </a:p>
        </p:txBody>
      </p:sp>
      <p:sp>
        <p:nvSpPr>
          <p:cNvPr name="TextBox 11" id="11"/>
          <p:cNvSpPr txBox="true"/>
          <p:nvPr/>
        </p:nvSpPr>
        <p:spPr>
          <a:xfrm rot="0">
            <a:off x="2196820" y="5174556"/>
            <a:ext cx="5958103"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Bahasa</a:t>
            </a:r>
          </a:p>
        </p:txBody>
      </p:sp>
      <p:grpSp>
        <p:nvGrpSpPr>
          <p:cNvPr name="Group 12" id="12"/>
          <p:cNvGrpSpPr/>
          <p:nvPr/>
        </p:nvGrpSpPr>
        <p:grpSpPr>
          <a:xfrm rot="0">
            <a:off x="1634239" y="6022572"/>
            <a:ext cx="16023561" cy="3796956"/>
            <a:chOff x="0" y="0"/>
            <a:chExt cx="4414611" cy="1046090"/>
          </a:xfrm>
        </p:grpSpPr>
        <p:sp>
          <p:nvSpPr>
            <p:cNvPr name="Freeform 13" id="13"/>
            <p:cNvSpPr/>
            <p:nvPr/>
          </p:nvSpPr>
          <p:spPr>
            <a:xfrm>
              <a:off x="0" y="0"/>
              <a:ext cx="4414612" cy="1046090"/>
            </a:xfrm>
            <a:custGeom>
              <a:avLst/>
              <a:gdLst/>
              <a:ahLst/>
              <a:cxnLst/>
              <a:rect r="r" b="b" t="t" l="l"/>
              <a:pathLst>
                <a:path h="1046090" w="4414612">
                  <a:moveTo>
                    <a:pt x="4290151" y="1046090"/>
                  </a:moveTo>
                  <a:lnTo>
                    <a:pt x="124460" y="1046090"/>
                  </a:lnTo>
                  <a:cubicBezTo>
                    <a:pt x="55880" y="1046090"/>
                    <a:pt x="0" y="990210"/>
                    <a:pt x="0" y="921630"/>
                  </a:cubicBezTo>
                  <a:lnTo>
                    <a:pt x="0" y="124460"/>
                  </a:lnTo>
                  <a:cubicBezTo>
                    <a:pt x="0" y="55880"/>
                    <a:pt x="55880" y="0"/>
                    <a:pt x="124460" y="0"/>
                  </a:cubicBezTo>
                  <a:lnTo>
                    <a:pt x="4290152" y="0"/>
                  </a:lnTo>
                  <a:cubicBezTo>
                    <a:pt x="4358732" y="0"/>
                    <a:pt x="4414612" y="55880"/>
                    <a:pt x="4414612" y="124460"/>
                  </a:cubicBezTo>
                  <a:lnTo>
                    <a:pt x="4414612" y="921630"/>
                  </a:lnTo>
                  <a:cubicBezTo>
                    <a:pt x="4414612" y="990210"/>
                    <a:pt x="4358732" y="1046090"/>
                    <a:pt x="4290152" y="1046090"/>
                  </a:cubicBezTo>
                  <a:close/>
                </a:path>
              </a:pathLst>
            </a:custGeom>
            <a:solidFill>
              <a:srgbClr val="FEEDD5"/>
            </a:solidFill>
          </p:spPr>
        </p:sp>
      </p:grpSp>
      <p:sp>
        <p:nvSpPr>
          <p:cNvPr name="TextBox 14" id="14"/>
          <p:cNvSpPr txBox="true"/>
          <p:nvPr/>
        </p:nvSpPr>
        <p:spPr>
          <a:xfrm rot="0">
            <a:off x="2014728" y="6303388"/>
            <a:ext cx="15244572" cy="317817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Secara sederhana, bahasa dapat diartikan sebagai alat untuk menyampaikan sesuatu yang terlintas di dalam hati. Namun, lebih jauh bahasa bahasa adalah alat untuk beriteraksi atau alat untuk berkomunikasi, dalam arti alat untuk menyampaikan pikiran, gagasan, konsep atau perasaan. Dalam studi sosiolinguistik, bahasa diartikan sebagai sebuah sistem lambang, berupa bunyi, bersifat arbitrer, produktif, dinamis, beragam dan manusiawi. </a:t>
            </a:r>
          </a:p>
          <a:p>
            <a:pPr algn="just">
              <a:lnSpc>
                <a:spcPts val="2800"/>
              </a:lnSpc>
            </a:pPr>
            <a:r>
              <a:rPr lang="en-US" sz="2000">
                <a:solidFill>
                  <a:srgbClr val="211A15"/>
                </a:solidFill>
                <a:latin typeface="Hero"/>
              </a:rPr>
              <a:t>Bahasa adalah sebuah sistem, artinya, bahasa dibentuk oleh sejumlah komponen yang berpola secara tetap dan dapat dikaidahkan. Sistem bahasa berupa lambanglambang bunyi, setiap lambang bahasa melambangkan sesuatu yang disebut makna atau konsep. Karena setiap lambang bunyi itu memiliki atau menyatakan suatu konsep atau makna, maka dapat disimpulkan bahwa setiap suatu ujaran bahasa memiliki makna. Contoh lambang bahasa yang berbunyi “nasi” melambangkan konsep atau makna „sesuatu yang biasa dimakan orang sebagai makanan pokok‟.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733511" y="2239871"/>
            <a:ext cx="16023561" cy="7124501"/>
            <a:chOff x="0" y="0"/>
            <a:chExt cx="4414611" cy="1962854"/>
          </a:xfrm>
        </p:grpSpPr>
        <p:sp>
          <p:nvSpPr>
            <p:cNvPr name="Freeform 3" id="3"/>
            <p:cNvSpPr/>
            <p:nvPr/>
          </p:nvSpPr>
          <p:spPr>
            <a:xfrm>
              <a:off x="0" y="0"/>
              <a:ext cx="4414612" cy="1962854"/>
            </a:xfrm>
            <a:custGeom>
              <a:avLst/>
              <a:gdLst/>
              <a:ahLst/>
              <a:cxnLst/>
              <a:rect r="r" b="b" t="t" l="l"/>
              <a:pathLst>
                <a:path h="1962854" w="4414612">
                  <a:moveTo>
                    <a:pt x="4290151" y="1962854"/>
                  </a:moveTo>
                  <a:lnTo>
                    <a:pt x="124460" y="1962854"/>
                  </a:lnTo>
                  <a:cubicBezTo>
                    <a:pt x="55880" y="1962854"/>
                    <a:pt x="0" y="1906974"/>
                    <a:pt x="0" y="1838394"/>
                  </a:cubicBezTo>
                  <a:lnTo>
                    <a:pt x="0" y="124460"/>
                  </a:lnTo>
                  <a:cubicBezTo>
                    <a:pt x="0" y="55880"/>
                    <a:pt x="55880" y="0"/>
                    <a:pt x="124460" y="0"/>
                  </a:cubicBezTo>
                  <a:lnTo>
                    <a:pt x="4290152" y="0"/>
                  </a:lnTo>
                  <a:cubicBezTo>
                    <a:pt x="4358732" y="0"/>
                    <a:pt x="4414612" y="55880"/>
                    <a:pt x="4414612" y="124460"/>
                  </a:cubicBezTo>
                  <a:lnTo>
                    <a:pt x="4414612" y="1838394"/>
                  </a:lnTo>
                  <a:cubicBezTo>
                    <a:pt x="4414612" y="1906974"/>
                    <a:pt x="4358732" y="1962854"/>
                    <a:pt x="4290152" y="1962854"/>
                  </a:cubicBezTo>
                  <a:close/>
                </a:path>
              </a:pathLst>
            </a:custGeom>
            <a:solidFill>
              <a:srgbClr val="FEEDD5"/>
            </a:solidFill>
          </p:spPr>
        </p:sp>
      </p:grpSp>
      <p:sp>
        <p:nvSpPr>
          <p:cNvPr name="TextBox 4" id="4"/>
          <p:cNvSpPr txBox="true"/>
          <p:nvPr/>
        </p:nvSpPr>
        <p:spPr>
          <a:xfrm rot="0">
            <a:off x="2090200" y="2598547"/>
            <a:ext cx="15244572" cy="458787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 Indonesia sebagai suatu wilayah yang merdeka tentunya mempunyai Identitas yang identik dengan masyarakatnya yang tidak lepas dari sejarah Nusantara sehingga lahirnya Indonesia sebagai Negara yang Berdaulat, Salah satu identitas yang telah melekat pada Negara Indonesia adalah Binneka Tunggal Ika. Ungkapan Binneka Tunggal Ika dalam lambang nasional terletak pada simbol burung garuda dengan lima simbol yang mewakili sila-sila dalam dasar Negara Pancasila.</a:t>
            </a:r>
          </a:p>
          <a:p>
            <a:pPr algn="just">
              <a:lnSpc>
                <a:spcPts val="2800"/>
              </a:lnSpc>
            </a:pPr>
            <a:r>
              <a:rPr lang="en-US" sz="2000">
                <a:solidFill>
                  <a:srgbClr val="211A15"/>
                </a:solidFill>
                <a:latin typeface="Hero"/>
              </a:rPr>
              <a:t>Beberapa bentuk identitas nasional Indonesia, adalah sebagai berikut:</a:t>
            </a:r>
          </a:p>
          <a:p>
            <a:pPr algn="just" marL="431801" indent="-215900" lvl="1">
              <a:lnSpc>
                <a:spcPts val="2800"/>
              </a:lnSpc>
              <a:buFont typeface="Arial"/>
              <a:buChar char="•"/>
            </a:pPr>
            <a:r>
              <a:rPr lang="en-US" sz="2000">
                <a:solidFill>
                  <a:srgbClr val="211A15"/>
                </a:solidFill>
                <a:latin typeface="Hero"/>
              </a:rPr>
              <a:t>Bahasa Nasional / Bahasa Persatuan yaitu Bahasa Indonesia</a:t>
            </a:r>
          </a:p>
          <a:p>
            <a:pPr algn="just" marL="431801" indent="-215900" lvl="1">
              <a:lnSpc>
                <a:spcPts val="2800"/>
              </a:lnSpc>
              <a:buFont typeface="Arial"/>
              <a:buChar char="•"/>
            </a:pPr>
            <a:r>
              <a:rPr lang="en-US" sz="2000">
                <a:solidFill>
                  <a:srgbClr val="211A15"/>
                </a:solidFill>
                <a:latin typeface="Hero"/>
              </a:rPr>
              <a:t>Bendera Negara yaitu Sang Merah Putih </a:t>
            </a:r>
          </a:p>
          <a:p>
            <a:pPr algn="just" marL="431801" indent="-215900" lvl="1">
              <a:lnSpc>
                <a:spcPts val="2800"/>
              </a:lnSpc>
              <a:buFont typeface="Arial"/>
              <a:buChar char="•"/>
            </a:pPr>
            <a:r>
              <a:rPr lang="en-US" sz="2000">
                <a:solidFill>
                  <a:srgbClr val="211A15"/>
                </a:solidFill>
                <a:latin typeface="Hero"/>
              </a:rPr>
              <a:t>Lagu kebangsaan yaitu Indonesia Raya </a:t>
            </a:r>
          </a:p>
          <a:p>
            <a:pPr algn="just" marL="431801" indent="-215900" lvl="1">
              <a:lnSpc>
                <a:spcPts val="2800"/>
              </a:lnSpc>
              <a:buFont typeface="Arial"/>
              <a:buChar char="•"/>
            </a:pPr>
            <a:r>
              <a:rPr lang="en-US" sz="2000">
                <a:solidFill>
                  <a:srgbClr val="211A15"/>
                </a:solidFill>
                <a:latin typeface="Hero"/>
              </a:rPr>
              <a:t>Lambang Negara dan Dasar Falsafah Negara yaitu Pancasila</a:t>
            </a:r>
          </a:p>
          <a:p>
            <a:pPr algn="just" marL="431801" indent="-215900" lvl="1">
              <a:lnSpc>
                <a:spcPts val="2800"/>
              </a:lnSpc>
              <a:buFont typeface="Arial"/>
              <a:buChar char="•"/>
            </a:pPr>
            <a:r>
              <a:rPr lang="en-US" sz="2000">
                <a:solidFill>
                  <a:srgbClr val="211A15"/>
                </a:solidFill>
                <a:latin typeface="Hero"/>
              </a:rPr>
              <a:t>Semboyan Negara yaitu Bhinneka Tunggal Ika </a:t>
            </a:r>
          </a:p>
          <a:p>
            <a:pPr algn="just" marL="431801" indent="-215900" lvl="1">
              <a:lnSpc>
                <a:spcPts val="2800"/>
              </a:lnSpc>
              <a:buFont typeface="Arial"/>
              <a:buChar char="•"/>
            </a:pPr>
            <a:r>
              <a:rPr lang="en-US" sz="2000">
                <a:solidFill>
                  <a:srgbClr val="211A15"/>
                </a:solidFill>
                <a:latin typeface="Hero"/>
              </a:rPr>
              <a:t>Konstitusi (Hukum Dasar) Negara yaitu UUD 1945</a:t>
            </a:r>
          </a:p>
          <a:p>
            <a:pPr algn="just" marL="431801" indent="-215900" lvl="1">
              <a:lnSpc>
                <a:spcPts val="2800"/>
              </a:lnSpc>
              <a:buFont typeface="Arial"/>
              <a:buChar char="•"/>
            </a:pPr>
            <a:r>
              <a:rPr lang="en-US" sz="2000">
                <a:solidFill>
                  <a:srgbClr val="211A15"/>
                </a:solidFill>
                <a:latin typeface="Hero"/>
              </a:rPr>
              <a:t>Bentuk Negara Kesatuan Republik Indonesia</a:t>
            </a:r>
          </a:p>
          <a:p>
            <a:pPr algn="just" marL="431801" indent="-215900" lvl="1">
              <a:lnSpc>
                <a:spcPts val="2800"/>
              </a:lnSpc>
              <a:buFont typeface="Arial"/>
              <a:buChar char="•"/>
            </a:pPr>
            <a:r>
              <a:rPr lang="en-US" sz="2000">
                <a:solidFill>
                  <a:srgbClr val="211A15"/>
                </a:solidFill>
                <a:latin typeface="Hero"/>
              </a:rPr>
              <a:t>Konsepsi Wawasan Nusantara</a:t>
            </a:r>
          </a:p>
        </p:txBody>
      </p:sp>
      <p:sp>
        <p:nvSpPr>
          <p:cNvPr name="TextBox 5" id="5"/>
          <p:cNvSpPr txBox="true"/>
          <p:nvPr/>
        </p:nvSpPr>
        <p:spPr>
          <a:xfrm rot="0">
            <a:off x="3963346" y="250825"/>
            <a:ext cx="10779234" cy="727075"/>
          </a:xfrm>
          <a:prstGeom prst="rect">
            <a:avLst/>
          </a:prstGeom>
        </p:spPr>
        <p:txBody>
          <a:bodyPr anchor="t" rtlCol="false" tIns="0" lIns="0" bIns="0" rIns="0">
            <a:spAutoFit/>
          </a:bodyPr>
          <a:lstStyle/>
          <a:p>
            <a:pPr algn="ctr">
              <a:lnSpc>
                <a:spcPts val="5599"/>
              </a:lnSpc>
            </a:pPr>
            <a:r>
              <a:rPr lang="en-US" sz="3999">
                <a:solidFill>
                  <a:srgbClr val="211A15"/>
                </a:solidFill>
                <a:latin typeface="Cubao"/>
              </a:rPr>
              <a:t>IDENTITAS NASIONAL REPUBLIK INDONESIA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8D6CE"/>
        </a:solidFill>
      </p:bgPr>
    </p:bg>
    <p:spTree>
      <p:nvGrpSpPr>
        <p:cNvPr id="1" name=""/>
        <p:cNvGrpSpPr/>
        <p:nvPr/>
      </p:nvGrpSpPr>
      <p:grpSpPr>
        <a:xfrm>
          <a:off x="0" y="0"/>
          <a:ext cx="0" cy="0"/>
          <a:chOff x="0" y="0"/>
          <a:chExt cx="0" cy="0"/>
        </a:xfrm>
      </p:grpSpPr>
      <p:grpSp>
        <p:nvGrpSpPr>
          <p:cNvPr name="Group 2" id="2"/>
          <p:cNvGrpSpPr/>
          <p:nvPr/>
        </p:nvGrpSpPr>
        <p:grpSpPr>
          <a:xfrm rot="0">
            <a:off x="1985182" y="837155"/>
            <a:ext cx="16023561" cy="2397031"/>
            <a:chOff x="0" y="0"/>
            <a:chExt cx="4414611" cy="660400"/>
          </a:xfrm>
        </p:grpSpPr>
        <p:sp>
          <p:nvSpPr>
            <p:cNvPr name="Freeform 3" id="3"/>
            <p:cNvSpPr/>
            <p:nvPr/>
          </p:nvSpPr>
          <p:spPr>
            <a:xfrm>
              <a:off x="0" y="0"/>
              <a:ext cx="4414612" cy="660400"/>
            </a:xfrm>
            <a:custGeom>
              <a:avLst/>
              <a:gdLst/>
              <a:ahLst/>
              <a:cxnLst/>
              <a:rect r="r" b="b" t="t" l="l"/>
              <a:pathLst>
                <a:path h="660400" w="4414612">
                  <a:moveTo>
                    <a:pt x="4290151" y="660400"/>
                  </a:moveTo>
                  <a:lnTo>
                    <a:pt x="124460" y="660400"/>
                  </a:lnTo>
                  <a:cubicBezTo>
                    <a:pt x="55880" y="660400"/>
                    <a:pt x="0" y="604520"/>
                    <a:pt x="0" y="535940"/>
                  </a:cubicBezTo>
                  <a:lnTo>
                    <a:pt x="0" y="124460"/>
                  </a:lnTo>
                  <a:cubicBezTo>
                    <a:pt x="0" y="55880"/>
                    <a:pt x="55880" y="0"/>
                    <a:pt x="124460" y="0"/>
                  </a:cubicBezTo>
                  <a:lnTo>
                    <a:pt x="4290152" y="0"/>
                  </a:lnTo>
                  <a:cubicBezTo>
                    <a:pt x="4358732" y="0"/>
                    <a:pt x="4414612" y="55880"/>
                    <a:pt x="4414612" y="124460"/>
                  </a:cubicBezTo>
                  <a:lnTo>
                    <a:pt x="4414612" y="535940"/>
                  </a:lnTo>
                  <a:cubicBezTo>
                    <a:pt x="4414612" y="604520"/>
                    <a:pt x="4358732" y="660400"/>
                    <a:pt x="4290152" y="660400"/>
                  </a:cubicBezTo>
                  <a:close/>
                </a:path>
              </a:pathLst>
            </a:custGeom>
            <a:solidFill>
              <a:srgbClr val="FEEDD5"/>
            </a:solidFill>
          </p:spPr>
        </p:sp>
      </p:grpSp>
      <p:sp>
        <p:nvSpPr>
          <p:cNvPr name="TextBox 4" id="4"/>
          <p:cNvSpPr txBox="true"/>
          <p:nvPr/>
        </p:nvSpPr>
        <p:spPr>
          <a:xfrm rot="0">
            <a:off x="2374677" y="1328571"/>
            <a:ext cx="15244572" cy="1063625"/>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Bahasa Indonesia adalah salah satu identitas nasional Indonesia yang penting. Sekalipun Indonesia memiliki ribuan bahasa daerah, kedudukan bahasa Indonesia yang digunakan sebagai bahasa penghubung berbagai kelompok etnis yang mendiami kepulauan Nusantara memberikan nilai identitas tersendiri bagi bangsa Indonesia.</a:t>
            </a:r>
          </a:p>
        </p:txBody>
      </p:sp>
      <p:sp>
        <p:nvSpPr>
          <p:cNvPr name="TextBox 5" id="5"/>
          <p:cNvSpPr txBox="true"/>
          <p:nvPr/>
        </p:nvSpPr>
        <p:spPr>
          <a:xfrm rot="0">
            <a:off x="2090200" y="110080"/>
            <a:ext cx="16164995"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Bahasa Nasional / Bahasa Persatuan yaitu Bahasa Indonesia</a:t>
            </a:r>
          </a:p>
        </p:txBody>
      </p:sp>
      <p:pic>
        <p:nvPicPr>
          <p:cNvPr name="Picture 6" id="6"/>
          <p:cNvPicPr>
            <a:picLocks noChangeAspect="true"/>
          </p:cNvPicPr>
          <p:nvPr/>
        </p:nvPicPr>
        <p:blipFill>
          <a:blip r:embed="rId2"/>
          <a:srcRect l="0" t="0" r="0" b="0"/>
          <a:stretch>
            <a:fillRect/>
          </a:stretch>
        </p:blipFill>
        <p:spPr>
          <a:xfrm flipH="false" flipV="false" rot="0">
            <a:off x="-32800" y="0"/>
            <a:ext cx="2123000" cy="1664216"/>
          </a:xfrm>
          <a:prstGeom prst="rect">
            <a:avLst/>
          </a:prstGeom>
        </p:spPr>
      </p:pic>
      <p:sp>
        <p:nvSpPr>
          <p:cNvPr name="TextBox 7" id="7"/>
          <p:cNvSpPr txBox="true"/>
          <p:nvPr/>
        </p:nvSpPr>
        <p:spPr>
          <a:xfrm rot="0">
            <a:off x="2123005" y="3289430"/>
            <a:ext cx="11196026"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Bendera Negara yaitu Sang Merah Putih </a:t>
            </a:r>
          </a:p>
        </p:txBody>
      </p:sp>
      <p:grpSp>
        <p:nvGrpSpPr>
          <p:cNvPr name="Group 8" id="8"/>
          <p:cNvGrpSpPr/>
          <p:nvPr/>
        </p:nvGrpSpPr>
        <p:grpSpPr>
          <a:xfrm rot="0">
            <a:off x="1985182" y="4103865"/>
            <a:ext cx="16023561" cy="2397031"/>
            <a:chOff x="0" y="0"/>
            <a:chExt cx="4414611" cy="660400"/>
          </a:xfrm>
        </p:grpSpPr>
        <p:sp>
          <p:nvSpPr>
            <p:cNvPr name="Freeform 9" id="9"/>
            <p:cNvSpPr/>
            <p:nvPr/>
          </p:nvSpPr>
          <p:spPr>
            <a:xfrm>
              <a:off x="0" y="0"/>
              <a:ext cx="4414612" cy="660400"/>
            </a:xfrm>
            <a:custGeom>
              <a:avLst/>
              <a:gdLst/>
              <a:ahLst/>
              <a:cxnLst/>
              <a:rect r="r" b="b" t="t" l="l"/>
              <a:pathLst>
                <a:path h="660400" w="4414612">
                  <a:moveTo>
                    <a:pt x="4290151" y="660400"/>
                  </a:moveTo>
                  <a:lnTo>
                    <a:pt x="124460" y="660400"/>
                  </a:lnTo>
                  <a:cubicBezTo>
                    <a:pt x="55880" y="660400"/>
                    <a:pt x="0" y="604520"/>
                    <a:pt x="0" y="535940"/>
                  </a:cubicBezTo>
                  <a:lnTo>
                    <a:pt x="0" y="124460"/>
                  </a:lnTo>
                  <a:cubicBezTo>
                    <a:pt x="0" y="55880"/>
                    <a:pt x="55880" y="0"/>
                    <a:pt x="124460" y="0"/>
                  </a:cubicBezTo>
                  <a:lnTo>
                    <a:pt x="4290152" y="0"/>
                  </a:lnTo>
                  <a:cubicBezTo>
                    <a:pt x="4358732" y="0"/>
                    <a:pt x="4414612" y="55880"/>
                    <a:pt x="4414612" y="124460"/>
                  </a:cubicBezTo>
                  <a:lnTo>
                    <a:pt x="4414612" y="535940"/>
                  </a:lnTo>
                  <a:cubicBezTo>
                    <a:pt x="4414612" y="604520"/>
                    <a:pt x="4358732" y="660400"/>
                    <a:pt x="4290152" y="660400"/>
                  </a:cubicBezTo>
                  <a:close/>
                </a:path>
              </a:pathLst>
            </a:custGeom>
            <a:solidFill>
              <a:srgbClr val="FEEDD5"/>
            </a:solidFill>
          </p:spPr>
        </p:sp>
      </p:grpSp>
      <p:sp>
        <p:nvSpPr>
          <p:cNvPr name="TextBox 10" id="10"/>
          <p:cNvSpPr txBox="true"/>
          <p:nvPr/>
        </p:nvSpPr>
        <p:spPr>
          <a:xfrm rot="0">
            <a:off x="2374677" y="4565780"/>
            <a:ext cx="15244572" cy="141605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Bendera Negara Republik Indonesia, yang secara singkat disebut Bendera Negara, adalah Sang Saka Merah Putih, Sang Merah Putih, Merah Putih, atau kadang disebut Sang Dwiwarna (dua warna). Bendera Negara Sang Merah Putih berbentuk empat persegi panjang dengan ukuran lebar 2/3 (dua-pertiga) dari panjang serta bagian atas berwarna merah dan bagian bawah berwarna putih yang kedua bagiannya berukuran sama.</a:t>
            </a:r>
          </a:p>
        </p:txBody>
      </p:sp>
      <p:sp>
        <p:nvSpPr>
          <p:cNvPr name="TextBox 11" id="11"/>
          <p:cNvSpPr txBox="true"/>
          <p:nvPr/>
        </p:nvSpPr>
        <p:spPr>
          <a:xfrm rot="0">
            <a:off x="2123005" y="6666377"/>
            <a:ext cx="11196026" cy="727075"/>
          </a:xfrm>
          <a:prstGeom prst="rect">
            <a:avLst/>
          </a:prstGeom>
        </p:spPr>
        <p:txBody>
          <a:bodyPr anchor="t" rtlCol="false" tIns="0" lIns="0" bIns="0" rIns="0">
            <a:spAutoFit/>
          </a:bodyPr>
          <a:lstStyle/>
          <a:p>
            <a:pPr>
              <a:lnSpc>
                <a:spcPts val="5599"/>
              </a:lnSpc>
            </a:pPr>
            <a:r>
              <a:rPr lang="en-US" sz="3999">
                <a:solidFill>
                  <a:srgbClr val="211A15"/>
                </a:solidFill>
                <a:latin typeface="Cubao"/>
              </a:rPr>
              <a:t>Lagu kebangsaan yaitu Indonesia Raya</a:t>
            </a:r>
          </a:p>
        </p:txBody>
      </p:sp>
      <p:grpSp>
        <p:nvGrpSpPr>
          <p:cNvPr name="Group 12" id="12"/>
          <p:cNvGrpSpPr/>
          <p:nvPr/>
        </p:nvGrpSpPr>
        <p:grpSpPr>
          <a:xfrm rot="0">
            <a:off x="1985182" y="7574427"/>
            <a:ext cx="16023561" cy="2397031"/>
            <a:chOff x="0" y="0"/>
            <a:chExt cx="4414611" cy="660400"/>
          </a:xfrm>
        </p:grpSpPr>
        <p:sp>
          <p:nvSpPr>
            <p:cNvPr name="Freeform 13" id="13"/>
            <p:cNvSpPr/>
            <p:nvPr/>
          </p:nvSpPr>
          <p:spPr>
            <a:xfrm>
              <a:off x="0" y="0"/>
              <a:ext cx="4414612" cy="660400"/>
            </a:xfrm>
            <a:custGeom>
              <a:avLst/>
              <a:gdLst/>
              <a:ahLst/>
              <a:cxnLst/>
              <a:rect r="r" b="b" t="t" l="l"/>
              <a:pathLst>
                <a:path h="660400" w="4414612">
                  <a:moveTo>
                    <a:pt x="4290151" y="660400"/>
                  </a:moveTo>
                  <a:lnTo>
                    <a:pt x="124460" y="660400"/>
                  </a:lnTo>
                  <a:cubicBezTo>
                    <a:pt x="55880" y="660400"/>
                    <a:pt x="0" y="604520"/>
                    <a:pt x="0" y="535940"/>
                  </a:cubicBezTo>
                  <a:lnTo>
                    <a:pt x="0" y="124460"/>
                  </a:lnTo>
                  <a:cubicBezTo>
                    <a:pt x="0" y="55880"/>
                    <a:pt x="55880" y="0"/>
                    <a:pt x="124460" y="0"/>
                  </a:cubicBezTo>
                  <a:lnTo>
                    <a:pt x="4290152" y="0"/>
                  </a:lnTo>
                  <a:cubicBezTo>
                    <a:pt x="4358732" y="0"/>
                    <a:pt x="4414612" y="55880"/>
                    <a:pt x="4414612" y="124460"/>
                  </a:cubicBezTo>
                  <a:lnTo>
                    <a:pt x="4414612" y="535940"/>
                  </a:lnTo>
                  <a:cubicBezTo>
                    <a:pt x="4414612" y="604520"/>
                    <a:pt x="4358732" y="660400"/>
                    <a:pt x="4290152" y="660400"/>
                  </a:cubicBezTo>
                  <a:close/>
                </a:path>
              </a:pathLst>
            </a:custGeom>
            <a:solidFill>
              <a:srgbClr val="FEEDD5"/>
            </a:solidFill>
          </p:spPr>
        </p:sp>
      </p:grpSp>
      <p:sp>
        <p:nvSpPr>
          <p:cNvPr name="TextBox 14" id="14"/>
          <p:cNvSpPr txBox="true"/>
          <p:nvPr/>
        </p:nvSpPr>
        <p:spPr>
          <a:xfrm rot="0">
            <a:off x="2374677" y="8036343"/>
            <a:ext cx="15244572" cy="1416050"/>
          </a:xfrm>
          <a:prstGeom prst="rect">
            <a:avLst/>
          </a:prstGeom>
        </p:spPr>
        <p:txBody>
          <a:bodyPr anchor="t" rtlCol="false" tIns="0" lIns="0" bIns="0" rIns="0">
            <a:spAutoFit/>
          </a:bodyPr>
          <a:lstStyle/>
          <a:p>
            <a:pPr algn="just">
              <a:lnSpc>
                <a:spcPts val="2800"/>
              </a:lnSpc>
            </a:pPr>
            <a:r>
              <a:rPr lang="en-US" sz="2000">
                <a:solidFill>
                  <a:srgbClr val="211A15"/>
                </a:solidFill>
                <a:latin typeface="Hero"/>
              </a:rPr>
              <a:t>Indonesia Raya adalah</a:t>
            </a:r>
            <a:r>
              <a:rPr lang="en-US" sz="2000">
                <a:solidFill>
                  <a:srgbClr val="211A15"/>
                </a:solidFill>
                <a:latin typeface="Hero"/>
              </a:rPr>
              <a:t> lagu kebangsaan</a:t>
            </a:r>
            <a:r>
              <a:rPr lang="en-US" sz="2000">
                <a:solidFill>
                  <a:srgbClr val="211A15"/>
                </a:solidFill>
                <a:latin typeface="Hero"/>
              </a:rPr>
              <a:t> Republik Indonesia.</a:t>
            </a:r>
            <a:r>
              <a:rPr lang="en-US" sz="2000">
                <a:solidFill>
                  <a:srgbClr val="211A15"/>
                </a:solidFill>
                <a:latin typeface="Hero"/>
              </a:rPr>
              <a:t> Lagu ini pertama kali diperkenalkan oleh</a:t>
            </a:r>
            <a:r>
              <a:rPr lang="en-US" sz="2000">
                <a:solidFill>
                  <a:srgbClr val="211A15"/>
                </a:solidFill>
                <a:latin typeface="Hero"/>
              </a:rPr>
              <a:t> komponisnya,</a:t>
            </a:r>
            <a:r>
              <a:rPr lang="en-US" sz="2000">
                <a:solidFill>
                  <a:srgbClr val="211A15"/>
                </a:solidFill>
                <a:latin typeface="Hero"/>
              </a:rPr>
              <a:t> Wage Rudolf Soepratman,</a:t>
            </a:r>
            <a:r>
              <a:rPr lang="en-US" sz="2000">
                <a:solidFill>
                  <a:srgbClr val="211A15"/>
                </a:solidFill>
                <a:latin typeface="Hero"/>
              </a:rPr>
              <a:t> pada tanggal</a:t>
            </a:r>
            <a:r>
              <a:rPr lang="en-US" sz="2000">
                <a:solidFill>
                  <a:srgbClr val="211A15"/>
                </a:solidFill>
                <a:latin typeface="Hero"/>
              </a:rPr>
              <a:t> 28 Oktober</a:t>
            </a:r>
            <a:r>
              <a:rPr lang="en-US" sz="2000">
                <a:solidFill>
                  <a:srgbClr val="211A15"/>
                </a:solidFill>
                <a:latin typeface="Hero"/>
              </a:rPr>
              <a:t> 1928 </a:t>
            </a:r>
            <a:r>
              <a:rPr lang="en-US" sz="2000">
                <a:solidFill>
                  <a:srgbClr val="211A15"/>
                </a:solidFill>
                <a:latin typeface="Hero"/>
              </a:rPr>
              <a:t>pada saat</a:t>
            </a:r>
            <a:r>
              <a:rPr lang="en-US" sz="2000">
                <a:solidFill>
                  <a:srgbClr val="211A15"/>
                </a:solidFill>
                <a:latin typeface="Hero"/>
              </a:rPr>
              <a:t> Kongres Pemuda II </a:t>
            </a:r>
            <a:r>
              <a:rPr lang="en-US" sz="2000">
                <a:solidFill>
                  <a:srgbClr val="211A15"/>
                </a:solidFill>
                <a:latin typeface="Hero"/>
              </a:rPr>
              <a:t>di</a:t>
            </a:r>
            <a:r>
              <a:rPr lang="en-US" sz="2000">
                <a:solidFill>
                  <a:srgbClr val="211A15"/>
                </a:solidFill>
                <a:latin typeface="Hero"/>
              </a:rPr>
              <a:t> Batavia.</a:t>
            </a:r>
            <a:r>
              <a:rPr lang="en-US" sz="2000">
                <a:solidFill>
                  <a:srgbClr val="211A15"/>
                </a:solidFill>
                <a:latin typeface="Hero"/>
              </a:rPr>
              <a:t> Lagu ini menandakan kelahiran pergerakan</a:t>
            </a:r>
            <a:r>
              <a:rPr lang="en-US" sz="2000">
                <a:solidFill>
                  <a:srgbClr val="211A15"/>
                </a:solidFill>
                <a:latin typeface="Hero"/>
              </a:rPr>
              <a:t> nasionalisme </a:t>
            </a:r>
            <a:r>
              <a:rPr lang="en-US" sz="2000">
                <a:solidFill>
                  <a:srgbClr val="211A15"/>
                </a:solidFill>
                <a:latin typeface="Hero"/>
              </a:rPr>
              <a:t>seluruh nusantara di</a:t>
            </a:r>
            <a:r>
              <a:rPr lang="en-US" sz="2000">
                <a:solidFill>
                  <a:srgbClr val="211A15"/>
                </a:solidFill>
                <a:latin typeface="Hero"/>
              </a:rPr>
              <a:t> Indonesia </a:t>
            </a:r>
            <a:r>
              <a:rPr lang="en-US" sz="2000">
                <a:solidFill>
                  <a:srgbClr val="211A15"/>
                </a:solidFill>
                <a:latin typeface="Hero"/>
              </a:rPr>
              <a:t>yang mendukung ide satu “Indonesia” sebagai penerus</a:t>
            </a:r>
            <a:r>
              <a:rPr lang="en-US" sz="2000">
                <a:solidFill>
                  <a:srgbClr val="211A15"/>
                </a:solidFill>
                <a:latin typeface="Hero"/>
              </a:rPr>
              <a:t> Hindia Belanda,</a:t>
            </a:r>
            <a:r>
              <a:rPr lang="en-US" sz="2000">
                <a:solidFill>
                  <a:srgbClr val="211A15"/>
                </a:solidFill>
                <a:latin typeface="Hero"/>
              </a:rPr>
              <a:t> daripada dipecah menjadi beberapa koloni.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DAFMQ7aF3_g</dc:identifier>
  <dcterms:modified xsi:type="dcterms:W3CDTF">2011-08-01T06:04:30Z</dcterms:modified>
  <cp:revision>1</cp:revision>
  <dc:title>Identitas Nasional</dc:title>
</cp:coreProperties>
</file>