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HK Grotesk Semi-Bold" charset="1" panose="00000700000000000000"/>
      <p:regular r:id="rId18"/>
    </p:embeddedFont>
    <p:embeddedFont>
      <p:font typeface="HK Grotesk Light" charset="1" panose="00000400000000000000"/>
      <p:regular r:id="rId19"/>
    </p:embeddedFont>
    <p:embeddedFont>
      <p:font typeface="HK Grotesk Medium" charset="1" panose="00000600000000000000"/>
      <p:regular r:id="rId20"/>
    </p:embeddedFont>
    <p:embeddedFont>
      <p:font typeface="HK Grotesk Bold" charset="1" panose="00000800000000000000"/>
      <p:regular r:id="rId21"/>
    </p:embeddedFont>
    <p:embeddedFont>
      <p:font typeface="Josefin Sans Semi-Bold" charset="1" panose="00000700000000000000"/>
      <p:regular r:id="rId22"/>
    </p:embeddedFont>
    <p:embeddedFont>
      <p:font typeface="Poppins Semi-Bold" charset="1" panose="00000700000000000000"/>
      <p:regular r:id="rId23"/>
    </p:embeddedFont>
    <p:embeddedFont>
      <p:font typeface="Canva Sans Bold" charset="1" panose="020B0803030501040103"/>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 Id="rId3" Target="../media/image15.png" Type="http://schemas.openxmlformats.org/officeDocument/2006/relationships/image"/><Relationship Id="rId4" Target="../media/image4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11.png" Type="http://schemas.openxmlformats.org/officeDocument/2006/relationships/image"/><Relationship Id="rId6" Target="../media/image1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 Id="rId4" Target="../media/image1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9.png" Type="http://schemas.openxmlformats.org/officeDocument/2006/relationships/image"/><Relationship Id="rId4" Target="../media/image20.svg" Type="http://schemas.openxmlformats.org/officeDocument/2006/relationships/image"/><Relationship Id="rId5" Target="../media/image21.png" Type="http://schemas.openxmlformats.org/officeDocument/2006/relationships/image"/><Relationship Id="rId6" Target="../media/image22.svg" Type="http://schemas.openxmlformats.org/officeDocument/2006/relationships/image"/><Relationship Id="rId7" Target="../media/image23.png" Type="http://schemas.openxmlformats.org/officeDocument/2006/relationships/image"/><Relationship Id="rId8" Target="../media/image2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25.jpe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28.jpeg" Type="http://schemas.openxmlformats.org/officeDocument/2006/relationships/image"/><Relationship Id="rId7" Target="../media/image29.jpeg" Type="http://schemas.openxmlformats.org/officeDocument/2006/relationships/image"/><Relationship Id="rId8" Target="../media/image30.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svg" Type="http://schemas.openxmlformats.org/officeDocument/2006/relationships/image"/><Relationship Id="rId4" Target="../media/image31.jpeg" Type="http://schemas.openxmlformats.org/officeDocument/2006/relationships/image"/><Relationship Id="rId5" Target="../media/image32.jpeg" Type="http://schemas.openxmlformats.org/officeDocument/2006/relationships/image"/><Relationship Id="rId6" Target="../media/image33.jpeg" Type="http://schemas.openxmlformats.org/officeDocument/2006/relationships/image"/><Relationship Id="rId7" Target="../media/image34.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 Id="rId3" Target="../media/image3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 Id="rId3" Target="../media/image37.png" Type="http://schemas.openxmlformats.org/officeDocument/2006/relationships/image"/><Relationship Id="rId4" Target="../media/image3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02020"/>
        </a:solidFill>
      </p:bgPr>
    </p:bg>
    <p:spTree>
      <p:nvGrpSpPr>
        <p:cNvPr id="1" name=""/>
        <p:cNvGrpSpPr/>
        <p:nvPr/>
      </p:nvGrpSpPr>
      <p:grpSpPr>
        <a:xfrm>
          <a:off x="0" y="0"/>
          <a:ext cx="0" cy="0"/>
          <a:chOff x="0" y="0"/>
          <a:chExt cx="0" cy="0"/>
        </a:xfrm>
      </p:grpSpPr>
      <p:sp>
        <p:nvSpPr>
          <p:cNvPr name="AutoShape 2" id="2"/>
          <p:cNvSpPr/>
          <p:nvPr/>
        </p:nvSpPr>
        <p:spPr>
          <a:xfrm rot="0">
            <a:off x="-280572" y="990172"/>
            <a:ext cx="19690132" cy="9525"/>
          </a:xfrm>
          <a:prstGeom prst="rect">
            <a:avLst/>
          </a:prstGeom>
          <a:solidFill>
            <a:srgbClr val="FFFFFF">
              <a:alpha val="19608"/>
            </a:srgbClr>
          </a:solidFill>
        </p:spPr>
      </p:sp>
      <p:sp>
        <p:nvSpPr>
          <p:cNvPr name="Freeform 3" id="3"/>
          <p:cNvSpPr/>
          <p:nvPr/>
        </p:nvSpPr>
        <p:spPr>
          <a:xfrm flipH="true" flipV="false" rot="0">
            <a:off x="14743449" y="5598718"/>
            <a:ext cx="1578356" cy="3349297"/>
          </a:xfrm>
          <a:custGeom>
            <a:avLst/>
            <a:gdLst/>
            <a:ahLst/>
            <a:cxnLst/>
            <a:rect r="r" b="b" t="t" l="l"/>
            <a:pathLst>
              <a:path h="3349297" w="1578356">
                <a:moveTo>
                  <a:pt x="1578356" y="0"/>
                </a:moveTo>
                <a:lnTo>
                  <a:pt x="0" y="0"/>
                </a:lnTo>
                <a:lnTo>
                  <a:pt x="0" y="3349297"/>
                </a:lnTo>
                <a:lnTo>
                  <a:pt x="1578356" y="3349297"/>
                </a:lnTo>
                <a:lnTo>
                  <a:pt x="1578356" y="0"/>
                </a:lnTo>
                <a:close/>
              </a:path>
            </a:pathLst>
          </a:custGeom>
          <a:blipFill>
            <a:blip r:embed="rId2"/>
            <a:stretch>
              <a:fillRect l="0" t="0" r="0" b="0"/>
            </a:stretch>
          </a:blipFill>
        </p:spPr>
      </p:sp>
      <p:sp>
        <p:nvSpPr>
          <p:cNvPr name="AutoShape 4" id="4"/>
          <p:cNvSpPr/>
          <p:nvPr/>
        </p:nvSpPr>
        <p:spPr>
          <a:xfrm rot="0">
            <a:off x="-190034" y="7935082"/>
            <a:ext cx="18910550" cy="2351918"/>
          </a:xfrm>
          <a:prstGeom prst="rect">
            <a:avLst/>
          </a:prstGeom>
          <a:solidFill>
            <a:srgbClr val="FFFFFF"/>
          </a:solidFill>
        </p:spPr>
      </p:sp>
      <p:grpSp>
        <p:nvGrpSpPr>
          <p:cNvPr name="Group 5" id="5"/>
          <p:cNvGrpSpPr/>
          <p:nvPr/>
        </p:nvGrpSpPr>
        <p:grpSpPr>
          <a:xfrm rot="0">
            <a:off x="16699083" y="9062253"/>
            <a:ext cx="560217" cy="196047"/>
            <a:chOff x="0" y="0"/>
            <a:chExt cx="1226641" cy="429260"/>
          </a:xfrm>
        </p:grpSpPr>
        <p:sp>
          <p:nvSpPr>
            <p:cNvPr name="Freeform 6" id="6"/>
            <p:cNvSpPr/>
            <p:nvPr/>
          </p:nvSpPr>
          <p:spPr>
            <a:xfrm flipH="false" flipV="false" rot="0">
              <a:off x="0" y="-5080"/>
              <a:ext cx="1226641" cy="434340"/>
            </a:xfrm>
            <a:custGeom>
              <a:avLst/>
              <a:gdLst/>
              <a:ahLst/>
              <a:cxnLst/>
              <a:rect r="r" b="b" t="t" l="l"/>
              <a:pathLst>
                <a:path h="434340" w="1226641">
                  <a:moveTo>
                    <a:pt x="1208861" y="187960"/>
                  </a:moveTo>
                  <a:lnTo>
                    <a:pt x="947241" y="11430"/>
                  </a:lnTo>
                  <a:cubicBezTo>
                    <a:pt x="929461" y="0"/>
                    <a:pt x="906600" y="3810"/>
                    <a:pt x="893900" y="21590"/>
                  </a:cubicBezTo>
                  <a:cubicBezTo>
                    <a:pt x="882471" y="39370"/>
                    <a:pt x="886281" y="62230"/>
                    <a:pt x="904061" y="74930"/>
                  </a:cubicBezTo>
                  <a:lnTo>
                    <a:pt x="1062811" y="181610"/>
                  </a:lnTo>
                  <a:lnTo>
                    <a:pt x="0" y="181610"/>
                  </a:lnTo>
                  <a:lnTo>
                    <a:pt x="0" y="257810"/>
                  </a:lnTo>
                  <a:lnTo>
                    <a:pt x="1062811" y="257810"/>
                  </a:lnTo>
                  <a:lnTo>
                    <a:pt x="904061" y="364490"/>
                  </a:lnTo>
                  <a:cubicBezTo>
                    <a:pt x="886281" y="375920"/>
                    <a:pt x="882471" y="400050"/>
                    <a:pt x="893901" y="417830"/>
                  </a:cubicBezTo>
                  <a:cubicBezTo>
                    <a:pt x="901521" y="429260"/>
                    <a:pt x="912951" y="434340"/>
                    <a:pt x="925651" y="434340"/>
                  </a:cubicBezTo>
                  <a:cubicBezTo>
                    <a:pt x="933271" y="434340"/>
                    <a:pt x="940891" y="431800"/>
                    <a:pt x="947241" y="427990"/>
                  </a:cubicBezTo>
                  <a:lnTo>
                    <a:pt x="1210131" y="251460"/>
                  </a:lnTo>
                  <a:cubicBezTo>
                    <a:pt x="1220291" y="243840"/>
                    <a:pt x="1226641" y="232410"/>
                    <a:pt x="1226641" y="219710"/>
                  </a:cubicBezTo>
                  <a:cubicBezTo>
                    <a:pt x="1226641" y="207010"/>
                    <a:pt x="1220291" y="195580"/>
                    <a:pt x="1208861" y="187960"/>
                  </a:cubicBezTo>
                  <a:close/>
                </a:path>
              </a:pathLst>
            </a:custGeom>
            <a:solidFill>
              <a:srgbClr val="202020"/>
            </a:solidFill>
          </p:spPr>
        </p:sp>
      </p:grpSp>
      <p:sp>
        <p:nvSpPr>
          <p:cNvPr name="Freeform 7" id="7"/>
          <p:cNvSpPr/>
          <p:nvPr/>
        </p:nvSpPr>
        <p:spPr>
          <a:xfrm flipH="false" flipV="false" rot="0">
            <a:off x="12232050" y="2944706"/>
            <a:ext cx="665198" cy="798818"/>
          </a:xfrm>
          <a:custGeom>
            <a:avLst/>
            <a:gdLst/>
            <a:ahLst/>
            <a:cxnLst/>
            <a:rect r="r" b="b" t="t" l="l"/>
            <a:pathLst>
              <a:path h="798818" w="665198">
                <a:moveTo>
                  <a:pt x="0" y="0"/>
                </a:moveTo>
                <a:lnTo>
                  <a:pt x="665198" y="0"/>
                </a:lnTo>
                <a:lnTo>
                  <a:pt x="665198" y="798819"/>
                </a:lnTo>
                <a:lnTo>
                  <a:pt x="0" y="7988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5753414" y="5513252"/>
            <a:ext cx="568392" cy="568392"/>
          </a:xfrm>
          <a:custGeom>
            <a:avLst/>
            <a:gdLst/>
            <a:ahLst/>
            <a:cxnLst/>
            <a:rect r="r" b="b" t="t" l="l"/>
            <a:pathLst>
              <a:path h="568392" w="568392">
                <a:moveTo>
                  <a:pt x="0" y="0"/>
                </a:moveTo>
                <a:lnTo>
                  <a:pt x="568391" y="0"/>
                </a:lnTo>
                <a:lnTo>
                  <a:pt x="568391" y="568391"/>
                </a:lnTo>
                <a:lnTo>
                  <a:pt x="0" y="56839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14970956" y="4393995"/>
            <a:ext cx="1123341" cy="1119257"/>
          </a:xfrm>
          <a:custGeom>
            <a:avLst/>
            <a:gdLst/>
            <a:ahLst/>
            <a:cxnLst/>
            <a:rect r="r" b="b" t="t" l="l"/>
            <a:pathLst>
              <a:path h="1119257" w="1123341">
                <a:moveTo>
                  <a:pt x="0" y="0"/>
                </a:moveTo>
                <a:lnTo>
                  <a:pt x="1123342" y="0"/>
                </a:lnTo>
                <a:lnTo>
                  <a:pt x="1123342" y="1119257"/>
                </a:lnTo>
                <a:lnTo>
                  <a:pt x="0" y="111925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0" id="10"/>
          <p:cNvSpPr txBox="true"/>
          <p:nvPr/>
        </p:nvSpPr>
        <p:spPr>
          <a:xfrm rot="0">
            <a:off x="1028700" y="8470606"/>
            <a:ext cx="9540194" cy="1243965"/>
          </a:xfrm>
          <a:prstGeom prst="rect">
            <a:avLst/>
          </a:prstGeom>
        </p:spPr>
        <p:txBody>
          <a:bodyPr anchor="t" rtlCol="false" tIns="0" lIns="0" bIns="0" rIns="0">
            <a:spAutoFit/>
          </a:bodyPr>
          <a:lstStyle/>
          <a:p>
            <a:pPr algn="l">
              <a:lnSpc>
                <a:spcPts val="3359"/>
              </a:lnSpc>
            </a:pPr>
            <a:r>
              <a:rPr lang="en-US" b="true" sz="2400" spc="48">
                <a:solidFill>
                  <a:srgbClr val="202020"/>
                </a:solidFill>
                <a:latin typeface="HK Grotesk Semi-Bold"/>
                <a:ea typeface="HK Grotesk Semi-Bold"/>
                <a:cs typeface="HK Grotesk Semi-Bold"/>
                <a:sym typeface="HK Grotesk Semi-Bold"/>
              </a:rPr>
              <a:t>RHEYNORICH - 2702350724</a:t>
            </a:r>
          </a:p>
          <a:p>
            <a:pPr algn="l">
              <a:lnSpc>
                <a:spcPts val="3359"/>
              </a:lnSpc>
            </a:pPr>
            <a:r>
              <a:rPr lang="en-US" b="true" sz="2400" spc="48">
                <a:solidFill>
                  <a:srgbClr val="202020"/>
                </a:solidFill>
                <a:latin typeface="HK Grotesk Semi-Bold"/>
                <a:ea typeface="HK Grotesk Semi-Bold"/>
                <a:cs typeface="HK Grotesk Semi-Bold"/>
                <a:sym typeface="HK Grotesk Semi-Bold"/>
              </a:rPr>
              <a:t>ALIF - 2702364950</a:t>
            </a:r>
          </a:p>
          <a:p>
            <a:pPr algn="l">
              <a:lnSpc>
                <a:spcPts val="3359"/>
              </a:lnSpc>
            </a:pPr>
            <a:r>
              <a:rPr lang="en-US" b="true" sz="2400" spc="48">
                <a:solidFill>
                  <a:srgbClr val="202020"/>
                </a:solidFill>
                <a:latin typeface="HK Grotesk Semi-Bold"/>
                <a:ea typeface="HK Grotesk Semi-Bold"/>
                <a:cs typeface="HK Grotesk Semi-Bold"/>
                <a:sym typeface="HK Grotesk Semi-Bold"/>
              </a:rPr>
              <a:t>SUWANDI - 2702350775</a:t>
            </a:r>
          </a:p>
        </p:txBody>
      </p:sp>
      <p:grpSp>
        <p:nvGrpSpPr>
          <p:cNvPr name="Group 11" id="11"/>
          <p:cNvGrpSpPr/>
          <p:nvPr/>
        </p:nvGrpSpPr>
        <p:grpSpPr>
          <a:xfrm rot="0">
            <a:off x="1028700" y="2862012"/>
            <a:ext cx="12717067" cy="2699320"/>
            <a:chOff x="0" y="0"/>
            <a:chExt cx="16956089" cy="3599093"/>
          </a:xfrm>
        </p:grpSpPr>
        <p:sp>
          <p:nvSpPr>
            <p:cNvPr name="TextBox 12" id="12"/>
            <p:cNvSpPr txBox="true"/>
            <p:nvPr/>
          </p:nvSpPr>
          <p:spPr>
            <a:xfrm rot="0">
              <a:off x="0" y="447953"/>
              <a:ext cx="16956089" cy="2447805"/>
            </a:xfrm>
            <a:prstGeom prst="rect">
              <a:avLst/>
            </a:prstGeom>
          </p:spPr>
          <p:txBody>
            <a:bodyPr anchor="t" rtlCol="false" tIns="0" lIns="0" bIns="0" rIns="0">
              <a:spAutoFit/>
            </a:bodyPr>
            <a:lstStyle/>
            <a:p>
              <a:pPr algn="l" marL="0" indent="0" lvl="0">
                <a:lnSpc>
                  <a:spcPts val="14400"/>
                </a:lnSpc>
                <a:spcBef>
                  <a:spcPct val="0"/>
                </a:spcBef>
              </a:pPr>
              <a:r>
                <a:rPr lang="en-US" b="true" sz="12000">
                  <a:solidFill>
                    <a:srgbClr val="FFFFFF"/>
                  </a:solidFill>
                  <a:latin typeface="HK Grotesk Semi-Bold"/>
                  <a:ea typeface="HK Grotesk Semi-Bold"/>
                  <a:cs typeface="HK Grotesk Semi-Bold"/>
                  <a:sym typeface="HK Grotesk Semi-Bold"/>
                </a:rPr>
                <a:t>FINAL PROJECT</a:t>
              </a:r>
            </a:p>
          </p:txBody>
        </p:sp>
        <p:sp>
          <p:nvSpPr>
            <p:cNvPr name="TextBox 13" id="13"/>
            <p:cNvSpPr txBox="true"/>
            <p:nvPr/>
          </p:nvSpPr>
          <p:spPr>
            <a:xfrm rot="0">
              <a:off x="0" y="-47625"/>
              <a:ext cx="9636101" cy="525138"/>
            </a:xfrm>
            <a:prstGeom prst="rect">
              <a:avLst/>
            </a:prstGeom>
          </p:spPr>
          <p:txBody>
            <a:bodyPr anchor="t" rtlCol="false" tIns="0" lIns="0" bIns="0" rIns="0">
              <a:spAutoFit/>
            </a:bodyPr>
            <a:lstStyle/>
            <a:p>
              <a:pPr algn="l">
                <a:lnSpc>
                  <a:spcPts val="3359"/>
                </a:lnSpc>
              </a:pPr>
              <a:r>
                <a:rPr lang="en-US" sz="2400">
                  <a:solidFill>
                    <a:srgbClr val="FFFFFF"/>
                  </a:solidFill>
                  <a:latin typeface="HK Grotesk Light"/>
                  <a:ea typeface="HK Grotesk Light"/>
                  <a:cs typeface="HK Grotesk Light"/>
                  <a:sym typeface="HK Grotesk Light"/>
                </a:rPr>
                <a:t>BINUS INTERNATIONAL</a:t>
              </a:r>
            </a:p>
          </p:txBody>
        </p:sp>
        <p:sp>
          <p:nvSpPr>
            <p:cNvPr name="TextBox 14" id="14"/>
            <p:cNvSpPr txBox="true"/>
            <p:nvPr/>
          </p:nvSpPr>
          <p:spPr>
            <a:xfrm rot="0">
              <a:off x="0" y="2665088"/>
              <a:ext cx="15628817" cy="934005"/>
            </a:xfrm>
            <a:prstGeom prst="rect">
              <a:avLst/>
            </a:prstGeom>
          </p:spPr>
          <p:txBody>
            <a:bodyPr anchor="t" rtlCol="false" tIns="0" lIns="0" bIns="0" rIns="0">
              <a:spAutoFit/>
            </a:bodyPr>
            <a:lstStyle/>
            <a:p>
              <a:pPr algn="l">
                <a:lnSpc>
                  <a:spcPts val="5880"/>
                </a:lnSpc>
              </a:pPr>
              <a:r>
                <a:rPr lang="en-US" sz="4200" b="true">
                  <a:solidFill>
                    <a:srgbClr val="FFFFFF"/>
                  </a:solidFill>
                  <a:latin typeface="HK Grotesk Medium"/>
                  <a:ea typeface="HK Grotesk Medium"/>
                  <a:cs typeface="HK Grotesk Medium"/>
                  <a:sym typeface="HK Grotesk Medium"/>
                </a:rPr>
                <a:t>ALGORITHM DESIGN AND PROGRAMMING</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281974" y="9258300"/>
            <a:ext cx="19260397" cy="1166707"/>
          </a:xfrm>
          <a:prstGeom prst="rect">
            <a:avLst/>
          </a:prstGeom>
          <a:solidFill>
            <a:srgbClr val="202020"/>
          </a:solidFill>
        </p:spPr>
      </p:sp>
      <p:sp>
        <p:nvSpPr>
          <p:cNvPr name="TextBox 3" id="3"/>
          <p:cNvSpPr txBox="true"/>
          <p:nvPr/>
        </p:nvSpPr>
        <p:spPr>
          <a:xfrm rot="0">
            <a:off x="2728081" y="869141"/>
            <a:ext cx="13240287" cy="923925"/>
          </a:xfrm>
          <a:prstGeom prst="rect">
            <a:avLst/>
          </a:prstGeom>
        </p:spPr>
        <p:txBody>
          <a:bodyPr anchor="t" rtlCol="false" tIns="0" lIns="0" bIns="0" rIns="0">
            <a:spAutoFit/>
          </a:bodyPr>
          <a:lstStyle/>
          <a:p>
            <a:pPr algn="ctr">
              <a:lnSpc>
                <a:spcPts val="7200"/>
              </a:lnSpc>
            </a:pPr>
            <a:r>
              <a:rPr lang="en-US" b="true" sz="6000">
                <a:solidFill>
                  <a:srgbClr val="202020"/>
                </a:solidFill>
                <a:latin typeface="HK Grotesk Bold"/>
                <a:ea typeface="HK Grotesk Bold"/>
                <a:cs typeface="HK Grotesk Bold"/>
                <a:sym typeface="HK Grotesk Bold"/>
              </a:rPr>
              <a:t>Conclusion </a:t>
            </a:r>
          </a:p>
        </p:txBody>
      </p:sp>
      <p:sp>
        <p:nvSpPr>
          <p:cNvPr name="AutoShape 4" id="4"/>
          <p:cNvSpPr/>
          <p:nvPr/>
        </p:nvSpPr>
        <p:spPr>
          <a:xfrm rot="0">
            <a:off x="-827302" y="1028700"/>
            <a:ext cx="19942603" cy="9525"/>
          </a:xfrm>
          <a:prstGeom prst="rect">
            <a:avLst/>
          </a:prstGeom>
          <a:solidFill>
            <a:srgbClr val="202020">
              <a:alpha val="19608"/>
            </a:srgbClr>
          </a:solidFill>
        </p:spPr>
      </p:sp>
      <p:sp>
        <p:nvSpPr>
          <p:cNvPr name="Freeform 5" id="5"/>
          <p:cNvSpPr/>
          <p:nvPr/>
        </p:nvSpPr>
        <p:spPr>
          <a:xfrm flipH="false" flipV="false" rot="-10800000">
            <a:off x="16869287" y="-668604"/>
            <a:ext cx="1027391" cy="2180139"/>
          </a:xfrm>
          <a:custGeom>
            <a:avLst/>
            <a:gdLst/>
            <a:ahLst/>
            <a:cxnLst/>
            <a:rect r="r" b="b" t="t" l="l"/>
            <a:pathLst>
              <a:path h="2180139" w="1027391">
                <a:moveTo>
                  <a:pt x="0" y="0"/>
                </a:moveTo>
                <a:lnTo>
                  <a:pt x="1027390" y="0"/>
                </a:lnTo>
                <a:lnTo>
                  <a:pt x="1027390" y="2180139"/>
                </a:lnTo>
                <a:lnTo>
                  <a:pt x="0" y="2180139"/>
                </a:lnTo>
                <a:lnTo>
                  <a:pt x="0" y="0"/>
                </a:lnTo>
                <a:close/>
              </a:path>
            </a:pathLst>
          </a:custGeom>
          <a:blipFill>
            <a:blip r:embed="rId2"/>
            <a:stretch>
              <a:fillRect l="0" t="0" r="0" b="0"/>
            </a:stretch>
          </a:blipFill>
        </p:spPr>
      </p:sp>
      <p:sp>
        <p:nvSpPr>
          <p:cNvPr name="TextBox 6" id="6"/>
          <p:cNvSpPr txBox="true"/>
          <p:nvPr/>
        </p:nvSpPr>
        <p:spPr>
          <a:xfrm rot="0">
            <a:off x="3713153" y="3073549"/>
            <a:ext cx="11270143" cy="2971800"/>
          </a:xfrm>
          <a:prstGeom prst="rect">
            <a:avLst/>
          </a:prstGeom>
        </p:spPr>
        <p:txBody>
          <a:bodyPr anchor="t" rtlCol="false" tIns="0" lIns="0" bIns="0" rIns="0">
            <a:spAutoFit/>
          </a:bodyPr>
          <a:lstStyle/>
          <a:p>
            <a:pPr algn="just">
              <a:lnSpc>
                <a:spcPts val="2999"/>
              </a:lnSpc>
              <a:spcBef>
                <a:spcPct val="0"/>
              </a:spcBef>
            </a:pPr>
            <a:r>
              <a:rPr lang="en-US" b="true" sz="2499">
                <a:solidFill>
                  <a:srgbClr val="202020"/>
                </a:solidFill>
                <a:latin typeface="HK Grotesk Bold"/>
                <a:ea typeface="HK Grotesk Bold"/>
                <a:cs typeface="HK Grotesk Bold"/>
                <a:sym typeface="HK Grotesk Bold"/>
              </a:rPr>
              <a:t>For small numbers of locations, both algorithms produced very similar results in terms of total distance and duration, with the Dynamic programming route being slightly longer. However, for larger datasets, the Greedy algorithm would  provide fast results due to its relatively low time and space complexities, but it may not provide the optimal solution. On the other hand, dynamic programming would guarantee the more accurate result at the cost of higher computational time due to its recursive approach, and higher time complexities.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281974" y="9258300"/>
            <a:ext cx="19260397" cy="1166707"/>
          </a:xfrm>
          <a:prstGeom prst="rect">
            <a:avLst/>
          </a:prstGeom>
          <a:solidFill>
            <a:srgbClr val="202020"/>
          </a:solidFill>
        </p:spPr>
      </p:sp>
      <p:sp>
        <p:nvSpPr>
          <p:cNvPr name="TextBox 3" id="3"/>
          <p:cNvSpPr txBox="true"/>
          <p:nvPr/>
        </p:nvSpPr>
        <p:spPr>
          <a:xfrm rot="0">
            <a:off x="4586307" y="4219620"/>
            <a:ext cx="9115386" cy="1838235"/>
          </a:xfrm>
          <a:prstGeom prst="rect">
            <a:avLst/>
          </a:prstGeom>
        </p:spPr>
        <p:txBody>
          <a:bodyPr anchor="t" rtlCol="false" tIns="0" lIns="0" bIns="0" rIns="0">
            <a:spAutoFit/>
          </a:bodyPr>
          <a:lstStyle/>
          <a:p>
            <a:pPr algn="ctr">
              <a:lnSpc>
                <a:spcPts val="14400"/>
              </a:lnSpc>
            </a:pPr>
            <a:r>
              <a:rPr lang="en-US" b="true" sz="12000">
                <a:solidFill>
                  <a:srgbClr val="202020"/>
                </a:solidFill>
                <a:latin typeface="HK Grotesk Bold"/>
                <a:ea typeface="HK Grotesk Bold"/>
                <a:cs typeface="HK Grotesk Bold"/>
                <a:sym typeface="HK Grotesk Bold"/>
              </a:rPr>
              <a:t>CODE DEMO</a:t>
            </a:r>
          </a:p>
        </p:txBody>
      </p:sp>
      <p:sp>
        <p:nvSpPr>
          <p:cNvPr name="AutoShape 4" id="4"/>
          <p:cNvSpPr/>
          <p:nvPr/>
        </p:nvSpPr>
        <p:spPr>
          <a:xfrm rot="0">
            <a:off x="-827302" y="1028700"/>
            <a:ext cx="19942603" cy="9525"/>
          </a:xfrm>
          <a:prstGeom prst="rect">
            <a:avLst/>
          </a:prstGeom>
          <a:solidFill>
            <a:srgbClr val="202020">
              <a:alpha val="19608"/>
            </a:srgbClr>
          </a:solidFill>
        </p:spPr>
      </p:sp>
      <p:sp>
        <p:nvSpPr>
          <p:cNvPr name="Freeform 5" id="5"/>
          <p:cNvSpPr/>
          <p:nvPr/>
        </p:nvSpPr>
        <p:spPr>
          <a:xfrm flipH="false" flipV="false" rot="-10800000">
            <a:off x="16869287" y="-668604"/>
            <a:ext cx="1027391" cy="2180139"/>
          </a:xfrm>
          <a:custGeom>
            <a:avLst/>
            <a:gdLst/>
            <a:ahLst/>
            <a:cxnLst/>
            <a:rect r="r" b="b" t="t" l="l"/>
            <a:pathLst>
              <a:path h="2180139" w="1027391">
                <a:moveTo>
                  <a:pt x="0" y="0"/>
                </a:moveTo>
                <a:lnTo>
                  <a:pt x="1027390" y="0"/>
                </a:lnTo>
                <a:lnTo>
                  <a:pt x="1027390" y="2180139"/>
                </a:lnTo>
                <a:lnTo>
                  <a:pt x="0" y="2180139"/>
                </a:lnTo>
                <a:lnTo>
                  <a:pt x="0" y="0"/>
                </a:lnTo>
                <a:close/>
              </a:path>
            </a:pathLst>
          </a:custGeom>
          <a:blipFill>
            <a:blip r:embed="rId2"/>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202020"/>
        </a:solidFill>
      </p:bgPr>
    </p:bg>
    <p:spTree>
      <p:nvGrpSpPr>
        <p:cNvPr id="1" name=""/>
        <p:cNvGrpSpPr/>
        <p:nvPr/>
      </p:nvGrpSpPr>
      <p:grpSpPr>
        <a:xfrm>
          <a:off x="0" y="0"/>
          <a:ext cx="0" cy="0"/>
          <a:chOff x="0" y="0"/>
          <a:chExt cx="0" cy="0"/>
        </a:xfrm>
      </p:grpSpPr>
      <p:sp>
        <p:nvSpPr>
          <p:cNvPr name="AutoShape 2" id="2"/>
          <p:cNvSpPr/>
          <p:nvPr/>
        </p:nvSpPr>
        <p:spPr>
          <a:xfrm rot="0">
            <a:off x="-280572" y="990172"/>
            <a:ext cx="19690132" cy="9525"/>
          </a:xfrm>
          <a:prstGeom prst="rect">
            <a:avLst/>
          </a:prstGeom>
          <a:solidFill>
            <a:srgbClr val="FFFFFF">
              <a:alpha val="19608"/>
            </a:srgbClr>
          </a:solidFill>
        </p:spPr>
      </p:sp>
      <p:sp>
        <p:nvSpPr>
          <p:cNvPr name="Freeform 3" id="3"/>
          <p:cNvSpPr/>
          <p:nvPr/>
        </p:nvSpPr>
        <p:spPr>
          <a:xfrm flipH="false" flipV="false" rot="0">
            <a:off x="11735109" y="1710025"/>
            <a:ext cx="4788529" cy="4712711"/>
          </a:xfrm>
          <a:custGeom>
            <a:avLst/>
            <a:gdLst/>
            <a:ahLst/>
            <a:cxnLst/>
            <a:rect r="r" b="b" t="t" l="l"/>
            <a:pathLst>
              <a:path h="4712711" w="4788529">
                <a:moveTo>
                  <a:pt x="0" y="0"/>
                </a:moveTo>
                <a:lnTo>
                  <a:pt x="4788529" y="0"/>
                </a:lnTo>
                <a:lnTo>
                  <a:pt x="4788529" y="4712711"/>
                </a:lnTo>
                <a:lnTo>
                  <a:pt x="0" y="4712711"/>
                </a:lnTo>
                <a:lnTo>
                  <a:pt x="0" y="0"/>
                </a:lnTo>
                <a:close/>
              </a:path>
            </a:pathLst>
          </a:custGeom>
          <a:blipFill>
            <a:blip r:embed="rId2"/>
            <a:stretch>
              <a:fillRect l="0" t="0" r="0" b="0"/>
            </a:stretch>
          </a:blipFill>
        </p:spPr>
      </p:sp>
      <p:sp>
        <p:nvSpPr>
          <p:cNvPr name="Freeform 4" id="4"/>
          <p:cNvSpPr/>
          <p:nvPr/>
        </p:nvSpPr>
        <p:spPr>
          <a:xfrm flipH="false" flipV="false" rot="-1756775">
            <a:off x="16632607" y="4829895"/>
            <a:ext cx="2371465" cy="5032286"/>
          </a:xfrm>
          <a:custGeom>
            <a:avLst/>
            <a:gdLst/>
            <a:ahLst/>
            <a:cxnLst/>
            <a:rect r="r" b="b" t="t" l="l"/>
            <a:pathLst>
              <a:path h="5032286" w="2371465">
                <a:moveTo>
                  <a:pt x="0" y="0"/>
                </a:moveTo>
                <a:lnTo>
                  <a:pt x="2371465" y="0"/>
                </a:lnTo>
                <a:lnTo>
                  <a:pt x="2371465" y="5032287"/>
                </a:lnTo>
                <a:lnTo>
                  <a:pt x="0" y="5032287"/>
                </a:lnTo>
                <a:lnTo>
                  <a:pt x="0" y="0"/>
                </a:lnTo>
                <a:close/>
              </a:path>
            </a:pathLst>
          </a:custGeom>
          <a:blipFill>
            <a:blip r:embed="rId3"/>
            <a:stretch>
              <a:fillRect l="0" t="0" r="0" b="0"/>
            </a:stretch>
          </a:blipFill>
        </p:spPr>
      </p:sp>
      <p:sp>
        <p:nvSpPr>
          <p:cNvPr name="AutoShape 5" id="5"/>
          <p:cNvSpPr/>
          <p:nvPr/>
        </p:nvSpPr>
        <p:spPr>
          <a:xfrm rot="0">
            <a:off x="-190034" y="7935082"/>
            <a:ext cx="18910550" cy="2351918"/>
          </a:xfrm>
          <a:prstGeom prst="rect">
            <a:avLst/>
          </a:prstGeom>
          <a:solidFill>
            <a:srgbClr val="FFFFFF"/>
          </a:solidFill>
        </p:spPr>
      </p:sp>
      <p:grpSp>
        <p:nvGrpSpPr>
          <p:cNvPr name="Group 6" id="6"/>
          <p:cNvGrpSpPr/>
          <p:nvPr/>
        </p:nvGrpSpPr>
        <p:grpSpPr>
          <a:xfrm rot="0">
            <a:off x="16699083" y="9062253"/>
            <a:ext cx="560217" cy="196047"/>
            <a:chOff x="0" y="0"/>
            <a:chExt cx="1226641" cy="429260"/>
          </a:xfrm>
        </p:grpSpPr>
        <p:sp>
          <p:nvSpPr>
            <p:cNvPr name="Freeform 7" id="7"/>
            <p:cNvSpPr/>
            <p:nvPr/>
          </p:nvSpPr>
          <p:spPr>
            <a:xfrm flipH="false" flipV="false" rot="0">
              <a:off x="0" y="-5080"/>
              <a:ext cx="1226641" cy="434340"/>
            </a:xfrm>
            <a:custGeom>
              <a:avLst/>
              <a:gdLst/>
              <a:ahLst/>
              <a:cxnLst/>
              <a:rect r="r" b="b" t="t" l="l"/>
              <a:pathLst>
                <a:path h="434340" w="1226641">
                  <a:moveTo>
                    <a:pt x="1208861" y="187960"/>
                  </a:moveTo>
                  <a:lnTo>
                    <a:pt x="947241" y="11430"/>
                  </a:lnTo>
                  <a:cubicBezTo>
                    <a:pt x="929461" y="0"/>
                    <a:pt x="906600" y="3810"/>
                    <a:pt x="893900" y="21590"/>
                  </a:cubicBezTo>
                  <a:cubicBezTo>
                    <a:pt x="882471" y="39370"/>
                    <a:pt x="886281" y="62230"/>
                    <a:pt x="904061" y="74930"/>
                  </a:cubicBezTo>
                  <a:lnTo>
                    <a:pt x="1062811" y="181610"/>
                  </a:lnTo>
                  <a:lnTo>
                    <a:pt x="0" y="181610"/>
                  </a:lnTo>
                  <a:lnTo>
                    <a:pt x="0" y="257810"/>
                  </a:lnTo>
                  <a:lnTo>
                    <a:pt x="1062811" y="257810"/>
                  </a:lnTo>
                  <a:lnTo>
                    <a:pt x="904061" y="364490"/>
                  </a:lnTo>
                  <a:cubicBezTo>
                    <a:pt x="886281" y="375920"/>
                    <a:pt x="882471" y="400050"/>
                    <a:pt x="893901" y="417830"/>
                  </a:cubicBezTo>
                  <a:cubicBezTo>
                    <a:pt x="901521" y="429260"/>
                    <a:pt x="912951" y="434340"/>
                    <a:pt x="925651" y="434340"/>
                  </a:cubicBezTo>
                  <a:cubicBezTo>
                    <a:pt x="933271" y="434340"/>
                    <a:pt x="940891" y="431800"/>
                    <a:pt x="947241" y="427990"/>
                  </a:cubicBezTo>
                  <a:lnTo>
                    <a:pt x="1210131" y="251460"/>
                  </a:lnTo>
                  <a:cubicBezTo>
                    <a:pt x="1220291" y="243840"/>
                    <a:pt x="1226641" y="232410"/>
                    <a:pt x="1226641" y="219710"/>
                  </a:cubicBezTo>
                  <a:cubicBezTo>
                    <a:pt x="1226641" y="207010"/>
                    <a:pt x="1220291" y="195580"/>
                    <a:pt x="1208861" y="187960"/>
                  </a:cubicBezTo>
                  <a:close/>
                </a:path>
              </a:pathLst>
            </a:custGeom>
            <a:solidFill>
              <a:srgbClr val="202020"/>
            </a:solidFill>
          </p:spPr>
        </p:sp>
      </p:grpSp>
      <p:sp>
        <p:nvSpPr>
          <p:cNvPr name="Freeform 8" id="8"/>
          <p:cNvSpPr/>
          <p:nvPr/>
        </p:nvSpPr>
        <p:spPr>
          <a:xfrm flipH="false" flipV="false" rot="0">
            <a:off x="7459014" y="6668964"/>
            <a:ext cx="3369973" cy="1178086"/>
          </a:xfrm>
          <a:custGeom>
            <a:avLst/>
            <a:gdLst/>
            <a:ahLst/>
            <a:cxnLst/>
            <a:rect r="r" b="b" t="t" l="l"/>
            <a:pathLst>
              <a:path h="1178086" w="3369973">
                <a:moveTo>
                  <a:pt x="0" y="0"/>
                </a:moveTo>
                <a:lnTo>
                  <a:pt x="3369972" y="0"/>
                </a:lnTo>
                <a:lnTo>
                  <a:pt x="3369972" y="1178086"/>
                </a:lnTo>
                <a:lnTo>
                  <a:pt x="0" y="1178086"/>
                </a:lnTo>
                <a:lnTo>
                  <a:pt x="0" y="0"/>
                </a:lnTo>
                <a:close/>
              </a:path>
            </a:pathLst>
          </a:custGeom>
          <a:blipFill>
            <a:blip r:embed="rId4"/>
            <a:stretch>
              <a:fillRect l="0" t="0" r="0" b="0"/>
            </a:stretch>
          </a:blipFill>
        </p:spPr>
      </p:sp>
      <p:sp>
        <p:nvSpPr>
          <p:cNvPr name="TextBox 9" id="9"/>
          <p:cNvSpPr txBox="true"/>
          <p:nvPr/>
        </p:nvSpPr>
        <p:spPr>
          <a:xfrm rot="0">
            <a:off x="1028700" y="1476375"/>
            <a:ext cx="9190430" cy="5495655"/>
          </a:xfrm>
          <a:prstGeom prst="rect">
            <a:avLst/>
          </a:prstGeom>
        </p:spPr>
        <p:txBody>
          <a:bodyPr anchor="t" rtlCol="false" tIns="0" lIns="0" bIns="0" rIns="0">
            <a:spAutoFit/>
          </a:bodyPr>
          <a:lstStyle/>
          <a:p>
            <a:pPr algn="l">
              <a:lnSpc>
                <a:spcPts val="14400"/>
              </a:lnSpc>
            </a:pPr>
            <a:r>
              <a:rPr lang="en-US" sz="12000" b="true">
                <a:solidFill>
                  <a:srgbClr val="FFFFFF"/>
                </a:solidFill>
                <a:latin typeface="HK Grotesk Semi-Bold"/>
                <a:ea typeface="HK Grotesk Semi-Bold"/>
                <a:cs typeface="HK Grotesk Semi-Bold"/>
                <a:sym typeface="HK Grotesk Semi-Bold"/>
              </a:rPr>
              <a:t>THANK YOU</a:t>
            </a:r>
          </a:p>
          <a:p>
            <a:pPr algn="l" marL="0" indent="0" lvl="0">
              <a:lnSpc>
                <a:spcPts val="14400"/>
              </a:lnSpc>
              <a:spcBef>
                <a:spcPct val="0"/>
              </a:spcBef>
            </a:pPr>
            <a:r>
              <a:rPr lang="en-US" b="true" sz="12000">
                <a:solidFill>
                  <a:srgbClr val="FFFFFF"/>
                </a:solidFill>
                <a:latin typeface="HK Grotesk Semi-Bold"/>
                <a:ea typeface="HK Grotesk Semi-Bold"/>
                <a:cs typeface="HK Grotesk Semi-Bold"/>
                <a:sym typeface="HK Grotesk Semi-Bold"/>
              </a:rPr>
              <a:t>FOR LISTENING</a:t>
            </a:r>
          </a:p>
        </p:txBody>
      </p:sp>
      <p:sp>
        <p:nvSpPr>
          <p:cNvPr name="TextBox 10" id="10"/>
          <p:cNvSpPr txBox="true"/>
          <p:nvPr/>
        </p:nvSpPr>
        <p:spPr>
          <a:xfrm rot="0">
            <a:off x="1028700" y="8889708"/>
            <a:ext cx="10332476" cy="405760"/>
          </a:xfrm>
          <a:prstGeom prst="rect">
            <a:avLst/>
          </a:prstGeom>
        </p:spPr>
        <p:txBody>
          <a:bodyPr anchor="t" rtlCol="false" tIns="0" lIns="0" bIns="0" rIns="0">
            <a:spAutoFit/>
          </a:bodyPr>
          <a:lstStyle/>
          <a:p>
            <a:pPr algn="l">
              <a:lnSpc>
                <a:spcPts val="3359"/>
              </a:lnSpc>
            </a:pPr>
            <a:r>
              <a:rPr lang="en-US" b="true" sz="2400" spc="48">
                <a:solidFill>
                  <a:srgbClr val="202020"/>
                </a:solidFill>
                <a:latin typeface="HK Grotesk Semi-Bold"/>
                <a:ea typeface="HK Grotesk Semi-Bold"/>
                <a:cs typeface="HK Grotesk Semi-Bold"/>
                <a:sym typeface="HK Grotesk Semi-Bold"/>
              </a:rPr>
              <a:t>TERIMA KASIH, ARIGATO, GAMSAHABNIDA, DANKE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827302" y="1028700"/>
            <a:ext cx="19942603" cy="9525"/>
          </a:xfrm>
          <a:prstGeom prst="rect">
            <a:avLst/>
          </a:prstGeom>
          <a:solidFill>
            <a:srgbClr val="202020">
              <a:alpha val="19608"/>
            </a:srgbClr>
          </a:solidFill>
        </p:spPr>
      </p:sp>
      <p:sp>
        <p:nvSpPr>
          <p:cNvPr name="Freeform 3" id="3"/>
          <p:cNvSpPr/>
          <p:nvPr/>
        </p:nvSpPr>
        <p:spPr>
          <a:xfrm flipH="false" flipV="false" rot="1575396">
            <a:off x="-90713" y="7817157"/>
            <a:ext cx="922386" cy="1957319"/>
          </a:xfrm>
          <a:custGeom>
            <a:avLst/>
            <a:gdLst/>
            <a:ahLst/>
            <a:cxnLst/>
            <a:rect r="r" b="b" t="t" l="l"/>
            <a:pathLst>
              <a:path h="1957319" w="922386">
                <a:moveTo>
                  <a:pt x="0" y="0"/>
                </a:moveTo>
                <a:lnTo>
                  <a:pt x="922386" y="0"/>
                </a:lnTo>
                <a:lnTo>
                  <a:pt x="922386" y="1957319"/>
                </a:lnTo>
                <a:lnTo>
                  <a:pt x="0" y="1957319"/>
                </a:lnTo>
                <a:lnTo>
                  <a:pt x="0" y="0"/>
                </a:lnTo>
                <a:close/>
              </a:path>
            </a:pathLst>
          </a:custGeom>
          <a:blipFill>
            <a:blip r:embed="rId2"/>
            <a:stretch>
              <a:fillRect l="0" t="0" r="0" b="0"/>
            </a:stretch>
          </a:blipFill>
        </p:spPr>
      </p:sp>
      <p:sp>
        <p:nvSpPr>
          <p:cNvPr name="AutoShape 4" id="4"/>
          <p:cNvSpPr/>
          <p:nvPr/>
        </p:nvSpPr>
        <p:spPr>
          <a:xfrm rot="0">
            <a:off x="-281974" y="9258300"/>
            <a:ext cx="19260397" cy="1166707"/>
          </a:xfrm>
          <a:prstGeom prst="rect">
            <a:avLst/>
          </a:prstGeom>
          <a:solidFill>
            <a:srgbClr val="202020"/>
          </a:solidFill>
        </p:spPr>
      </p:sp>
      <p:grpSp>
        <p:nvGrpSpPr>
          <p:cNvPr name="Group 5" id="5"/>
          <p:cNvGrpSpPr/>
          <p:nvPr/>
        </p:nvGrpSpPr>
        <p:grpSpPr>
          <a:xfrm rot="0">
            <a:off x="17259300" y="9645607"/>
            <a:ext cx="560217" cy="196047"/>
            <a:chOff x="0" y="0"/>
            <a:chExt cx="1226641" cy="429260"/>
          </a:xfrm>
        </p:grpSpPr>
        <p:sp>
          <p:nvSpPr>
            <p:cNvPr name="Freeform 6" id="6"/>
            <p:cNvSpPr/>
            <p:nvPr/>
          </p:nvSpPr>
          <p:spPr>
            <a:xfrm flipH="false" flipV="false" rot="0">
              <a:off x="0" y="-5080"/>
              <a:ext cx="1226641" cy="434340"/>
            </a:xfrm>
            <a:custGeom>
              <a:avLst/>
              <a:gdLst/>
              <a:ahLst/>
              <a:cxnLst/>
              <a:rect r="r" b="b" t="t" l="l"/>
              <a:pathLst>
                <a:path h="434340" w="1226641">
                  <a:moveTo>
                    <a:pt x="1208861" y="187960"/>
                  </a:moveTo>
                  <a:lnTo>
                    <a:pt x="947241" y="11430"/>
                  </a:lnTo>
                  <a:cubicBezTo>
                    <a:pt x="929461" y="0"/>
                    <a:pt x="906600" y="3810"/>
                    <a:pt x="893900" y="21590"/>
                  </a:cubicBezTo>
                  <a:cubicBezTo>
                    <a:pt x="882471" y="39370"/>
                    <a:pt x="886281" y="62230"/>
                    <a:pt x="904061" y="74930"/>
                  </a:cubicBezTo>
                  <a:lnTo>
                    <a:pt x="1062811" y="181610"/>
                  </a:lnTo>
                  <a:lnTo>
                    <a:pt x="0" y="181610"/>
                  </a:lnTo>
                  <a:lnTo>
                    <a:pt x="0" y="257810"/>
                  </a:lnTo>
                  <a:lnTo>
                    <a:pt x="1062811" y="257810"/>
                  </a:lnTo>
                  <a:lnTo>
                    <a:pt x="904061" y="364490"/>
                  </a:lnTo>
                  <a:cubicBezTo>
                    <a:pt x="886281" y="375920"/>
                    <a:pt x="882471" y="400050"/>
                    <a:pt x="893901" y="417830"/>
                  </a:cubicBezTo>
                  <a:cubicBezTo>
                    <a:pt x="901521" y="429260"/>
                    <a:pt x="912951" y="434340"/>
                    <a:pt x="925651" y="434340"/>
                  </a:cubicBezTo>
                  <a:cubicBezTo>
                    <a:pt x="933271" y="434340"/>
                    <a:pt x="940891" y="431800"/>
                    <a:pt x="947241" y="427990"/>
                  </a:cubicBezTo>
                  <a:lnTo>
                    <a:pt x="1210131" y="251460"/>
                  </a:lnTo>
                  <a:cubicBezTo>
                    <a:pt x="1220291" y="243840"/>
                    <a:pt x="1226641" y="232410"/>
                    <a:pt x="1226641" y="219710"/>
                  </a:cubicBezTo>
                  <a:cubicBezTo>
                    <a:pt x="1226641" y="207010"/>
                    <a:pt x="1220291" y="195580"/>
                    <a:pt x="1208861" y="187960"/>
                  </a:cubicBezTo>
                  <a:close/>
                </a:path>
              </a:pathLst>
            </a:custGeom>
            <a:solidFill>
              <a:srgbClr val="FFFFFF"/>
            </a:solidFill>
          </p:spPr>
        </p:sp>
      </p:grpSp>
      <p:grpSp>
        <p:nvGrpSpPr>
          <p:cNvPr name="Group 7" id="7"/>
          <p:cNvGrpSpPr/>
          <p:nvPr/>
        </p:nvGrpSpPr>
        <p:grpSpPr>
          <a:xfrm rot="0">
            <a:off x="5973603" y="2842438"/>
            <a:ext cx="11116592" cy="3142511"/>
            <a:chOff x="0" y="0"/>
            <a:chExt cx="14822123" cy="4190014"/>
          </a:xfrm>
        </p:grpSpPr>
        <p:sp>
          <p:nvSpPr>
            <p:cNvPr name="TextBox 8" id="8"/>
            <p:cNvSpPr txBox="true"/>
            <p:nvPr/>
          </p:nvSpPr>
          <p:spPr>
            <a:xfrm rot="0">
              <a:off x="0" y="0"/>
              <a:ext cx="14822123" cy="2667150"/>
            </a:xfrm>
            <a:prstGeom prst="rect">
              <a:avLst/>
            </a:prstGeom>
          </p:spPr>
          <p:txBody>
            <a:bodyPr anchor="t" rtlCol="false" tIns="0" lIns="0" bIns="0" rIns="0">
              <a:spAutoFit/>
            </a:bodyPr>
            <a:lstStyle/>
            <a:p>
              <a:pPr algn="l">
                <a:lnSpc>
                  <a:spcPts val="8159"/>
                </a:lnSpc>
              </a:pPr>
              <a:r>
                <a:rPr lang="en-US" sz="6799" b="true">
                  <a:solidFill>
                    <a:srgbClr val="202020"/>
                  </a:solidFill>
                  <a:latin typeface="HK Grotesk Semi-Bold"/>
                  <a:ea typeface="HK Grotesk Semi-Bold"/>
                  <a:cs typeface="HK Grotesk Semi-Bold"/>
                  <a:sym typeface="HK Grotesk Semi-Bold"/>
                </a:rPr>
                <a:t>PROJECT TITLE: </a:t>
              </a:r>
            </a:p>
            <a:p>
              <a:pPr algn="l">
                <a:lnSpc>
                  <a:spcPts val="7679"/>
                </a:lnSpc>
              </a:pPr>
              <a:r>
                <a:rPr lang="en-US" sz="6399" b="true">
                  <a:solidFill>
                    <a:srgbClr val="202020"/>
                  </a:solidFill>
                  <a:latin typeface="HK Grotesk Semi-Bold"/>
                  <a:ea typeface="HK Grotesk Semi-Bold"/>
                  <a:cs typeface="HK Grotesk Semi-Bold"/>
                  <a:sym typeface="HK Grotesk Semi-Bold"/>
                </a:rPr>
                <a:t>Delivery Route Optimization</a:t>
              </a:r>
            </a:p>
          </p:txBody>
        </p:sp>
        <p:sp>
          <p:nvSpPr>
            <p:cNvPr name="TextBox 9" id="9"/>
            <p:cNvSpPr txBox="true"/>
            <p:nvPr/>
          </p:nvSpPr>
          <p:spPr>
            <a:xfrm rot="0">
              <a:off x="0" y="2906998"/>
              <a:ext cx="14822123" cy="1283017"/>
            </a:xfrm>
            <a:prstGeom prst="rect">
              <a:avLst/>
            </a:prstGeom>
          </p:spPr>
          <p:txBody>
            <a:bodyPr anchor="t" rtlCol="false" tIns="0" lIns="0" bIns="0" rIns="0">
              <a:spAutoFit/>
            </a:bodyPr>
            <a:lstStyle/>
            <a:p>
              <a:pPr algn="l">
                <a:lnSpc>
                  <a:spcPts val="3919"/>
                </a:lnSpc>
              </a:pPr>
              <a:r>
                <a:rPr lang="en-US" sz="2800" b="true">
                  <a:solidFill>
                    <a:srgbClr val="202020"/>
                  </a:solidFill>
                  <a:latin typeface="HK Grotesk Medium"/>
                  <a:ea typeface="HK Grotesk Medium"/>
                  <a:cs typeface="HK Grotesk Medium"/>
                  <a:sym typeface="HK Grotesk Medium"/>
                </a:rPr>
                <a:t>Route Optimization Using Greedy and Dynamic Programming Approaches</a:t>
              </a:r>
            </a:p>
          </p:txBody>
        </p:sp>
      </p:grpSp>
      <p:sp>
        <p:nvSpPr>
          <p:cNvPr name="Freeform 10" id="10"/>
          <p:cNvSpPr/>
          <p:nvPr/>
        </p:nvSpPr>
        <p:spPr>
          <a:xfrm flipH="false" flipV="false" rot="-369062">
            <a:off x="873506" y="7365501"/>
            <a:ext cx="687068" cy="697209"/>
          </a:xfrm>
          <a:custGeom>
            <a:avLst/>
            <a:gdLst/>
            <a:ahLst/>
            <a:cxnLst/>
            <a:rect r="r" b="b" t="t" l="l"/>
            <a:pathLst>
              <a:path h="697209" w="687068">
                <a:moveTo>
                  <a:pt x="0" y="0"/>
                </a:moveTo>
                <a:lnTo>
                  <a:pt x="687068" y="0"/>
                </a:lnTo>
                <a:lnTo>
                  <a:pt x="687068" y="697209"/>
                </a:lnTo>
                <a:lnTo>
                  <a:pt x="0" y="69720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12598344" y="2842438"/>
            <a:ext cx="752662" cy="824630"/>
          </a:xfrm>
          <a:custGeom>
            <a:avLst/>
            <a:gdLst/>
            <a:ahLst/>
            <a:cxnLst/>
            <a:rect r="r" b="b" t="t" l="l"/>
            <a:pathLst>
              <a:path h="824630" w="752662">
                <a:moveTo>
                  <a:pt x="0" y="0"/>
                </a:moveTo>
                <a:lnTo>
                  <a:pt x="752661" y="0"/>
                </a:lnTo>
                <a:lnTo>
                  <a:pt x="752661" y="824629"/>
                </a:lnTo>
                <a:lnTo>
                  <a:pt x="0" y="82462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2" id="12"/>
          <p:cNvSpPr txBox="true"/>
          <p:nvPr/>
        </p:nvSpPr>
        <p:spPr>
          <a:xfrm rot="0">
            <a:off x="12598344" y="5357537"/>
            <a:ext cx="5428025" cy="4386093"/>
          </a:xfrm>
          <a:prstGeom prst="rect">
            <a:avLst/>
          </a:prstGeom>
        </p:spPr>
        <p:txBody>
          <a:bodyPr anchor="t" rtlCol="false" tIns="0" lIns="0" bIns="0" rIns="0">
            <a:spAutoFit/>
          </a:bodyPr>
          <a:lstStyle/>
          <a:p>
            <a:pPr algn="ctr">
              <a:lnSpc>
                <a:spcPts val="34671"/>
              </a:lnSpc>
            </a:pPr>
            <a:r>
              <a:rPr lang="en-US" b="true" sz="28892">
                <a:solidFill>
                  <a:srgbClr val="202020">
                    <a:alpha val="9804"/>
                  </a:srgbClr>
                </a:solidFill>
                <a:latin typeface="HK Grotesk Bold"/>
                <a:ea typeface="HK Grotesk Bold"/>
                <a:cs typeface="HK Grotesk Bold"/>
                <a:sym typeface="HK Grotesk Bold"/>
              </a:rPr>
              <a:t>02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AFDFD"/>
        </a:solidFill>
      </p:bgPr>
    </p:bg>
    <p:spTree>
      <p:nvGrpSpPr>
        <p:cNvPr id="1" name=""/>
        <p:cNvGrpSpPr/>
        <p:nvPr/>
      </p:nvGrpSpPr>
      <p:grpSpPr>
        <a:xfrm>
          <a:off x="0" y="0"/>
          <a:ext cx="0" cy="0"/>
          <a:chOff x="0" y="0"/>
          <a:chExt cx="0" cy="0"/>
        </a:xfrm>
      </p:grpSpPr>
      <p:sp>
        <p:nvSpPr>
          <p:cNvPr name="AutoShape 2" id="2"/>
          <p:cNvSpPr/>
          <p:nvPr/>
        </p:nvSpPr>
        <p:spPr>
          <a:xfrm rot="0">
            <a:off x="-827302" y="1028700"/>
            <a:ext cx="19942603" cy="9525"/>
          </a:xfrm>
          <a:prstGeom prst="rect">
            <a:avLst/>
          </a:prstGeom>
          <a:solidFill>
            <a:srgbClr val="202020">
              <a:alpha val="19608"/>
            </a:srgbClr>
          </a:solidFill>
        </p:spPr>
      </p:sp>
      <p:grpSp>
        <p:nvGrpSpPr>
          <p:cNvPr name="Group 3" id="3"/>
          <p:cNvGrpSpPr/>
          <p:nvPr/>
        </p:nvGrpSpPr>
        <p:grpSpPr>
          <a:xfrm rot="0">
            <a:off x="6422817" y="2137710"/>
            <a:ext cx="11116592" cy="5575239"/>
            <a:chOff x="0" y="0"/>
            <a:chExt cx="14822123" cy="7433652"/>
          </a:xfrm>
        </p:grpSpPr>
        <p:sp>
          <p:nvSpPr>
            <p:cNvPr name="TextBox 4" id="4"/>
            <p:cNvSpPr txBox="true"/>
            <p:nvPr/>
          </p:nvSpPr>
          <p:spPr>
            <a:xfrm rot="0">
              <a:off x="0" y="0"/>
              <a:ext cx="14822123" cy="1371720"/>
            </a:xfrm>
            <a:prstGeom prst="rect">
              <a:avLst/>
            </a:prstGeom>
          </p:spPr>
          <p:txBody>
            <a:bodyPr anchor="t" rtlCol="false" tIns="0" lIns="0" bIns="0" rIns="0">
              <a:spAutoFit/>
            </a:bodyPr>
            <a:lstStyle/>
            <a:p>
              <a:pPr algn="l">
                <a:lnSpc>
                  <a:spcPts val="8159"/>
                </a:lnSpc>
              </a:pPr>
              <a:r>
                <a:rPr lang="en-US" sz="6799" b="true">
                  <a:solidFill>
                    <a:srgbClr val="202020"/>
                  </a:solidFill>
                  <a:latin typeface="HK Grotesk Semi-Bold"/>
                  <a:ea typeface="HK Grotesk Semi-Bold"/>
                  <a:cs typeface="HK Grotesk Semi-Bold"/>
                  <a:sym typeface="HK Grotesk Semi-Bold"/>
                </a:rPr>
                <a:t>PROBLEM</a:t>
              </a:r>
            </a:p>
          </p:txBody>
        </p:sp>
        <p:sp>
          <p:nvSpPr>
            <p:cNvPr name="TextBox 5" id="5"/>
            <p:cNvSpPr txBox="true"/>
            <p:nvPr/>
          </p:nvSpPr>
          <p:spPr>
            <a:xfrm rot="0">
              <a:off x="0" y="1527728"/>
              <a:ext cx="14822123" cy="5905923"/>
            </a:xfrm>
            <a:prstGeom prst="rect">
              <a:avLst/>
            </a:prstGeom>
          </p:spPr>
          <p:txBody>
            <a:bodyPr anchor="t" rtlCol="false" tIns="0" lIns="0" bIns="0" rIns="0">
              <a:spAutoFit/>
            </a:bodyPr>
            <a:lstStyle/>
            <a:p>
              <a:pPr algn="l">
                <a:lnSpc>
                  <a:spcPts val="3919"/>
                </a:lnSpc>
              </a:pPr>
              <a:r>
                <a:rPr lang="en-US" sz="2800" b="true">
                  <a:solidFill>
                    <a:srgbClr val="202020"/>
                  </a:solidFill>
                  <a:latin typeface="HK Grotesk Medium"/>
                  <a:ea typeface="HK Grotesk Medium"/>
                  <a:cs typeface="HK Grotesk Medium"/>
                  <a:sym typeface="HK Grotesk Medium"/>
                </a:rPr>
                <a:t>In the era of rapid-ecommerce growth and increasing demand for efficient logistics solutions, delivery route optimization could be a significant challenge for delivery companies. Poor route planning can lead to higher fuel costs, longer delivery times, and inefficient resource utilization. This project aims to optimize the delivery route by implementing techniques like greedy algorithms, and dynamic programming. By focusing on these methodologies, we will analyze their effectiveness in minimizing travel distance, reducing delivery time, and optimizing overall logistics cost.</a:t>
              </a:r>
            </a:p>
          </p:txBody>
        </p:sp>
        <p:sp>
          <p:nvSpPr>
            <p:cNvPr name="Freeform 6" id="6"/>
            <p:cNvSpPr/>
            <p:nvPr/>
          </p:nvSpPr>
          <p:spPr>
            <a:xfrm flipH="false" flipV="false" rot="0">
              <a:off x="5507738" y="130083"/>
              <a:ext cx="1098551" cy="936765"/>
            </a:xfrm>
            <a:custGeom>
              <a:avLst/>
              <a:gdLst/>
              <a:ahLst/>
              <a:cxnLst/>
              <a:rect r="r" b="b" t="t" l="l"/>
              <a:pathLst>
                <a:path h="936765" w="1098551">
                  <a:moveTo>
                    <a:pt x="0" y="0"/>
                  </a:moveTo>
                  <a:lnTo>
                    <a:pt x="1098551" y="0"/>
                  </a:lnTo>
                  <a:lnTo>
                    <a:pt x="1098551" y="936764"/>
                  </a:lnTo>
                  <a:lnTo>
                    <a:pt x="0" y="9367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7" id="7"/>
          <p:cNvSpPr/>
          <p:nvPr/>
        </p:nvSpPr>
        <p:spPr>
          <a:xfrm flipH="false" flipV="false" rot="-2219420">
            <a:off x="17377414" y="7790139"/>
            <a:ext cx="884207" cy="1876301"/>
          </a:xfrm>
          <a:custGeom>
            <a:avLst/>
            <a:gdLst/>
            <a:ahLst/>
            <a:cxnLst/>
            <a:rect r="r" b="b" t="t" l="l"/>
            <a:pathLst>
              <a:path h="1876301" w="884207">
                <a:moveTo>
                  <a:pt x="0" y="0"/>
                </a:moveTo>
                <a:lnTo>
                  <a:pt x="884207" y="0"/>
                </a:lnTo>
                <a:lnTo>
                  <a:pt x="884207" y="1876301"/>
                </a:lnTo>
                <a:lnTo>
                  <a:pt x="0" y="1876301"/>
                </a:lnTo>
                <a:lnTo>
                  <a:pt x="0" y="0"/>
                </a:lnTo>
                <a:close/>
              </a:path>
            </a:pathLst>
          </a:custGeom>
          <a:blipFill>
            <a:blip r:embed="rId4"/>
            <a:stretch>
              <a:fillRect l="0" t="0" r="0" b="0"/>
            </a:stretch>
          </a:blipFill>
        </p:spPr>
      </p:sp>
      <p:sp>
        <p:nvSpPr>
          <p:cNvPr name="AutoShape 8" id="8"/>
          <p:cNvSpPr/>
          <p:nvPr/>
        </p:nvSpPr>
        <p:spPr>
          <a:xfrm rot="0">
            <a:off x="-281974" y="9258300"/>
            <a:ext cx="19260397" cy="1166707"/>
          </a:xfrm>
          <a:prstGeom prst="rect">
            <a:avLst/>
          </a:prstGeom>
          <a:solidFill>
            <a:srgbClr val="202020"/>
          </a:solidFill>
        </p:spPr>
      </p:sp>
      <p:grpSp>
        <p:nvGrpSpPr>
          <p:cNvPr name="Group 9" id="9"/>
          <p:cNvGrpSpPr/>
          <p:nvPr/>
        </p:nvGrpSpPr>
        <p:grpSpPr>
          <a:xfrm rot="0">
            <a:off x="17259300" y="9645607"/>
            <a:ext cx="560217" cy="196047"/>
            <a:chOff x="0" y="0"/>
            <a:chExt cx="1226641" cy="429260"/>
          </a:xfrm>
        </p:grpSpPr>
        <p:sp>
          <p:nvSpPr>
            <p:cNvPr name="Freeform 10" id="10"/>
            <p:cNvSpPr/>
            <p:nvPr/>
          </p:nvSpPr>
          <p:spPr>
            <a:xfrm flipH="false" flipV="false" rot="0">
              <a:off x="0" y="-5080"/>
              <a:ext cx="1226641" cy="434340"/>
            </a:xfrm>
            <a:custGeom>
              <a:avLst/>
              <a:gdLst/>
              <a:ahLst/>
              <a:cxnLst/>
              <a:rect r="r" b="b" t="t" l="l"/>
              <a:pathLst>
                <a:path h="434340" w="1226641">
                  <a:moveTo>
                    <a:pt x="1208861" y="187960"/>
                  </a:moveTo>
                  <a:lnTo>
                    <a:pt x="947241" y="11430"/>
                  </a:lnTo>
                  <a:cubicBezTo>
                    <a:pt x="929461" y="0"/>
                    <a:pt x="906600" y="3810"/>
                    <a:pt x="893900" y="21590"/>
                  </a:cubicBezTo>
                  <a:cubicBezTo>
                    <a:pt x="882471" y="39370"/>
                    <a:pt x="886281" y="62230"/>
                    <a:pt x="904061" y="74930"/>
                  </a:cubicBezTo>
                  <a:lnTo>
                    <a:pt x="1062811" y="181610"/>
                  </a:lnTo>
                  <a:lnTo>
                    <a:pt x="0" y="181610"/>
                  </a:lnTo>
                  <a:lnTo>
                    <a:pt x="0" y="257810"/>
                  </a:lnTo>
                  <a:lnTo>
                    <a:pt x="1062811" y="257810"/>
                  </a:lnTo>
                  <a:lnTo>
                    <a:pt x="904061" y="364490"/>
                  </a:lnTo>
                  <a:cubicBezTo>
                    <a:pt x="886281" y="375920"/>
                    <a:pt x="882471" y="400050"/>
                    <a:pt x="893901" y="417830"/>
                  </a:cubicBezTo>
                  <a:cubicBezTo>
                    <a:pt x="901521" y="429260"/>
                    <a:pt x="912951" y="434340"/>
                    <a:pt x="925651" y="434340"/>
                  </a:cubicBezTo>
                  <a:cubicBezTo>
                    <a:pt x="933271" y="434340"/>
                    <a:pt x="940891" y="431800"/>
                    <a:pt x="947241" y="427990"/>
                  </a:cubicBezTo>
                  <a:lnTo>
                    <a:pt x="1210131" y="251460"/>
                  </a:lnTo>
                  <a:cubicBezTo>
                    <a:pt x="1220291" y="243840"/>
                    <a:pt x="1226641" y="232410"/>
                    <a:pt x="1226641" y="219710"/>
                  </a:cubicBezTo>
                  <a:cubicBezTo>
                    <a:pt x="1226641" y="207010"/>
                    <a:pt x="1220291" y="195580"/>
                    <a:pt x="1208861" y="187960"/>
                  </a:cubicBezTo>
                  <a:close/>
                </a:path>
              </a:pathLst>
            </a:custGeom>
            <a:solidFill>
              <a:srgbClr val="FFFFFF"/>
            </a:solidFill>
          </p:spPr>
        </p:sp>
      </p:grpSp>
      <p:sp>
        <p:nvSpPr>
          <p:cNvPr name="TextBox 11" id="11"/>
          <p:cNvSpPr txBox="true"/>
          <p:nvPr/>
        </p:nvSpPr>
        <p:spPr>
          <a:xfrm rot="0">
            <a:off x="230202" y="2921869"/>
            <a:ext cx="5428025" cy="4403293"/>
          </a:xfrm>
          <a:prstGeom prst="rect">
            <a:avLst/>
          </a:prstGeom>
        </p:spPr>
        <p:txBody>
          <a:bodyPr anchor="t" rtlCol="false" tIns="0" lIns="0" bIns="0" rIns="0">
            <a:spAutoFit/>
          </a:bodyPr>
          <a:lstStyle/>
          <a:p>
            <a:pPr algn="ctr">
              <a:lnSpc>
                <a:spcPts val="34671"/>
              </a:lnSpc>
            </a:pPr>
            <a:r>
              <a:rPr lang="en-US" b="true" sz="28892">
                <a:solidFill>
                  <a:srgbClr val="202020">
                    <a:alpha val="9804"/>
                  </a:srgbClr>
                </a:solidFill>
                <a:latin typeface="HK Grotesk Bold"/>
                <a:ea typeface="HK Grotesk Bold"/>
                <a:cs typeface="HK Grotesk Bold"/>
                <a:sym typeface="HK Grotesk Bold"/>
              </a:rPr>
              <a:t>03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AFDFD"/>
        </a:solidFill>
      </p:bgPr>
    </p:bg>
    <p:spTree>
      <p:nvGrpSpPr>
        <p:cNvPr id="1" name=""/>
        <p:cNvGrpSpPr/>
        <p:nvPr/>
      </p:nvGrpSpPr>
      <p:grpSpPr>
        <a:xfrm>
          <a:off x="0" y="0"/>
          <a:ext cx="0" cy="0"/>
          <a:chOff x="0" y="0"/>
          <a:chExt cx="0" cy="0"/>
        </a:xfrm>
      </p:grpSpPr>
      <p:sp>
        <p:nvSpPr>
          <p:cNvPr name="Freeform 2" id="2"/>
          <p:cNvSpPr/>
          <p:nvPr/>
        </p:nvSpPr>
        <p:spPr>
          <a:xfrm flipH="false" flipV="false" rot="0">
            <a:off x="1172357" y="8025583"/>
            <a:ext cx="915087" cy="1941830"/>
          </a:xfrm>
          <a:custGeom>
            <a:avLst/>
            <a:gdLst/>
            <a:ahLst/>
            <a:cxnLst/>
            <a:rect r="r" b="b" t="t" l="l"/>
            <a:pathLst>
              <a:path h="1941830" w="915087">
                <a:moveTo>
                  <a:pt x="0" y="0"/>
                </a:moveTo>
                <a:lnTo>
                  <a:pt x="915088" y="0"/>
                </a:lnTo>
                <a:lnTo>
                  <a:pt x="915088" y="1941830"/>
                </a:lnTo>
                <a:lnTo>
                  <a:pt x="0" y="1941830"/>
                </a:lnTo>
                <a:lnTo>
                  <a:pt x="0" y="0"/>
                </a:lnTo>
                <a:close/>
              </a:path>
            </a:pathLst>
          </a:custGeom>
          <a:blipFill>
            <a:blip r:embed="rId2"/>
            <a:stretch>
              <a:fillRect l="0" t="0" r="0" b="0"/>
            </a:stretch>
          </a:blipFill>
        </p:spPr>
      </p:sp>
      <p:sp>
        <p:nvSpPr>
          <p:cNvPr name="AutoShape 3" id="3"/>
          <p:cNvSpPr/>
          <p:nvPr/>
        </p:nvSpPr>
        <p:spPr>
          <a:xfrm rot="0">
            <a:off x="-281974" y="9258300"/>
            <a:ext cx="19260397" cy="1166707"/>
          </a:xfrm>
          <a:prstGeom prst="rect">
            <a:avLst/>
          </a:prstGeom>
          <a:solidFill>
            <a:srgbClr val="202020"/>
          </a:solidFill>
        </p:spPr>
      </p:sp>
      <p:sp>
        <p:nvSpPr>
          <p:cNvPr name="AutoShape 4" id="4"/>
          <p:cNvSpPr/>
          <p:nvPr/>
        </p:nvSpPr>
        <p:spPr>
          <a:xfrm rot="0">
            <a:off x="-827302" y="1028700"/>
            <a:ext cx="19942603" cy="9525"/>
          </a:xfrm>
          <a:prstGeom prst="rect">
            <a:avLst/>
          </a:prstGeom>
          <a:solidFill>
            <a:srgbClr val="202020">
              <a:alpha val="19608"/>
            </a:srgbClr>
          </a:solidFill>
        </p:spPr>
      </p:sp>
      <p:sp>
        <p:nvSpPr>
          <p:cNvPr name="Freeform 5" id="5"/>
          <p:cNvSpPr/>
          <p:nvPr/>
        </p:nvSpPr>
        <p:spPr>
          <a:xfrm flipH="false" flipV="false" rot="0">
            <a:off x="1629901" y="2794679"/>
            <a:ext cx="3231988" cy="4114800"/>
          </a:xfrm>
          <a:custGeom>
            <a:avLst/>
            <a:gdLst/>
            <a:ahLst/>
            <a:cxnLst/>
            <a:rect r="r" b="b" t="t" l="l"/>
            <a:pathLst>
              <a:path h="4114800" w="3231988">
                <a:moveTo>
                  <a:pt x="0" y="0"/>
                </a:moveTo>
                <a:lnTo>
                  <a:pt x="3231988" y="0"/>
                </a:lnTo>
                <a:lnTo>
                  <a:pt x="3231988"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0">
            <a:off x="5790865" y="5718766"/>
            <a:ext cx="11126117" cy="2381426"/>
            <a:chOff x="0" y="0"/>
            <a:chExt cx="14834823" cy="3175235"/>
          </a:xfrm>
        </p:grpSpPr>
        <p:sp>
          <p:nvSpPr>
            <p:cNvPr name="TextBox 7" id="7"/>
            <p:cNvSpPr txBox="true"/>
            <p:nvPr/>
          </p:nvSpPr>
          <p:spPr>
            <a:xfrm rot="0">
              <a:off x="0" y="-9525"/>
              <a:ext cx="14822123" cy="809695"/>
            </a:xfrm>
            <a:prstGeom prst="rect">
              <a:avLst/>
            </a:prstGeom>
          </p:spPr>
          <p:txBody>
            <a:bodyPr anchor="t" rtlCol="false" tIns="0" lIns="0" bIns="0" rIns="0">
              <a:spAutoFit/>
            </a:bodyPr>
            <a:lstStyle/>
            <a:p>
              <a:pPr algn="l">
                <a:lnSpc>
                  <a:spcPts val="4799"/>
                </a:lnSpc>
              </a:pPr>
              <a:r>
                <a:rPr lang="en-US" sz="3999" b="true">
                  <a:solidFill>
                    <a:srgbClr val="202020"/>
                  </a:solidFill>
                  <a:latin typeface="Josefin Sans Semi-Bold"/>
                  <a:ea typeface="Josefin Sans Semi-Bold"/>
                  <a:cs typeface="Josefin Sans Semi-Bold"/>
                  <a:sym typeface="Josefin Sans Semi-Bold"/>
                </a:rPr>
                <a:t>Data sources</a:t>
              </a:r>
            </a:p>
          </p:txBody>
        </p:sp>
        <p:sp>
          <p:nvSpPr>
            <p:cNvPr name="TextBox 8" id="8"/>
            <p:cNvSpPr txBox="true"/>
            <p:nvPr/>
          </p:nvSpPr>
          <p:spPr>
            <a:xfrm rot="0">
              <a:off x="12700" y="886825"/>
              <a:ext cx="14822123" cy="2288410"/>
            </a:xfrm>
            <a:prstGeom prst="rect">
              <a:avLst/>
            </a:prstGeom>
          </p:spPr>
          <p:txBody>
            <a:bodyPr anchor="t" rtlCol="false" tIns="0" lIns="0" bIns="0" rIns="0">
              <a:spAutoFit/>
            </a:bodyPr>
            <a:lstStyle/>
            <a:p>
              <a:pPr algn="l" marL="712468" indent="-356234" lvl="1">
                <a:lnSpc>
                  <a:spcPts val="4619"/>
                </a:lnSpc>
                <a:buFont typeface="Arial"/>
                <a:buChar char="•"/>
              </a:pPr>
              <a:r>
                <a:rPr lang="en-US" b="true" sz="3299">
                  <a:solidFill>
                    <a:srgbClr val="202020"/>
                  </a:solidFill>
                  <a:latin typeface="HK Grotesk Medium"/>
                  <a:ea typeface="HK Grotesk Medium"/>
                  <a:cs typeface="HK Grotesk Medium"/>
                  <a:sym typeface="HK Grotesk Medium"/>
                </a:rPr>
                <a:t>Distance Matrix API</a:t>
              </a:r>
            </a:p>
            <a:p>
              <a:pPr algn="l" marL="712468" indent="-356234" lvl="1">
                <a:lnSpc>
                  <a:spcPts val="4619"/>
                </a:lnSpc>
                <a:buFont typeface="Arial"/>
                <a:buChar char="•"/>
              </a:pPr>
              <a:r>
                <a:rPr lang="en-US" b="true" sz="3299">
                  <a:solidFill>
                    <a:srgbClr val="202020"/>
                  </a:solidFill>
                  <a:latin typeface="HK Grotesk Medium"/>
                  <a:ea typeface="HK Grotesk Medium"/>
                  <a:cs typeface="HK Grotesk Medium"/>
                  <a:sym typeface="HK Grotesk Medium"/>
                </a:rPr>
                <a:t>Geocoding API</a:t>
              </a:r>
            </a:p>
            <a:p>
              <a:pPr algn="l" marL="712468" indent="-356234" lvl="1">
                <a:lnSpc>
                  <a:spcPts val="4619"/>
                </a:lnSpc>
                <a:buFont typeface="Arial"/>
                <a:buChar char="•"/>
              </a:pPr>
              <a:r>
                <a:rPr lang="en-US" b="true" sz="3299">
                  <a:solidFill>
                    <a:srgbClr val="202020"/>
                  </a:solidFill>
                  <a:latin typeface="HK Grotesk Medium"/>
                  <a:ea typeface="HK Grotesk Medium"/>
                  <a:cs typeface="HK Grotesk Medium"/>
                  <a:sym typeface="HK Grotesk Medium"/>
                </a:rPr>
                <a:t>Directions API</a:t>
              </a:r>
            </a:p>
          </p:txBody>
        </p:sp>
      </p:grpSp>
      <p:grpSp>
        <p:nvGrpSpPr>
          <p:cNvPr name="Group 9" id="9"/>
          <p:cNvGrpSpPr/>
          <p:nvPr/>
        </p:nvGrpSpPr>
        <p:grpSpPr>
          <a:xfrm rot="0">
            <a:off x="5790865" y="1815154"/>
            <a:ext cx="11126117" cy="3572056"/>
            <a:chOff x="0" y="0"/>
            <a:chExt cx="14834823" cy="4762741"/>
          </a:xfrm>
        </p:grpSpPr>
        <p:sp>
          <p:nvSpPr>
            <p:cNvPr name="TextBox 10" id="10"/>
            <p:cNvSpPr txBox="true"/>
            <p:nvPr/>
          </p:nvSpPr>
          <p:spPr>
            <a:xfrm rot="0">
              <a:off x="0" y="-9525"/>
              <a:ext cx="14822123" cy="1622372"/>
            </a:xfrm>
            <a:prstGeom prst="rect">
              <a:avLst/>
            </a:prstGeom>
          </p:spPr>
          <p:txBody>
            <a:bodyPr anchor="t" rtlCol="false" tIns="0" lIns="0" bIns="0" rIns="0">
              <a:spAutoFit/>
            </a:bodyPr>
            <a:lstStyle/>
            <a:p>
              <a:pPr algn="l">
                <a:lnSpc>
                  <a:spcPts val="9599"/>
                </a:lnSpc>
              </a:pPr>
              <a:r>
                <a:rPr lang="en-US" sz="7999" b="true">
                  <a:solidFill>
                    <a:srgbClr val="202020"/>
                  </a:solidFill>
                  <a:latin typeface="Josefin Sans Semi-Bold"/>
                  <a:ea typeface="Josefin Sans Semi-Bold"/>
                  <a:cs typeface="Josefin Sans Semi-Bold"/>
                  <a:sym typeface="Josefin Sans Semi-Bold"/>
                </a:rPr>
                <a:t>Solution:</a:t>
              </a:r>
            </a:p>
          </p:txBody>
        </p:sp>
        <p:sp>
          <p:nvSpPr>
            <p:cNvPr name="TextBox 11" id="11"/>
            <p:cNvSpPr txBox="true"/>
            <p:nvPr/>
          </p:nvSpPr>
          <p:spPr>
            <a:xfrm rot="0">
              <a:off x="12700" y="1699501"/>
              <a:ext cx="14822123" cy="3063240"/>
            </a:xfrm>
            <a:prstGeom prst="rect">
              <a:avLst/>
            </a:prstGeom>
          </p:spPr>
          <p:txBody>
            <a:bodyPr anchor="t" rtlCol="false" tIns="0" lIns="0" bIns="0" rIns="0">
              <a:spAutoFit/>
            </a:bodyPr>
            <a:lstStyle/>
            <a:p>
              <a:pPr algn="l">
                <a:lnSpc>
                  <a:spcPts val="4619"/>
                </a:lnSpc>
              </a:pPr>
              <a:r>
                <a:rPr lang="en-US" sz="3299" b="true">
                  <a:solidFill>
                    <a:srgbClr val="202020"/>
                  </a:solidFill>
                  <a:latin typeface="HK Grotesk Medium"/>
                  <a:ea typeface="HK Grotesk Medium"/>
                  <a:cs typeface="HK Grotesk Medium"/>
                  <a:sym typeface="HK Grotesk Medium"/>
                </a:rPr>
                <a:t>we are going to make route optimization to reduce delivery distance by using Dijkstra’s algorithm and Dynamic programming approach to find the shortest paths for the drivers, and compare them to find the most efficient</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02020"/>
        </a:solidFill>
      </p:bgPr>
    </p:bg>
    <p:spTree>
      <p:nvGrpSpPr>
        <p:cNvPr id="1" name=""/>
        <p:cNvGrpSpPr/>
        <p:nvPr/>
      </p:nvGrpSpPr>
      <p:grpSpPr>
        <a:xfrm>
          <a:off x="0" y="0"/>
          <a:ext cx="0" cy="0"/>
          <a:chOff x="0" y="0"/>
          <a:chExt cx="0" cy="0"/>
        </a:xfrm>
      </p:grpSpPr>
      <p:sp>
        <p:nvSpPr>
          <p:cNvPr name="AutoShape 2" id="2"/>
          <p:cNvSpPr/>
          <p:nvPr/>
        </p:nvSpPr>
        <p:spPr>
          <a:xfrm rot="0">
            <a:off x="-378767" y="788236"/>
            <a:ext cx="19690132" cy="9525"/>
          </a:xfrm>
          <a:prstGeom prst="rect">
            <a:avLst/>
          </a:prstGeom>
          <a:solidFill>
            <a:srgbClr val="FFFFFF">
              <a:alpha val="19608"/>
            </a:srgbClr>
          </a:solidFill>
        </p:spPr>
      </p:sp>
      <p:grpSp>
        <p:nvGrpSpPr>
          <p:cNvPr name="Group 3" id="3"/>
          <p:cNvGrpSpPr/>
          <p:nvPr/>
        </p:nvGrpSpPr>
        <p:grpSpPr>
          <a:xfrm rot="0">
            <a:off x="16699083" y="9062253"/>
            <a:ext cx="560217" cy="196047"/>
            <a:chOff x="0" y="0"/>
            <a:chExt cx="1226641" cy="429260"/>
          </a:xfrm>
        </p:grpSpPr>
        <p:sp>
          <p:nvSpPr>
            <p:cNvPr name="Freeform 4" id="4"/>
            <p:cNvSpPr/>
            <p:nvPr/>
          </p:nvSpPr>
          <p:spPr>
            <a:xfrm flipH="false" flipV="false" rot="0">
              <a:off x="0" y="-5080"/>
              <a:ext cx="1226641" cy="434340"/>
            </a:xfrm>
            <a:custGeom>
              <a:avLst/>
              <a:gdLst/>
              <a:ahLst/>
              <a:cxnLst/>
              <a:rect r="r" b="b" t="t" l="l"/>
              <a:pathLst>
                <a:path h="434340" w="1226641">
                  <a:moveTo>
                    <a:pt x="1208861" y="187960"/>
                  </a:moveTo>
                  <a:lnTo>
                    <a:pt x="947241" y="11430"/>
                  </a:lnTo>
                  <a:cubicBezTo>
                    <a:pt x="929461" y="0"/>
                    <a:pt x="906600" y="3810"/>
                    <a:pt x="893900" y="21590"/>
                  </a:cubicBezTo>
                  <a:cubicBezTo>
                    <a:pt x="882471" y="39370"/>
                    <a:pt x="886281" y="62230"/>
                    <a:pt x="904061" y="74930"/>
                  </a:cubicBezTo>
                  <a:lnTo>
                    <a:pt x="1062811" y="181610"/>
                  </a:lnTo>
                  <a:lnTo>
                    <a:pt x="0" y="181610"/>
                  </a:lnTo>
                  <a:lnTo>
                    <a:pt x="0" y="257810"/>
                  </a:lnTo>
                  <a:lnTo>
                    <a:pt x="1062811" y="257810"/>
                  </a:lnTo>
                  <a:lnTo>
                    <a:pt x="904061" y="364490"/>
                  </a:lnTo>
                  <a:cubicBezTo>
                    <a:pt x="886281" y="375920"/>
                    <a:pt x="882471" y="400050"/>
                    <a:pt x="893901" y="417830"/>
                  </a:cubicBezTo>
                  <a:cubicBezTo>
                    <a:pt x="901521" y="429260"/>
                    <a:pt x="912951" y="434340"/>
                    <a:pt x="925651" y="434340"/>
                  </a:cubicBezTo>
                  <a:cubicBezTo>
                    <a:pt x="933271" y="434340"/>
                    <a:pt x="940891" y="431800"/>
                    <a:pt x="947241" y="427990"/>
                  </a:cubicBezTo>
                  <a:lnTo>
                    <a:pt x="1210131" y="251460"/>
                  </a:lnTo>
                  <a:cubicBezTo>
                    <a:pt x="1220291" y="243840"/>
                    <a:pt x="1226641" y="232410"/>
                    <a:pt x="1226641" y="219710"/>
                  </a:cubicBezTo>
                  <a:cubicBezTo>
                    <a:pt x="1226641" y="207010"/>
                    <a:pt x="1220291" y="195580"/>
                    <a:pt x="1208861" y="187960"/>
                  </a:cubicBezTo>
                  <a:close/>
                </a:path>
              </a:pathLst>
            </a:custGeom>
            <a:solidFill>
              <a:srgbClr val="202020"/>
            </a:solidFill>
          </p:spPr>
        </p:sp>
      </p:grpSp>
      <p:sp>
        <p:nvSpPr>
          <p:cNvPr name="Freeform 5" id="5"/>
          <p:cNvSpPr/>
          <p:nvPr/>
        </p:nvSpPr>
        <p:spPr>
          <a:xfrm flipH="true" flipV="false" rot="0">
            <a:off x="15306802" y="8123282"/>
            <a:ext cx="1238901" cy="2628967"/>
          </a:xfrm>
          <a:custGeom>
            <a:avLst/>
            <a:gdLst/>
            <a:ahLst/>
            <a:cxnLst/>
            <a:rect r="r" b="b" t="t" l="l"/>
            <a:pathLst>
              <a:path h="2628967" w="1238901">
                <a:moveTo>
                  <a:pt x="1238901" y="0"/>
                </a:moveTo>
                <a:lnTo>
                  <a:pt x="0" y="0"/>
                </a:lnTo>
                <a:lnTo>
                  <a:pt x="0" y="2628967"/>
                </a:lnTo>
                <a:lnTo>
                  <a:pt x="1238901" y="2628967"/>
                </a:lnTo>
                <a:lnTo>
                  <a:pt x="1238901" y="0"/>
                </a:lnTo>
                <a:close/>
              </a:path>
            </a:pathLst>
          </a:custGeom>
          <a:blipFill>
            <a:blip r:embed="rId2"/>
            <a:stretch>
              <a:fillRect l="0" t="0" r="0" b="0"/>
            </a:stretch>
          </a:blipFill>
        </p:spPr>
      </p:sp>
      <p:grpSp>
        <p:nvGrpSpPr>
          <p:cNvPr name="Group 6" id="6"/>
          <p:cNvGrpSpPr/>
          <p:nvPr/>
        </p:nvGrpSpPr>
        <p:grpSpPr>
          <a:xfrm rot="0">
            <a:off x="16699083" y="9241719"/>
            <a:ext cx="560217" cy="196047"/>
            <a:chOff x="0" y="0"/>
            <a:chExt cx="1226641" cy="429260"/>
          </a:xfrm>
        </p:grpSpPr>
        <p:sp>
          <p:nvSpPr>
            <p:cNvPr name="Freeform 7" id="7"/>
            <p:cNvSpPr/>
            <p:nvPr/>
          </p:nvSpPr>
          <p:spPr>
            <a:xfrm flipH="false" flipV="false" rot="0">
              <a:off x="0" y="-5080"/>
              <a:ext cx="1226641" cy="434340"/>
            </a:xfrm>
            <a:custGeom>
              <a:avLst/>
              <a:gdLst/>
              <a:ahLst/>
              <a:cxnLst/>
              <a:rect r="r" b="b" t="t" l="l"/>
              <a:pathLst>
                <a:path h="434340" w="1226641">
                  <a:moveTo>
                    <a:pt x="1208861" y="187960"/>
                  </a:moveTo>
                  <a:lnTo>
                    <a:pt x="947241" y="11430"/>
                  </a:lnTo>
                  <a:cubicBezTo>
                    <a:pt x="929461" y="0"/>
                    <a:pt x="906600" y="3810"/>
                    <a:pt x="893900" y="21590"/>
                  </a:cubicBezTo>
                  <a:cubicBezTo>
                    <a:pt x="882471" y="39370"/>
                    <a:pt x="886281" y="62230"/>
                    <a:pt x="904061" y="74930"/>
                  </a:cubicBezTo>
                  <a:lnTo>
                    <a:pt x="1062811" y="181610"/>
                  </a:lnTo>
                  <a:lnTo>
                    <a:pt x="0" y="181610"/>
                  </a:lnTo>
                  <a:lnTo>
                    <a:pt x="0" y="257810"/>
                  </a:lnTo>
                  <a:lnTo>
                    <a:pt x="1062811" y="257810"/>
                  </a:lnTo>
                  <a:lnTo>
                    <a:pt x="904061" y="364490"/>
                  </a:lnTo>
                  <a:cubicBezTo>
                    <a:pt x="886281" y="375920"/>
                    <a:pt x="882471" y="400050"/>
                    <a:pt x="893901" y="417830"/>
                  </a:cubicBezTo>
                  <a:cubicBezTo>
                    <a:pt x="901521" y="429260"/>
                    <a:pt x="912951" y="434340"/>
                    <a:pt x="925651" y="434340"/>
                  </a:cubicBezTo>
                  <a:cubicBezTo>
                    <a:pt x="933271" y="434340"/>
                    <a:pt x="940891" y="431800"/>
                    <a:pt x="947241" y="427990"/>
                  </a:cubicBezTo>
                  <a:lnTo>
                    <a:pt x="1210131" y="251460"/>
                  </a:lnTo>
                  <a:cubicBezTo>
                    <a:pt x="1220291" y="243840"/>
                    <a:pt x="1226641" y="232410"/>
                    <a:pt x="1226641" y="219710"/>
                  </a:cubicBezTo>
                  <a:cubicBezTo>
                    <a:pt x="1226641" y="207010"/>
                    <a:pt x="1220291" y="195580"/>
                    <a:pt x="1208861" y="187960"/>
                  </a:cubicBezTo>
                  <a:close/>
                </a:path>
              </a:pathLst>
            </a:custGeom>
            <a:solidFill>
              <a:srgbClr val="202020"/>
            </a:solidFill>
          </p:spPr>
        </p:sp>
      </p:grpSp>
      <p:sp>
        <p:nvSpPr>
          <p:cNvPr name="Freeform 8" id="8"/>
          <p:cNvSpPr/>
          <p:nvPr/>
        </p:nvSpPr>
        <p:spPr>
          <a:xfrm flipH="false" flipV="false" rot="0">
            <a:off x="4110749" y="1583718"/>
            <a:ext cx="260581" cy="774699"/>
          </a:xfrm>
          <a:custGeom>
            <a:avLst/>
            <a:gdLst/>
            <a:ahLst/>
            <a:cxnLst/>
            <a:rect r="r" b="b" t="t" l="l"/>
            <a:pathLst>
              <a:path h="774699" w="260581">
                <a:moveTo>
                  <a:pt x="0" y="0"/>
                </a:moveTo>
                <a:lnTo>
                  <a:pt x="260581" y="0"/>
                </a:lnTo>
                <a:lnTo>
                  <a:pt x="260581" y="774700"/>
                </a:lnTo>
                <a:lnTo>
                  <a:pt x="0" y="7747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3167443" y="1785941"/>
            <a:ext cx="647930" cy="774699"/>
          </a:xfrm>
          <a:custGeom>
            <a:avLst/>
            <a:gdLst/>
            <a:ahLst/>
            <a:cxnLst/>
            <a:rect r="r" b="b" t="t" l="l"/>
            <a:pathLst>
              <a:path h="774699" w="647930">
                <a:moveTo>
                  <a:pt x="0" y="0"/>
                </a:moveTo>
                <a:lnTo>
                  <a:pt x="647930" y="0"/>
                </a:lnTo>
                <a:lnTo>
                  <a:pt x="647930" y="774700"/>
                </a:lnTo>
                <a:lnTo>
                  <a:pt x="0" y="7747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8509294" y="6040519"/>
            <a:ext cx="634706" cy="906723"/>
          </a:xfrm>
          <a:custGeom>
            <a:avLst/>
            <a:gdLst/>
            <a:ahLst/>
            <a:cxnLst/>
            <a:rect r="r" b="b" t="t" l="l"/>
            <a:pathLst>
              <a:path h="906723" w="634706">
                <a:moveTo>
                  <a:pt x="0" y="0"/>
                </a:moveTo>
                <a:lnTo>
                  <a:pt x="634706" y="0"/>
                </a:lnTo>
                <a:lnTo>
                  <a:pt x="634706" y="906724"/>
                </a:lnTo>
                <a:lnTo>
                  <a:pt x="0" y="9067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1" id="11"/>
          <p:cNvSpPr txBox="true"/>
          <p:nvPr/>
        </p:nvSpPr>
        <p:spPr>
          <a:xfrm rot="0">
            <a:off x="5875484" y="69523"/>
            <a:ext cx="9190430" cy="1514482"/>
          </a:xfrm>
          <a:prstGeom prst="rect">
            <a:avLst/>
          </a:prstGeom>
        </p:spPr>
        <p:txBody>
          <a:bodyPr anchor="t" rtlCol="false" tIns="0" lIns="0" bIns="0" rIns="0">
            <a:spAutoFit/>
          </a:bodyPr>
          <a:lstStyle/>
          <a:p>
            <a:pPr algn="l" marL="0" indent="0" lvl="0">
              <a:lnSpc>
                <a:spcPts val="11999"/>
              </a:lnSpc>
              <a:spcBef>
                <a:spcPct val="0"/>
              </a:spcBef>
            </a:pPr>
            <a:r>
              <a:rPr lang="en-US" b="true" sz="9999">
                <a:solidFill>
                  <a:srgbClr val="FFFFFF"/>
                </a:solidFill>
                <a:latin typeface="HK Grotesk Semi-Bold"/>
                <a:ea typeface="HK Grotesk Semi-Bold"/>
                <a:cs typeface="HK Grotesk Semi-Bold"/>
                <a:sym typeface="HK Grotesk Semi-Bold"/>
              </a:rPr>
              <a:t>METHODS</a:t>
            </a:r>
          </a:p>
        </p:txBody>
      </p:sp>
      <p:sp>
        <p:nvSpPr>
          <p:cNvPr name="TextBox 12" id="12"/>
          <p:cNvSpPr txBox="true"/>
          <p:nvPr/>
        </p:nvSpPr>
        <p:spPr>
          <a:xfrm rot="0">
            <a:off x="215931" y="2234593"/>
            <a:ext cx="8050218" cy="4512946"/>
          </a:xfrm>
          <a:prstGeom prst="rect">
            <a:avLst/>
          </a:prstGeom>
        </p:spPr>
        <p:txBody>
          <a:bodyPr anchor="t" rtlCol="false" tIns="0" lIns="0" bIns="0" rIns="0">
            <a:spAutoFit/>
          </a:bodyPr>
          <a:lstStyle/>
          <a:p>
            <a:pPr algn="ctr">
              <a:lnSpc>
                <a:spcPts val="6299"/>
              </a:lnSpc>
            </a:pPr>
            <a:r>
              <a:rPr lang="en-US" b="true" sz="4499" spc="89">
                <a:solidFill>
                  <a:srgbClr val="FFFFFF"/>
                </a:solidFill>
                <a:latin typeface="Poppins Semi-Bold"/>
                <a:ea typeface="Poppins Semi-Bold"/>
                <a:cs typeface="Poppins Semi-Bold"/>
                <a:sym typeface="Poppins Semi-Bold"/>
              </a:rPr>
              <a:t>Greedy algorithm</a:t>
            </a:r>
          </a:p>
          <a:p>
            <a:pPr algn="ctr">
              <a:lnSpc>
                <a:spcPts val="2800"/>
              </a:lnSpc>
            </a:pPr>
            <a:r>
              <a:rPr lang="en-US" b="true" sz="2000" spc="40">
                <a:solidFill>
                  <a:srgbClr val="FFFFFF"/>
                </a:solidFill>
                <a:latin typeface="Poppins Semi-Bold"/>
                <a:ea typeface="Poppins Semi-Bold"/>
                <a:cs typeface="Poppins Semi-Bold"/>
                <a:sym typeface="Poppins Semi-Bold"/>
              </a:rPr>
              <a:t>(Dijkstra’s algorithm)</a:t>
            </a:r>
          </a:p>
          <a:p>
            <a:pPr algn="ctr">
              <a:lnSpc>
                <a:spcPts val="3220"/>
              </a:lnSpc>
            </a:pPr>
            <a:r>
              <a:rPr lang="en-US" b="true" sz="2300" spc="46">
                <a:solidFill>
                  <a:srgbClr val="FFFFFF"/>
                </a:solidFill>
                <a:latin typeface="Poppins Semi-Bold"/>
                <a:ea typeface="Poppins Semi-Bold"/>
                <a:cs typeface="Poppins Semi-Bold"/>
                <a:sym typeface="Poppins Semi-Bold"/>
              </a:rPr>
              <a:t>-</a:t>
            </a:r>
          </a:p>
          <a:p>
            <a:pPr algn="ctr">
              <a:lnSpc>
                <a:spcPts val="3359"/>
              </a:lnSpc>
            </a:pPr>
            <a:r>
              <a:rPr lang="en-US" b="true" sz="2400" spc="48">
                <a:solidFill>
                  <a:srgbClr val="FFFFFF"/>
                </a:solidFill>
                <a:latin typeface="Poppins Semi-Bold"/>
                <a:ea typeface="Poppins Semi-Bold"/>
                <a:cs typeface="Poppins Semi-Bold"/>
                <a:sym typeface="Poppins Semi-Bold"/>
              </a:rPr>
              <a:t>Compute the shortest path from a single source to all other vertices.  A priority queue is used to efficiently find the nearest location.</a:t>
            </a:r>
          </a:p>
          <a:p>
            <a:pPr algn="ctr">
              <a:lnSpc>
                <a:spcPts val="3359"/>
              </a:lnSpc>
            </a:pPr>
            <a:r>
              <a:rPr lang="en-US" b="true" sz="2400" spc="48">
                <a:solidFill>
                  <a:srgbClr val="FFFFFF"/>
                </a:solidFill>
                <a:latin typeface="Poppins Semi-Bold"/>
                <a:ea typeface="Poppins Semi-Bold"/>
                <a:cs typeface="Poppins Semi-Bold"/>
                <a:sym typeface="Poppins Semi-Bold"/>
              </a:rPr>
              <a:t>The process continues until all cities are visited, and the route returns to the starting point.</a:t>
            </a:r>
          </a:p>
          <a:p>
            <a:pPr algn="ctr">
              <a:lnSpc>
                <a:spcPts val="3359"/>
              </a:lnSpc>
            </a:pPr>
          </a:p>
          <a:p>
            <a:pPr algn="ctr">
              <a:lnSpc>
                <a:spcPts val="3359"/>
              </a:lnSpc>
              <a:spcBef>
                <a:spcPct val="0"/>
              </a:spcBef>
            </a:pPr>
          </a:p>
        </p:txBody>
      </p:sp>
      <p:sp>
        <p:nvSpPr>
          <p:cNvPr name="TextBox 13" id="13"/>
          <p:cNvSpPr txBox="true"/>
          <p:nvPr/>
        </p:nvSpPr>
        <p:spPr>
          <a:xfrm rot="0">
            <a:off x="9466299" y="2436816"/>
            <a:ext cx="8050218" cy="3350895"/>
          </a:xfrm>
          <a:prstGeom prst="rect">
            <a:avLst/>
          </a:prstGeom>
        </p:spPr>
        <p:txBody>
          <a:bodyPr anchor="t" rtlCol="false" tIns="0" lIns="0" bIns="0" rIns="0">
            <a:spAutoFit/>
          </a:bodyPr>
          <a:lstStyle/>
          <a:p>
            <a:pPr algn="ctr">
              <a:lnSpc>
                <a:spcPts val="6299"/>
              </a:lnSpc>
            </a:pPr>
            <a:r>
              <a:rPr lang="en-US" b="true" sz="4500" spc="89">
                <a:solidFill>
                  <a:srgbClr val="FFFFFF"/>
                </a:solidFill>
                <a:latin typeface="Poppins Semi-Bold"/>
                <a:ea typeface="Poppins Semi-Bold"/>
                <a:cs typeface="Poppins Semi-Bold"/>
                <a:sym typeface="Poppins Semi-Bold"/>
              </a:rPr>
              <a:t>Dynamic Programming </a:t>
            </a:r>
          </a:p>
          <a:p>
            <a:pPr algn="ctr">
              <a:lnSpc>
                <a:spcPts val="3359"/>
              </a:lnSpc>
            </a:pPr>
            <a:r>
              <a:rPr lang="en-US" b="true" sz="2400" spc="48">
                <a:solidFill>
                  <a:srgbClr val="FFFFFF"/>
                </a:solidFill>
                <a:latin typeface="Poppins Semi-Bold"/>
                <a:ea typeface="Poppins Semi-Bold"/>
                <a:cs typeface="Poppins Semi-Bold"/>
                <a:sym typeface="Poppins Semi-Bold"/>
              </a:rPr>
              <a:t>-</a:t>
            </a:r>
          </a:p>
          <a:p>
            <a:pPr algn="ctr">
              <a:lnSpc>
                <a:spcPts val="3359"/>
              </a:lnSpc>
              <a:spcBef>
                <a:spcPct val="0"/>
              </a:spcBef>
            </a:pPr>
            <a:r>
              <a:rPr lang="en-US" b="true" sz="2400" spc="48">
                <a:solidFill>
                  <a:srgbClr val="FFFFFF"/>
                </a:solidFill>
                <a:latin typeface="Poppins Semi-Bold"/>
                <a:ea typeface="Poppins Semi-Bold"/>
                <a:cs typeface="Poppins Semi-Bold"/>
                <a:sym typeface="Poppins Semi-Bold"/>
              </a:rPr>
              <a:t>Use memoization to optimize the route and minimize the total distance. A bitmask representation is used to track visited locations, and the algorithm recursively calculates the optimal route.</a:t>
            </a:r>
          </a:p>
        </p:txBody>
      </p:sp>
      <p:sp>
        <p:nvSpPr>
          <p:cNvPr name="TextBox 14" id="14"/>
          <p:cNvSpPr txBox="true"/>
          <p:nvPr/>
        </p:nvSpPr>
        <p:spPr>
          <a:xfrm rot="0">
            <a:off x="1028700" y="9069174"/>
            <a:ext cx="9540194" cy="405760"/>
          </a:xfrm>
          <a:prstGeom prst="rect">
            <a:avLst/>
          </a:prstGeom>
        </p:spPr>
        <p:txBody>
          <a:bodyPr anchor="t" rtlCol="false" tIns="0" lIns="0" bIns="0" rIns="0">
            <a:spAutoFit/>
          </a:bodyPr>
          <a:lstStyle/>
          <a:p>
            <a:pPr algn="l">
              <a:lnSpc>
                <a:spcPts val="3359"/>
              </a:lnSpc>
            </a:pPr>
            <a:r>
              <a:rPr lang="en-US" b="true" sz="2400" spc="48">
                <a:solidFill>
                  <a:srgbClr val="202020"/>
                </a:solidFill>
                <a:latin typeface="HK Grotesk Semi-Bold"/>
                <a:ea typeface="HK Grotesk Semi-Bold"/>
                <a:cs typeface="HK Grotesk Semi-Bold"/>
                <a:sym typeface="HK Grotesk Semi-Bold"/>
              </a:rPr>
              <a:t>METHODS USED!</a:t>
            </a:r>
          </a:p>
        </p:txBody>
      </p:sp>
      <p:sp>
        <p:nvSpPr>
          <p:cNvPr name="TextBox 15" id="15"/>
          <p:cNvSpPr txBox="true"/>
          <p:nvPr/>
        </p:nvSpPr>
        <p:spPr>
          <a:xfrm rot="0">
            <a:off x="4575404" y="7190737"/>
            <a:ext cx="8916004" cy="2312765"/>
          </a:xfrm>
          <a:prstGeom prst="rect">
            <a:avLst/>
          </a:prstGeom>
        </p:spPr>
        <p:txBody>
          <a:bodyPr anchor="t" rtlCol="false" tIns="0" lIns="0" bIns="0" rIns="0">
            <a:spAutoFit/>
          </a:bodyPr>
          <a:lstStyle/>
          <a:p>
            <a:pPr algn="ctr">
              <a:lnSpc>
                <a:spcPts val="4189"/>
              </a:lnSpc>
            </a:pPr>
            <a:r>
              <a:rPr lang="en-US" b="true" sz="2992" spc="59">
                <a:solidFill>
                  <a:srgbClr val="FFFFFF"/>
                </a:solidFill>
                <a:latin typeface="Poppins Semi-Bold"/>
                <a:ea typeface="Poppins Semi-Bold"/>
                <a:cs typeface="Poppins Semi-Bold"/>
                <a:sym typeface="Poppins Semi-Bold"/>
              </a:rPr>
              <a:t>API Usage</a:t>
            </a:r>
          </a:p>
          <a:p>
            <a:pPr algn="ctr">
              <a:lnSpc>
                <a:spcPts val="4189"/>
              </a:lnSpc>
            </a:pPr>
          </a:p>
          <a:p>
            <a:pPr algn="ctr">
              <a:lnSpc>
                <a:spcPts val="3359"/>
              </a:lnSpc>
              <a:spcBef>
                <a:spcPct val="0"/>
              </a:spcBef>
            </a:pPr>
            <a:r>
              <a:rPr lang="en-US" b="true" sz="2400" spc="48">
                <a:solidFill>
                  <a:srgbClr val="FFFFFF"/>
                </a:solidFill>
                <a:latin typeface="Poppins Semi-Bold"/>
                <a:ea typeface="Poppins Semi-Bold"/>
                <a:cs typeface="Poppins Semi-Bold"/>
                <a:sym typeface="Poppins Semi-Bold"/>
              </a:rPr>
              <a:t>Google Maps APIs are used for fetching distance and duration matrices and decoding polyline data to visualize the routes on a map.</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AFDFD"/>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8345170"/>
            <a:ext cx="915087" cy="1941830"/>
          </a:xfrm>
          <a:custGeom>
            <a:avLst/>
            <a:gdLst/>
            <a:ahLst/>
            <a:cxnLst/>
            <a:rect r="r" b="b" t="t" l="l"/>
            <a:pathLst>
              <a:path h="1941830" w="915087">
                <a:moveTo>
                  <a:pt x="0" y="0"/>
                </a:moveTo>
                <a:lnTo>
                  <a:pt x="915087" y="0"/>
                </a:lnTo>
                <a:lnTo>
                  <a:pt x="915087" y="1941830"/>
                </a:lnTo>
                <a:lnTo>
                  <a:pt x="0" y="1941830"/>
                </a:lnTo>
                <a:lnTo>
                  <a:pt x="0" y="0"/>
                </a:lnTo>
                <a:close/>
              </a:path>
            </a:pathLst>
          </a:custGeom>
          <a:blipFill>
            <a:blip r:embed="rId2"/>
            <a:stretch>
              <a:fillRect l="0" t="0" r="0" b="0"/>
            </a:stretch>
          </a:blipFill>
        </p:spPr>
      </p:sp>
      <p:sp>
        <p:nvSpPr>
          <p:cNvPr name="AutoShape 3" id="3"/>
          <p:cNvSpPr/>
          <p:nvPr/>
        </p:nvSpPr>
        <p:spPr>
          <a:xfrm rot="0">
            <a:off x="-827302" y="1028700"/>
            <a:ext cx="19942603" cy="9525"/>
          </a:xfrm>
          <a:prstGeom prst="rect">
            <a:avLst/>
          </a:prstGeom>
          <a:solidFill>
            <a:srgbClr val="202020">
              <a:alpha val="19608"/>
            </a:srgbClr>
          </a:solidFill>
        </p:spPr>
      </p:sp>
      <p:sp>
        <p:nvSpPr>
          <p:cNvPr name="Freeform 4" id="4"/>
          <p:cNvSpPr/>
          <p:nvPr/>
        </p:nvSpPr>
        <p:spPr>
          <a:xfrm flipH="false" flipV="false" rot="0">
            <a:off x="848070" y="2413532"/>
            <a:ext cx="7313930" cy="1788262"/>
          </a:xfrm>
          <a:custGeom>
            <a:avLst/>
            <a:gdLst/>
            <a:ahLst/>
            <a:cxnLst/>
            <a:rect r="r" b="b" t="t" l="l"/>
            <a:pathLst>
              <a:path h="1788262" w="7313930">
                <a:moveTo>
                  <a:pt x="0" y="0"/>
                </a:moveTo>
                <a:lnTo>
                  <a:pt x="7313930" y="0"/>
                </a:lnTo>
                <a:lnTo>
                  <a:pt x="7313930" y="1788262"/>
                </a:lnTo>
                <a:lnTo>
                  <a:pt x="0" y="1788262"/>
                </a:lnTo>
                <a:lnTo>
                  <a:pt x="0" y="0"/>
                </a:lnTo>
                <a:close/>
              </a:path>
            </a:pathLst>
          </a:custGeom>
          <a:blipFill>
            <a:blip r:embed="rId3"/>
            <a:stretch>
              <a:fillRect l="0" t="0" r="-5902" b="0"/>
            </a:stretch>
          </a:blipFill>
        </p:spPr>
      </p:sp>
      <p:sp>
        <p:nvSpPr>
          <p:cNvPr name="Freeform 5" id="5"/>
          <p:cNvSpPr/>
          <p:nvPr/>
        </p:nvSpPr>
        <p:spPr>
          <a:xfrm flipH="false" flipV="false" rot="0">
            <a:off x="8285875" y="2822966"/>
            <a:ext cx="2124699" cy="969394"/>
          </a:xfrm>
          <a:custGeom>
            <a:avLst/>
            <a:gdLst/>
            <a:ahLst/>
            <a:cxnLst/>
            <a:rect r="r" b="b" t="t" l="l"/>
            <a:pathLst>
              <a:path h="969394" w="2124699">
                <a:moveTo>
                  <a:pt x="0" y="0"/>
                </a:moveTo>
                <a:lnTo>
                  <a:pt x="2124699" y="0"/>
                </a:lnTo>
                <a:lnTo>
                  <a:pt x="2124699" y="969394"/>
                </a:lnTo>
                <a:lnTo>
                  <a:pt x="0" y="9693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0708517" y="1854148"/>
            <a:ext cx="7244936" cy="2907030"/>
          </a:xfrm>
          <a:custGeom>
            <a:avLst/>
            <a:gdLst/>
            <a:ahLst/>
            <a:cxnLst/>
            <a:rect r="r" b="b" t="t" l="l"/>
            <a:pathLst>
              <a:path h="2907030" w="7244936">
                <a:moveTo>
                  <a:pt x="0" y="0"/>
                </a:moveTo>
                <a:lnTo>
                  <a:pt x="7244935" y="0"/>
                </a:lnTo>
                <a:lnTo>
                  <a:pt x="7244935" y="2907030"/>
                </a:lnTo>
                <a:lnTo>
                  <a:pt x="0" y="2907030"/>
                </a:lnTo>
                <a:lnTo>
                  <a:pt x="0" y="0"/>
                </a:lnTo>
                <a:close/>
              </a:path>
            </a:pathLst>
          </a:custGeom>
          <a:blipFill>
            <a:blip r:embed="rId6"/>
            <a:stretch>
              <a:fillRect l="0" t="0" r="0" b="0"/>
            </a:stretch>
          </a:blipFill>
        </p:spPr>
      </p:sp>
      <p:sp>
        <p:nvSpPr>
          <p:cNvPr name="Freeform 7" id="7"/>
          <p:cNvSpPr/>
          <p:nvPr/>
        </p:nvSpPr>
        <p:spPr>
          <a:xfrm flipH="false" flipV="false" rot="0">
            <a:off x="848070" y="5840546"/>
            <a:ext cx="7313930" cy="2185037"/>
          </a:xfrm>
          <a:custGeom>
            <a:avLst/>
            <a:gdLst/>
            <a:ahLst/>
            <a:cxnLst/>
            <a:rect r="r" b="b" t="t" l="l"/>
            <a:pathLst>
              <a:path h="2185037" w="7313930">
                <a:moveTo>
                  <a:pt x="0" y="0"/>
                </a:moveTo>
                <a:lnTo>
                  <a:pt x="7313930" y="0"/>
                </a:lnTo>
                <a:lnTo>
                  <a:pt x="7313930" y="2185037"/>
                </a:lnTo>
                <a:lnTo>
                  <a:pt x="0" y="2185037"/>
                </a:lnTo>
                <a:lnTo>
                  <a:pt x="0" y="0"/>
                </a:lnTo>
                <a:close/>
              </a:path>
            </a:pathLst>
          </a:custGeom>
          <a:blipFill>
            <a:blip r:embed="rId7"/>
            <a:stretch>
              <a:fillRect l="0" t="0" r="0" b="0"/>
            </a:stretch>
          </a:blipFill>
        </p:spPr>
      </p:sp>
      <p:sp>
        <p:nvSpPr>
          <p:cNvPr name="Freeform 8" id="8"/>
          <p:cNvSpPr/>
          <p:nvPr/>
        </p:nvSpPr>
        <p:spPr>
          <a:xfrm flipH="false" flipV="false" rot="0">
            <a:off x="8285875" y="6448368"/>
            <a:ext cx="2124699" cy="969394"/>
          </a:xfrm>
          <a:custGeom>
            <a:avLst/>
            <a:gdLst/>
            <a:ahLst/>
            <a:cxnLst/>
            <a:rect r="r" b="b" t="t" l="l"/>
            <a:pathLst>
              <a:path h="969394" w="2124699">
                <a:moveTo>
                  <a:pt x="0" y="0"/>
                </a:moveTo>
                <a:lnTo>
                  <a:pt x="2124699" y="0"/>
                </a:lnTo>
                <a:lnTo>
                  <a:pt x="2124699" y="969394"/>
                </a:lnTo>
                <a:lnTo>
                  <a:pt x="0" y="9693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1041714" y="5153880"/>
            <a:ext cx="5465276" cy="4527763"/>
          </a:xfrm>
          <a:custGeom>
            <a:avLst/>
            <a:gdLst/>
            <a:ahLst/>
            <a:cxnLst/>
            <a:rect r="r" b="b" t="t" l="l"/>
            <a:pathLst>
              <a:path h="4527763" w="5465276">
                <a:moveTo>
                  <a:pt x="0" y="0"/>
                </a:moveTo>
                <a:lnTo>
                  <a:pt x="5465277" y="0"/>
                </a:lnTo>
                <a:lnTo>
                  <a:pt x="5465277" y="4527763"/>
                </a:lnTo>
                <a:lnTo>
                  <a:pt x="0" y="4527763"/>
                </a:lnTo>
                <a:lnTo>
                  <a:pt x="0" y="0"/>
                </a:lnTo>
                <a:close/>
              </a:path>
            </a:pathLst>
          </a:custGeom>
          <a:blipFill>
            <a:blip r:embed="rId8"/>
            <a:stretch>
              <a:fillRect l="0" t="0" r="0" b="0"/>
            </a:stretch>
          </a:blipFill>
        </p:spPr>
      </p:sp>
      <p:sp>
        <p:nvSpPr>
          <p:cNvPr name="TextBox 10" id="10"/>
          <p:cNvSpPr txBox="true"/>
          <p:nvPr/>
        </p:nvSpPr>
        <p:spPr>
          <a:xfrm rot="0">
            <a:off x="3789929" y="414337"/>
            <a:ext cx="11116592" cy="1219200"/>
          </a:xfrm>
          <a:prstGeom prst="rect">
            <a:avLst/>
          </a:prstGeom>
        </p:spPr>
        <p:txBody>
          <a:bodyPr anchor="t" rtlCol="false" tIns="0" lIns="0" bIns="0" rIns="0">
            <a:spAutoFit/>
          </a:bodyPr>
          <a:lstStyle/>
          <a:p>
            <a:pPr algn="ctr">
              <a:lnSpc>
                <a:spcPts val="9599"/>
              </a:lnSpc>
            </a:pPr>
            <a:r>
              <a:rPr lang="en-US" b="true" sz="7999">
                <a:solidFill>
                  <a:srgbClr val="202020"/>
                </a:solidFill>
                <a:latin typeface="Josefin Sans Semi-Bold"/>
                <a:ea typeface="Josefin Sans Semi-Bold"/>
                <a:cs typeface="Josefin Sans Semi-Bold"/>
                <a:sym typeface="Josefin Sans Semi-Bold"/>
              </a:rPr>
              <a:t>Code Refactoring</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AFDFD"/>
        </a:solidFill>
      </p:bgPr>
    </p:bg>
    <p:spTree>
      <p:nvGrpSpPr>
        <p:cNvPr id="1" name=""/>
        <p:cNvGrpSpPr/>
        <p:nvPr/>
      </p:nvGrpSpPr>
      <p:grpSpPr>
        <a:xfrm>
          <a:off x="0" y="0"/>
          <a:ext cx="0" cy="0"/>
          <a:chOff x="0" y="0"/>
          <a:chExt cx="0" cy="0"/>
        </a:xfrm>
      </p:grpSpPr>
      <p:sp>
        <p:nvSpPr>
          <p:cNvPr name="AutoShape 2" id="2"/>
          <p:cNvSpPr/>
          <p:nvPr/>
        </p:nvSpPr>
        <p:spPr>
          <a:xfrm rot="0">
            <a:off x="-827302" y="1028700"/>
            <a:ext cx="19942603" cy="9525"/>
          </a:xfrm>
          <a:prstGeom prst="rect">
            <a:avLst/>
          </a:prstGeom>
          <a:solidFill>
            <a:srgbClr val="202020">
              <a:alpha val="19608"/>
            </a:srgbClr>
          </a:solidFill>
        </p:spPr>
      </p:sp>
      <p:sp>
        <p:nvSpPr>
          <p:cNvPr name="Freeform 3" id="3"/>
          <p:cNvSpPr/>
          <p:nvPr/>
        </p:nvSpPr>
        <p:spPr>
          <a:xfrm flipH="false" flipV="false" rot="0">
            <a:off x="8285875" y="2822966"/>
            <a:ext cx="2124699" cy="969394"/>
          </a:xfrm>
          <a:custGeom>
            <a:avLst/>
            <a:gdLst/>
            <a:ahLst/>
            <a:cxnLst/>
            <a:rect r="r" b="b" t="t" l="l"/>
            <a:pathLst>
              <a:path h="969394" w="2124699">
                <a:moveTo>
                  <a:pt x="0" y="0"/>
                </a:moveTo>
                <a:lnTo>
                  <a:pt x="2124699" y="0"/>
                </a:lnTo>
                <a:lnTo>
                  <a:pt x="2124699" y="969394"/>
                </a:lnTo>
                <a:lnTo>
                  <a:pt x="0" y="9693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8285875" y="7209340"/>
            <a:ext cx="2124699" cy="969394"/>
          </a:xfrm>
          <a:custGeom>
            <a:avLst/>
            <a:gdLst/>
            <a:ahLst/>
            <a:cxnLst/>
            <a:rect r="r" b="b" t="t" l="l"/>
            <a:pathLst>
              <a:path h="969394" w="2124699">
                <a:moveTo>
                  <a:pt x="0" y="0"/>
                </a:moveTo>
                <a:lnTo>
                  <a:pt x="2124699" y="0"/>
                </a:lnTo>
                <a:lnTo>
                  <a:pt x="2124699" y="969394"/>
                </a:lnTo>
                <a:lnTo>
                  <a:pt x="0" y="9693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1416152" y="1633538"/>
            <a:ext cx="5492523" cy="3975357"/>
          </a:xfrm>
          <a:custGeom>
            <a:avLst/>
            <a:gdLst/>
            <a:ahLst/>
            <a:cxnLst/>
            <a:rect r="r" b="b" t="t" l="l"/>
            <a:pathLst>
              <a:path h="3975357" w="5492523">
                <a:moveTo>
                  <a:pt x="0" y="0"/>
                </a:moveTo>
                <a:lnTo>
                  <a:pt x="5492523" y="0"/>
                </a:lnTo>
                <a:lnTo>
                  <a:pt x="5492523" y="3975357"/>
                </a:lnTo>
                <a:lnTo>
                  <a:pt x="0" y="3975357"/>
                </a:lnTo>
                <a:lnTo>
                  <a:pt x="0" y="0"/>
                </a:lnTo>
                <a:close/>
              </a:path>
            </a:pathLst>
          </a:custGeom>
          <a:blipFill>
            <a:blip r:embed="rId4"/>
            <a:stretch>
              <a:fillRect l="0" t="0" r="0" b="0"/>
            </a:stretch>
          </a:blipFill>
        </p:spPr>
      </p:sp>
      <p:sp>
        <p:nvSpPr>
          <p:cNvPr name="Freeform 6" id="6"/>
          <p:cNvSpPr/>
          <p:nvPr/>
        </p:nvSpPr>
        <p:spPr>
          <a:xfrm flipH="false" flipV="false" rot="0">
            <a:off x="1028700" y="1633538"/>
            <a:ext cx="6447532" cy="3975357"/>
          </a:xfrm>
          <a:custGeom>
            <a:avLst/>
            <a:gdLst/>
            <a:ahLst/>
            <a:cxnLst/>
            <a:rect r="r" b="b" t="t" l="l"/>
            <a:pathLst>
              <a:path h="3975357" w="6447532">
                <a:moveTo>
                  <a:pt x="0" y="0"/>
                </a:moveTo>
                <a:lnTo>
                  <a:pt x="6447532" y="0"/>
                </a:lnTo>
                <a:lnTo>
                  <a:pt x="6447532" y="3975357"/>
                </a:lnTo>
                <a:lnTo>
                  <a:pt x="0" y="3975357"/>
                </a:lnTo>
                <a:lnTo>
                  <a:pt x="0" y="0"/>
                </a:lnTo>
                <a:close/>
              </a:path>
            </a:pathLst>
          </a:custGeom>
          <a:blipFill>
            <a:blip r:embed="rId5"/>
            <a:stretch>
              <a:fillRect l="0" t="0" r="0" b="0"/>
            </a:stretch>
          </a:blipFill>
        </p:spPr>
      </p:sp>
      <p:sp>
        <p:nvSpPr>
          <p:cNvPr name="Freeform 7" id="7"/>
          <p:cNvSpPr/>
          <p:nvPr/>
        </p:nvSpPr>
        <p:spPr>
          <a:xfrm flipH="false" flipV="false" rot="0">
            <a:off x="1028700" y="6814762"/>
            <a:ext cx="6861145" cy="2210865"/>
          </a:xfrm>
          <a:custGeom>
            <a:avLst/>
            <a:gdLst/>
            <a:ahLst/>
            <a:cxnLst/>
            <a:rect r="r" b="b" t="t" l="l"/>
            <a:pathLst>
              <a:path h="2210865" w="6861145">
                <a:moveTo>
                  <a:pt x="0" y="0"/>
                </a:moveTo>
                <a:lnTo>
                  <a:pt x="6861145" y="0"/>
                </a:lnTo>
                <a:lnTo>
                  <a:pt x="6861145" y="2210865"/>
                </a:lnTo>
                <a:lnTo>
                  <a:pt x="0" y="2210865"/>
                </a:lnTo>
                <a:lnTo>
                  <a:pt x="0" y="0"/>
                </a:lnTo>
                <a:close/>
              </a:path>
            </a:pathLst>
          </a:custGeom>
          <a:blipFill>
            <a:blip r:embed="rId6"/>
            <a:stretch>
              <a:fillRect l="0" t="0" r="-6355" b="0"/>
            </a:stretch>
          </a:blipFill>
        </p:spPr>
      </p:sp>
      <p:sp>
        <p:nvSpPr>
          <p:cNvPr name="Freeform 8" id="8"/>
          <p:cNvSpPr/>
          <p:nvPr/>
        </p:nvSpPr>
        <p:spPr>
          <a:xfrm flipH="false" flipV="false" rot="0">
            <a:off x="11240840" y="6523176"/>
            <a:ext cx="5843148" cy="3311117"/>
          </a:xfrm>
          <a:custGeom>
            <a:avLst/>
            <a:gdLst/>
            <a:ahLst/>
            <a:cxnLst/>
            <a:rect r="r" b="b" t="t" l="l"/>
            <a:pathLst>
              <a:path h="3311117" w="5843148">
                <a:moveTo>
                  <a:pt x="0" y="0"/>
                </a:moveTo>
                <a:lnTo>
                  <a:pt x="5843147" y="0"/>
                </a:lnTo>
                <a:lnTo>
                  <a:pt x="5843147" y="3311117"/>
                </a:lnTo>
                <a:lnTo>
                  <a:pt x="0" y="3311117"/>
                </a:lnTo>
                <a:lnTo>
                  <a:pt x="0" y="0"/>
                </a:lnTo>
                <a:close/>
              </a:path>
            </a:pathLst>
          </a:custGeom>
          <a:blipFill>
            <a:blip r:embed="rId7"/>
            <a:stretch>
              <a:fillRect l="0" t="0" r="0" b="0"/>
            </a:stretch>
          </a:blipFill>
        </p:spPr>
      </p:sp>
      <p:sp>
        <p:nvSpPr>
          <p:cNvPr name="TextBox 9" id="9"/>
          <p:cNvSpPr txBox="true"/>
          <p:nvPr/>
        </p:nvSpPr>
        <p:spPr>
          <a:xfrm rot="0">
            <a:off x="3789929" y="414337"/>
            <a:ext cx="11116592" cy="1219200"/>
          </a:xfrm>
          <a:prstGeom prst="rect">
            <a:avLst/>
          </a:prstGeom>
        </p:spPr>
        <p:txBody>
          <a:bodyPr anchor="t" rtlCol="false" tIns="0" lIns="0" bIns="0" rIns="0">
            <a:spAutoFit/>
          </a:bodyPr>
          <a:lstStyle/>
          <a:p>
            <a:pPr algn="ctr">
              <a:lnSpc>
                <a:spcPts val="9599"/>
              </a:lnSpc>
            </a:pPr>
            <a:r>
              <a:rPr lang="en-US" b="true" sz="7999">
                <a:solidFill>
                  <a:srgbClr val="202020"/>
                </a:solidFill>
                <a:latin typeface="Josefin Sans Semi-Bold"/>
                <a:ea typeface="Josefin Sans Semi-Bold"/>
                <a:cs typeface="Josefin Sans Semi-Bold"/>
                <a:sym typeface="Josefin Sans Semi-Bold"/>
              </a:rPr>
              <a:t>Code Refactoring</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281974" y="9258300"/>
            <a:ext cx="19260397" cy="1166707"/>
          </a:xfrm>
          <a:prstGeom prst="rect">
            <a:avLst/>
          </a:prstGeom>
          <a:solidFill>
            <a:srgbClr val="202020"/>
          </a:solidFill>
        </p:spPr>
      </p:sp>
      <p:sp>
        <p:nvSpPr>
          <p:cNvPr name="TextBox 3" id="3"/>
          <p:cNvSpPr txBox="true"/>
          <p:nvPr/>
        </p:nvSpPr>
        <p:spPr>
          <a:xfrm rot="0">
            <a:off x="2728081" y="104775"/>
            <a:ext cx="13240287" cy="1838325"/>
          </a:xfrm>
          <a:prstGeom prst="rect">
            <a:avLst/>
          </a:prstGeom>
        </p:spPr>
        <p:txBody>
          <a:bodyPr anchor="t" rtlCol="false" tIns="0" lIns="0" bIns="0" rIns="0">
            <a:spAutoFit/>
          </a:bodyPr>
          <a:lstStyle/>
          <a:p>
            <a:pPr algn="ctr">
              <a:lnSpc>
                <a:spcPts val="14400"/>
              </a:lnSpc>
            </a:pPr>
            <a:r>
              <a:rPr lang="en-US" b="true" sz="12000">
                <a:solidFill>
                  <a:srgbClr val="202020"/>
                </a:solidFill>
                <a:latin typeface="HK Grotesk Bold"/>
                <a:ea typeface="HK Grotesk Bold"/>
                <a:cs typeface="HK Grotesk Bold"/>
                <a:sym typeface="HK Grotesk Bold"/>
              </a:rPr>
              <a:t>Result</a:t>
            </a:r>
          </a:p>
        </p:txBody>
      </p:sp>
      <p:sp>
        <p:nvSpPr>
          <p:cNvPr name="AutoShape 4" id="4"/>
          <p:cNvSpPr/>
          <p:nvPr/>
        </p:nvSpPr>
        <p:spPr>
          <a:xfrm rot="0">
            <a:off x="-827302" y="1028700"/>
            <a:ext cx="19942603" cy="9525"/>
          </a:xfrm>
          <a:prstGeom prst="rect">
            <a:avLst/>
          </a:prstGeom>
          <a:solidFill>
            <a:srgbClr val="202020">
              <a:alpha val="19608"/>
            </a:srgbClr>
          </a:solidFill>
        </p:spPr>
      </p:sp>
      <p:sp>
        <p:nvSpPr>
          <p:cNvPr name="Freeform 5" id="5"/>
          <p:cNvSpPr/>
          <p:nvPr/>
        </p:nvSpPr>
        <p:spPr>
          <a:xfrm flipH="false" flipV="false" rot="-10800000">
            <a:off x="16869287" y="-668604"/>
            <a:ext cx="1027391" cy="2180139"/>
          </a:xfrm>
          <a:custGeom>
            <a:avLst/>
            <a:gdLst/>
            <a:ahLst/>
            <a:cxnLst/>
            <a:rect r="r" b="b" t="t" l="l"/>
            <a:pathLst>
              <a:path h="2180139" w="1027391">
                <a:moveTo>
                  <a:pt x="0" y="0"/>
                </a:moveTo>
                <a:lnTo>
                  <a:pt x="1027390" y="0"/>
                </a:lnTo>
                <a:lnTo>
                  <a:pt x="1027390" y="2180139"/>
                </a:lnTo>
                <a:lnTo>
                  <a:pt x="0" y="2180139"/>
                </a:lnTo>
                <a:lnTo>
                  <a:pt x="0" y="0"/>
                </a:lnTo>
                <a:close/>
              </a:path>
            </a:pathLst>
          </a:custGeom>
          <a:blipFill>
            <a:blip r:embed="rId2"/>
            <a:stretch>
              <a:fillRect l="0" t="0" r="0" b="0"/>
            </a:stretch>
          </a:blipFill>
        </p:spPr>
      </p:sp>
      <p:sp>
        <p:nvSpPr>
          <p:cNvPr name="Freeform 6" id="6"/>
          <p:cNvSpPr/>
          <p:nvPr/>
        </p:nvSpPr>
        <p:spPr>
          <a:xfrm flipH="false" flipV="false" rot="0">
            <a:off x="4080513" y="1943100"/>
            <a:ext cx="10535423" cy="6997739"/>
          </a:xfrm>
          <a:custGeom>
            <a:avLst/>
            <a:gdLst/>
            <a:ahLst/>
            <a:cxnLst/>
            <a:rect r="r" b="b" t="t" l="l"/>
            <a:pathLst>
              <a:path h="6997739" w="10535423">
                <a:moveTo>
                  <a:pt x="0" y="0"/>
                </a:moveTo>
                <a:lnTo>
                  <a:pt x="10535423" y="0"/>
                </a:lnTo>
                <a:lnTo>
                  <a:pt x="10535423" y="6997739"/>
                </a:lnTo>
                <a:lnTo>
                  <a:pt x="0" y="6997739"/>
                </a:lnTo>
                <a:lnTo>
                  <a:pt x="0" y="0"/>
                </a:lnTo>
                <a:close/>
              </a:path>
            </a:pathLst>
          </a:custGeom>
          <a:blipFill>
            <a:blip r:embed="rId3"/>
            <a:stretch>
              <a:fillRect l="0" t="0" r="-8021"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281974" y="9258300"/>
            <a:ext cx="19260397" cy="1166707"/>
          </a:xfrm>
          <a:prstGeom prst="rect">
            <a:avLst/>
          </a:prstGeom>
          <a:solidFill>
            <a:srgbClr val="202020"/>
          </a:solidFill>
        </p:spPr>
      </p:sp>
      <p:sp>
        <p:nvSpPr>
          <p:cNvPr name="TextBox 3" id="3"/>
          <p:cNvSpPr txBox="true"/>
          <p:nvPr/>
        </p:nvSpPr>
        <p:spPr>
          <a:xfrm rot="0">
            <a:off x="2728081" y="104775"/>
            <a:ext cx="13240287" cy="1838325"/>
          </a:xfrm>
          <a:prstGeom prst="rect">
            <a:avLst/>
          </a:prstGeom>
        </p:spPr>
        <p:txBody>
          <a:bodyPr anchor="t" rtlCol="false" tIns="0" lIns="0" bIns="0" rIns="0">
            <a:spAutoFit/>
          </a:bodyPr>
          <a:lstStyle/>
          <a:p>
            <a:pPr algn="ctr">
              <a:lnSpc>
                <a:spcPts val="14400"/>
              </a:lnSpc>
            </a:pPr>
            <a:r>
              <a:rPr lang="en-US" b="true" sz="12000">
                <a:solidFill>
                  <a:srgbClr val="202020"/>
                </a:solidFill>
                <a:latin typeface="HK Grotesk Bold"/>
                <a:ea typeface="HK Grotesk Bold"/>
                <a:cs typeface="HK Grotesk Bold"/>
                <a:sym typeface="HK Grotesk Bold"/>
              </a:rPr>
              <a:t>Result</a:t>
            </a:r>
          </a:p>
        </p:txBody>
      </p:sp>
      <p:sp>
        <p:nvSpPr>
          <p:cNvPr name="AutoShape 4" id="4"/>
          <p:cNvSpPr/>
          <p:nvPr/>
        </p:nvSpPr>
        <p:spPr>
          <a:xfrm rot="0">
            <a:off x="-827302" y="1028700"/>
            <a:ext cx="19942603" cy="9525"/>
          </a:xfrm>
          <a:prstGeom prst="rect">
            <a:avLst/>
          </a:prstGeom>
          <a:solidFill>
            <a:srgbClr val="202020">
              <a:alpha val="19608"/>
            </a:srgbClr>
          </a:solidFill>
        </p:spPr>
      </p:sp>
      <p:sp>
        <p:nvSpPr>
          <p:cNvPr name="Freeform 5" id="5"/>
          <p:cNvSpPr/>
          <p:nvPr/>
        </p:nvSpPr>
        <p:spPr>
          <a:xfrm flipH="false" flipV="false" rot="-10800000">
            <a:off x="16869287" y="-668604"/>
            <a:ext cx="1027391" cy="2180139"/>
          </a:xfrm>
          <a:custGeom>
            <a:avLst/>
            <a:gdLst/>
            <a:ahLst/>
            <a:cxnLst/>
            <a:rect r="r" b="b" t="t" l="l"/>
            <a:pathLst>
              <a:path h="2180139" w="1027391">
                <a:moveTo>
                  <a:pt x="0" y="0"/>
                </a:moveTo>
                <a:lnTo>
                  <a:pt x="1027390" y="0"/>
                </a:lnTo>
                <a:lnTo>
                  <a:pt x="1027390" y="2180139"/>
                </a:lnTo>
                <a:lnTo>
                  <a:pt x="0" y="2180139"/>
                </a:lnTo>
                <a:lnTo>
                  <a:pt x="0" y="0"/>
                </a:lnTo>
                <a:close/>
              </a:path>
            </a:pathLst>
          </a:custGeom>
          <a:blipFill>
            <a:blip r:embed="rId2"/>
            <a:stretch>
              <a:fillRect l="0" t="0" r="0" b="0"/>
            </a:stretch>
          </a:blipFill>
        </p:spPr>
      </p:sp>
      <p:sp>
        <p:nvSpPr>
          <p:cNvPr name="Freeform 6" id="6"/>
          <p:cNvSpPr/>
          <p:nvPr/>
        </p:nvSpPr>
        <p:spPr>
          <a:xfrm flipH="false" flipV="false" rot="0">
            <a:off x="2092138" y="2861015"/>
            <a:ext cx="5479370" cy="5479370"/>
          </a:xfrm>
          <a:custGeom>
            <a:avLst/>
            <a:gdLst/>
            <a:ahLst/>
            <a:cxnLst/>
            <a:rect r="r" b="b" t="t" l="l"/>
            <a:pathLst>
              <a:path h="5479370" w="5479370">
                <a:moveTo>
                  <a:pt x="0" y="0"/>
                </a:moveTo>
                <a:lnTo>
                  <a:pt x="5479370" y="0"/>
                </a:lnTo>
                <a:lnTo>
                  <a:pt x="5479370" y="5479370"/>
                </a:lnTo>
                <a:lnTo>
                  <a:pt x="0" y="5479370"/>
                </a:lnTo>
                <a:lnTo>
                  <a:pt x="0" y="0"/>
                </a:lnTo>
                <a:close/>
              </a:path>
            </a:pathLst>
          </a:custGeom>
          <a:blipFill>
            <a:blip r:embed="rId3"/>
            <a:stretch>
              <a:fillRect l="0" t="0" r="0" b="0"/>
            </a:stretch>
          </a:blipFill>
        </p:spPr>
      </p:sp>
      <p:sp>
        <p:nvSpPr>
          <p:cNvPr name="Freeform 7" id="7"/>
          <p:cNvSpPr/>
          <p:nvPr/>
        </p:nvSpPr>
        <p:spPr>
          <a:xfrm flipH="false" flipV="false" rot="0">
            <a:off x="10803893" y="2861015"/>
            <a:ext cx="5164475" cy="5417490"/>
          </a:xfrm>
          <a:custGeom>
            <a:avLst/>
            <a:gdLst/>
            <a:ahLst/>
            <a:cxnLst/>
            <a:rect r="r" b="b" t="t" l="l"/>
            <a:pathLst>
              <a:path h="5417490" w="5164475">
                <a:moveTo>
                  <a:pt x="0" y="0"/>
                </a:moveTo>
                <a:lnTo>
                  <a:pt x="5164475" y="0"/>
                </a:lnTo>
                <a:lnTo>
                  <a:pt x="5164475" y="5417490"/>
                </a:lnTo>
                <a:lnTo>
                  <a:pt x="0" y="5417490"/>
                </a:lnTo>
                <a:lnTo>
                  <a:pt x="0" y="0"/>
                </a:lnTo>
                <a:close/>
              </a:path>
            </a:pathLst>
          </a:custGeom>
          <a:blipFill>
            <a:blip r:embed="rId4"/>
            <a:stretch>
              <a:fillRect l="0" t="0" r="0" b="0"/>
            </a:stretch>
          </a:blipFill>
        </p:spPr>
      </p:sp>
      <p:sp>
        <p:nvSpPr>
          <p:cNvPr name="TextBox 8" id="8"/>
          <p:cNvSpPr txBox="true"/>
          <p:nvPr/>
        </p:nvSpPr>
        <p:spPr>
          <a:xfrm rot="0">
            <a:off x="2447952" y="2030495"/>
            <a:ext cx="4767742" cy="666925"/>
          </a:xfrm>
          <a:prstGeom prst="rect">
            <a:avLst/>
          </a:prstGeom>
        </p:spPr>
        <p:txBody>
          <a:bodyPr anchor="t" rtlCol="false" tIns="0" lIns="0" bIns="0" rIns="0">
            <a:spAutoFit/>
          </a:bodyPr>
          <a:lstStyle/>
          <a:p>
            <a:pPr algn="ctr">
              <a:lnSpc>
                <a:spcPts val="5430"/>
              </a:lnSpc>
            </a:pPr>
            <a:r>
              <a:rPr lang="en-US" sz="3879" b="true">
                <a:solidFill>
                  <a:srgbClr val="202020"/>
                </a:solidFill>
                <a:latin typeface="Canva Sans Bold"/>
                <a:ea typeface="Canva Sans Bold"/>
                <a:cs typeface="Canva Sans Bold"/>
                <a:sym typeface="Canva Sans Bold"/>
              </a:rPr>
              <a:t>Dijkstra’s Algorithm</a:t>
            </a:r>
          </a:p>
        </p:txBody>
      </p:sp>
      <p:sp>
        <p:nvSpPr>
          <p:cNvPr name="TextBox 9" id="9"/>
          <p:cNvSpPr txBox="true"/>
          <p:nvPr/>
        </p:nvSpPr>
        <p:spPr>
          <a:xfrm rot="0">
            <a:off x="10640143" y="2030495"/>
            <a:ext cx="5491975" cy="666925"/>
          </a:xfrm>
          <a:prstGeom prst="rect">
            <a:avLst/>
          </a:prstGeom>
        </p:spPr>
        <p:txBody>
          <a:bodyPr anchor="t" rtlCol="false" tIns="0" lIns="0" bIns="0" rIns="0">
            <a:spAutoFit/>
          </a:bodyPr>
          <a:lstStyle/>
          <a:p>
            <a:pPr algn="ctr">
              <a:lnSpc>
                <a:spcPts val="5430"/>
              </a:lnSpc>
            </a:pPr>
            <a:r>
              <a:rPr lang="en-US" sz="3879" b="true">
                <a:solidFill>
                  <a:srgbClr val="202020"/>
                </a:solidFill>
                <a:latin typeface="Canva Sans Bold"/>
                <a:ea typeface="Canva Sans Bold"/>
                <a:cs typeface="Canva Sans Bold"/>
                <a:sym typeface="Canva Sans Bold"/>
              </a:rPr>
              <a:t>Dynamic Programming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DAGbVApgOEQ</dc:identifier>
  <dcterms:modified xsi:type="dcterms:W3CDTF">2011-08-01T06:04:30Z</dcterms:modified>
  <cp:revision>1</cp:revision>
  <dc:title>ADA_FinalPresentation</dc:title>
</cp:coreProperties>
</file>