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1" r:id="rId6"/>
    <p:sldId id="258" r:id="rId7"/>
    <p:sldId id="260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A"/>
    <a:srgbClr val="007A6D"/>
    <a:srgbClr val="004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FEFEC-D051-4103-9EAC-C05855E94409}" v="103" dt="2023-09-30T07:13:51.402"/>
    <p1510:client id="{60E76C84-89F8-4E3F-8DCB-EAB93E36F900}" v="1277" dt="2023-09-30T09:50:58.225"/>
    <p1510:client id="{7376566C-7B38-B401-09AE-0B0BB98CDE9B}" v="244" dt="2023-09-30T09:10:18.957"/>
    <p1510:client id="{A103CCB4-B9A3-41C8-81F9-9F2728FD8AAF}" v="8" dt="2023-09-30T06:58:56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1646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6E55DC-BB44-A2AA-B6EC-91082BB7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78999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5528823B-F425-A0B9-F370-F34F9BF7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3" name="ตัวแทนวันที่ 1">
            <a:extLst>
              <a:ext uri="{FF2B5EF4-FFF2-40B4-BE49-F238E27FC236}">
                <a16:creationId xmlns:a16="http://schemas.microsoft.com/office/drawing/2014/main" id="{940ECD43-4FF7-4FC3-831C-1FBD58D7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65CCA-DDDC-40DB-9DD0-C52D95D9FCBC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6" name="ตัวแทนท้ายกระดาษ 2">
            <a:extLst>
              <a:ext uri="{FF2B5EF4-FFF2-40B4-BE49-F238E27FC236}">
                <a16:creationId xmlns:a16="http://schemas.microsoft.com/office/drawing/2014/main" id="{DBF29081-137E-686E-F2CB-D10E455E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9">
            <a:extLst>
              <a:ext uri="{FF2B5EF4-FFF2-40B4-BE49-F238E27FC236}">
                <a16:creationId xmlns:a16="http://schemas.microsoft.com/office/drawing/2014/main" id="{8BBD2D9B-A60B-126C-0817-A21607E1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9A0F6-DB5D-4799-8520-2B7C5BBAF889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37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C2D94D06-A770-3DB2-2464-02D29ACA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6799A52-0936-FB58-3631-430114A4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BD74E7E-E5FE-41AD-9D7E-150BBADD15BB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2F75417-517C-91FE-8BBE-3F578AB6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C418FA-C2AE-7536-1187-39EF7FF3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184B0DF6-2749-44DE-B678-D8907A7E458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837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6197EAE9-1D70-E096-3C9C-56FEA1670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56BF6A9-0BFD-03EC-28DD-A44A8E68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E7B58ED-99C8-4B42-8463-D5A25FA85D37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63EB845-088B-8029-C277-5FC8A73E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A15736-BB7A-FCD0-282D-74BB69AA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8729D34C-6953-4745-898F-5AA57083618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542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3523093A-9506-413E-8F34-0F0D7A709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536CAC5-123A-0108-12F4-2594EAD2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AE5D3CCB-47FB-441A-9CD4-87B9B5FEB519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7F5BC8-343E-1DC1-5F68-1ADA3B87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1D9397-5745-5D48-2461-5AF7F0A4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403B75D3-510D-4103-AD50-B18BBAEFB73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44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6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E76F267-FC53-5FDE-9D92-0CEC8DEFC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คลิกเพื่อแก้ไขสไตล์ชื่อเรื่องต้นแบบ</a:t>
            </a:r>
            <a:endParaRPr lang="en-US" altLang="th-TH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8D6A8D7-C629-7C06-66F6-0495E1E7D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คลิกเพื่อแก้ไขสไตล์ของข้อความต้นแบบ</a:t>
            </a:r>
          </a:p>
          <a:p>
            <a:pPr lvl="1"/>
            <a:r>
              <a:rPr lang="th-TH" altLang="th-TH"/>
              <a:t>ระดับที่สอง</a:t>
            </a:r>
          </a:p>
          <a:p>
            <a:pPr lvl="2"/>
            <a:r>
              <a:rPr lang="th-TH" altLang="th-TH"/>
              <a:t>ระดับที่สาม</a:t>
            </a:r>
          </a:p>
          <a:p>
            <a:pPr lvl="3"/>
            <a:r>
              <a:rPr lang="th-TH" altLang="th-TH"/>
              <a:t>ระดับที่สี่</a:t>
            </a:r>
          </a:p>
          <a:p>
            <a:pPr lvl="4"/>
            <a:r>
              <a:rPr lang="th-TH" altLang="th-TH"/>
              <a:t>ระดับที่ห้า</a:t>
            </a:r>
            <a:endParaRPr lang="en-US" alt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08B6-B9C3-31D6-BFDE-0C0D4D450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17CF76F2-BE84-4F17-A0BF-60F0A3ABBB3A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F034-E888-C152-8F48-08F26A117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80315-5386-FF1E-3078-88513CF57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FBBED4A3-5446-42E5-9FAE-7066F0220D6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Angsana New" panose="02020603050405020304" pitchFamily="18" charset="-34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Angsana New" panose="02020603050405020304" pitchFamily="18" charset="-34"/>
          <a:cs typeface="Angsana New" panose="02020603050405020304" pitchFamily="18" charset="-34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Angsana New" panose="02020603050405020304" pitchFamily="18" charset="-34"/>
          <a:cs typeface="Angsana New" panose="02020603050405020304" pitchFamily="18" charset="-34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Angsana New" panose="02020603050405020304" pitchFamily="18" charset="-34"/>
          <a:cs typeface="Angsana New" panose="02020603050405020304" pitchFamily="18" charset="-34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Angsana New" panose="02020603050405020304" pitchFamily="18" charset="-34"/>
          <a:cs typeface="Angsana New" panose="02020603050405020304" pitchFamily="18" charset="-3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Angsana New" panose="02020603050405020304" pitchFamily="18" charset="-34"/>
          <a:cs typeface="Angsana New" panose="02020603050405020304" pitchFamily="18" charset="-3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Angsana New" panose="02020603050405020304" pitchFamily="18" charset="-34"/>
          <a:cs typeface="Angsana New" panose="02020603050405020304" pitchFamily="18" charset="-3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Angsana New" panose="02020603050405020304" pitchFamily="18" charset="-34"/>
          <a:cs typeface="Angsana New" panose="02020603050405020304" pitchFamily="18" charset="-3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Angsana New" panose="02020603050405020304" pitchFamily="18" charset="-34"/>
          <a:cs typeface="Angsana New" panose="02020603050405020304" pitchFamily="18" charset="-34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B5F5C-E602-3EBB-B5D3-368A15D994F9}"/>
              </a:ext>
            </a:extLst>
          </p:cNvPr>
          <p:cNvSpPr txBox="1"/>
          <p:nvPr/>
        </p:nvSpPr>
        <p:spPr>
          <a:xfrm>
            <a:off x="681134" y="2828835"/>
            <a:ext cx="9721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+mj-lt"/>
                <a:cs typeface="+mj-cs"/>
              </a:rPr>
              <a:t>List in Dart (replace-end)</a:t>
            </a:r>
            <a:endParaRPr lang="th-TH" sz="7200" b="1" dirty="0">
              <a:solidFill>
                <a:schemeClr val="bg1">
                  <a:lumMod val="95000"/>
                </a:schemeClr>
              </a:solidFill>
              <a:latin typeface="+mj-lt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">
            <a:extLst>
              <a:ext uri="{FF2B5EF4-FFF2-40B4-BE49-F238E27FC236}">
                <a16:creationId xmlns:a16="http://schemas.microsoft.com/office/drawing/2014/main" id="{BBC21D33-B36A-9769-6B4B-4B78C24C81FF}"/>
              </a:ext>
            </a:extLst>
          </p:cNvPr>
          <p:cNvSpPr txBox="1"/>
          <p:nvPr/>
        </p:nvSpPr>
        <p:spPr>
          <a:xfrm>
            <a:off x="569845" y="508398"/>
            <a:ext cx="2478155" cy="5037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D40C3-155D-4332-B62E-083D0350D71F}"/>
              </a:ext>
            </a:extLst>
          </p:cNvPr>
          <p:cNvSpPr txBox="1"/>
          <p:nvPr/>
        </p:nvSpPr>
        <p:spPr>
          <a:xfrm>
            <a:off x="569845" y="347990"/>
            <a:ext cx="2570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800" b="1" dirty="0">
                <a:solidFill>
                  <a:srgbClr val="F6F8FA"/>
                </a:solidFill>
                <a:latin typeface="TH Sarabun New"/>
                <a:cs typeface="+mn-cs"/>
              </a:rPr>
              <a:t>Loop in List</a:t>
            </a:r>
            <a:endParaRPr lang="th-TH" sz="4800" b="1" dirty="0">
              <a:solidFill>
                <a:srgbClr val="F6F8FA"/>
              </a:solidFill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04A93-CE89-816E-ACAA-58549C2633EE}"/>
              </a:ext>
            </a:extLst>
          </p:cNvPr>
          <p:cNvSpPr txBox="1"/>
          <p:nvPr/>
        </p:nvSpPr>
        <p:spPr>
          <a:xfrm>
            <a:off x="569845" y="1298257"/>
            <a:ext cx="10190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0" i="0" dirty="0">
                <a:solidFill>
                  <a:srgbClr val="F6F8FA"/>
                </a:solidFill>
                <a:effectLst/>
                <a:latin typeface="-apple-system"/>
              </a:rPr>
              <a:t>การพิมพ์ค่าใน </a:t>
            </a:r>
            <a:r>
              <a:rPr lang="en-US" sz="2400" b="0" i="0" dirty="0">
                <a:solidFill>
                  <a:srgbClr val="F6F8FA"/>
                </a:solidFill>
                <a:effectLst/>
                <a:latin typeface="-apple-system"/>
              </a:rPr>
              <a:t>list </a:t>
            </a:r>
            <a:r>
              <a:rPr lang="th-TH" sz="2400" b="0" i="0" dirty="0">
                <a:solidFill>
                  <a:srgbClr val="F6F8FA"/>
                </a:solidFill>
                <a:effectLst/>
                <a:latin typeface="-apple-system"/>
              </a:rPr>
              <a:t>โดยใช้ </a:t>
            </a:r>
            <a:r>
              <a:rPr lang="en-US" sz="2400" b="0" i="0" dirty="0">
                <a:solidFill>
                  <a:srgbClr val="F6F8FA"/>
                </a:solidFill>
                <a:effectLst/>
                <a:latin typeface="-apple-system"/>
              </a:rPr>
              <a:t>loop </a:t>
            </a:r>
            <a:r>
              <a:rPr lang="th-TH" sz="2400" b="0" i="0" dirty="0">
                <a:solidFill>
                  <a:srgbClr val="F6F8FA"/>
                </a:solidFill>
                <a:effectLst/>
                <a:latin typeface="-apple-system"/>
              </a:rPr>
              <a:t>สามารถใช้ </a:t>
            </a:r>
            <a:r>
              <a:rPr lang="en-US" sz="2400" b="0" i="0" dirty="0">
                <a:solidFill>
                  <a:srgbClr val="F6F8FA"/>
                </a:solidFill>
                <a:effectLst/>
                <a:latin typeface="-apple-system"/>
              </a:rPr>
              <a:t>for loop ,for each loop </a:t>
            </a:r>
            <a:r>
              <a:rPr lang="th-TH" sz="2400" b="0" i="0" dirty="0">
                <a:solidFill>
                  <a:srgbClr val="F6F8FA"/>
                </a:solidFill>
                <a:effectLst/>
                <a:latin typeface="-apple-system"/>
              </a:rPr>
              <a:t>หรือ</a:t>
            </a:r>
            <a:r>
              <a:rPr lang="en-US" sz="2400" b="0" i="0" dirty="0">
                <a:solidFill>
                  <a:srgbClr val="F6F8FA"/>
                </a:solidFill>
                <a:effectLst/>
                <a:latin typeface="-apple-system"/>
              </a:rPr>
              <a:t>loop </a:t>
            </a:r>
            <a:r>
              <a:rPr lang="th-TH" sz="2400" b="0" i="0" dirty="0">
                <a:solidFill>
                  <a:srgbClr val="F6F8FA"/>
                </a:solidFill>
                <a:effectLst/>
                <a:latin typeface="-apple-system"/>
              </a:rPr>
              <a:t>อื่นๆ ได้</a:t>
            </a:r>
            <a:endParaRPr lang="th-TH" sz="2400" dirty="0">
              <a:solidFill>
                <a:srgbClr val="F6F8FA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2EDF18-0D19-CDB2-5ED6-7F7F9D629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90" y="3003067"/>
            <a:ext cx="4722820" cy="1495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CF67C7-9B46-CD98-D781-5E1003C7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305" y="3003067"/>
            <a:ext cx="1839992" cy="14955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36494F-F868-7D75-BC45-315E8DB4C6DB}"/>
              </a:ext>
            </a:extLst>
          </p:cNvPr>
          <p:cNvSpPr txBox="1"/>
          <p:nvPr/>
        </p:nvSpPr>
        <p:spPr>
          <a:xfrm>
            <a:off x="2474320" y="2327603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6F8FA"/>
                </a:solidFill>
                <a:latin typeface="+mj-lt"/>
              </a:rPr>
              <a:t>input</a:t>
            </a:r>
            <a:endParaRPr lang="th-TH" b="1" dirty="0">
              <a:solidFill>
                <a:srgbClr val="F6F8FA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5F5AD-38C8-8DD7-31EA-1CFD26CC4C70}"/>
              </a:ext>
            </a:extLst>
          </p:cNvPr>
          <p:cNvSpPr txBox="1"/>
          <p:nvPr/>
        </p:nvSpPr>
        <p:spPr>
          <a:xfrm>
            <a:off x="7480854" y="2327603"/>
            <a:ext cx="675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6F8FA"/>
                </a:solidFill>
                <a:effectLst/>
                <a:latin typeface="-apple-system"/>
              </a:rPr>
              <a:t>output</a:t>
            </a:r>
            <a:endParaRPr lang="th-TH" dirty="0">
              <a:solidFill>
                <a:srgbClr val="F6F8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32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86CCA0-4DF1-D0CC-301D-FA24EE674CA0}"/>
              </a:ext>
            </a:extLst>
          </p:cNvPr>
          <p:cNvSpPr/>
          <p:nvPr/>
        </p:nvSpPr>
        <p:spPr>
          <a:xfrm>
            <a:off x="5503150" y="1224338"/>
            <a:ext cx="5191354" cy="544150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0B20780-F85B-E839-A120-7E9285ABA943}"/>
              </a:ext>
            </a:extLst>
          </p:cNvPr>
          <p:cNvSpPr/>
          <p:nvPr/>
        </p:nvSpPr>
        <p:spPr>
          <a:xfrm>
            <a:off x="397565" y="1224338"/>
            <a:ext cx="4843008" cy="544150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33D3728-E5C3-A3D6-F0CD-A7F15CB26FAD}"/>
              </a:ext>
            </a:extLst>
          </p:cNvPr>
          <p:cNvSpPr txBox="1"/>
          <p:nvPr/>
        </p:nvSpPr>
        <p:spPr>
          <a:xfrm>
            <a:off x="576471" y="434374"/>
            <a:ext cx="4843008" cy="5037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64589-C85B-9F41-97AD-D0931797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62" y="2033778"/>
            <a:ext cx="3851750" cy="3143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D7FF6-CBF0-31F7-ED29-6F5ACDC3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50" y="5238975"/>
            <a:ext cx="1030558" cy="1280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645EDC-9EF1-3FDC-053A-DF4DE482D9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33"/>
          <a:stretch/>
        </p:blipFill>
        <p:spPr>
          <a:xfrm>
            <a:off x="5671930" y="2458776"/>
            <a:ext cx="4823792" cy="1047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C64B4F-90D9-A73B-D9A1-E0243FB41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183" y="4246478"/>
            <a:ext cx="1590261" cy="11255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B205EF-65AB-F360-C679-EAD68062F2B4}"/>
              </a:ext>
            </a:extLst>
          </p:cNvPr>
          <p:cNvSpPr txBox="1"/>
          <p:nvPr/>
        </p:nvSpPr>
        <p:spPr>
          <a:xfrm>
            <a:off x="7460975" y="122433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6F8FA"/>
                </a:solidFill>
                <a:effectLst/>
                <a:latin typeface="-apple-system"/>
              </a:rPr>
              <a:t>Python</a:t>
            </a:r>
            <a:endParaRPr lang="th-TH" dirty="0">
              <a:solidFill>
                <a:srgbClr val="F6F8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5C83E9-15A6-6BFC-7B6A-7DE588EFDAF1}"/>
              </a:ext>
            </a:extLst>
          </p:cNvPr>
          <p:cNvSpPr txBox="1"/>
          <p:nvPr/>
        </p:nvSpPr>
        <p:spPr>
          <a:xfrm>
            <a:off x="5893904" y="4547655"/>
            <a:ext cx="675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6F8FA"/>
                </a:solidFill>
                <a:effectLst/>
                <a:latin typeface="-apple-system"/>
              </a:rPr>
              <a:t>output</a:t>
            </a:r>
            <a:endParaRPr lang="th-TH" dirty="0">
              <a:solidFill>
                <a:srgbClr val="F6F8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86C10A-7BF6-C1D8-42EB-E52D964F6982}"/>
              </a:ext>
            </a:extLst>
          </p:cNvPr>
          <p:cNvSpPr txBox="1"/>
          <p:nvPr/>
        </p:nvSpPr>
        <p:spPr>
          <a:xfrm>
            <a:off x="2402617" y="1224338"/>
            <a:ext cx="911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6F8FA"/>
                </a:solidFill>
                <a:effectLst/>
                <a:latin typeface="-apple-system"/>
              </a:rPr>
              <a:t>Java</a:t>
            </a:r>
            <a:endParaRPr lang="th-TH" dirty="0">
              <a:solidFill>
                <a:srgbClr val="F6F8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C2A543-5D3F-6EB5-6000-39EE1F440CA4}"/>
              </a:ext>
            </a:extLst>
          </p:cNvPr>
          <p:cNvSpPr txBox="1"/>
          <p:nvPr/>
        </p:nvSpPr>
        <p:spPr>
          <a:xfrm>
            <a:off x="576470" y="414898"/>
            <a:ext cx="50954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6F8FA"/>
                </a:solidFill>
                <a:effectLst/>
                <a:latin typeface="-apple-system"/>
                <a:cs typeface="+mn-cs"/>
              </a:rPr>
              <a:t>Loops In List </a:t>
            </a:r>
            <a:r>
              <a:rPr lang="th-TH" b="1" i="0" dirty="0">
                <a:solidFill>
                  <a:srgbClr val="F6F8FA"/>
                </a:solidFill>
                <a:effectLst/>
                <a:latin typeface="-apple-system"/>
                <a:cs typeface="+mn-cs"/>
              </a:rPr>
              <a:t>ใน </a:t>
            </a:r>
            <a:r>
              <a:rPr lang="en-US" b="1" i="0" dirty="0">
                <a:solidFill>
                  <a:srgbClr val="F6F8FA"/>
                </a:solidFill>
                <a:effectLst/>
                <a:latin typeface="-apple-system"/>
                <a:cs typeface="+mn-cs"/>
              </a:rPr>
              <a:t>Java </a:t>
            </a:r>
            <a:r>
              <a:rPr lang="th-TH" b="1" i="0" dirty="0">
                <a:solidFill>
                  <a:srgbClr val="F6F8FA"/>
                </a:solidFill>
                <a:effectLst/>
                <a:latin typeface="-apple-system"/>
                <a:cs typeface="+mn-cs"/>
              </a:rPr>
              <a:t>และ </a:t>
            </a:r>
            <a:r>
              <a:rPr lang="en-US" b="1" i="0" dirty="0">
                <a:solidFill>
                  <a:srgbClr val="F6F8FA"/>
                </a:solidFill>
                <a:effectLst/>
                <a:latin typeface="-apple-system"/>
                <a:cs typeface="+mn-cs"/>
              </a:rPr>
              <a:t>Python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C212E9-CBAE-294F-B0E6-B95594BE28EA}"/>
              </a:ext>
            </a:extLst>
          </p:cNvPr>
          <p:cNvSpPr txBox="1"/>
          <p:nvPr/>
        </p:nvSpPr>
        <p:spPr>
          <a:xfrm>
            <a:off x="569645" y="1548304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6F8FA"/>
                </a:solidFill>
                <a:latin typeface="+mj-lt"/>
              </a:rPr>
              <a:t>input</a:t>
            </a:r>
            <a:endParaRPr lang="th-TH" b="1" dirty="0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A41F42-3AF2-E640-779B-CF6115A83C52}"/>
              </a:ext>
            </a:extLst>
          </p:cNvPr>
          <p:cNvSpPr txBox="1"/>
          <p:nvPr/>
        </p:nvSpPr>
        <p:spPr>
          <a:xfrm>
            <a:off x="5671930" y="1997406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6F8FA"/>
                </a:solidFill>
                <a:latin typeface="+mj-lt"/>
              </a:rPr>
              <a:t>input</a:t>
            </a:r>
            <a:endParaRPr lang="th-TH" b="1" dirty="0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300F97-D84A-1EDB-902C-40E9B41B146E}"/>
              </a:ext>
            </a:extLst>
          </p:cNvPr>
          <p:cNvSpPr txBox="1"/>
          <p:nvPr/>
        </p:nvSpPr>
        <p:spPr>
          <a:xfrm>
            <a:off x="708993" y="5563045"/>
            <a:ext cx="675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6F8FA"/>
                </a:solidFill>
                <a:effectLst/>
                <a:latin typeface="-apple-system"/>
              </a:rPr>
              <a:t>output</a:t>
            </a:r>
            <a:endParaRPr lang="th-TH" dirty="0">
              <a:solidFill>
                <a:srgbClr val="F6F8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3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4620DCE2-B751-7746-FAB4-00BE871751D4}"/>
              </a:ext>
            </a:extLst>
          </p:cNvPr>
          <p:cNvSpPr txBox="1"/>
          <p:nvPr/>
        </p:nvSpPr>
        <p:spPr>
          <a:xfrm>
            <a:off x="337930" y="639538"/>
            <a:ext cx="6785113" cy="523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47B1B-F529-D437-7AC8-901735198F05}"/>
              </a:ext>
            </a:extLst>
          </p:cNvPr>
          <p:cNvSpPr txBox="1"/>
          <p:nvPr/>
        </p:nvSpPr>
        <p:spPr>
          <a:xfrm>
            <a:off x="430696" y="639538"/>
            <a:ext cx="6785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F6F8FA"/>
                </a:solidFill>
                <a:cs typeface="+mn-cs"/>
              </a:rPr>
              <a:t>การเปลี่ยนค่าทั้งหมดใน </a:t>
            </a:r>
            <a:r>
              <a:rPr lang="en-US" b="1" dirty="0">
                <a:solidFill>
                  <a:srgbClr val="F6F8FA"/>
                </a:solidFill>
                <a:cs typeface="+mn-cs"/>
              </a:rPr>
              <a:t>list </a:t>
            </a:r>
            <a:r>
              <a:rPr lang="th-TH" b="1" dirty="0">
                <a:solidFill>
                  <a:srgbClr val="F6F8FA"/>
                </a:solidFill>
                <a:cs typeface="+mn-cs"/>
              </a:rPr>
              <a:t>โดยการใช้โอเปอร์เรเตอร์ต่างๆ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AAF17-F6E8-4AF9-F357-04C6C1B8C420}"/>
              </a:ext>
            </a:extLst>
          </p:cNvPr>
          <p:cNvSpPr txBox="1"/>
          <p:nvPr/>
        </p:nvSpPr>
        <p:spPr>
          <a:xfrm>
            <a:off x="649355" y="1457765"/>
            <a:ext cx="93692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F6F8FA"/>
                </a:solidFill>
                <a:effectLst/>
                <a:latin typeface="-apple-system"/>
              </a:rPr>
              <a:t>เราสามารถเพิ่มลดค่าใน </a:t>
            </a:r>
            <a:r>
              <a:rPr lang="en-US" b="0" i="0" dirty="0">
                <a:solidFill>
                  <a:srgbClr val="F6F8FA"/>
                </a:solidFill>
                <a:effectLst/>
                <a:latin typeface="-apple-system"/>
              </a:rPr>
              <a:t>list </a:t>
            </a:r>
            <a:r>
              <a:rPr lang="th-TH" b="0" i="0" dirty="0">
                <a:solidFill>
                  <a:srgbClr val="F6F8FA"/>
                </a:solidFill>
                <a:effectLst/>
                <a:latin typeface="-apple-system"/>
              </a:rPr>
              <a:t>ทั้งหมดพร้อมกันได้ เช่นการเพิ่มค่าทั้งหมดในลิสต์โดยการคูณสอง</a:t>
            </a:r>
            <a:endParaRPr lang="th-TH" dirty="0">
              <a:solidFill>
                <a:srgbClr val="F6F8FA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F9FD13-A650-1ED6-B485-BED9DCD1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2" y="3111050"/>
            <a:ext cx="3467400" cy="13945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807690-5F53-0ACA-304B-A7912F0FD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11" y="5229955"/>
            <a:ext cx="3102721" cy="8114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D13AFB-E421-887D-6F8C-A3A725797AB7}"/>
              </a:ext>
            </a:extLst>
          </p:cNvPr>
          <p:cNvSpPr txBox="1"/>
          <p:nvPr/>
        </p:nvSpPr>
        <p:spPr>
          <a:xfrm>
            <a:off x="6970642" y="212897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i="0" dirty="0">
                <a:solidFill>
                  <a:srgbClr val="F6F8FA"/>
                </a:solidFill>
                <a:effectLst/>
                <a:latin typeface="-apple-system"/>
              </a:rPr>
              <a:t>หรือลดค่าทั้งหมดลงไป 4</a:t>
            </a:r>
            <a:endParaRPr lang="th-TH" b="1" dirty="0">
              <a:solidFill>
                <a:srgbClr val="F6F8FA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D14E30-9BC2-6F7E-EE3D-D0C10A33A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31" y="3111050"/>
            <a:ext cx="3360711" cy="12955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95CE50-4E4A-F1D2-6F53-504C6DB60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365" y="5224049"/>
            <a:ext cx="3298277" cy="8114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8DDA94A-97EB-CA1D-EB32-D1C2E21F8EE5}"/>
              </a:ext>
            </a:extLst>
          </p:cNvPr>
          <p:cNvSpPr txBox="1"/>
          <p:nvPr/>
        </p:nvSpPr>
        <p:spPr>
          <a:xfrm>
            <a:off x="1025997" y="2587830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6F8FA"/>
                </a:solidFill>
                <a:latin typeface="+mj-lt"/>
              </a:rPr>
              <a:t>input</a:t>
            </a:r>
            <a:endParaRPr lang="th-TH" b="1" dirty="0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361CA5-4F72-D024-5C88-011A3B86F2DD}"/>
              </a:ext>
            </a:extLst>
          </p:cNvPr>
          <p:cNvSpPr txBox="1"/>
          <p:nvPr/>
        </p:nvSpPr>
        <p:spPr>
          <a:xfrm>
            <a:off x="6396962" y="2609710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6F8FA"/>
                </a:solidFill>
                <a:latin typeface="+mj-lt"/>
              </a:rPr>
              <a:t>input</a:t>
            </a:r>
            <a:endParaRPr lang="th-TH" b="1" dirty="0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CF57EE-DEDF-4A09-755C-E5AE8E31A23D}"/>
              </a:ext>
            </a:extLst>
          </p:cNvPr>
          <p:cNvSpPr txBox="1"/>
          <p:nvPr/>
        </p:nvSpPr>
        <p:spPr>
          <a:xfrm>
            <a:off x="1009551" y="4743460"/>
            <a:ext cx="675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6F8FA"/>
                </a:solidFill>
                <a:effectLst/>
                <a:latin typeface="-apple-system"/>
              </a:rPr>
              <a:t>output</a:t>
            </a:r>
            <a:endParaRPr lang="th-TH" dirty="0">
              <a:solidFill>
                <a:srgbClr val="F6F8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8CF916-1E34-7164-282F-471FA76693F2}"/>
              </a:ext>
            </a:extLst>
          </p:cNvPr>
          <p:cNvSpPr txBox="1"/>
          <p:nvPr/>
        </p:nvSpPr>
        <p:spPr>
          <a:xfrm>
            <a:off x="6396962" y="4709019"/>
            <a:ext cx="675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6F8FA"/>
                </a:solidFill>
                <a:effectLst/>
                <a:latin typeface="-apple-system"/>
              </a:rPr>
              <a:t>output</a:t>
            </a:r>
            <a:endParaRPr lang="th-TH" dirty="0">
              <a:solidFill>
                <a:srgbClr val="F6F8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1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08CA80-66D2-E83A-AC37-54E5F2B5A5CF}"/>
              </a:ext>
            </a:extLst>
          </p:cNvPr>
          <p:cNvSpPr txBox="1"/>
          <p:nvPr/>
        </p:nvSpPr>
        <p:spPr>
          <a:xfrm>
            <a:off x="406980" y="3139922"/>
            <a:ext cx="51550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rgbClr val="F6F8FA"/>
                </a:solidFill>
                <a:cs typeface="+mn-cs"/>
              </a:rPr>
              <a:t>รวม </a:t>
            </a:r>
            <a:r>
              <a:rPr lang="en-US" sz="4000" b="1" dirty="0">
                <a:solidFill>
                  <a:srgbClr val="F6F8FA"/>
                </a:solidFill>
                <a:cs typeface="+mn-cs"/>
              </a:rPr>
              <a:t>list </a:t>
            </a:r>
            <a:r>
              <a:rPr lang="th-TH" sz="4000" b="1" dirty="0">
                <a:solidFill>
                  <a:srgbClr val="F6F8FA"/>
                </a:solidFill>
                <a:cs typeface="+mn-cs"/>
              </a:rPr>
              <a:t>เข้าด้วยกัน ใน </a:t>
            </a:r>
            <a:r>
              <a:rPr lang="en-US" sz="4000" b="1" dirty="0">
                <a:solidFill>
                  <a:srgbClr val="F6F8FA"/>
                </a:solidFill>
                <a:cs typeface="+mn-cs"/>
              </a:rPr>
              <a:t>Drat</a:t>
            </a:r>
            <a:endParaRPr lang="th-TH" sz="4000" b="1" dirty="0">
              <a:solidFill>
                <a:srgbClr val="F6F8FA"/>
              </a:solidFill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A39BBE-43BF-C67B-55EE-C4791C4DC21E}"/>
              </a:ext>
            </a:extLst>
          </p:cNvPr>
          <p:cNvSpPr txBox="1"/>
          <p:nvPr/>
        </p:nvSpPr>
        <p:spPr>
          <a:xfrm>
            <a:off x="5367130" y="424096"/>
            <a:ext cx="6679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1F2328"/>
                </a:solidFill>
                <a:effectLst/>
                <a:latin typeface="-apple-system"/>
                <a:cs typeface="+mn-cs"/>
              </a:rPr>
              <a:t>การนำ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  <a:cs typeface="+mn-cs"/>
              </a:rPr>
              <a:t>list </a:t>
            </a:r>
            <a:r>
              <a:rPr lang="th-TH" b="0" i="0" dirty="0">
                <a:solidFill>
                  <a:srgbClr val="1F2328"/>
                </a:solidFill>
                <a:effectLst/>
                <a:latin typeface="-apple-system"/>
                <a:cs typeface="+mn-cs"/>
              </a:rPr>
              <a:t>มารวมเข้าด้วยกัน ใน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  <a:cs typeface="+mn-cs"/>
              </a:rPr>
              <a:t>Dart </a:t>
            </a:r>
            <a:r>
              <a:rPr lang="th-TH" b="0" i="0" dirty="0">
                <a:solidFill>
                  <a:srgbClr val="1F2328"/>
                </a:solidFill>
                <a:effectLst/>
                <a:latin typeface="-apple-system"/>
                <a:cs typeface="+mn-cs"/>
              </a:rPr>
              <a:t>สามารถทำได้ หลายวิธี</a:t>
            </a:r>
            <a:endParaRPr lang="th-TH" dirty="0"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FFDF0-CDDF-0C07-ED78-C10995B6703A}"/>
              </a:ext>
            </a:extLst>
          </p:cNvPr>
          <p:cNvSpPr txBox="1"/>
          <p:nvPr/>
        </p:nvSpPr>
        <p:spPr>
          <a:xfrm>
            <a:off x="5459895" y="13286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/>
              <a:t>ตัวอย่างที่1 :ใช้เม็ดตอด </a:t>
            </a:r>
            <a:r>
              <a:rPr lang="en-US" sz="2400" b="1" dirty="0"/>
              <a:t>addAll()</a:t>
            </a:r>
            <a:endParaRPr lang="th-TH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4D635-E18F-0746-D863-8B90330E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61" y="2030608"/>
            <a:ext cx="2548165" cy="29782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BAD998-323A-066F-4BA7-4FEA941D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111" y="5529349"/>
            <a:ext cx="3989903" cy="8892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95D9DA-BD90-1A4F-624D-C6BFE4E977EF}"/>
              </a:ext>
            </a:extLst>
          </p:cNvPr>
          <p:cNvSpPr txBox="1"/>
          <p:nvPr/>
        </p:nvSpPr>
        <p:spPr>
          <a:xfrm>
            <a:off x="5522320" y="1842071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input</a:t>
            </a:r>
            <a:endParaRPr lang="th-TH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FD319-7BFA-87F5-E037-72CC6B577330}"/>
              </a:ext>
            </a:extLst>
          </p:cNvPr>
          <p:cNvSpPr txBox="1"/>
          <p:nvPr/>
        </p:nvSpPr>
        <p:spPr>
          <a:xfrm>
            <a:off x="5622235" y="5197414"/>
            <a:ext cx="675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output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6541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1">
            <a:extLst>
              <a:ext uri="{FF2B5EF4-FFF2-40B4-BE49-F238E27FC236}">
                <a16:creationId xmlns:a16="http://schemas.microsoft.com/office/drawing/2014/main" id="{933F7CFD-9C4A-24C4-20D3-E0AB5F4A7483}"/>
              </a:ext>
            </a:extLst>
          </p:cNvPr>
          <p:cNvSpPr txBox="1"/>
          <p:nvPr/>
        </p:nvSpPr>
        <p:spPr>
          <a:xfrm>
            <a:off x="7811327" y="652616"/>
            <a:ext cx="3677627" cy="523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BF9ECB8C-3FFA-9764-F213-018F8F608C98}"/>
              </a:ext>
            </a:extLst>
          </p:cNvPr>
          <p:cNvSpPr txBox="1"/>
          <p:nvPr/>
        </p:nvSpPr>
        <p:spPr>
          <a:xfrm>
            <a:off x="239944" y="647215"/>
            <a:ext cx="4182065" cy="523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8F9FCF2B-33CA-840C-4994-0A7195E4A857}"/>
              </a:ext>
            </a:extLst>
          </p:cNvPr>
          <p:cNvSpPr txBox="1"/>
          <p:nvPr/>
        </p:nvSpPr>
        <p:spPr>
          <a:xfrm>
            <a:off x="4624003" y="645093"/>
            <a:ext cx="2967183" cy="523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4689A-D075-A61B-1ADC-9066631D50E8}"/>
              </a:ext>
            </a:extLst>
          </p:cNvPr>
          <p:cNvSpPr txBox="1"/>
          <p:nvPr/>
        </p:nvSpPr>
        <p:spPr>
          <a:xfrm>
            <a:off x="479386" y="6950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F6F8FA"/>
                </a:solidFill>
              </a:rPr>
              <a:t>ตัวอย่างที่2 :ใช้เม็ดตอด </a:t>
            </a:r>
            <a:r>
              <a:rPr lang="en-US" sz="2400" b="1" dirty="0">
                <a:solidFill>
                  <a:srgbClr val="F6F8FA"/>
                </a:solidFill>
              </a:rPr>
              <a:t>expand()</a:t>
            </a:r>
            <a:endParaRPr lang="th-TH" sz="2400" b="1" dirty="0">
              <a:solidFill>
                <a:srgbClr val="F6F8F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0A85C-8EEE-1A10-5838-BDAE43FBB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8"/>
          <a:stretch/>
        </p:blipFill>
        <p:spPr>
          <a:xfrm>
            <a:off x="459383" y="2118882"/>
            <a:ext cx="3939435" cy="2343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C6AD1-B67C-0B0B-A406-CD0CECE328C5}"/>
              </a:ext>
            </a:extLst>
          </p:cNvPr>
          <p:cNvSpPr txBox="1"/>
          <p:nvPr/>
        </p:nvSpPr>
        <p:spPr>
          <a:xfrm>
            <a:off x="4624003" y="6950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F6F8FA"/>
                </a:solidFill>
              </a:rPr>
              <a:t>ตัวอย่างที่3 :ใช้โอเปอร์เรเตอร์ 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EFD51-5A1A-B6EF-6504-B2F08790286F}"/>
              </a:ext>
            </a:extLst>
          </p:cNvPr>
          <p:cNvSpPr txBox="1"/>
          <p:nvPr/>
        </p:nvSpPr>
        <p:spPr>
          <a:xfrm>
            <a:off x="4656482" y="1146152"/>
            <a:ext cx="37139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b="1" i="0" dirty="0">
                <a:solidFill>
                  <a:srgbClr val="F6F8FA"/>
                </a:solidFill>
                <a:effectLst/>
                <a:latin typeface="-apple-system"/>
                <a:cs typeface="+mn-cs"/>
              </a:rPr>
              <a:t>วิธีนี้ถูกอัพเดทเข้ามา ใน </a:t>
            </a:r>
            <a:r>
              <a:rPr lang="en-US" sz="2000" b="1" i="0" dirty="0">
                <a:solidFill>
                  <a:srgbClr val="F6F8FA"/>
                </a:solidFill>
                <a:effectLst/>
                <a:latin typeface="-apple-system"/>
                <a:cs typeface="+mn-cs"/>
              </a:rPr>
              <a:t>Dart 2.0</a:t>
            </a:r>
            <a:endParaRPr lang="th-TH" sz="2000" b="1" dirty="0">
              <a:solidFill>
                <a:srgbClr val="F6F8FA"/>
              </a:solidFill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E5D83-B0BD-25BE-937E-89FF05F8D695}"/>
              </a:ext>
            </a:extLst>
          </p:cNvPr>
          <p:cNvSpPr txBox="1"/>
          <p:nvPr/>
        </p:nvSpPr>
        <p:spPr>
          <a:xfrm>
            <a:off x="7793180" y="677768"/>
            <a:ext cx="3713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F6F8FA"/>
                </a:solidFill>
              </a:rPr>
              <a:t>ตัวอย่างที่4 :ใช้ </a:t>
            </a:r>
            <a:r>
              <a:rPr lang="en-US" sz="2400" b="1" dirty="0">
                <a:solidFill>
                  <a:srgbClr val="F6F8FA"/>
                </a:solidFill>
                <a:cs typeface="+mn-cs"/>
              </a:rPr>
              <a:t>spread operator</a:t>
            </a:r>
            <a:endParaRPr lang="th-TH" sz="2400" b="1" dirty="0">
              <a:solidFill>
                <a:srgbClr val="F6F8FA"/>
              </a:solidFill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1C7CA-B3FD-6FF7-06E6-774AB8BA1275}"/>
              </a:ext>
            </a:extLst>
          </p:cNvPr>
          <p:cNvSpPr txBox="1"/>
          <p:nvPr/>
        </p:nvSpPr>
        <p:spPr>
          <a:xfrm>
            <a:off x="7959236" y="1180715"/>
            <a:ext cx="29456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rgbClr val="F6F8FA"/>
                </a:solidFill>
              </a:rPr>
              <a:t>วิธีนี้ถูกอัพเดทเข้ามา ใน </a:t>
            </a:r>
            <a:r>
              <a:rPr lang="en-US" sz="2000" b="1" dirty="0">
                <a:solidFill>
                  <a:srgbClr val="F6F8FA"/>
                </a:solidFill>
              </a:rPr>
              <a:t>Dart 2.3</a:t>
            </a:r>
            <a:endParaRPr lang="th-TH" sz="2000" b="1" dirty="0">
              <a:solidFill>
                <a:srgbClr val="F6F8FA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3AD73C-E721-F4DA-99A3-57D404BE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995" y="2118882"/>
            <a:ext cx="3152009" cy="28550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4226E6-FF58-1090-23DE-6DEA80295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180" y="2123836"/>
            <a:ext cx="3528366" cy="28501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9903A8-2470-EE63-3A61-F4AC3091F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817" y="5697926"/>
            <a:ext cx="3394365" cy="7037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40EF5EF-A428-AA3C-2C94-3C779CDCA5BD}"/>
              </a:ext>
            </a:extLst>
          </p:cNvPr>
          <p:cNvSpPr txBox="1"/>
          <p:nvPr/>
        </p:nvSpPr>
        <p:spPr>
          <a:xfrm>
            <a:off x="338206" y="1595662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6F8FA"/>
                </a:solidFill>
                <a:latin typeface="+mj-lt"/>
              </a:rPr>
              <a:t>input</a:t>
            </a:r>
            <a:endParaRPr lang="th-TH" b="1" dirty="0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1523B5-68D3-71FE-83D1-06C5E140DD4D}"/>
              </a:ext>
            </a:extLst>
          </p:cNvPr>
          <p:cNvSpPr txBox="1"/>
          <p:nvPr/>
        </p:nvSpPr>
        <p:spPr>
          <a:xfrm>
            <a:off x="4519995" y="1566152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6F8FA"/>
                </a:solidFill>
                <a:latin typeface="+mj-lt"/>
              </a:rPr>
              <a:t>input</a:t>
            </a:r>
            <a:endParaRPr lang="th-TH" b="1" dirty="0">
              <a:solidFill>
                <a:srgbClr val="F6F8FA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0C273F-9887-DC6A-A0DC-B999BA563D83}"/>
              </a:ext>
            </a:extLst>
          </p:cNvPr>
          <p:cNvSpPr txBox="1"/>
          <p:nvPr/>
        </p:nvSpPr>
        <p:spPr>
          <a:xfrm>
            <a:off x="7793180" y="1619067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6F8FA"/>
                </a:solidFill>
                <a:latin typeface="+mj-lt"/>
              </a:rPr>
              <a:t>input</a:t>
            </a:r>
            <a:endParaRPr lang="th-TH" b="1" dirty="0">
              <a:solidFill>
                <a:srgbClr val="F6F8FA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94003-9BF4-37D7-C416-63B768327035}"/>
              </a:ext>
            </a:extLst>
          </p:cNvPr>
          <p:cNvSpPr txBox="1"/>
          <p:nvPr/>
        </p:nvSpPr>
        <p:spPr>
          <a:xfrm>
            <a:off x="5440018" y="5154816"/>
            <a:ext cx="675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6F8FA"/>
                </a:solidFill>
                <a:effectLst/>
                <a:latin typeface="-apple-system"/>
              </a:rPr>
              <a:t>output</a:t>
            </a:r>
            <a:endParaRPr lang="th-TH" dirty="0">
              <a:solidFill>
                <a:srgbClr val="F6F8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:a16="http://schemas.microsoft.com/office/drawing/2014/main" id="{69CEAAD7-9326-4D96-85F2-AF0A7A801B52}"/>
              </a:ext>
            </a:extLst>
          </p:cNvPr>
          <p:cNvSpPr txBox="1"/>
          <p:nvPr/>
        </p:nvSpPr>
        <p:spPr>
          <a:xfrm>
            <a:off x="503583" y="461208"/>
            <a:ext cx="5194320" cy="523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6436C-D40D-92E8-B493-05D9DD418DCB}"/>
              </a:ext>
            </a:extLst>
          </p:cNvPr>
          <p:cNvSpPr txBox="1"/>
          <p:nvPr/>
        </p:nvSpPr>
        <p:spPr>
          <a:xfrm>
            <a:off x="503583" y="46725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cs typeface="+mn-cs"/>
              </a:rPr>
              <a:t>ตัวอย่างการรวม </a:t>
            </a:r>
            <a:r>
              <a:rPr lang="en-US" b="1" dirty="0">
                <a:solidFill>
                  <a:schemeClr val="bg1"/>
                </a:solidFill>
                <a:cs typeface="+mn-cs"/>
              </a:rPr>
              <a:t>list </a:t>
            </a:r>
            <a:r>
              <a:rPr lang="th-TH" b="1" dirty="0">
                <a:solidFill>
                  <a:schemeClr val="bg1"/>
                </a:solidFill>
                <a:cs typeface="+mn-cs"/>
              </a:rPr>
              <a:t>เข้าด้วยกัน ในภาษาอื่นๆ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80F01-384B-E4E8-75BC-C18C06DA0510}"/>
              </a:ext>
            </a:extLst>
          </p:cNvPr>
          <p:cNvSpPr txBox="1"/>
          <p:nvPr/>
        </p:nvSpPr>
        <p:spPr>
          <a:xfrm>
            <a:off x="503583" y="1176009"/>
            <a:ext cx="89717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/>
              <a:t>ในภาษา </a:t>
            </a:r>
            <a:r>
              <a:rPr lang="en-US" sz="2400" dirty="0"/>
              <a:t>Python </a:t>
            </a:r>
            <a:r>
              <a:rPr lang="th-TH" sz="2400" dirty="0"/>
              <a:t>สามารถใช้โอเปอร์เรเตอร์ + ได้เช่นกันกับภาษา </a:t>
            </a:r>
            <a:r>
              <a:rPr lang="en-US" sz="2400" dirty="0"/>
              <a:t>Dart </a:t>
            </a:r>
            <a:r>
              <a:rPr lang="th-TH" sz="2400" dirty="0"/>
              <a:t>และยังมีวิธีอื่น เช่น การใช้ลูปหรือเม็ดตอด </a:t>
            </a:r>
            <a:r>
              <a:rPr lang="en-US" sz="2400" dirty="0"/>
              <a:t>extend()</a:t>
            </a:r>
            <a:endParaRPr lang="th-TH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27F9E-0052-9A62-527B-810320F387FC}"/>
              </a:ext>
            </a:extLst>
          </p:cNvPr>
          <p:cNvSpPr txBox="1"/>
          <p:nvPr/>
        </p:nvSpPr>
        <p:spPr>
          <a:xfrm>
            <a:off x="3551583" y="2220677"/>
            <a:ext cx="2902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cs typeface="+mn-cs"/>
              </a:rPr>
              <a:t>การรวม </a:t>
            </a:r>
            <a:r>
              <a:rPr lang="en-US" sz="2400" b="1" dirty="0">
                <a:cs typeface="+mn-cs"/>
              </a:rPr>
              <a:t>list </a:t>
            </a:r>
            <a:r>
              <a:rPr lang="th-TH" sz="2400" b="1" dirty="0">
                <a:cs typeface="+mn-cs"/>
              </a:rPr>
              <a:t>ใน </a:t>
            </a:r>
            <a:r>
              <a:rPr lang="en-US" sz="2400" b="1" dirty="0">
                <a:cs typeface="+mn-cs"/>
              </a:rPr>
              <a:t>Python</a:t>
            </a:r>
            <a:endParaRPr lang="th-TH" sz="2400" b="1" dirty="0"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C7D88A-92B3-DA53-E568-544800E5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2911572"/>
            <a:ext cx="3924640" cy="1958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A7078E-7F28-2E88-2AAB-140141C5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1" y="5395432"/>
            <a:ext cx="5326842" cy="4953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25B83F-F3FD-F5E7-E4D4-CCB663146D9A}"/>
              </a:ext>
            </a:extLst>
          </p:cNvPr>
          <p:cNvSpPr txBox="1"/>
          <p:nvPr/>
        </p:nvSpPr>
        <p:spPr>
          <a:xfrm>
            <a:off x="371061" y="5946738"/>
            <a:ext cx="9607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/>
              <a:t>ในภาษา </a:t>
            </a:r>
            <a:r>
              <a:rPr lang="en-US" sz="2400" b="1" dirty="0"/>
              <a:t>Java </a:t>
            </a:r>
            <a:r>
              <a:rPr lang="th-TH" sz="2400" b="1" dirty="0"/>
              <a:t>สามารถใช้เม็ดตอด </a:t>
            </a:r>
            <a:r>
              <a:rPr lang="en-US" sz="2400" b="1" dirty="0"/>
              <a:t>addAll() </a:t>
            </a:r>
            <a:r>
              <a:rPr lang="th-TH" sz="2400" b="1" dirty="0"/>
              <a:t>เดียวกับ </a:t>
            </a:r>
            <a:r>
              <a:rPr lang="en-US" sz="2400" b="1" dirty="0"/>
              <a:t>Dart </a:t>
            </a:r>
            <a:r>
              <a:rPr lang="th-TH" sz="2400" b="1" dirty="0"/>
              <a:t>หรือใช้ </a:t>
            </a:r>
            <a:r>
              <a:rPr lang="en-US" sz="2400" b="1" dirty="0"/>
              <a:t>loop </a:t>
            </a:r>
            <a:r>
              <a:rPr lang="th-TH" sz="2400" b="1" dirty="0"/>
              <a:t>ในการรวม </a:t>
            </a:r>
            <a:r>
              <a:rPr lang="en-US" sz="2400" b="1" dirty="0"/>
              <a:t>list</a:t>
            </a:r>
            <a:endParaRPr lang="th-TH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D6F839-3409-730D-EA67-3E3DAEC8A712}"/>
              </a:ext>
            </a:extLst>
          </p:cNvPr>
          <p:cNvSpPr txBox="1"/>
          <p:nvPr/>
        </p:nvSpPr>
        <p:spPr>
          <a:xfrm>
            <a:off x="371061" y="2587393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input</a:t>
            </a:r>
            <a:endParaRPr lang="th-TH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7D0678-2200-91D3-7A7A-7BE26648C493}"/>
              </a:ext>
            </a:extLst>
          </p:cNvPr>
          <p:cNvSpPr txBox="1"/>
          <p:nvPr/>
        </p:nvSpPr>
        <p:spPr>
          <a:xfrm>
            <a:off x="371061" y="4994983"/>
            <a:ext cx="1361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output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6884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7106F7-9628-0937-2680-1B28D0F190C0}"/>
              </a:ext>
            </a:extLst>
          </p:cNvPr>
          <p:cNvSpPr txBox="1"/>
          <p:nvPr/>
        </p:nvSpPr>
        <p:spPr>
          <a:xfrm>
            <a:off x="838319" y="312013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800" b="1" dirty="0">
                <a:solidFill>
                  <a:schemeClr val="bg1"/>
                </a:solidFill>
                <a:cs typeface="+mn-cs"/>
              </a:rPr>
              <a:t>การใส่เงื่อนไขใน </a:t>
            </a:r>
            <a:r>
              <a:rPr lang="en-US" sz="4800" b="1" dirty="0">
                <a:solidFill>
                  <a:schemeClr val="bg1"/>
                </a:solidFill>
                <a:cs typeface="+mn-cs"/>
              </a:rPr>
              <a:t>list</a:t>
            </a:r>
            <a:endParaRPr lang="th-TH" sz="4800" b="1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1E6B7-7FB3-449B-2BA3-4F11B6FCB353}"/>
              </a:ext>
            </a:extLst>
          </p:cNvPr>
          <p:cNvSpPr txBox="1"/>
          <p:nvPr/>
        </p:nvSpPr>
        <p:spPr>
          <a:xfrm>
            <a:off x="5181600" y="41084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ในภาษา </a:t>
            </a:r>
            <a:r>
              <a:rPr lang="en-US" dirty="0"/>
              <a:t>Dart </a:t>
            </a:r>
            <a:r>
              <a:rPr lang="th-TH" dirty="0"/>
              <a:t>เราสามารถตั้งเงื่อนไขไว้ภายใน </a:t>
            </a:r>
            <a:r>
              <a:rPr lang="en-US" dirty="0"/>
              <a:t>list </a:t>
            </a:r>
            <a:endParaRPr lang="th-TH" dirty="0"/>
          </a:p>
          <a:p>
            <a:r>
              <a:rPr lang="th-TH" dirty="0"/>
              <a:t>ซึ่งในภาษา </a:t>
            </a:r>
            <a:r>
              <a:rPr lang="en-US" dirty="0"/>
              <a:t>Java,C </a:t>
            </a:r>
            <a:r>
              <a:rPr lang="th-TH" dirty="0"/>
              <a:t>หรือ </a:t>
            </a:r>
            <a:r>
              <a:rPr lang="en-US" dirty="0"/>
              <a:t>Python </a:t>
            </a:r>
            <a:r>
              <a:rPr lang="th-TH" dirty="0"/>
              <a:t>ไม่สามารถทำได้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CECFC6-99CA-D60B-E6D7-EAD4932F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91198"/>
            <a:ext cx="4475803" cy="15660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C60727-F161-0407-BC78-1F2AE1F5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95674"/>
            <a:ext cx="2282143" cy="8309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4C2AF3-59FF-0689-E7F3-37C80CB34BBA}"/>
              </a:ext>
            </a:extLst>
          </p:cNvPr>
          <p:cNvSpPr txBox="1"/>
          <p:nvPr/>
        </p:nvSpPr>
        <p:spPr>
          <a:xfrm>
            <a:off x="5262769" y="5165061"/>
            <a:ext cx="5499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/>
              <a:t>จากในตัวอย่างหาก </a:t>
            </a:r>
            <a:r>
              <a:rPr lang="en-US" sz="2400" b="1" dirty="0"/>
              <a:t>bool sad = true </a:t>
            </a:r>
          </a:p>
          <a:p>
            <a:r>
              <a:rPr lang="en-US" sz="2400" b="1" dirty="0"/>
              <a:t>output </a:t>
            </a:r>
            <a:r>
              <a:rPr lang="th-TH" sz="2400" b="1" dirty="0"/>
              <a:t>ที่ได้จะเท่ากับ [</a:t>
            </a:r>
            <a:r>
              <a:rPr lang="en-US" sz="2400" b="1" dirty="0"/>
              <a:t>milk, ghee ,Beer]</a:t>
            </a:r>
            <a:endParaRPr lang="th-TH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E5D97-590B-2908-AF0A-B2A150179AF2}"/>
              </a:ext>
            </a:extLst>
          </p:cNvPr>
          <p:cNvSpPr txBox="1"/>
          <p:nvPr/>
        </p:nvSpPr>
        <p:spPr>
          <a:xfrm>
            <a:off x="5618922" y="1804241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input</a:t>
            </a:r>
            <a:endParaRPr lang="th-TH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D00092-0D88-8620-4262-8DE0E1F370DA}"/>
              </a:ext>
            </a:extLst>
          </p:cNvPr>
          <p:cNvSpPr txBox="1"/>
          <p:nvPr/>
        </p:nvSpPr>
        <p:spPr>
          <a:xfrm>
            <a:off x="5711688" y="3715747"/>
            <a:ext cx="1361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output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0106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">
            <a:extLst>
              <a:ext uri="{FF2B5EF4-FFF2-40B4-BE49-F238E27FC236}">
                <a16:creationId xmlns:a16="http://schemas.microsoft.com/office/drawing/2014/main" id="{842EB4C6-702A-AF61-810E-65D354E7BE03}"/>
              </a:ext>
            </a:extLst>
          </p:cNvPr>
          <p:cNvSpPr txBox="1"/>
          <p:nvPr/>
        </p:nvSpPr>
        <p:spPr>
          <a:xfrm>
            <a:off x="3832689" y="651336"/>
            <a:ext cx="4182065" cy="523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1CB3C-D398-EB06-FD7A-8BEDAB083BB1}"/>
              </a:ext>
            </a:extLst>
          </p:cNvPr>
          <p:cNvSpPr txBox="1"/>
          <p:nvPr/>
        </p:nvSpPr>
        <p:spPr>
          <a:xfrm>
            <a:off x="4333461" y="599781"/>
            <a:ext cx="3180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cs typeface="+mn-cs"/>
              </a:rPr>
              <a:t>ตำแหน่งใน </a:t>
            </a:r>
            <a:r>
              <a:rPr lang="en-US" b="1" dirty="0">
                <a:solidFill>
                  <a:schemeClr val="bg1"/>
                </a:solidFill>
                <a:cs typeface="+mn-cs"/>
              </a:rPr>
              <a:t>list </a:t>
            </a:r>
            <a:r>
              <a:rPr lang="th-TH" b="1" dirty="0">
                <a:solidFill>
                  <a:schemeClr val="bg1"/>
                </a:solidFill>
                <a:cs typeface="+mn-cs"/>
              </a:rPr>
              <a:t>ของ </a:t>
            </a:r>
            <a:r>
              <a:rPr lang="en-US" b="1" dirty="0">
                <a:solidFill>
                  <a:schemeClr val="bg1"/>
                </a:solidFill>
                <a:cs typeface="+mn-cs"/>
              </a:rPr>
              <a:t>Drat</a:t>
            </a:r>
            <a:endParaRPr lang="th-TH" b="1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1BC66-8EDD-ADAF-F094-46CD16DAC0FC}"/>
              </a:ext>
            </a:extLst>
          </p:cNvPr>
          <p:cNvSpPr txBox="1"/>
          <p:nvPr/>
        </p:nvSpPr>
        <p:spPr>
          <a:xfrm>
            <a:off x="834886" y="1391502"/>
            <a:ext cx="12894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</a:rPr>
              <a:t>ในภาษา เราสามารถใช้ตำแหน่งในการเป็น</a:t>
            </a:r>
            <a:r>
              <a:rPr lang="th-TH" sz="2400" dirty="0" err="1">
                <a:solidFill>
                  <a:schemeClr val="bg1"/>
                </a:solidFill>
              </a:rPr>
              <a:t>ฟิวเต</a:t>
            </a:r>
            <a:r>
              <a:rPr lang="th-TH" sz="2400" dirty="0">
                <a:solidFill>
                  <a:schemeClr val="bg1"/>
                </a:solidFill>
              </a:rPr>
              <a:t>อร์ ในการหาข้อมูลที่ต้องการได้ ในตัวอย่างต่อไปนี้เลขคู่เท่านั้นที่จะถูกกรอง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AE984B-A835-1A28-9AA0-42AA09EDF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220" y="2445793"/>
            <a:ext cx="6355560" cy="1741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5FDE87-40E5-FC7A-5C84-27903409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322" y="4780313"/>
            <a:ext cx="4659356" cy="9048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ADA3AF-EE6B-817D-2569-06509BB06549}"/>
              </a:ext>
            </a:extLst>
          </p:cNvPr>
          <p:cNvSpPr txBox="1"/>
          <p:nvPr/>
        </p:nvSpPr>
        <p:spPr>
          <a:xfrm>
            <a:off x="2344540" y="1922573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input</a:t>
            </a:r>
            <a:endParaRPr lang="th-TH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F61921-8730-EC17-7517-3C9814FE0984}"/>
              </a:ext>
            </a:extLst>
          </p:cNvPr>
          <p:cNvSpPr txBox="1"/>
          <p:nvPr/>
        </p:nvSpPr>
        <p:spPr>
          <a:xfrm>
            <a:off x="2237388" y="4518703"/>
            <a:ext cx="1361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output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8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4028A5A1-AFB3-8163-B9A0-A9003107E774}"/>
              </a:ext>
            </a:extLst>
          </p:cNvPr>
          <p:cNvSpPr txBox="1"/>
          <p:nvPr/>
        </p:nvSpPr>
        <p:spPr>
          <a:xfrm>
            <a:off x="5261113" y="678862"/>
            <a:ext cx="1669774" cy="523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537D1-30FE-B267-C43B-3423CB88066E}"/>
              </a:ext>
            </a:extLst>
          </p:cNvPr>
          <p:cNvSpPr txBox="1"/>
          <p:nvPr/>
        </p:nvSpPr>
        <p:spPr>
          <a:xfrm>
            <a:off x="5493025" y="586529"/>
            <a:ext cx="1669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</a:rPr>
              <a:t>อ้างอิง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48560-E673-6CC3-6148-88BFF60E407A}"/>
              </a:ext>
            </a:extLst>
          </p:cNvPr>
          <p:cNvSpPr txBox="1"/>
          <p:nvPr/>
        </p:nvSpPr>
        <p:spPr>
          <a:xfrm>
            <a:off x="887895" y="1536174"/>
            <a:ext cx="108800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https://dart-tutorial.com/collections/list-in-dart/ https://api.dart.dev/stable/1.20.0/dart-core/List/replaceRange.html https://www.kindacode.com/article/how-to-remove-items-from-a-list-in-dart/ https://www.geeksforgeeks.org/list-removeint-index-method-in-java-with-examples/ https://www.edureka.co/blog/python-list-remove/ https://www.w3schools.com/python/python_lists_loop.asp https://www.geeksforgeeks.org/iterate-through-list-in-java/ https://www.geeksforgeeks.org/how-to-combine-lists-in-dart/ https://www.geeksforgeeks.org/python-ways-to-concatenate-two-lists/ https://www.digitalocean.com/community/tutorials/merge-two-lists-in-jav</a:t>
            </a:r>
            <a:endParaRPr lang="th-TH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4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7B02E-FF7A-6B32-037F-36529A1DF1DE}"/>
              </a:ext>
            </a:extLst>
          </p:cNvPr>
          <p:cNvSpPr txBox="1"/>
          <p:nvPr/>
        </p:nvSpPr>
        <p:spPr>
          <a:xfrm>
            <a:off x="568840" y="3013501"/>
            <a:ext cx="435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>
                <a:solidFill>
                  <a:schemeClr val="bg1">
                    <a:lumMod val="95000"/>
                  </a:schemeClr>
                </a:solidFill>
                <a:latin typeface="+mj-lt"/>
                <a:cs typeface="+mn-cs"/>
              </a:rPr>
              <a:t>การแทนที่ช่วงใน 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  <a:cs typeface="+mn-cs"/>
              </a:rPr>
              <a:t>List</a:t>
            </a:r>
            <a:endParaRPr lang="th-TH" sz="4800" b="1" dirty="0">
              <a:solidFill>
                <a:schemeClr val="bg1">
                  <a:lumMod val="9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00F8E-E6E0-CEBD-1A07-DD7F012D0E6A}"/>
              </a:ext>
            </a:extLst>
          </p:cNvPr>
          <p:cNvSpPr txBox="1"/>
          <p:nvPr/>
        </p:nvSpPr>
        <p:spPr>
          <a:xfrm>
            <a:off x="5249779" y="96253"/>
            <a:ext cx="6610002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th-TH" b="1">
                <a:latin typeface="+mj-lt"/>
                <a:cs typeface="Cordia New"/>
              </a:rPr>
              <a:t>เราสามารถแทนที่ค่าในลิสต์ในช่วงที่เราเลือกโดยใช้เม็ดตอด </a:t>
            </a:r>
            <a:r>
              <a:rPr lang="en-US" b="1">
                <a:latin typeface="+mj-lt"/>
                <a:cs typeface="Cordia New"/>
              </a:rPr>
              <a:t>replace Range() </a:t>
            </a:r>
            <a:r>
              <a:rPr lang="th-TH" b="1">
                <a:latin typeface="+mj-lt"/>
                <a:cs typeface="Cordia New"/>
              </a:rPr>
              <a:t>โดยเมดตอทจะทำการลบข้อมูลที่อยู่ในช่วงตำแหน่งเริ่มจนถึงตำแหน่งสิ้นสุดลบด้วยหนึ่งที่ตามเรากำหนด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A41E4-F27C-1A4A-9CEF-4465C9060CD2}"/>
              </a:ext>
            </a:extLst>
          </p:cNvPr>
          <p:cNvSpPr txBox="1"/>
          <p:nvPr/>
        </p:nvSpPr>
        <p:spPr>
          <a:xfrm>
            <a:off x="5518483" y="1773988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input</a:t>
            </a:r>
            <a:endParaRPr lang="th-TH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9480E-DF12-F817-AAD2-B6A3482783ED}"/>
              </a:ext>
            </a:extLst>
          </p:cNvPr>
          <p:cNvSpPr txBox="1"/>
          <p:nvPr/>
        </p:nvSpPr>
        <p:spPr>
          <a:xfrm>
            <a:off x="5518483" y="4294384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output</a:t>
            </a:r>
            <a:endParaRPr lang="th-TH" b="1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E0D2C1-2BA7-175C-6AB1-394E2305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70" y="4772808"/>
            <a:ext cx="4018579" cy="8784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27AE42-C7D1-BC91-8BE2-C0E2F6287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70" y="2231728"/>
            <a:ext cx="4659983" cy="21293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584A1D-9A1D-789C-6F07-DC4EBC06AD87}"/>
              </a:ext>
            </a:extLst>
          </p:cNvPr>
          <p:cNvSpPr txBox="1"/>
          <p:nvPr/>
        </p:nvSpPr>
        <p:spPr>
          <a:xfrm>
            <a:off x="5590371" y="5823256"/>
            <a:ext cx="59288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th-TH" sz="2000" b="1">
                <a:latin typeface="+mj-lt"/>
                <a:cs typeface="Cordia New"/>
              </a:rPr>
              <a:t>ในตัวอย่าง เรากำหนดตำแหน่งเริ่มต้นคือตำแหน่งที่ 1 และตำแหน่งสิ้นสุดคือตำแหน่งที่ 4-1 และแทนที่ข้อมูลข้างในด้วยค่า 8,2 </a:t>
            </a:r>
            <a:endParaRPr lang="th-TH" sz="2000" b="1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84A2CE3E-1B66-936B-B9BC-69AA8CC70737}"/>
              </a:ext>
            </a:extLst>
          </p:cNvPr>
          <p:cNvSpPr txBox="1"/>
          <p:nvPr/>
        </p:nvSpPr>
        <p:spPr>
          <a:xfrm>
            <a:off x="543339" y="811898"/>
            <a:ext cx="2862470" cy="58477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263AD5A-90FB-21E1-18A1-FE98C481B235}"/>
              </a:ext>
            </a:extLst>
          </p:cNvPr>
          <p:cNvSpPr txBox="1"/>
          <p:nvPr/>
        </p:nvSpPr>
        <p:spPr>
          <a:xfrm>
            <a:off x="543339" y="811898"/>
            <a:ext cx="382800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+mn-lt"/>
                <a:ea typeface="Calibri"/>
                <a:cs typeface="+mn-cs"/>
              </a:rPr>
              <a:t> การลบข้อมูลใน list</a:t>
            </a:r>
            <a:endParaRPr lang="th-TH" sz="3200" b="1" dirty="0">
              <a:solidFill>
                <a:schemeClr val="bg1">
                  <a:lumMod val="9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08E75-1235-4845-8B3D-1F2279DA8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883" y="2541402"/>
            <a:ext cx="6996829" cy="3712603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F99C352E-A2A8-DE89-5A8D-9A022265BAAC}"/>
              </a:ext>
            </a:extLst>
          </p:cNvPr>
          <p:cNvSpPr txBox="1"/>
          <p:nvPr/>
        </p:nvSpPr>
        <p:spPr>
          <a:xfrm>
            <a:off x="1476875" y="1819117"/>
            <a:ext cx="38280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n-lt"/>
                <a:ea typeface="Calibri"/>
                <a:cs typeface="Calibri"/>
              </a:rPr>
              <a:t> การลบข้อมูลใน list </a:t>
            </a:r>
            <a:r>
              <a:rPr lang="th-TH" sz="2400" dirty="0">
                <a:solidFill>
                  <a:schemeClr val="bg1">
                    <a:lumMod val="95000"/>
                  </a:schemeClr>
                </a:solidFill>
                <a:latin typeface="+mn-lt"/>
                <a:ea typeface="Calibri"/>
                <a:cs typeface="Calibri"/>
              </a:rPr>
              <a:t>มีอยู่ 4 วิธี</a:t>
            </a:r>
            <a:endParaRPr lang="th-TH" sz="24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">
            <a:extLst>
              <a:ext uri="{FF2B5EF4-FFF2-40B4-BE49-F238E27FC236}">
                <a16:creationId xmlns:a16="http://schemas.microsoft.com/office/drawing/2014/main" id="{CBA3EBB3-64ED-506C-AB16-5B8143EC1813}"/>
              </a:ext>
            </a:extLst>
          </p:cNvPr>
          <p:cNvSpPr txBox="1"/>
          <p:nvPr/>
        </p:nvSpPr>
        <p:spPr>
          <a:xfrm>
            <a:off x="616225" y="510903"/>
            <a:ext cx="2968487" cy="5037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18861-2A20-3DB8-B106-CB60732B8B05}"/>
              </a:ext>
            </a:extLst>
          </p:cNvPr>
          <p:cNvSpPr txBox="1"/>
          <p:nvPr/>
        </p:nvSpPr>
        <p:spPr>
          <a:xfrm>
            <a:off x="689113" y="491427"/>
            <a:ext cx="28227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chemeClr val="bg1"/>
                </a:solidFill>
              </a:rPr>
              <a:t>ตัวอย่างที่1:remove()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A8350-EDEF-6EF1-B2A7-483B844D248A}"/>
              </a:ext>
            </a:extLst>
          </p:cNvPr>
          <p:cNvSpPr txBox="1"/>
          <p:nvPr/>
        </p:nvSpPr>
        <p:spPr>
          <a:xfrm>
            <a:off x="764879" y="1224062"/>
            <a:ext cx="8575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วิธีนี้จะใช้เม็ดตอด remove() เป็นการกำหนดค่าที่ต้องการลบออกจาก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57AE4-E9B9-9361-2D4C-EC4527CB485D}"/>
              </a:ext>
            </a:extLst>
          </p:cNvPr>
          <p:cNvSpPr txBox="1"/>
          <p:nvPr/>
        </p:nvSpPr>
        <p:spPr>
          <a:xfrm>
            <a:off x="589809" y="2044280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input</a:t>
            </a:r>
            <a:endParaRPr lang="th-TH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B23AA-4E1E-31AD-DEDF-54B75F656D80}"/>
              </a:ext>
            </a:extLst>
          </p:cNvPr>
          <p:cNvSpPr txBox="1"/>
          <p:nvPr/>
        </p:nvSpPr>
        <p:spPr>
          <a:xfrm>
            <a:off x="764879" y="4432513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output</a:t>
            </a:r>
            <a:endParaRPr lang="th-TH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DD009-C2B3-099A-F0A5-838938B3CD94}"/>
              </a:ext>
            </a:extLst>
          </p:cNvPr>
          <p:cNvSpPr txBox="1"/>
          <p:nvPr/>
        </p:nvSpPr>
        <p:spPr>
          <a:xfrm>
            <a:off x="405965" y="1647734"/>
            <a:ext cx="10588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i="0" dirty="0">
                <a:effectLst/>
                <a:latin typeface="-apple-system"/>
              </a:rPr>
              <a:t>จะทำการลบค่าที่ตรงกับค่ากำหนดค่าแรกที่เจอเท่านั้น จะไม่ทำการลบค่าที่ตรงกับค่าที่กำหนดที่เหลือ</a:t>
            </a:r>
            <a:endParaRPr lang="th-TH" dirty="0"/>
          </a:p>
        </p:txBody>
      </p:sp>
      <p:pic>
        <p:nvPicPr>
          <p:cNvPr id="5" name="Picture 3" descr="รูปภาพประกอบด้วย ข้อความ, ตัวอักษร, ภาพหน้าจอ, ขาว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283CD7BE-6718-AA1B-2783-FD29B821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" y="2467952"/>
            <a:ext cx="4741689" cy="1996501"/>
          </a:xfrm>
          <a:prstGeom prst="rect">
            <a:avLst/>
          </a:prstGeom>
        </p:spPr>
      </p:pic>
      <p:pic>
        <p:nvPicPr>
          <p:cNvPr id="11" name="Picture 5" descr="รูปภาพประกอบด้วย ข้อความ, ตัวอักษร, ขาว, วิชาการพิมพ์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702EA21B-58BD-0EF1-F692-8E4B71F67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06" y="4848641"/>
            <a:ext cx="5266223" cy="1239111"/>
          </a:xfrm>
          <a:prstGeom prst="rect">
            <a:avLst/>
          </a:prstGeom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id="{422CD300-7742-E5E8-1980-ABD315A98E86}"/>
              </a:ext>
            </a:extLst>
          </p:cNvPr>
          <p:cNvSpPr txBox="1"/>
          <p:nvPr/>
        </p:nvSpPr>
        <p:spPr>
          <a:xfrm>
            <a:off x="619251" y="6200274"/>
            <a:ext cx="1016182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th-TH" b="1" i="0">
                <a:effectLst/>
                <a:latin typeface="-apple-system"/>
                <a:cs typeface="Cordia New"/>
              </a:rPr>
              <a:t>เห็นได้ว่า ค่า20 ใน </a:t>
            </a:r>
            <a:r>
              <a:rPr lang="en-US" b="1" i="0">
                <a:effectLst/>
                <a:latin typeface="-apple-system"/>
                <a:cs typeface="Cordia New"/>
              </a:rPr>
              <a:t>list </a:t>
            </a:r>
            <a:r>
              <a:rPr lang="th-TH" b="1" i="0">
                <a:effectLst/>
                <a:latin typeface="-apple-system"/>
                <a:cs typeface="Cordia New"/>
              </a:rPr>
              <a:t>ถูกลบไปเพียงแค่ค่าเดียวนั้นคือค่าแรกที่เจอแต่ค่า 20 ตำแหน่งอื่นยังอยู่</a:t>
            </a:r>
            <a:endParaRPr lang="th-TH" b="1">
              <a:ea typeface="Calibri"/>
              <a:cs typeface="Cordia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6E5B7C-CF5B-FBD7-AF0A-6A7A8EE8BC5E}"/>
              </a:ext>
            </a:extLst>
          </p:cNvPr>
          <p:cNvSpPr txBox="1"/>
          <p:nvPr/>
        </p:nvSpPr>
        <p:spPr>
          <a:xfrm>
            <a:off x="781879" y="3167390"/>
            <a:ext cx="3710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chemeClr val="bg1"/>
                </a:solidFill>
              </a:rPr>
              <a:t>ตัวอย่างที่2 :removeAt()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3D710-30D8-6E9C-CB0C-A91848897982}"/>
              </a:ext>
            </a:extLst>
          </p:cNvPr>
          <p:cNvSpPr txBox="1"/>
          <p:nvPr/>
        </p:nvSpPr>
        <p:spPr>
          <a:xfrm>
            <a:off x="5221356" y="45059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/>
              <a:t>วิธีนี้จะใช้เม็ดตอด </a:t>
            </a:r>
            <a:r>
              <a:rPr lang="th-TH" err="1"/>
              <a:t>removeAt</a:t>
            </a:r>
            <a:r>
              <a:rPr lang="th-TH"/>
              <a:t>() วิธีนี้จะเป็นการลบค่าตามตำแหน่งที่กำหนดและตำแหน่งแรกของ </a:t>
            </a:r>
            <a:r>
              <a:rPr lang="th-TH" err="1"/>
              <a:t>list</a:t>
            </a:r>
            <a:r>
              <a:rPr lang="th-TH"/>
              <a:t> ใน </a:t>
            </a:r>
            <a:r>
              <a:rPr lang="th-TH" err="1"/>
              <a:t>Dart</a:t>
            </a:r>
            <a:r>
              <a:rPr lang="th-TH"/>
              <a:t> คือ 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22FA18-742C-088C-77F4-A17FA156E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672" y="1984661"/>
            <a:ext cx="4300034" cy="2150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0DF03A-0439-5E13-5EAB-91AEA6E2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688" y="4843708"/>
            <a:ext cx="3997589" cy="9541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7E45A6-2B5F-1C68-E203-1734D9232C39}"/>
              </a:ext>
            </a:extLst>
          </p:cNvPr>
          <p:cNvSpPr txBox="1"/>
          <p:nvPr/>
        </p:nvSpPr>
        <p:spPr>
          <a:xfrm>
            <a:off x="5651847" y="598362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i="0">
                <a:solidFill>
                  <a:srgbClr val="1F2328"/>
                </a:solidFill>
                <a:effectLst/>
                <a:latin typeface="-apple-system"/>
              </a:rPr>
              <a:t>ตำแหน่งที่กำหนดคือ ตำแหน่งที่3 คือค่า13</a:t>
            </a:r>
            <a:endParaRPr lang="th-TH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19178-5100-6273-5E6F-395E46F7C448}"/>
              </a:ext>
            </a:extLst>
          </p:cNvPr>
          <p:cNvSpPr txBox="1"/>
          <p:nvPr/>
        </p:nvSpPr>
        <p:spPr>
          <a:xfrm>
            <a:off x="5651847" y="1584107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input</a:t>
            </a:r>
            <a:endParaRPr lang="th-TH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9160B7-24A2-7648-5A67-CAD28D54B71B}"/>
              </a:ext>
            </a:extLst>
          </p:cNvPr>
          <p:cNvSpPr txBox="1"/>
          <p:nvPr/>
        </p:nvSpPr>
        <p:spPr>
          <a:xfrm>
            <a:off x="7287444" y="4343852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output</a:t>
            </a:r>
            <a:endParaRPr lang="th-TH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085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>
            <a:extLst>
              <a:ext uri="{FF2B5EF4-FFF2-40B4-BE49-F238E27FC236}">
                <a16:creationId xmlns:a16="http://schemas.microsoft.com/office/drawing/2014/main" id="{26C19A8A-4D54-16BB-AE89-0D504AB7FAD6}"/>
              </a:ext>
            </a:extLst>
          </p:cNvPr>
          <p:cNvSpPr txBox="1"/>
          <p:nvPr/>
        </p:nvSpPr>
        <p:spPr>
          <a:xfrm>
            <a:off x="861391" y="653313"/>
            <a:ext cx="3326296" cy="5037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A5D5E-7D2E-F9B5-AC89-316FC21E6BB7}"/>
              </a:ext>
            </a:extLst>
          </p:cNvPr>
          <p:cNvSpPr txBox="1"/>
          <p:nvPr/>
        </p:nvSpPr>
        <p:spPr>
          <a:xfrm>
            <a:off x="861391" y="1510772"/>
            <a:ext cx="8415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F6F8FA"/>
                </a:solidFill>
                <a:effectLst/>
                <a:latin typeface="-apple-system"/>
              </a:rPr>
              <a:t>วิธีนี้จะใช้เม็ดตอด </a:t>
            </a:r>
            <a:r>
              <a:rPr lang="en-US" b="0" i="0" dirty="0">
                <a:solidFill>
                  <a:srgbClr val="F6F8FA"/>
                </a:solidFill>
                <a:effectLst/>
                <a:latin typeface="-apple-system"/>
              </a:rPr>
              <a:t>removeLast() </a:t>
            </a:r>
            <a:r>
              <a:rPr lang="th-TH" b="0" i="0" dirty="0">
                <a:solidFill>
                  <a:srgbClr val="F6F8FA"/>
                </a:solidFill>
                <a:effectLst/>
                <a:latin typeface="-apple-system"/>
              </a:rPr>
              <a:t>วิธีนี้จะลบค่าสุดท้ายออกจาก </a:t>
            </a:r>
            <a:r>
              <a:rPr lang="en-US" b="0" i="0" dirty="0">
                <a:solidFill>
                  <a:srgbClr val="F6F8FA"/>
                </a:solidFill>
                <a:effectLst/>
                <a:latin typeface="-apple-system"/>
              </a:rPr>
              <a:t>list</a:t>
            </a:r>
            <a:endParaRPr lang="th-TH" dirty="0">
              <a:solidFill>
                <a:srgbClr val="F6F8F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84309-20AD-49F9-85F7-F9795B9D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55" y="2893429"/>
            <a:ext cx="4398510" cy="2314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745AD6-46ED-002C-4EB2-A813CDC3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65" y="3329307"/>
            <a:ext cx="4683039" cy="1118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8266A4-21E6-922A-99C9-58CDF74A0B10}"/>
              </a:ext>
            </a:extLst>
          </p:cNvPr>
          <p:cNvSpPr txBox="1"/>
          <p:nvPr/>
        </p:nvSpPr>
        <p:spPr>
          <a:xfrm>
            <a:off x="861391" y="633837"/>
            <a:ext cx="33793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F6F8FA"/>
                </a:solidFill>
              </a:rPr>
              <a:t>ตัวอย่างที่3:removeLast()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134E2-0ECB-112F-A7B2-33C48C061463}"/>
              </a:ext>
            </a:extLst>
          </p:cNvPr>
          <p:cNvSpPr txBox="1"/>
          <p:nvPr/>
        </p:nvSpPr>
        <p:spPr>
          <a:xfrm>
            <a:off x="848139" y="2370209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6F8FA"/>
                </a:solidFill>
                <a:latin typeface="+mj-lt"/>
              </a:rPr>
              <a:t>input</a:t>
            </a:r>
            <a:endParaRPr lang="th-TH" b="1" dirty="0">
              <a:solidFill>
                <a:srgbClr val="F6F8FA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A6408-1B93-C8B2-68D3-BCCA12E51ECD}"/>
              </a:ext>
            </a:extLst>
          </p:cNvPr>
          <p:cNvSpPr txBox="1"/>
          <p:nvPr/>
        </p:nvSpPr>
        <p:spPr>
          <a:xfrm>
            <a:off x="6387548" y="2806087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6F8FA"/>
                </a:solidFill>
                <a:latin typeface="+mj-lt"/>
              </a:rPr>
              <a:t>output</a:t>
            </a:r>
            <a:endParaRPr lang="th-TH" b="1" dirty="0">
              <a:solidFill>
                <a:srgbClr val="F6F8F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510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12DB0D-637A-D884-D214-11FFD792DCF2}"/>
              </a:ext>
            </a:extLst>
          </p:cNvPr>
          <p:cNvSpPr txBox="1"/>
          <p:nvPr/>
        </p:nvSpPr>
        <p:spPr>
          <a:xfrm>
            <a:off x="5579165" y="496790"/>
            <a:ext cx="63610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1F2328"/>
                </a:solidFill>
                <a:effectLst/>
                <a:latin typeface="-apple-system"/>
              </a:rPr>
              <a:t>วิธีนี้จะใช้เม็ดตอด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removeLast() </a:t>
            </a:r>
            <a:r>
              <a:rPr lang="th-TH" b="0" i="0" dirty="0">
                <a:solidFill>
                  <a:srgbClr val="1F2328"/>
                </a:solidFill>
                <a:effectLst/>
                <a:latin typeface="-apple-system"/>
              </a:rPr>
              <a:t>เป็นการลบข้อมูลในตำแหน่งที่กำหนดเป็นช่วงจนถึงตำแหน่งสุดท้ายที่กำหนด ตำแหน่งที่จะถูกลบนั้นคือตำแหน่งแรกที่กำหนด และตำแหน่งสุดท้ายที่กำหนด -1ตำแหน่ง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F624D-2866-FA92-5EAF-BA8A4568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5" y="2578405"/>
            <a:ext cx="4132780" cy="1701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D30C33-D528-28D1-C36B-D991646F5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262" y="4545328"/>
            <a:ext cx="4119765" cy="9018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FCBD2C-EF7F-AB2F-F47C-BDB2D50EC635}"/>
              </a:ext>
            </a:extLst>
          </p:cNvPr>
          <p:cNvSpPr txBox="1"/>
          <p:nvPr/>
        </p:nvSpPr>
        <p:spPr>
          <a:xfrm>
            <a:off x="5473148" y="573891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i="0" dirty="0">
                <a:solidFill>
                  <a:srgbClr val="1F2328"/>
                </a:solidFill>
                <a:effectLst/>
                <a:latin typeface="-apple-system"/>
              </a:rPr>
              <a:t>ช่วงที่กำหนดคือตำแหน่งที่ 1และตำแหน่งสุดท้ายคือ ตำแหน่งที่ 3-1 นั้นคือค่า20 และ30 ถูกลบ</a:t>
            </a:r>
            <a:endParaRPr lang="th-TH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9F658-F33D-6D7C-20D2-EDAEC38B49C8}"/>
              </a:ext>
            </a:extLst>
          </p:cNvPr>
          <p:cNvSpPr txBox="1"/>
          <p:nvPr/>
        </p:nvSpPr>
        <p:spPr>
          <a:xfrm>
            <a:off x="715617" y="3167390"/>
            <a:ext cx="4132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F6F8FA"/>
                </a:solidFill>
              </a:rPr>
              <a:t>ตัวอย่างที่4:removeRange()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7A2F2-B8E2-52AC-7587-FEBB1D9ED3D3}"/>
              </a:ext>
            </a:extLst>
          </p:cNvPr>
          <p:cNvSpPr txBox="1"/>
          <p:nvPr/>
        </p:nvSpPr>
        <p:spPr>
          <a:xfrm>
            <a:off x="5579165" y="2312672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input</a:t>
            </a:r>
            <a:endParaRPr lang="th-TH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CEADB-0F75-CD8F-4256-B0A198D19B5E}"/>
              </a:ext>
            </a:extLst>
          </p:cNvPr>
          <p:cNvSpPr txBox="1"/>
          <p:nvPr/>
        </p:nvSpPr>
        <p:spPr>
          <a:xfrm>
            <a:off x="7287444" y="4343852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output</a:t>
            </a:r>
            <a:endParaRPr lang="th-TH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>
            <a:extLst>
              <a:ext uri="{FF2B5EF4-FFF2-40B4-BE49-F238E27FC236}">
                <a16:creationId xmlns:a16="http://schemas.microsoft.com/office/drawing/2014/main" id="{C2FBA0D8-4662-2FB5-5585-79594B391A32}"/>
              </a:ext>
            </a:extLst>
          </p:cNvPr>
          <p:cNvSpPr txBox="1"/>
          <p:nvPr/>
        </p:nvSpPr>
        <p:spPr>
          <a:xfrm>
            <a:off x="437322" y="374255"/>
            <a:ext cx="3776869" cy="5037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E3B68-460A-FC71-DCC3-94B82A468C17}"/>
              </a:ext>
            </a:extLst>
          </p:cNvPr>
          <p:cNvSpPr txBox="1"/>
          <p:nvPr/>
        </p:nvSpPr>
        <p:spPr>
          <a:xfrm>
            <a:off x="543338" y="1025231"/>
            <a:ext cx="80573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1F2328"/>
                </a:solidFill>
                <a:effectLst/>
                <a:latin typeface="-apple-system"/>
              </a:rPr>
              <a:t>ในภาษา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Java </a:t>
            </a:r>
            <a:r>
              <a:rPr lang="th-TH" b="0" i="0" dirty="0">
                <a:solidFill>
                  <a:srgbClr val="1F2328"/>
                </a:solidFill>
                <a:effectLst/>
                <a:latin typeface="-apple-system"/>
              </a:rPr>
              <a:t>นั้นสามารถใช้ วิธีการแบบภาษา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Dart </a:t>
            </a:r>
            <a:r>
              <a:rPr lang="th-TH" b="0" i="0" dirty="0">
                <a:solidFill>
                  <a:srgbClr val="1F2328"/>
                </a:solidFill>
                <a:effectLst/>
                <a:latin typeface="-apple-system"/>
              </a:rPr>
              <a:t>ได้แต่สามารถใช้ได้เพียงเม็ดตอด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remove() </a:t>
            </a:r>
            <a:r>
              <a:rPr lang="th-TH" b="0" i="0" dirty="0">
                <a:solidFill>
                  <a:srgbClr val="1F2328"/>
                </a:solidFill>
                <a:effectLst/>
                <a:latin typeface="-apple-system"/>
              </a:rPr>
              <a:t>เท่านั้น และ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 </a:t>
            </a:r>
            <a:r>
              <a:rPr lang="th-TH" b="0" i="0" dirty="0">
                <a:solidFill>
                  <a:srgbClr val="1F2328"/>
                </a:solidFill>
                <a:effectLst/>
                <a:latin typeface="-apple-system"/>
              </a:rPr>
              <a:t>นั้นไม่สามารถทำได้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79699-D4F1-49B2-920A-0FB7B0B6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53" y="2166489"/>
            <a:ext cx="3686216" cy="4376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8A9624-7F80-A555-5B58-920CA1856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625" y="3578213"/>
            <a:ext cx="5168339" cy="895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B5AFD-DB14-0DED-C69C-530D467808B0}"/>
              </a:ext>
            </a:extLst>
          </p:cNvPr>
          <p:cNvSpPr txBox="1"/>
          <p:nvPr/>
        </p:nvSpPr>
        <p:spPr>
          <a:xfrm>
            <a:off x="357809" y="3313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F6F8FA"/>
                </a:solidFill>
              </a:rPr>
              <a:t>การลบข้อมูลใน list ในภาษาอื่นๆ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0020A-E005-6604-FF47-8440DF334BAA}"/>
              </a:ext>
            </a:extLst>
          </p:cNvPr>
          <p:cNvSpPr txBox="1"/>
          <p:nvPr/>
        </p:nvSpPr>
        <p:spPr>
          <a:xfrm>
            <a:off x="0" y="2150044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input</a:t>
            </a:r>
            <a:endParaRPr lang="th-TH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DBCD1-7B97-803F-7B77-A3AD19B0B4ED}"/>
              </a:ext>
            </a:extLst>
          </p:cNvPr>
          <p:cNvSpPr txBox="1"/>
          <p:nvPr/>
        </p:nvSpPr>
        <p:spPr>
          <a:xfrm>
            <a:off x="5194862" y="3054993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output</a:t>
            </a:r>
            <a:endParaRPr lang="th-TH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697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69A7-6348-AD5A-4338-104CADA8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563"/>
            <a:ext cx="6649453" cy="636921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th-TH" sz="2800" dirty="0">
                <a:solidFill>
                  <a:srgbClr val="FFFFFF"/>
                </a:solidFill>
                <a:latin typeface="Cordia New"/>
                <a:cs typeface="Cordia New"/>
              </a:rPr>
              <a:t>ส่วนใน </a:t>
            </a:r>
            <a:r>
              <a:rPr lang="th-TH" sz="2800" dirty="0" err="1">
                <a:solidFill>
                  <a:srgbClr val="FFFFFF"/>
                </a:solidFill>
                <a:latin typeface="Cordia New"/>
                <a:cs typeface="Cordia New"/>
              </a:rPr>
              <a:t>Python</a:t>
            </a:r>
            <a:r>
              <a:rPr lang="th-TH" sz="2800" dirty="0">
                <a:solidFill>
                  <a:srgbClr val="FFFFFF"/>
                </a:solidFill>
                <a:latin typeface="Cordia New"/>
                <a:cs typeface="Cordia New"/>
              </a:rPr>
              <a:t> นั้นมีคำสั่งที่ใช้งานคล้าย ภาษา Dart ได้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C140E5C-6007-350E-9188-3CDB236DB97A}"/>
              </a:ext>
            </a:extLst>
          </p:cNvPr>
          <p:cNvSpPr txBox="1"/>
          <p:nvPr/>
        </p:nvSpPr>
        <p:spPr>
          <a:xfrm>
            <a:off x="90239" y="1282223"/>
            <a:ext cx="42361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th-TH" sz="2000" dirty="0">
                <a:solidFill>
                  <a:schemeClr val="bg1"/>
                </a:solidFill>
                <a:latin typeface="Calibri"/>
                <a:ea typeface="Calibri"/>
                <a:cs typeface="Cordia New"/>
              </a:rPr>
              <a:t>remove(). ใช้งานเหมืนกับ remove() ใน Dart</a:t>
            </a:r>
          </a:p>
        </p:txBody>
      </p:sp>
      <p:pic>
        <p:nvPicPr>
          <p:cNvPr id="7" name="รูปภาพ 6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CCAC9C48-2122-390D-D0BF-82AA15DB7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1" y="2583689"/>
            <a:ext cx="3856122" cy="1344473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ข้อความ, ตัวอักษร, ขาว, ไลน์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0B03E2D2-C296-21BF-B0C7-865F8786C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35" y="4512378"/>
            <a:ext cx="3856121" cy="639771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363EE74F-F15A-F257-21E9-73FB86440B1E}"/>
              </a:ext>
            </a:extLst>
          </p:cNvPr>
          <p:cNvSpPr txBox="1"/>
          <p:nvPr/>
        </p:nvSpPr>
        <p:spPr>
          <a:xfrm>
            <a:off x="4088733" y="1287948"/>
            <a:ext cx="45447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2000" dirty="0" err="1">
                <a:solidFill>
                  <a:schemeClr val="bg1"/>
                </a:solidFill>
                <a:latin typeface="Calibri"/>
                <a:ea typeface="Calibri"/>
                <a:cs typeface="Cordia New"/>
              </a:rPr>
              <a:t>pop</a:t>
            </a:r>
            <a:r>
              <a:rPr lang="th-TH" sz="2000" dirty="0">
                <a:solidFill>
                  <a:schemeClr val="bg1"/>
                </a:solidFill>
                <a:latin typeface="Calibri"/>
                <a:ea typeface="Calibri"/>
                <a:cs typeface="Cordia New"/>
              </a:rPr>
              <a:t>(). ใช้งานเหมือนกับ removeAt() ใน Dart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2B4B47F-6D8C-A89E-BACA-7621964F557E}"/>
              </a:ext>
            </a:extLst>
          </p:cNvPr>
          <p:cNvSpPr txBox="1"/>
          <p:nvPr/>
        </p:nvSpPr>
        <p:spPr>
          <a:xfrm>
            <a:off x="8409572" y="1282223"/>
            <a:ext cx="3692189" cy="7179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000" dirty="0" err="1">
                <a:solidFill>
                  <a:schemeClr val="bg1"/>
                </a:solidFill>
                <a:latin typeface="Calibri"/>
                <a:ea typeface="Calibri"/>
                <a:cs typeface="Cordia New"/>
              </a:rPr>
              <a:t>del</a:t>
            </a:r>
            <a:r>
              <a:rPr lang="th-TH" sz="2000" dirty="0">
                <a:solidFill>
                  <a:schemeClr val="bg1"/>
                </a:solidFill>
                <a:latin typeface="Calibri"/>
                <a:ea typeface="Calibri"/>
                <a:cs typeface="Cordia New"/>
              </a:rPr>
              <a:t>. ใช้งานเหมืนกับ removeRange() ใน Dart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9E790-AE2F-C755-E20C-C45C4BD0C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210" y="2583689"/>
            <a:ext cx="4159362" cy="12195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D0F5E5-323E-CE7D-06C8-08FDDE54BD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24" r="9667"/>
          <a:stretch/>
        </p:blipFill>
        <p:spPr>
          <a:xfrm>
            <a:off x="4326356" y="4512376"/>
            <a:ext cx="3935526" cy="6397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58B984-568A-AB51-340D-5DA85AEB3B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099"/>
          <a:stretch/>
        </p:blipFill>
        <p:spPr>
          <a:xfrm>
            <a:off x="8666758" y="2545939"/>
            <a:ext cx="3357006" cy="12040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0B4364-47BD-67F2-3B3D-DBE2736C26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r="25518" b="-6053"/>
          <a:stretch/>
        </p:blipFill>
        <p:spPr>
          <a:xfrm>
            <a:off x="8666758" y="4473306"/>
            <a:ext cx="3391156" cy="7179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7DF2F8-15A7-A10C-1727-55CC48BF0F44}"/>
              </a:ext>
            </a:extLst>
          </p:cNvPr>
          <p:cNvSpPr txBox="1"/>
          <p:nvPr/>
        </p:nvSpPr>
        <p:spPr>
          <a:xfrm>
            <a:off x="153735" y="2060469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6F8FA"/>
                </a:solidFill>
                <a:latin typeface="+mj-lt"/>
              </a:rPr>
              <a:t>input</a:t>
            </a:r>
            <a:endParaRPr lang="th-TH" b="1" dirty="0">
              <a:solidFill>
                <a:srgbClr val="F6F8FA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B21671-EF15-A4DA-0345-7A51556DD83D}"/>
              </a:ext>
            </a:extLst>
          </p:cNvPr>
          <p:cNvSpPr txBox="1"/>
          <p:nvPr/>
        </p:nvSpPr>
        <p:spPr>
          <a:xfrm>
            <a:off x="4169990" y="2077646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6F8FA"/>
                </a:solidFill>
                <a:latin typeface="+mj-lt"/>
              </a:rPr>
              <a:t>input</a:t>
            </a:r>
            <a:endParaRPr lang="th-TH" b="1" dirty="0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B72E3-D117-7BB3-3580-C2EB291C8D7F}"/>
              </a:ext>
            </a:extLst>
          </p:cNvPr>
          <p:cNvSpPr txBox="1"/>
          <p:nvPr/>
        </p:nvSpPr>
        <p:spPr>
          <a:xfrm>
            <a:off x="8710855" y="2077646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6F8FA"/>
                </a:solidFill>
                <a:latin typeface="+mj-lt"/>
              </a:rPr>
              <a:t>input</a:t>
            </a:r>
            <a:endParaRPr lang="th-TH" b="1" dirty="0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CA2A29-F729-4FB6-8521-CD99C7E6CEF3}"/>
              </a:ext>
            </a:extLst>
          </p:cNvPr>
          <p:cNvSpPr txBox="1"/>
          <p:nvPr/>
        </p:nvSpPr>
        <p:spPr>
          <a:xfrm>
            <a:off x="90239" y="4012702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6F8FA"/>
                </a:solidFill>
                <a:latin typeface="+mj-lt"/>
              </a:rPr>
              <a:t>output</a:t>
            </a:r>
            <a:endParaRPr lang="th-TH" b="1" dirty="0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A485-A829-432D-BAE5-E4AA05588074}"/>
              </a:ext>
            </a:extLst>
          </p:cNvPr>
          <p:cNvSpPr txBox="1"/>
          <p:nvPr/>
        </p:nvSpPr>
        <p:spPr>
          <a:xfrm>
            <a:off x="4208831" y="4012702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6F8FA"/>
                </a:solidFill>
                <a:latin typeface="+mj-lt"/>
              </a:rPr>
              <a:t>output</a:t>
            </a:r>
            <a:endParaRPr lang="th-TH" b="1" dirty="0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275041-E9F2-34DE-EEFF-03CD411BE910}"/>
              </a:ext>
            </a:extLst>
          </p:cNvPr>
          <p:cNvSpPr txBox="1"/>
          <p:nvPr/>
        </p:nvSpPr>
        <p:spPr>
          <a:xfrm>
            <a:off x="8666758" y="3989156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6F8FA"/>
                </a:solidFill>
                <a:latin typeface="+mj-lt"/>
              </a:rPr>
              <a:t>output</a:t>
            </a:r>
            <a:endParaRPr lang="th-TH" b="1" dirty="0">
              <a:solidFill>
                <a:srgbClr val="F6F8F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696261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7E8512108FC8D34E9783975602482BFE" ma:contentTypeVersion="5" ma:contentTypeDescription="สร้างเอกสารใหม่" ma:contentTypeScope="" ma:versionID="3e1925ad3a0a4a03c276c86895930ece">
  <xsd:schema xmlns:xsd="http://www.w3.org/2001/XMLSchema" xmlns:xs="http://www.w3.org/2001/XMLSchema" xmlns:p="http://schemas.microsoft.com/office/2006/metadata/properties" xmlns:ns3="18080808-cdc6-4f18-8c1f-c2c120582e6a" targetNamespace="http://schemas.microsoft.com/office/2006/metadata/properties" ma:root="true" ma:fieldsID="8af821fdb96e7829d8319c8a75939cde" ns3:_="">
    <xsd:import namespace="18080808-cdc6-4f18-8c1f-c2c120582e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80808-cdc6-4f18-8c1f-c2c120582e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8080808-cdc6-4f18-8c1f-c2c120582e6a" xsi:nil="true"/>
  </documentManagement>
</p:properties>
</file>

<file path=customXml/itemProps1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EDCBC3-46C3-4F14-9C6B-1D496FA76336}">
  <ds:schemaRefs>
    <ds:schemaRef ds:uri="18080808-cdc6-4f18-8c1f-c2c120582e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AE5A7B-1E9B-4CBC-B116-DFC88B2D9744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18080808-cdc6-4f18-8c1f-c2c120582e6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816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Cordia New</vt:lpstr>
      <vt:lpstr>Arial</vt:lpstr>
      <vt:lpstr>Calibri Light</vt:lpstr>
      <vt:lpstr>Angsana New</vt:lpstr>
      <vt:lpstr>TH Sarabun New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ส่วนใน Python นั้นมีคำสั่งที่ใช้งานคล้าย ภาษา Dart ได้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ผศ.ดร.ทัศนวรรณ ศูนย์กลาง</dc:creator>
  <cp:lastModifiedBy>WEEREEYA KANEDEE</cp:lastModifiedBy>
  <cp:revision>3</cp:revision>
  <dcterms:created xsi:type="dcterms:W3CDTF">2023-09-15T08:13:14Z</dcterms:created>
  <dcterms:modified xsi:type="dcterms:W3CDTF">2023-09-30T09:50:58Z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0x0101007E8512108FC8D34E9783975602482BFE</vt:lpwstr>
  </property>
</Properties>
</file>