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9" r:id="rId5"/>
    <p:sldId id="261" r:id="rId6"/>
    <p:sldId id="258" r:id="rId7"/>
    <p:sldId id="260" r:id="rId8"/>
    <p:sldId id="262" r:id="rId9"/>
    <p:sldId id="264" r:id="rId10"/>
    <p:sldId id="266" r:id="rId11"/>
    <p:sldId id="267" r:id="rId12"/>
    <p:sldId id="268" r:id="rId13"/>
    <p:sldId id="269" r:id="rId14"/>
    <p:sldId id="271" r:id="rId15"/>
    <p:sldId id="270" r:id="rId16"/>
    <p:sldId id="272" r:id="rId17"/>
    <p:sldId id="273" r:id="rId18"/>
    <p:sldId id="274" r:id="rId19"/>
    <p:sldId id="275" r:id="rId20"/>
    <p:sldId id="276" r:id="rId21"/>
    <p:sldId id="279" r:id="rId22"/>
    <p:sldId id="277" r:id="rId23"/>
  </p:sldIdLst>
  <p:sldSz cx="12192000" cy="6858000"/>
  <p:notesSz cx="6858000" cy="9144000"/>
  <p:defaultTextStyle>
    <a:defPPr>
      <a:defRPr lang="th-TH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Calibri" panose="020F0502020204030204" pitchFamily="34" charset="0"/>
        <a:ea typeface="+mn-ea"/>
        <a:cs typeface="Cordia New" panose="020B0304020202020204" pitchFamily="34" charset="-34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Calibri" panose="020F0502020204030204" pitchFamily="34" charset="0"/>
        <a:ea typeface="+mn-ea"/>
        <a:cs typeface="Cordia New" panose="020B0304020202020204" pitchFamily="34" charset="-34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Calibri" panose="020F0502020204030204" pitchFamily="34" charset="0"/>
        <a:ea typeface="+mn-ea"/>
        <a:cs typeface="Cordia New" panose="020B0304020202020204" pitchFamily="34" charset="-34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Calibri" panose="020F0502020204030204" pitchFamily="34" charset="0"/>
        <a:ea typeface="+mn-ea"/>
        <a:cs typeface="Cordia New" panose="020B0304020202020204" pitchFamily="34" charset="-34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Calibri" panose="020F0502020204030204" pitchFamily="34" charset="0"/>
        <a:ea typeface="+mn-ea"/>
        <a:cs typeface="Cordia New" panose="020B0304020202020204" pitchFamily="34" charset="-34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Calibri" panose="020F0502020204030204" pitchFamily="34" charset="0"/>
        <a:ea typeface="+mn-ea"/>
        <a:cs typeface="Cordia New" panose="020B0304020202020204" pitchFamily="34" charset="-34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Calibri" panose="020F0502020204030204" pitchFamily="34" charset="0"/>
        <a:ea typeface="+mn-ea"/>
        <a:cs typeface="Cordia New" panose="020B0304020202020204" pitchFamily="34" charset="-34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Calibri" panose="020F0502020204030204" pitchFamily="34" charset="0"/>
        <a:ea typeface="+mn-ea"/>
        <a:cs typeface="Cordia New" panose="020B0304020202020204" pitchFamily="34" charset="-34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Calibri" panose="020F0502020204030204" pitchFamily="34" charset="0"/>
        <a:ea typeface="+mn-ea"/>
        <a:cs typeface="Cordia New" panose="020B0304020202020204" pitchFamily="34" charset="-34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F8FA"/>
    <a:srgbClr val="007A6D"/>
    <a:srgbClr val="004D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7FEFEC-D051-4103-9EAC-C05855E94409}" v="103" dt="2023-09-30T07:13:51.402"/>
    <p1510:client id="{5437C7DA-115C-BF4E-A558-79F3CC64F6E5}" v="35" dt="2023-09-30T15:41:10.061"/>
    <p1510:client id="{60E76C84-89F8-4E3F-8DCB-EAB93E36F900}" v="1276" dt="2023-09-30T09:50:29.952"/>
    <p1510:client id="{7376566C-7B38-B401-09AE-0B0BB98CDE9B}" v="244" dt="2023-09-30T09:10:18.957"/>
    <p1510:client id="{A103CCB4-B9A3-41C8-81F9-9F2728FD8AAF}" v="8" dt="2023-09-30T06:58:56.221"/>
    <p1510:client id="{C9812EB8-36D1-4976-9778-2E6DEB5A7411}" v="33" dt="2023-09-30T15:40:50.004"/>
    <p1510:client id="{CB0508B2-A338-B140-099F-4128D252C906}" v="207" dt="2023-09-30T14:22:45.4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96E55DC-BB44-A2AA-B6EC-91082BB7B1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0550" y="381000"/>
            <a:ext cx="2098675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335" y="2694820"/>
            <a:ext cx="11892037" cy="2362200"/>
          </a:xfrm>
        </p:spPr>
        <p:txBody>
          <a:bodyPr anchor="b">
            <a:normAutofit/>
          </a:bodyPr>
          <a:lstStyle>
            <a:lvl1pPr algn="r">
              <a:defRPr sz="4400" b="1">
                <a:solidFill>
                  <a:schemeClr val="accent4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334" y="5057020"/>
            <a:ext cx="11892037" cy="1665514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accent4">
                    <a:lumMod val="60000"/>
                    <a:lumOff val="4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030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686" y="1481130"/>
            <a:ext cx="11582400" cy="2852737"/>
          </a:xfrm>
        </p:spPr>
        <p:txBody>
          <a:bodyPr anchor="b">
            <a:normAutofit/>
          </a:bodyPr>
          <a:lstStyle>
            <a:lvl1pPr algn="ctr">
              <a:defRPr sz="4400" b="1">
                <a:solidFill>
                  <a:schemeClr val="accent4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5686" y="4360855"/>
            <a:ext cx="115824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4">
                    <a:lumMod val="40000"/>
                    <a:lumOff val="6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</p:spTree>
    <p:extLst>
      <p:ext uri="{BB962C8B-B14F-4D97-AF65-F5344CB8AC3E}">
        <p14:creationId xmlns:p14="http://schemas.microsoft.com/office/powerpoint/2010/main" val="789992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>
            <a:extLst>
              <a:ext uri="{FF2B5EF4-FFF2-40B4-BE49-F238E27FC236}">
                <a16:creationId xmlns:a16="http://schemas.microsoft.com/office/drawing/2014/main" id="{5528823B-F425-A0B9-F370-F34F9BF7AE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740000">
            <a:off x="9564688" y="4687888"/>
            <a:ext cx="254317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04802" y="108855"/>
            <a:ext cx="9938656" cy="990600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rgbClr val="004D45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04802" y="1197430"/>
            <a:ext cx="9329056" cy="4979534"/>
          </a:xfrm>
        </p:spPr>
        <p:txBody>
          <a:bodyPr/>
          <a:lstStyle>
            <a:lvl1pPr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2pPr>
            <a:lvl3pPr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3pPr>
            <a:lvl4pPr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4pPr>
            <a:lvl5pPr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5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3" name="ตัวแทนวันที่ 1">
            <a:extLst>
              <a:ext uri="{FF2B5EF4-FFF2-40B4-BE49-F238E27FC236}">
                <a16:creationId xmlns:a16="http://schemas.microsoft.com/office/drawing/2014/main" id="{940ECD43-4FF7-4FC3-831C-1FBD58D71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B65CCA-DDDC-40DB-9DD0-C52D95D9FCBC}" type="datetimeFigureOut">
              <a:rPr lang="th-TH"/>
              <a:pPr>
                <a:defRPr/>
              </a:pPr>
              <a:t>30/09/66</a:t>
            </a:fld>
            <a:endParaRPr lang="th-TH"/>
          </a:p>
        </p:txBody>
      </p:sp>
      <p:sp>
        <p:nvSpPr>
          <p:cNvPr id="6" name="ตัวแทนท้ายกระดาษ 2">
            <a:extLst>
              <a:ext uri="{FF2B5EF4-FFF2-40B4-BE49-F238E27FC236}">
                <a16:creationId xmlns:a16="http://schemas.microsoft.com/office/drawing/2014/main" id="{DBF29081-137E-686E-F2CB-D10E455EB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7" name="ตัวแทนหมายเลขสไลด์ 9">
            <a:extLst>
              <a:ext uri="{FF2B5EF4-FFF2-40B4-BE49-F238E27FC236}">
                <a16:creationId xmlns:a16="http://schemas.microsoft.com/office/drawing/2014/main" id="{8BBD2D9B-A60B-126C-0817-A21607E16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19A0F6-DB5D-4799-8520-2B7C5BBAF889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33737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ชื่อเรื่องและเนื้อหา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1">
            <a:extLst>
              <a:ext uri="{FF2B5EF4-FFF2-40B4-BE49-F238E27FC236}">
                <a16:creationId xmlns:a16="http://schemas.microsoft.com/office/drawing/2014/main" id="{C2D94D06-A770-3DB2-2464-02D29ACA07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120000">
            <a:off x="9565482" y="1389856"/>
            <a:ext cx="2541588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2" y="108855"/>
            <a:ext cx="9938656" cy="990600"/>
          </a:xfrm>
        </p:spPr>
        <p:txBody>
          <a:bodyPr>
            <a:normAutofit/>
          </a:bodyPr>
          <a:lstStyle>
            <a:lvl1pPr algn="r">
              <a:defRPr sz="3600" b="1">
                <a:solidFill>
                  <a:srgbClr val="FFC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04802" y="1197430"/>
            <a:ext cx="9329056" cy="4979534"/>
          </a:xfrm>
        </p:spPr>
        <p:txBody>
          <a:bodyPr/>
          <a:lstStyle>
            <a:lvl1pPr>
              <a:defRPr>
                <a:solidFill>
                  <a:schemeClr val="accent4">
                    <a:lumMod val="60000"/>
                    <a:lumOff val="4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>
              <a:defRPr>
                <a:solidFill>
                  <a:schemeClr val="accent4">
                    <a:lumMod val="60000"/>
                    <a:lumOff val="4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2pPr>
            <a:lvl3pPr>
              <a:defRPr>
                <a:solidFill>
                  <a:schemeClr val="accent4">
                    <a:lumMod val="60000"/>
                    <a:lumOff val="4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3pPr>
            <a:lvl4pPr>
              <a:defRPr>
                <a:solidFill>
                  <a:schemeClr val="accent4">
                    <a:lumMod val="60000"/>
                    <a:lumOff val="4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4pPr>
            <a:lvl5pPr>
              <a:defRPr>
                <a:solidFill>
                  <a:schemeClr val="accent4">
                    <a:lumMod val="60000"/>
                    <a:lumOff val="4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5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86799A52-0936-FB58-3631-430114A4E3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4800" y="6356350"/>
            <a:ext cx="2743200" cy="365125"/>
          </a:xfrm>
        </p:spPr>
        <p:txBody>
          <a:bodyPr/>
          <a:lstStyle>
            <a:lvl1pPr>
              <a:defRPr smtClean="0">
                <a:solidFill>
                  <a:schemeClr val="accent4">
                    <a:lumMod val="20000"/>
                    <a:lumOff val="8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pPr>
              <a:defRPr/>
            </a:pPr>
            <a:fld id="{9BD74E7E-E5FE-41AD-9D7E-150BBADD15BB}" type="datetimeFigureOut">
              <a:rPr lang="th-TH"/>
              <a:pPr>
                <a:defRPr/>
              </a:pPr>
              <a:t>30/09/66</a:t>
            </a:fld>
            <a:endParaRPr lang="th-TH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2F75417-517C-91FE-8BBE-3F578AB61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052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accent4">
                    <a:lumMod val="20000"/>
                    <a:lumOff val="8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0C418FA-C2AE-7536-1187-39EF7FF36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1893888" cy="365125"/>
          </a:xfrm>
        </p:spPr>
        <p:txBody>
          <a:bodyPr/>
          <a:lstStyle>
            <a:lvl1pPr>
              <a:defRPr smtClean="0">
                <a:solidFill>
                  <a:schemeClr val="accent4">
                    <a:lumMod val="20000"/>
                    <a:lumOff val="8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pPr>
              <a:defRPr/>
            </a:pPr>
            <a:fld id="{184B0DF6-2749-44DE-B678-D8907A7E4587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98378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6">
            <a:extLst>
              <a:ext uri="{FF2B5EF4-FFF2-40B4-BE49-F238E27FC236}">
                <a16:creationId xmlns:a16="http://schemas.microsoft.com/office/drawing/2014/main" id="{6197EAE9-1D70-E096-3C9C-56FEA16701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480000">
            <a:off x="-123825" y="1422400"/>
            <a:ext cx="254317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286000" y="108855"/>
            <a:ext cx="9655629" cy="990600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rgbClr val="FFC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2285999" y="1197430"/>
            <a:ext cx="9655629" cy="4979534"/>
          </a:xfrm>
        </p:spPr>
        <p:txBody>
          <a:bodyPr/>
          <a:lstStyle>
            <a:lvl1pPr>
              <a:defRPr>
                <a:solidFill>
                  <a:schemeClr val="accent4">
                    <a:lumMod val="60000"/>
                    <a:lumOff val="4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>
              <a:defRPr>
                <a:solidFill>
                  <a:schemeClr val="accent4">
                    <a:lumMod val="60000"/>
                    <a:lumOff val="4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2pPr>
            <a:lvl3pPr>
              <a:defRPr>
                <a:solidFill>
                  <a:schemeClr val="accent4">
                    <a:lumMod val="60000"/>
                    <a:lumOff val="4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3pPr>
            <a:lvl4pPr>
              <a:defRPr>
                <a:solidFill>
                  <a:schemeClr val="accent4">
                    <a:lumMod val="60000"/>
                    <a:lumOff val="4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4pPr>
            <a:lvl5pPr>
              <a:defRPr>
                <a:solidFill>
                  <a:schemeClr val="accent4">
                    <a:lumMod val="60000"/>
                    <a:lumOff val="4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5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56BF6A9-0BFD-03EC-28DD-A44A8E68E77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86000" y="6356350"/>
            <a:ext cx="2743200" cy="365125"/>
          </a:xfrm>
        </p:spPr>
        <p:txBody>
          <a:bodyPr/>
          <a:lstStyle>
            <a:lvl1pPr>
              <a:defRPr smtClean="0">
                <a:solidFill>
                  <a:schemeClr val="accent4">
                    <a:lumMod val="20000"/>
                    <a:lumOff val="8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pPr>
              <a:defRPr/>
            </a:pPr>
            <a:fld id="{9E7B58ED-99C8-4B42-8463-D5A25FA85D37}" type="datetimeFigureOut">
              <a:rPr lang="th-TH"/>
              <a:pPr>
                <a:defRPr/>
              </a:pPr>
              <a:t>30/09/66</a:t>
            </a:fld>
            <a:endParaRPr lang="th-TH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63EB845-088B-8029-C277-5FC8A73E2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864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accent4">
                    <a:lumMod val="20000"/>
                    <a:lumOff val="8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2A15736-BB7A-FCD0-282D-74BB69AA5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58400" y="6356350"/>
            <a:ext cx="1893888" cy="365125"/>
          </a:xfrm>
        </p:spPr>
        <p:txBody>
          <a:bodyPr/>
          <a:lstStyle>
            <a:lvl1pPr>
              <a:defRPr smtClean="0">
                <a:solidFill>
                  <a:schemeClr val="accent4">
                    <a:lumMod val="20000"/>
                    <a:lumOff val="8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pPr>
              <a:defRPr/>
            </a:pPr>
            <a:fld id="{8729D34C-6953-4745-898F-5AA570836181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05421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1">
            <a:extLst>
              <a:ext uri="{FF2B5EF4-FFF2-40B4-BE49-F238E27FC236}">
                <a16:creationId xmlns:a16="http://schemas.microsoft.com/office/drawing/2014/main" id="{3523093A-9506-413E-8F34-0F0D7A7091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680000">
            <a:off x="-10318" y="4560094"/>
            <a:ext cx="2541587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0" y="108855"/>
            <a:ext cx="9655629" cy="990600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rgbClr val="004D45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285999" y="1197430"/>
            <a:ext cx="9655629" cy="4979534"/>
          </a:xfrm>
        </p:spPr>
        <p:txBody>
          <a:bodyPr/>
          <a:lstStyle>
            <a:lvl1pPr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2pPr>
            <a:lvl3pPr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3pPr>
            <a:lvl4pPr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4pPr>
            <a:lvl5pPr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5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A536CAC5-123A-0108-12F4-2594EAD2F1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86000" y="6356350"/>
            <a:ext cx="2743200" cy="365125"/>
          </a:xfrm>
        </p:spPr>
        <p:txBody>
          <a:bodyPr/>
          <a:lstStyle>
            <a:lvl1pPr>
              <a:defRPr smtClean="0">
                <a:solidFill>
                  <a:srgbClr val="004D45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pPr>
              <a:defRPr/>
            </a:pPr>
            <a:fld id="{AE5D3CCB-47FB-441A-9CD4-87B9B5FEB519}" type="datetimeFigureOut">
              <a:rPr lang="th-TH"/>
              <a:pPr>
                <a:defRPr/>
              </a:pPr>
              <a:t>30/09/66</a:t>
            </a:fld>
            <a:endParaRPr lang="th-TH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07F5BC8-343E-1DC1-5F68-1ADA3B878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86400" y="6356350"/>
            <a:ext cx="4114800" cy="365125"/>
          </a:xfrm>
        </p:spPr>
        <p:txBody>
          <a:bodyPr/>
          <a:lstStyle>
            <a:lvl1pPr>
              <a:defRPr>
                <a:solidFill>
                  <a:srgbClr val="004D45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21D9397-5745-5D48-2461-5AF7F0A44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58400" y="6356350"/>
            <a:ext cx="1893888" cy="365125"/>
          </a:xfrm>
        </p:spPr>
        <p:txBody>
          <a:bodyPr/>
          <a:lstStyle>
            <a:lvl1pPr>
              <a:defRPr smtClean="0">
                <a:solidFill>
                  <a:srgbClr val="004D45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pPr>
              <a:defRPr/>
            </a:pPr>
            <a:fld id="{403B75D3-510D-4103-AD50-B18BBAEFB736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1443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เนื้อหา 2 ส่วน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1714" y="272143"/>
            <a:ext cx="6350001" cy="6379027"/>
          </a:xfrm>
        </p:spPr>
        <p:txBody>
          <a:bodyPr anchor="ctr"/>
          <a:lstStyle>
            <a:lvl1pPr algn="l"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 algn="l"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2pPr>
            <a:lvl3pPr algn="l"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3pPr>
            <a:lvl4pPr algn="l"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4pPr>
            <a:lvl5pPr algn="l"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5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06829" y="685800"/>
            <a:ext cx="4528457" cy="5491163"/>
          </a:xfrm>
        </p:spPr>
        <p:txBody>
          <a:bodyPr>
            <a:normAutofit/>
          </a:bodyPr>
          <a:lstStyle>
            <a:lvl1pPr algn="r">
              <a:defRPr sz="3600" b="1">
                <a:solidFill>
                  <a:srgbClr val="FFC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462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1E76F267-FC53-5FDE-9D92-0CEC8DEFC8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h-TH" altLang="th-TH"/>
              <a:t>คลิกเพื่อแก้ไขสไตล์ชื่อเรื่องต้นแบบ</a:t>
            </a:r>
            <a:endParaRPr lang="en-US" altLang="th-TH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98D6A8D7-C629-7C06-66F6-0495E1E7D4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h-TH" altLang="th-TH"/>
              <a:t>คลิกเพื่อแก้ไขสไตล์ของข้อความต้นแบบ</a:t>
            </a:r>
          </a:p>
          <a:p>
            <a:pPr lvl="1"/>
            <a:r>
              <a:rPr lang="th-TH" altLang="th-TH"/>
              <a:t>ระดับที่สอง</a:t>
            </a:r>
          </a:p>
          <a:p>
            <a:pPr lvl="2"/>
            <a:r>
              <a:rPr lang="th-TH" altLang="th-TH"/>
              <a:t>ระดับที่สาม</a:t>
            </a:r>
          </a:p>
          <a:p>
            <a:pPr lvl="3"/>
            <a:r>
              <a:rPr lang="th-TH" altLang="th-TH"/>
              <a:t>ระดับที่สี่</a:t>
            </a:r>
          </a:p>
          <a:p>
            <a:pPr lvl="4"/>
            <a:r>
              <a:rPr lang="th-TH" altLang="th-TH"/>
              <a:t>ระดับที่ห้า</a:t>
            </a:r>
            <a:endParaRPr lang="en-US" alt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008B6-B9C3-31D6-BFDE-0C0D4D450C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 i="0" smtClean="0">
                <a:solidFill>
                  <a:srgbClr val="004D45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pPr>
              <a:defRPr/>
            </a:pPr>
            <a:fld id="{17CF76F2-BE84-4F17-A0BF-60F0A3ABBB3A}" type="datetimeFigureOut">
              <a:rPr lang="th-TH"/>
              <a:pPr>
                <a:defRPr/>
              </a:pPr>
              <a:t>30/09/66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0F034-E888-C152-8F48-08F26A1174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0" i="0" dirty="0">
                <a:solidFill>
                  <a:srgbClr val="004D45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780315-5386-FF1E-3078-88513CF572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b="0" i="0" smtClean="0">
                <a:solidFill>
                  <a:srgbClr val="004D45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pPr>
              <a:defRPr/>
            </a:pPr>
            <a:fld id="{FBBED4A3-5446-42E5-9FAE-7066F0220D6D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Angsana New" panose="02020603050405020304" pitchFamily="18" charset="-34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Angsana New" panose="02020603050405020304" pitchFamily="18" charset="-34"/>
          <a:cs typeface="Angsana New" panose="02020603050405020304" pitchFamily="18" charset="-34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Angsana New" panose="02020603050405020304" pitchFamily="18" charset="-34"/>
          <a:cs typeface="Angsana New" panose="02020603050405020304" pitchFamily="18" charset="-34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Angsana New" panose="02020603050405020304" pitchFamily="18" charset="-34"/>
          <a:cs typeface="Angsana New" panose="02020603050405020304" pitchFamily="18" charset="-34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Angsana New" panose="02020603050405020304" pitchFamily="18" charset="-34"/>
          <a:cs typeface="Angsana New" panose="02020603050405020304" pitchFamily="18" charset="-34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Angsana New" panose="02020603050405020304" pitchFamily="18" charset="-34"/>
          <a:cs typeface="Angsana New" panose="02020603050405020304" pitchFamily="18" charset="-34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Angsana New" panose="02020603050405020304" pitchFamily="18" charset="-34"/>
          <a:cs typeface="Angsana New" panose="02020603050405020304" pitchFamily="18" charset="-34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Angsana New" panose="02020603050405020304" pitchFamily="18" charset="-34"/>
          <a:cs typeface="Angsana New" panose="02020603050405020304" pitchFamily="18" charset="-34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Angsana New" panose="02020603050405020304" pitchFamily="18" charset="-34"/>
          <a:cs typeface="Angsana New" panose="02020603050405020304" pitchFamily="18" charset="-34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18B5F5C-E602-3EBB-B5D3-368A15D994F9}"/>
              </a:ext>
            </a:extLst>
          </p:cNvPr>
          <p:cNvSpPr txBox="1"/>
          <p:nvPr/>
        </p:nvSpPr>
        <p:spPr>
          <a:xfrm>
            <a:off x="681134" y="2828835"/>
            <a:ext cx="9721823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7200" b="1">
                <a:solidFill>
                  <a:schemeClr val="bg1">
                    <a:lumMod val="95000"/>
                  </a:schemeClr>
                </a:solidFill>
                <a:latin typeface="+mj-lt"/>
                <a:cs typeface="+mj-cs"/>
              </a:rPr>
              <a:t>List in Dart </a:t>
            </a:r>
            <a:r>
              <a:rPr lang="en-US" b="1">
                <a:solidFill>
                  <a:schemeClr val="bg1">
                    <a:lumMod val="95000"/>
                  </a:schemeClr>
                </a:solidFill>
                <a:latin typeface="+mj-lt"/>
                <a:cs typeface="+mj-cs"/>
              </a:rPr>
              <a:t>(replace-end)</a:t>
            </a:r>
            <a:endParaRPr lang="th-TH" b="1">
              <a:solidFill>
                <a:schemeClr val="bg1">
                  <a:lumMod val="95000"/>
                </a:schemeClr>
              </a:solidFill>
              <a:latin typeface="+mj-lt"/>
              <a:ea typeface="Calibri Light"/>
              <a:cs typeface="Angsana New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042E80-D469-212D-3FD4-8A7D81C94A75}"/>
              </a:ext>
            </a:extLst>
          </p:cNvPr>
          <p:cNvSpPr txBox="1"/>
          <p:nvPr/>
        </p:nvSpPr>
        <p:spPr>
          <a:xfrm>
            <a:off x="6291221" y="6406923"/>
            <a:ext cx="6276258" cy="6093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err="1">
                <a:solidFill>
                  <a:schemeClr val="bg1">
                    <a:lumMod val="95000"/>
                  </a:schemeClr>
                </a:solidFill>
                <a:latin typeface="+mj-lt"/>
                <a:ea typeface="Calibri Light"/>
                <a:cs typeface="Calibri Light"/>
              </a:rPr>
              <a:t>จัดทำโดย</a:t>
            </a:r>
            <a:r>
              <a:rPr lang="en-US" sz="2400">
                <a:solidFill>
                  <a:schemeClr val="bg1">
                    <a:lumMod val="95000"/>
                  </a:schemeClr>
                </a:solidFill>
                <a:latin typeface="+mj-lt"/>
                <a:ea typeface="Calibri Light"/>
                <a:cs typeface="Calibri Light"/>
              </a:rPr>
              <a:t> </a:t>
            </a:r>
            <a:r>
              <a:rPr lang="en-US" sz="2400" err="1">
                <a:solidFill>
                  <a:schemeClr val="bg1">
                    <a:lumMod val="95000"/>
                  </a:schemeClr>
                </a:solidFill>
                <a:latin typeface="+mj-lt"/>
                <a:ea typeface="Calibri Light"/>
                <a:cs typeface="Calibri Light"/>
              </a:rPr>
              <a:t>นาย</a:t>
            </a:r>
            <a:r>
              <a:rPr lang="en-US" sz="2400">
                <a:solidFill>
                  <a:schemeClr val="bg1">
                    <a:lumMod val="95000"/>
                  </a:schemeClr>
                </a:solidFill>
                <a:latin typeface="+mj-lt"/>
                <a:ea typeface="Calibri Light"/>
                <a:cs typeface="Calibri Light"/>
              </a:rPr>
              <a:t> </a:t>
            </a:r>
            <a:r>
              <a:rPr lang="en-US" sz="2400" err="1">
                <a:solidFill>
                  <a:schemeClr val="bg1">
                    <a:lumMod val="95000"/>
                  </a:schemeClr>
                </a:solidFill>
                <a:latin typeface="+mj-lt"/>
                <a:ea typeface="Calibri Light"/>
                <a:cs typeface="Calibri Light"/>
              </a:rPr>
              <a:t>สุวัชชา</a:t>
            </a:r>
            <a:r>
              <a:rPr lang="en-US" sz="2400">
                <a:solidFill>
                  <a:schemeClr val="bg1">
                    <a:lumMod val="95000"/>
                  </a:schemeClr>
                </a:solidFill>
                <a:latin typeface="+mj-lt"/>
                <a:ea typeface="Calibri Light"/>
                <a:cs typeface="Calibri Light"/>
              </a:rPr>
              <a:t> </a:t>
            </a:r>
            <a:r>
              <a:rPr lang="en-US" sz="2400" err="1">
                <a:solidFill>
                  <a:schemeClr val="bg1">
                    <a:lumMod val="95000"/>
                  </a:schemeClr>
                </a:solidFill>
                <a:latin typeface="+mj-lt"/>
                <a:ea typeface="Calibri Light"/>
                <a:cs typeface="Calibri Light"/>
              </a:rPr>
              <a:t>ชัยคำแหง</a:t>
            </a:r>
            <a:r>
              <a:rPr lang="en-US" sz="2400">
                <a:solidFill>
                  <a:schemeClr val="bg1">
                    <a:lumMod val="95000"/>
                  </a:schemeClr>
                </a:solidFill>
                <a:latin typeface="+mj-lt"/>
                <a:ea typeface="Calibri Light"/>
                <a:cs typeface="Calibri Light"/>
              </a:rPr>
              <a:t> 630710341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">
            <a:extLst>
              <a:ext uri="{FF2B5EF4-FFF2-40B4-BE49-F238E27FC236}">
                <a16:creationId xmlns:a16="http://schemas.microsoft.com/office/drawing/2014/main" id="{BBC21D33-B36A-9769-6B4B-4B78C24C81FF}"/>
              </a:ext>
            </a:extLst>
          </p:cNvPr>
          <p:cNvSpPr txBox="1"/>
          <p:nvPr/>
        </p:nvSpPr>
        <p:spPr>
          <a:xfrm>
            <a:off x="569845" y="508398"/>
            <a:ext cx="2478155" cy="503744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endParaRPr lang="en-US" sz="4800" b="1">
              <a:solidFill>
                <a:schemeClr val="bg1">
                  <a:lumMod val="9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2D40C3-155D-4332-B62E-083D0350D71F}"/>
              </a:ext>
            </a:extLst>
          </p:cNvPr>
          <p:cNvSpPr txBox="1"/>
          <p:nvPr/>
        </p:nvSpPr>
        <p:spPr>
          <a:xfrm>
            <a:off x="569845" y="347990"/>
            <a:ext cx="257092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4800" b="1">
                <a:solidFill>
                  <a:srgbClr val="F6F8FA"/>
                </a:solidFill>
                <a:latin typeface="TH Sarabun New"/>
                <a:cs typeface="+mn-cs"/>
              </a:rPr>
              <a:t>Loop in List</a:t>
            </a:r>
            <a:endParaRPr lang="th-TH" sz="4800" b="1">
              <a:solidFill>
                <a:srgbClr val="F6F8FA"/>
              </a:solidFill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404A93-CE89-816E-ACAA-58549C2633EE}"/>
              </a:ext>
            </a:extLst>
          </p:cNvPr>
          <p:cNvSpPr txBox="1"/>
          <p:nvPr/>
        </p:nvSpPr>
        <p:spPr>
          <a:xfrm>
            <a:off x="569845" y="1298257"/>
            <a:ext cx="101909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2400" b="0" i="0">
                <a:solidFill>
                  <a:srgbClr val="F6F8FA"/>
                </a:solidFill>
                <a:effectLst/>
                <a:latin typeface="-apple-system"/>
              </a:rPr>
              <a:t>การพิมพ์ค่าใน </a:t>
            </a:r>
            <a:r>
              <a:rPr lang="en-US" sz="2400" b="0" i="0">
                <a:solidFill>
                  <a:srgbClr val="F6F8FA"/>
                </a:solidFill>
                <a:effectLst/>
                <a:latin typeface="-apple-system"/>
              </a:rPr>
              <a:t>list </a:t>
            </a:r>
            <a:r>
              <a:rPr lang="th-TH" sz="2400" b="0" i="0">
                <a:solidFill>
                  <a:srgbClr val="F6F8FA"/>
                </a:solidFill>
                <a:effectLst/>
                <a:latin typeface="-apple-system"/>
              </a:rPr>
              <a:t>โดยใช้ </a:t>
            </a:r>
            <a:r>
              <a:rPr lang="en-US" sz="2400" b="0" i="0">
                <a:solidFill>
                  <a:srgbClr val="F6F8FA"/>
                </a:solidFill>
                <a:effectLst/>
                <a:latin typeface="-apple-system"/>
              </a:rPr>
              <a:t>loop </a:t>
            </a:r>
            <a:r>
              <a:rPr lang="th-TH" sz="2400" b="0" i="0">
                <a:solidFill>
                  <a:srgbClr val="F6F8FA"/>
                </a:solidFill>
                <a:effectLst/>
                <a:latin typeface="-apple-system"/>
              </a:rPr>
              <a:t>สามารถใช้ </a:t>
            </a:r>
            <a:r>
              <a:rPr lang="en-US" sz="2400" b="0" i="0">
                <a:solidFill>
                  <a:srgbClr val="F6F8FA"/>
                </a:solidFill>
                <a:effectLst/>
                <a:latin typeface="-apple-system"/>
              </a:rPr>
              <a:t>for loop ,for each loop </a:t>
            </a:r>
            <a:r>
              <a:rPr lang="th-TH" sz="2400" b="0" i="0">
                <a:solidFill>
                  <a:srgbClr val="F6F8FA"/>
                </a:solidFill>
                <a:effectLst/>
                <a:latin typeface="-apple-system"/>
              </a:rPr>
              <a:t>หรือ</a:t>
            </a:r>
            <a:r>
              <a:rPr lang="en-US" sz="2400" b="0" i="0">
                <a:solidFill>
                  <a:srgbClr val="F6F8FA"/>
                </a:solidFill>
                <a:effectLst/>
                <a:latin typeface="-apple-system"/>
              </a:rPr>
              <a:t>loop </a:t>
            </a:r>
            <a:r>
              <a:rPr lang="th-TH" sz="2400" b="0" i="0">
                <a:solidFill>
                  <a:srgbClr val="F6F8FA"/>
                </a:solidFill>
                <a:effectLst/>
                <a:latin typeface="-apple-system"/>
              </a:rPr>
              <a:t>อื่นๆ ได้</a:t>
            </a:r>
            <a:endParaRPr lang="th-TH" sz="2400">
              <a:solidFill>
                <a:srgbClr val="F6F8FA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82EDF18-0D19-CDB2-5ED6-7F7F9D629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590" y="3003067"/>
            <a:ext cx="4722820" cy="149556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ECF67C7-9B46-CD98-D781-5E1003C70E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1305" y="3003067"/>
            <a:ext cx="1839992" cy="149556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436494F-F868-7D75-BC45-315E8DB4C6DB}"/>
              </a:ext>
            </a:extLst>
          </p:cNvPr>
          <p:cNvSpPr txBox="1"/>
          <p:nvPr/>
        </p:nvSpPr>
        <p:spPr>
          <a:xfrm>
            <a:off x="2474320" y="2327603"/>
            <a:ext cx="11473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6F8FA"/>
                </a:solidFill>
                <a:latin typeface="+mj-lt"/>
              </a:rPr>
              <a:t>input</a:t>
            </a:r>
            <a:endParaRPr lang="th-TH" b="1">
              <a:solidFill>
                <a:srgbClr val="F6F8FA"/>
              </a:solidFill>
              <a:latin typeface="+mj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D15F5AD-38C8-8DD7-31EA-1CFD26CC4C70}"/>
              </a:ext>
            </a:extLst>
          </p:cNvPr>
          <p:cNvSpPr txBox="1"/>
          <p:nvPr/>
        </p:nvSpPr>
        <p:spPr>
          <a:xfrm>
            <a:off x="7480854" y="2327603"/>
            <a:ext cx="67519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solidFill>
                  <a:srgbClr val="F6F8FA"/>
                </a:solidFill>
                <a:effectLst/>
                <a:latin typeface="-apple-system"/>
              </a:rPr>
              <a:t>output</a:t>
            </a:r>
            <a:endParaRPr lang="th-TH">
              <a:solidFill>
                <a:srgbClr val="F6F8F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5322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">
            <a:extLst>
              <a:ext uri="{FF2B5EF4-FFF2-40B4-BE49-F238E27FC236}">
                <a16:creationId xmlns:a16="http://schemas.microsoft.com/office/drawing/2014/main" id="{4620DCE2-B751-7746-FAB4-00BE871751D4}"/>
              </a:ext>
            </a:extLst>
          </p:cNvPr>
          <p:cNvSpPr txBox="1"/>
          <p:nvPr/>
        </p:nvSpPr>
        <p:spPr>
          <a:xfrm>
            <a:off x="337930" y="639538"/>
            <a:ext cx="6785113" cy="52322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endParaRPr lang="en-US" sz="4800" b="1">
              <a:solidFill>
                <a:schemeClr val="bg1">
                  <a:lumMod val="9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D47B1B-F529-D437-7AC8-901735198F05}"/>
              </a:ext>
            </a:extLst>
          </p:cNvPr>
          <p:cNvSpPr txBox="1"/>
          <p:nvPr/>
        </p:nvSpPr>
        <p:spPr>
          <a:xfrm>
            <a:off x="430696" y="639538"/>
            <a:ext cx="67851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b="1">
                <a:solidFill>
                  <a:srgbClr val="F6F8FA"/>
                </a:solidFill>
                <a:cs typeface="+mn-cs"/>
              </a:rPr>
              <a:t>การเปลี่ยนค่าทั้งหมดใน </a:t>
            </a:r>
            <a:r>
              <a:rPr lang="en-US" b="1">
                <a:solidFill>
                  <a:srgbClr val="F6F8FA"/>
                </a:solidFill>
                <a:cs typeface="+mn-cs"/>
              </a:rPr>
              <a:t>list </a:t>
            </a:r>
            <a:r>
              <a:rPr lang="th-TH" b="1">
                <a:solidFill>
                  <a:srgbClr val="F6F8FA"/>
                </a:solidFill>
                <a:cs typeface="+mn-cs"/>
              </a:rPr>
              <a:t>โดยการใช้โอเปอร์เรเตอร์ต่างๆ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7AAF17-F6E8-4AF9-F357-04C6C1B8C420}"/>
              </a:ext>
            </a:extLst>
          </p:cNvPr>
          <p:cNvSpPr txBox="1"/>
          <p:nvPr/>
        </p:nvSpPr>
        <p:spPr>
          <a:xfrm>
            <a:off x="649355" y="1457765"/>
            <a:ext cx="936928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b="0" i="0">
                <a:solidFill>
                  <a:srgbClr val="F6F8FA"/>
                </a:solidFill>
                <a:effectLst/>
                <a:latin typeface="-apple-system"/>
              </a:rPr>
              <a:t>เราสามารถเพิ่มลดค่าใน </a:t>
            </a:r>
            <a:r>
              <a:rPr lang="en-US" b="0" i="0">
                <a:solidFill>
                  <a:srgbClr val="F6F8FA"/>
                </a:solidFill>
                <a:effectLst/>
                <a:latin typeface="-apple-system"/>
              </a:rPr>
              <a:t>list </a:t>
            </a:r>
            <a:r>
              <a:rPr lang="th-TH" b="0" i="0">
                <a:solidFill>
                  <a:srgbClr val="F6F8FA"/>
                </a:solidFill>
                <a:effectLst/>
                <a:latin typeface="-apple-system"/>
              </a:rPr>
              <a:t>ทั้งหมดพร้อมกันได้ เช่นการเพิ่มค่าทั้งหมดในลิสต์โดยการคูณสอง</a:t>
            </a:r>
            <a:endParaRPr lang="th-TH">
              <a:solidFill>
                <a:srgbClr val="F6F8FA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9F9FD13-A650-1ED6-B485-BED9DCD10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972" y="3111050"/>
            <a:ext cx="3467400" cy="139458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9807690-5F53-0ACA-304B-A7912F0FD7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311" y="5229955"/>
            <a:ext cx="3102721" cy="81148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AD13AFB-E421-887D-6F8C-A3A725797AB7}"/>
              </a:ext>
            </a:extLst>
          </p:cNvPr>
          <p:cNvSpPr txBox="1"/>
          <p:nvPr/>
        </p:nvSpPr>
        <p:spPr>
          <a:xfrm>
            <a:off x="6970642" y="2128976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b="1" i="0">
                <a:solidFill>
                  <a:srgbClr val="F6F8FA"/>
                </a:solidFill>
                <a:effectLst/>
                <a:latin typeface="-apple-system"/>
              </a:rPr>
              <a:t>หรือลดค่าทั้งหมดลงไป 4</a:t>
            </a:r>
            <a:endParaRPr lang="th-TH" b="1">
              <a:solidFill>
                <a:srgbClr val="F6F8FA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2D14E30-9BC2-6F7E-EE3D-D0C10A33A7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7931" y="3111050"/>
            <a:ext cx="3360711" cy="129551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95CE50-4E4A-F1D2-6F53-504C6DB600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0365" y="5224049"/>
            <a:ext cx="3298277" cy="81148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8DDA94A-97EB-CA1D-EB32-D1C2E21F8EE5}"/>
              </a:ext>
            </a:extLst>
          </p:cNvPr>
          <p:cNvSpPr txBox="1"/>
          <p:nvPr/>
        </p:nvSpPr>
        <p:spPr>
          <a:xfrm>
            <a:off x="1025997" y="2587830"/>
            <a:ext cx="11473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6F8FA"/>
                </a:solidFill>
                <a:latin typeface="+mj-lt"/>
              </a:rPr>
              <a:t>input</a:t>
            </a:r>
            <a:endParaRPr lang="th-TH" b="1">
              <a:solidFill>
                <a:srgbClr val="F6F8FA"/>
              </a:solidFill>
              <a:latin typeface="+mj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3361CA5-4F72-D024-5C88-011A3B86F2DD}"/>
              </a:ext>
            </a:extLst>
          </p:cNvPr>
          <p:cNvSpPr txBox="1"/>
          <p:nvPr/>
        </p:nvSpPr>
        <p:spPr>
          <a:xfrm>
            <a:off x="6396962" y="2609710"/>
            <a:ext cx="11473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6F8FA"/>
                </a:solidFill>
                <a:latin typeface="+mj-lt"/>
              </a:rPr>
              <a:t>input</a:t>
            </a:r>
            <a:endParaRPr lang="th-TH" b="1">
              <a:solidFill>
                <a:srgbClr val="F6F8FA"/>
              </a:solidFill>
              <a:latin typeface="+mj-lt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CF57EE-DEDF-4A09-755C-E5AE8E31A23D}"/>
              </a:ext>
            </a:extLst>
          </p:cNvPr>
          <p:cNvSpPr txBox="1"/>
          <p:nvPr/>
        </p:nvSpPr>
        <p:spPr>
          <a:xfrm>
            <a:off x="1009551" y="4743460"/>
            <a:ext cx="67519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solidFill>
                  <a:srgbClr val="F6F8FA"/>
                </a:solidFill>
                <a:effectLst/>
                <a:latin typeface="-apple-system"/>
              </a:rPr>
              <a:t>output</a:t>
            </a:r>
            <a:endParaRPr lang="th-TH">
              <a:solidFill>
                <a:srgbClr val="F6F8FA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28CF916-1E34-7164-282F-471FA76693F2}"/>
              </a:ext>
            </a:extLst>
          </p:cNvPr>
          <p:cNvSpPr txBox="1"/>
          <p:nvPr/>
        </p:nvSpPr>
        <p:spPr>
          <a:xfrm>
            <a:off x="6396962" y="4709019"/>
            <a:ext cx="67519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solidFill>
                  <a:srgbClr val="F6F8FA"/>
                </a:solidFill>
                <a:effectLst/>
                <a:latin typeface="-apple-system"/>
              </a:rPr>
              <a:t>output</a:t>
            </a:r>
            <a:endParaRPr lang="th-TH">
              <a:solidFill>
                <a:srgbClr val="F6F8F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813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F86CCA0-4DF1-D0CC-301D-FA24EE674CA0}"/>
              </a:ext>
            </a:extLst>
          </p:cNvPr>
          <p:cNvSpPr/>
          <p:nvPr/>
        </p:nvSpPr>
        <p:spPr>
          <a:xfrm>
            <a:off x="5503150" y="1224338"/>
            <a:ext cx="5191354" cy="5441505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0B20780-F85B-E839-A120-7E9285ABA943}"/>
              </a:ext>
            </a:extLst>
          </p:cNvPr>
          <p:cNvSpPr/>
          <p:nvPr/>
        </p:nvSpPr>
        <p:spPr>
          <a:xfrm>
            <a:off x="397565" y="1224338"/>
            <a:ext cx="4843008" cy="5441505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0" name="TextBox 1">
            <a:extLst>
              <a:ext uri="{FF2B5EF4-FFF2-40B4-BE49-F238E27FC236}">
                <a16:creationId xmlns:a16="http://schemas.microsoft.com/office/drawing/2014/main" id="{D33D3728-E5C3-A3D6-F0CD-A7F15CB26FAD}"/>
              </a:ext>
            </a:extLst>
          </p:cNvPr>
          <p:cNvSpPr txBox="1"/>
          <p:nvPr/>
        </p:nvSpPr>
        <p:spPr>
          <a:xfrm>
            <a:off x="576471" y="434374"/>
            <a:ext cx="4843008" cy="503744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endParaRPr lang="en-US" sz="4800" b="1">
              <a:solidFill>
                <a:schemeClr val="bg1">
                  <a:lumMod val="95000"/>
                </a:schemeClr>
              </a:solidFill>
              <a:latin typeface="Agency FB" panose="020B0503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864589-C85B-9F41-97AD-D09317971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862" y="2033778"/>
            <a:ext cx="3851750" cy="31439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3D7FF6-CBF0-31F7-ED29-6F5ACDC3D0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0450" y="5238975"/>
            <a:ext cx="1030558" cy="12809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645EDC-9EF1-3FDC-053A-DF4DE482D93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8533"/>
          <a:stretch/>
        </p:blipFill>
        <p:spPr>
          <a:xfrm>
            <a:off x="5671930" y="2458776"/>
            <a:ext cx="4823792" cy="10476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9C64B4F-90D9-A73B-D9A1-E0243FB41F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9183" y="4246478"/>
            <a:ext cx="1590261" cy="112557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AB205EF-65AB-F360-C679-EAD68062F2B4}"/>
              </a:ext>
            </a:extLst>
          </p:cNvPr>
          <p:cNvSpPr txBox="1"/>
          <p:nvPr/>
        </p:nvSpPr>
        <p:spPr>
          <a:xfrm>
            <a:off x="7460975" y="1224338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solidFill>
                  <a:srgbClr val="F6F8FA"/>
                </a:solidFill>
                <a:effectLst/>
                <a:latin typeface="-apple-system"/>
              </a:rPr>
              <a:t>Python</a:t>
            </a:r>
            <a:endParaRPr lang="th-TH">
              <a:solidFill>
                <a:srgbClr val="F6F8FA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5C83E9-15A6-6BFC-7B6A-7DE588EFDAF1}"/>
              </a:ext>
            </a:extLst>
          </p:cNvPr>
          <p:cNvSpPr txBox="1"/>
          <p:nvPr/>
        </p:nvSpPr>
        <p:spPr>
          <a:xfrm>
            <a:off x="5893904" y="4547655"/>
            <a:ext cx="67519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solidFill>
                  <a:srgbClr val="F6F8FA"/>
                </a:solidFill>
                <a:effectLst/>
                <a:latin typeface="-apple-system"/>
              </a:rPr>
              <a:t>output</a:t>
            </a:r>
            <a:endParaRPr lang="th-TH">
              <a:solidFill>
                <a:srgbClr val="F6F8FA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86C10A-7BF6-C1D8-42EB-E52D964F6982}"/>
              </a:ext>
            </a:extLst>
          </p:cNvPr>
          <p:cNvSpPr txBox="1"/>
          <p:nvPr/>
        </p:nvSpPr>
        <p:spPr>
          <a:xfrm>
            <a:off x="2402617" y="1224338"/>
            <a:ext cx="91108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solidFill>
                  <a:srgbClr val="F6F8FA"/>
                </a:solidFill>
                <a:effectLst/>
                <a:latin typeface="-apple-system"/>
              </a:rPr>
              <a:t>Java</a:t>
            </a:r>
            <a:endParaRPr lang="th-TH">
              <a:solidFill>
                <a:srgbClr val="F6F8FA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BC2A543-5D3F-6EB5-6000-39EE1F440CA4}"/>
              </a:ext>
            </a:extLst>
          </p:cNvPr>
          <p:cNvSpPr txBox="1"/>
          <p:nvPr/>
        </p:nvSpPr>
        <p:spPr>
          <a:xfrm>
            <a:off x="576470" y="414898"/>
            <a:ext cx="509545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>
                <a:solidFill>
                  <a:srgbClr val="F6F8FA"/>
                </a:solidFill>
                <a:effectLst/>
                <a:latin typeface="-apple-system"/>
                <a:cs typeface="+mn-cs"/>
              </a:rPr>
              <a:t>Loops In List </a:t>
            </a:r>
            <a:r>
              <a:rPr lang="th-TH" b="1" i="0">
                <a:solidFill>
                  <a:srgbClr val="F6F8FA"/>
                </a:solidFill>
                <a:effectLst/>
                <a:latin typeface="-apple-system"/>
                <a:cs typeface="+mn-cs"/>
              </a:rPr>
              <a:t>ใน </a:t>
            </a:r>
            <a:r>
              <a:rPr lang="en-US" b="1" i="0">
                <a:solidFill>
                  <a:srgbClr val="F6F8FA"/>
                </a:solidFill>
                <a:effectLst/>
                <a:latin typeface="-apple-system"/>
                <a:cs typeface="+mn-cs"/>
              </a:rPr>
              <a:t>Java </a:t>
            </a:r>
            <a:r>
              <a:rPr lang="th-TH" b="1" i="0">
                <a:solidFill>
                  <a:srgbClr val="F6F8FA"/>
                </a:solidFill>
                <a:effectLst/>
                <a:latin typeface="-apple-system"/>
                <a:cs typeface="+mn-cs"/>
              </a:rPr>
              <a:t>และ </a:t>
            </a:r>
            <a:r>
              <a:rPr lang="en-US" b="1" i="0">
                <a:solidFill>
                  <a:srgbClr val="F6F8FA"/>
                </a:solidFill>
                <a:effectLst/>
                <a:latin typeface="-apple-system"/>
                <a:cs typeface="+mn-cs"/>
              </a:rPr>
              <a:t>Python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8C212E9-CBAE-294F-B0E6-B95594BE28EA}"/>
              </a:ext>
            </a:extLst>
          </p:cNvPr>
          <p:cNvSpPr txBox="1"/>
          <p:nvPr/>
        </p:nvSpPr>
        <p:spPr>
          <a:xfrm>
            <a:off x="569645" y="1548304"/>
            <a:ext cx="11473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6F8FA"/>
                </a:solidFill>
                <a:latin typeface="+mj-lt"/>
              </a:rPr>
              <a:t>input</a:t>
            </a:r>
            <a:endParaRPr lang="th-TH" b="1">
              <a:solidFill>
                <a:srgbClr val="F6F8FA"/>
              </a:solidFill>
              <a:latin typeface="+mj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4A41F42-3AF2-E640-779B-CF6115A83C52}"/>
              </a:ext>
            </a:extLst>
          </p:cNvPr>
          <p:cNvSpPr txBox="1"/>
          <p:nvPr/>
        </p:nvSpPr>
        <p:spPr>
          <a:xfrm>
            <a:off x="5671930" y="1997406"/>
            <a:ext cx="11473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6F8FA"/>
                </a:solidFill>
                <a:latin typeface="+mj-lt"/>
              </a:rPr>
              <a:t>input</a:t>
            </a:r>
            <a:endParaRPr lang="th-TH" b="1">
              <a:solidFill>
                <a:srgbClr val="F6F8FA"/>
              </a:solidFill>
              <a:latin typeface="+mj-lt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6300F97-D84A-1EDB-902C-40E9B41B146E}"/>
              </a:ext>
            </a:extLst>
          </p:cNvPr>
          <p:cNvSpPr txBox="1"/>
          <p:nvPr/>
        </p:nvSpPr>
        <p:spPr>
          <a:xfrm>
            <a:off x="708993" y="5563045"/>
            <a:ext cx="67519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solidFill>
                  <a:srgbClr val="F6F8FA"/>
                </a:solidFill>
                <a:effectLst/>
                <a:latin typeface="-apple-system"/>
              </a:rPr>
              <a:t>output</a:t>
            </a:r>
            <a:endParaRPr lang="th-TH">
              <a:solidFill>
                <a:srgbClr val="F6F8F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64395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E08CA80-66D2-E83A-AC37-54E5F2B5A5CF}"/>
              </a:ext>
            </a:extLst>
          </p:cNvPr>
          <p:cNvSpPr txBox="1"/>
          <p:nvPr/>
        </p:nvSpPr>
        <p:spPr>
          <a:xfrm>
            <a:off x="406980" y="3139922"/>
            <a:ext cx="515509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4000" b="1">
                <a:solidFill>
                  <a:srgbClr val="F6F8FA"/>
                </a:solidFill>
                <a:cs typeface="+mn-cs"/>
              </a:rPr>
              <a:t>รวม </a:t>
            </a:r>
            <a:r>
              <a:rPr lang="en-US" sz="4000" b="1">
                <a:solidFill>
                  <a:srgbClr val="F6F8FA"/>
                </a:solidFill>
                <a:cs typeface="+mn-cs"/>
              </a:rPr>
              <a:t>list </a:t>
            </a:r>
            <a:r>
              <a:rPr lang="th-TH" sz="4000" b="1">
                <a:solidFill>
                  <a:srgbClr val="F6F8FA"/>
                </a:solidFill>
                <a:cs typeface="+mn-cs"/>
              </a:rPr>
              <a:t>เข้าด้วยกัน ใน </a:t>
            </a:r>
            <a:r>
              <a:rPr lang="en-US" sz="4000" b="1">
                <a:solidFill>
                  <a:srgbClr val="F6F8FA"/>
                </a:solidFill>
                <a:cs typeface="+mn-cs"/>
              </a:rPr>
              <a:t>Drat</a:t>
            </a:r>
            <a:endParaRPr lang="th-TH" sz="4000" b="1">
              <a:solidFill>
                <a:srgbClr val="F6F8FA"/>
              </a:solidFill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A39BBE-43BF-C67B-55EE-C4791C4DC21E}"/>
              </a:ext>
            </a:extLst>
          </p:cNvPr>
          <p:cNvSpPr txBox="1"/>
          <p:nvPr/>
        </p:nvSpPr>
        <p:spPr>
          <a:xfrm>
            <a:off x="5367130" y="424096"/>
            <a:ext cx="66790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b="0" i="0">
                <a:solidFill>
                  <a:srgbClr val="1F2328"/>
                </a:solidFill>
                <a:effectLst/>
                <a:latin typeface="-apple-system"/>
                <a:cs typeface="+mn-cs"/>
              </a:rPr>
              <a:t>การนำ </a:t>
            </a:r>
            <a:r>
              <a:rPr lang="en-US" b="0" i="0">
                <a:solidFill>
                  <a:srgbClr val="1F2328"/>
                </a:solidFill>
                <a:effectLst/>
                <a:latin typeface="-apple-system"/>
                <a:cs typeface="+mn-cs"/>
              </a:rPr>
              <a:t>list </a:t>
            </a:r>
            <a:r>
              <a:rPr lang="th-TH" b="0" i="0">
                <a:solidFill>
                  <a:srgbClr val="1F2328"/>
                </a:solidFill>
                <a:effectLst/>
                <a:latin typeface="-apple-system"/>
                <a:cs typeface="+mn-cs"/>
              </a:rPr>
              <a:t>มารวมเข้าด้วยกัน ใน </a:t>
            </a:r>
            <a:r>
              <a:rPr lang="en-US" b="0" i="0">
                <a:solidFill>
                  <a:srgbClr val="1F2328"/>
                </a:solidFill>
                <a:effectLst/>
                <a:latin typeface="-apple-system"/>
                <a:cs typeface="+mn-cs"/>
              </a:rPr>
              <a:t>Dart </a:t>
            </a:r>
            <a:r>
              <a:rPr lang="th-TH" b="0" i="0">
                <a:solidFill>
                  <a:srgbClr val="1F2328"/>
                </a:solidFill>
                <a:effectLst/>
                <a:latin typeface="-apple-system"/>
                <a:cs typeface="+mn-cs"/>
              </a:rPr>
              <a:t>สามารถทำได้ หลายวิธี</a:t>
            </a:r>
            <a:endParaRPr lang="th-TH"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3FFDF0-CDDF-0C07-ED78-C10995B6703A}"/>
              </a:ext>
            </a:extLst>
          </p:cNvPr>
          <p:cNvSpPr txBox="1"/>
          <p:nvPr/>
        </p:nvSpPr>
        <p:spPr>
          <a:xfrm>
            <a:off x="5459895" y="1328651"/>
            <a:ext cx="6096000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th-TH" sz="2400" b="1">
                <a:latin typeface="Calibri"/>
                <a:ea typeface="Calibri"/>
                <a:cs typeface="Cordia New"/>
              </a:rPr>
              <a:t>วิธีที่1 :ใช้เม็ดตอด </a:t>
            </a:r>
            <a:r>
              <a:rPr lang="en-US" sz="2400" b="1" err="1">
                <a:latin typeface="Calibri"/>
                <a:ea typeface="Calibri"/>
                <a:cs typeface="Cordia New"/>
              </a:rPr>
              <a:t>addAll</a:t>
            </a:r>
            <a:r>
              <a:rPr lang="en-US" sz="2400" b="1">
                <a:latin typeface="Calibri"/>
                <a:ea typeface="Calibri"/>
                <a:cs typeface="Cordia New"/>
              </a:rPr>
              <a:t>()</a:t>
            </a:r>
            <a:endParaRPr lang="th-TH" sz="2400" b="1">
              <a:latin typeface="Calibri"/>
              <a:ea typeface="Calibri"/>
              <a:cs typeface="Cordia New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844D635-E18F-0746-D863-8B90330E1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0061" y="2030608"/>
            <a:ext cx="2548165" cy="297826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CBAD998-323A-066F-4BA7-4FEA941D3E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3111" y="5529349"/>
            <a:ext cx="3989903" cy="88924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E95D9DA-BD90-1A4F-624D-C6BFE4E977EF}"/>
              </a:ext>
            </a:extLst>
          </p:cNvPr>
          <p:cNvSpPr txBox="1"/>
          <p:nvPr/>
        </p:nvSpPr>
        <p:spPr>
          <a:xfrm>
            <a:off x="5522320" y="1842071"/>
            <a:ext cx="11473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+mj-lt"/>
              </a:rPr>
              <a:t>input</a:t>
            </a:r>
            <a:endParaRPr lang="th-TH" b="1"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0FD319-7BFA-87F5-E037-72CC6B577330}"/>
              </a:ext>
            </a:extLst>
          </p:cNvPr>
          <p:cNvSpPr txBox="1"/>
          <p:nvPr/>
        </p:nvSpPr>
        <p:spPr>
          <a:xfrm>
            <a:off x="5622235" y="5197414"/>
            <a:ext cx="67519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effectLst/>
                <a:latin typeface="-apple-system"/>
              </a:rPr>
              <a:t>output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65419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1">
            <a:extLst>
              <a:ext uri="{FF2B5EF4-FFF2-40B4-BE49-F238E27FC236}">
                <a16:creationId xmlns:a16="http://schemas.microsoft.com/office/drawing/2014/main" id="{933F7CFD-9C4A-24C4-20D3-E0AB5F4A7483}"/>
              </a:ext>
            </a:extLst>
          </p:cNvPr>
          <p:cNvSpPr txBox="1"/>
          <p:nvPr/>
        </p:nvSpPr>
        <p:spPr>
          <a:xfrm>
            <a:off x="7811327" y="652616"/>
            <a:ext cx="3677627" cy="52322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endParaRPr lang="en-US" sz="4800" b="1">
              <a:solidFill>
                <a:schemeClr val="bg1">
                  <a:lumMod val="9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32" name="TextBox 1">
            <a:extLst>
              <a:ext uri="{FF2B5EF4-FFF2-40B4-BE49-F238E27FC236}">
                <a16:creationId xmlns:a16="http://schemas.microsoft.com/office/drawing/2014/main" id="{BF9ECB8C-3FFA-9764-F213-018F8F608C98}"/>
              </a:ext>
            </a:extLst>
          </p:cNvPr>
          <p:cNvSpPr txBox="1"/>
          <p:nvPr/>
        </p:nvSpPr>
        <p:spPr>
          <a:xfrm>
            <a:off x="239944" y="647215"/>
            <a:ext cx="4182065" cy="52322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endParaRPr lang="en-US" sz="4800" b="1">
              <a:solidFill>
                <a:schemeClr val="bg1">
                  <a:lumMod val="9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33" name="TextBox 1">
            <a:extLst>
              <a:ext uri="{FF2B5EF4-FFF2-40B4-BE49-F238E27FC236}">
                <a16:creationId xmlns:a16="http://schemas.microsoft.com/office/drawing/2014/main" id="{8F9FCF2B-33CA-840C-4994-0A7195E4A857}"/>
              </a:ext>
            </a:extLst>
          </p:cNvPr>
          <p:cNvSpPr txBox="1"/>
          <p:nvPr/>
        </p:nvSpPr>
        <p:spPr>
          <a:xfrm>
            <a:off x="4624003" y="645093"/>
            <a:ext cx="2967183" cy="52322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endParaRPr lang="en-US" sz="4800" b="1">
              <a:solidFill>
                <a:schemeClr val="bg1">
                  <a:lumMod val="9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C4689A-D075-A61B-1ADC-9066631D50E8}"/>
              </a:ext>
            </a:extLst>
          </p:cNvPr>
          <p:cNvSpPr txBox="1"/>
          <p:nvPr/>
        </p:nvSpPr>
        <p:spPr>
          <a:xfrm>
            <a:off x="479386" y="695048"/>
            <a:ext cx="6096000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th-TH" sz="2400" b="1">
                <a:solidFill>
                  <a:srgbClr val="F6F8FA"/>
                </a:solidFill>
                <a:latin typeface="Calibri"/>
                <a:ea typeface="Calibri"/>
                <a:cs typeface="Cordia New"/>
              </a:rPr>
              <a:t>วิธีที่2 :ใช้เม็ดตอด </a:t>
            </a:r>
            <a:r>
              <a:rPr lang="en-US" sz="2400" b="1">
                <a:solidFill>
                  <a:srgbClr val="F6F8FA"/>
                </a:solidFill>
                <a:latin typeface="Calibri"/>
                <a:ea typeface="Calibri"/>
                <a:cs typeface="Cordia New"/>
              </a:rPr>
              <a:t>expand()</a:t>
            </a:r>
            <a:endParaRPr lang="th-TH" sz="2400" b="1">
              <a:solidFill>
                <a:srgbClr val="F6F8FA"/>
              </a:solidFill>
              <a:latin typeface="Calibri"/>
              <a:ea typeface="Calibri"/>
              <a:cs typeface="Cordia New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B0A85C-8EEE-1A10-5838-BDAE43FBB0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098"/>
          <a:stretch/>
        </p:blipFill>
        <p:spPr>
          <a:xfrm>
            <a:off x="459383" y="2118882"/>
            <a:ext cx="3939435" cy="234303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4EC6AD1-B67C-0B0B-A406-CD0CECE328C5}"/>
              </a:ext>
            </a:extLst>
          </p:cNvPr>
          <p:cNvSpPr txBox="1"/>
          <p:nvPr/>
        </p:nvSpPr>
        <p:spPr>
          <a:xfrm>
            <a:off x="4624003" y="695049"/>
            <a:ext cx="6096000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th-TH" sz="2400" b="1">
                <a:solidFill>
                  <a:srgbClr val="F6F8FA"/>
                </a:solidFill>
                <a:latin typeface="Calibri"/>
                <a:ea typeface="Calibri"/>
              </a:rPr>
              <a:t>วิธีที่</a:t>
            </a:r>
            <a:r>
              <a:rPr lang="th-TH" sz="2400" b="1">
                <a:solidFill>
                  <a:srgbClr val="F6F8FA"/>
                </a:solidFill>
                <a:latin typeface="Calibri"/>
                <a:ea typeface="Calibri"/>
                <a:cs typeface="Cordia New"/>
              </a:rPr>
              <a:t>3 :ใช้โอเปอร์เรเตอร์ +</a:t>
            </a:r>
            <a:endParaRPr lang="en-US">
              <a:latin typeface="Calibri"/>
              <a:ea typeface="Calibri"/>
              <a:cs typeface="Cordia New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BEFD51-5A1A-B6EF-6504-B2F08790286F}"/>
              </a:ext>
            </a:extLst>
          </p:cNvPr>
          <p:cNvSpPr txBox="1"/>
          <p:nvPr/>
        </p:nvSpPr>
        <p:spPr>
          <a:xfrm>
            <a:off x="4656482" y="1146152"/>
            <a:ext cx="371392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2000" b="1" i="0">
                <a:solidFill>
                  <a:srgbClr val="F6F8FA"/>
                </a:solidFill>
                <a:effectLst/>
                <a:latin typeface="-apple-system"/>
                <a:cs typeface="+mn-cs"/>
              </a:rPr>
              <a:t>วิธีนี้ถูกอัพเดทเข้ามา ใน </a:t>
            </a:r>
            <a:r>
              <a:rPr lang="en-US" sz="2000" b="1" i="0">
                <a:solidFill>
                  <a:srgbClr val="F6F8FA"/>
                </a:solidFill>
                <a:effectLst/>
                <a:latin typeface="-apple-system"/>
                <a:cs typeface="+mn-cs"/>
              </a:rPr>
              <a:t>Dart 2.0</a:t>
            </a:r>
            <a:endParaRPr lang="th-TH" sz="2000" b="1">
              <a:solidFill>
                <a:srgbClr val="F6F8FA"/>
              </a:solidFill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6E5D83-B0BD-25BE-937E-89FF05F8D695}"/>
              </a:ext>
            </a:extLst>
          </p:cNvPr>
          <p:cNvSpPr txBox="1"/>
          <p:nvPr/>
        </p:nvSpPr>
        <p:spPr>
          <a:xfrm>
            <a:off x="7793180" y="677768"/>
            <a:ext cx="3713922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th-TH" sz="2400" b="1">
                <a:solidFill>
                  <a:srgbClr val="F6F8FA"/>
                </a:solidFill>
                <a:latin typeface="Calibri"/>
                <a:ea typeface="Calibri"/>
              </a:rPr>
              <a:t>วิธีที่</a:t>
            </a:r>
            <a:r>
              <a:rPr lang="th-TH" sz="2400" b="1">
                <a:solidFill>
                  <a:srgbClr val="F6F8FA"/>
                </a:solidFill>
                <a:latin typeface="Calibri"/>
                <a:ea typeface="Calibri"/>
                <a:cs typeface="Cordia New"/>
              </a:rPr>
              <a:t>4 :ใช้ </a:t>
            </a:r>
            <a:r>
              <a:rPr lang="en-US" sz="2400" b="1">
                <a:solidFill>
                  <a:srgbClr val="F6F8FA"/>
                </a:solidFill>
                <a:latin typeface="Calibri"/>
                <a:ea typeface="Calibri"/>
                <a:cs typeface="Calibri"/>
              </a:rPr>
              <a:t>spread operator</a:t>
            </a:r>
            <a:endParaRPr lang="th-TH" sz="2400" b="1">
              <a:solidFill>
                <a:srgbClr val="F6F8FA"/>
              </a:solidFill>
              <a:latin typeface="Calibri"/>
              <a:ea typeface="Calibri"/>
              <a:cs typeface="Cordia New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361C7CA-B3FD-6FF7-06E6-774AB8BA1275}"/>
              </a:ext>
            </a:extLst>
          </p:cNvPr>
          <p:cNvSpPr txBox="1"/>
          <p:nvPr/>
        </p:nvSpPr>
        <p:spPr>
          <a:xfrm>
            <a:off x="7959236" y="1180715"/>
            <a:ext cx="294564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2000" b="1">
                <a:solidFill>
                  <a:srgbClr val="F6F8FA"/>
                </a:solidFill>
              </a:rPr>
              <a:t>วิธีนี้ถูกอัพเดทเข้ามา ใน </a:t>
            </a:r>
            <a:r>
              <a:rPr lang="en-US" sz="2000" b="1">
                <a:solidFill>
                  <a:srgbClr val="F6F8FA"/>
                </a:solidFill>
              </a:rPr>
              <a:t>Dart 2.3</a:t>
            </a:r>
            <a:endParaRPr lang="th-TH" sz="2000" b="1">
              <a:solidFill>
                <a:srgbClr val="F6F8FA"/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F3AD73C-E721-F4DA-99A3-57D404BEB5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9995" y="2118882"/>
            <a:ext cx="3152009" cy="285508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74226E6-FF58-1090-23DE-6DEA802957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3180" y="2123836"/>
            <a:ext cx="3528366" cy="285012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179903A8-2470-EE63-3A61-F4AC3091F3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8817" y="5697926"/>
            <a:ext cx="3394365" cy="70371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040EF5EF-A428-AA3C-2C94-3C779CDCA5BD}"/>
              </a:ext>
            </a:extLst>
          </p:cNvPr>
          <p:cNvSpPr txBox="1"/>
          <p:nvPr/>
        </p:nvSpPr>
        <p:spPr>
          <a:xfrm>
            <a:off x="338206" y="1595662"/>
            <a:ext cx="11473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6F8FA"/>
                </a:solidFill>
                <a:latin typeface="+mj-lt"/>
              </a:rPr>
              <a:t>input</a:t>
            </a:r>
            <a:endParaRPr lang="th-TH" b="1">
              <a:solidFill>
                <a:srgbClr val="F6F8FA"/>
              </a:solidFill>
              <a:latin typeface="+mj-lt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D1523B5-68D3-71FE-83D1-06C5E140DD4D}"/>
              </a:ext>
            </a:extLst>
          </p:cNvPr>
          <p:cNvSpPr txBox="1"/>
          <p:nvPr/>
        </p:nvSpPr>
        <p:spPr>
          <a:xfrm>
            <a:off x="4519995" y="1566152"/>
            <a:ext cx="11473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6F8FA"/>
                </a:solidFill>
                <a:latin typeface="+mj-lt"/>
              </a:rPr>
              <a:t>input</a:t>
            </a:r>
            <a:endParaRPr lang="th-TH" b="1">
              <a:solidFill>
                <a:srgbClr val="F6F8FA"/>
              </a:solidFill>
              <a:latin typeface="+mj-lt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00C273F-9887-DC6A-A0DC-B999BA563D83}"/>
              </a:ext>
            </a:extLst>
          </p:cNvPr>
          <p:cNvSpPr txBox="1"/>
          <p:nvPr/>
        </p:nvSpPr>
        <p:spPr>
          <a:xfrm>
            <a:off x="7793180" y="1619067"/>
            <a:ext cx="11473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6F8FA"/>
                </a:solidFill>
                <a:latin typeface="+mj-lt"/>
              </a:rPr>
              <a:t>input</a:t>
            </a:r>
            <a:endParaRPr lang="th-TH" b="1">
              <a:solidFill>
                <a:srgbClr val="F6F8FA"/>
              </a:solidFill>
              <a:latin typeface="+mj-lt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6A94003-9BF4-37D7-C416-63B768327035}"/>
              </a:ext>
            </a:extLst>
          </p:cNvPr>
          <p:cNvSpPr txBox="1"/>
          <p:nvPr/>
        </p:nvSpPr>
        <p:spPr>
          <a:xfrm>
            <a:off x="5440018" y="5154816"/>
            <a:ext cx="67519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solidFill>
                  <a:srgbClr val="F6F8FA"/>
                </a:solidFill>
                <a:effectLst/>
                <a:latin typeface="-apple-system"/>
              </a:rPr>
              <a:t>output</a:t>
            </a:r>
            <a:endParaRPr lang="th-TH">
              <a:solidFill>
                <a:srgbClr val="F6F8F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1460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>
            <a:extLst>
              <a:ext uri="{FF2B5EF4-FFF2-40B4-BE49-F238E27FC236}">
                <a16:creationId xmlns:a16="http://schemas.microsoft.com/office/drawing/2014/main" id="{69CEAAD7-9326-4D96-85F2-AF0A7A801B52}"/>
              </a:ext>
            </a:extLst>
          </p:cNvPr>
          <p:cNvSpPr txBox="1"/>
          <p:nvPr/>
        </p:nvSpPr>
        <p:spPr>
          <a:xfrm>
            <a:off x="503583" y="461208"/>
            <a:ext cx="5194320" cy="52322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endParaRPr lang="en-US" sz="4800" b="1">
              <a:solidFill>
                <a:schemeClr val="bg1">
                  <a:lumMod val="9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36436C-D40D-92E8-B493-05D9DD418DCB}"/>
              </a:ext>
            </a:extLst>
          </p:cNvPr>
          <p:cNvSpPr txBox="1"/>
          <p:nvPr/>
        </p:nvSpPr>
        <p:spPr>
          <a:xfrm>
            <a:off x="503583" y="467259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b="1">
                <a:solidFill>
                  <a:schemeClr val="bg1"/>
                </a:solidFill>
                <a:cs typeface="+mn-cs"/>
              </a:rPr>
              <a:t>ตัวอย่างการรวม </a:t>
            </a:r>
            <a:r>
              <a:rPr lang="en-US" b="1">
                <a:solidFill>
                  <a:schemeClr val="bg1"/>
                </a:solidFill>
                <a:cs typeface="+mn-cs"/>
              </a:rPr>
              <a:t>list </a:t>
            </a:r>
            <a:r>
              <a:rPr lang="th-TH" b="1">
                <a:solidFill>
                  <a:schemeClr val="bg1"/>
                </a:solidFill>
                <a:cs typeface="+mn-cs"/>
              </a:rPr>
              <a:t>เข้าด้วยกัน ในภาษาอื่นๆ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380F01-384B-E4E8-75BC-C18C06DA0510}"/>
              </a:ext>
            </a:extLst>
          </p:cNvPr>
          <p:cNvSpPr txBox="1"/>
          <p:nvPr/>
        </p:nvSpPr>
        <p:spPr>
          <a:xfrm>
            <a:off x="503583" y="1176009"/>
            <a:ext cx="897172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2400"/>
              <a:t>ในภาษา </a:t>
            </a:r>
            <a:r>
              <a:rPr lang="en-US" sz="2400"/>
              <a:t>Python </a:t>
            </a:r>
            <a:r>
              <a:rPr lang="th-TH" sz="2400"/>
              <a:t>สามารถใช้โอเปอร์เรเตอร์ + ได้เช่นกันกับภาษา </a:t>
            </a:r>
            <a:r>
              <a:rPr lang="en-US" sz="2400"/>
              <a:t>Dart </a:t>
            </a:r>
            <a:r>
              <a:rPr lang="th-TH" sz="2400"/>
              <a:t>และยังมีวิธีอื่น เช่น การใช้ลูปหรือเม็ดตอด </a:t>
            </a:r>
            <a:r>
              <a:rPr lang="en-US" sz="2400"/>
              <a:t>extend()</a:t>
            </a:r>
            <a:endParaRPr lang="th-TH" sz="24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F27F9E-0052-9A62-527B-810320F387FC}"/>
              </a:ext>
            </a:extLst>
          </p:cNvPr>
          <p:cNvSpPr txBox="1"/>
          <p:nvPr/>
        </p:nvSpPr>
        <p:spPr>
          <a:xfrm>
            <a:off x="3551583" y="2220677"/>
            <a:ext cx="29022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2400" b="1">
                <a:cs typeface="+mn-cs"/>
              </a:rPr>
              <a:t>การรวม </a:t>
            </a:r>
            <a:r>
              <a:rPr lang="en-US" sz="2400" b="1">
                <a:cs typeface="+mn-cs"/>
              </a:rPr>
              <a:t>list </a:t>
            </a:r>
            <a:r>
              <a:rPr lang="th-TH" sz="2400" b="1">
                <a:cs typeface="+mn-cs"/>
              </a:rPr>
              <a:t>ใน </a:t>
            </a:r>
            <a:r>
              <a:rPr lang="en-US" sz="2400" b="1">
                <a:cs typeface="+mn-cs"/>
              </a:rPr>
              <a:t>Python</a:t>
            </a:r>
            <a:endParaRPr lang="th-TH" sz="2400" b="1"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BC7D88A-92B3-DA53-E568-544800E54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835" y="2911572"/>
            <a:ext cx="3924640" cy="195851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5A7078E-7F28-2E88-2AAB-140141C528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061" y="5395432"/>
            <a:ext cx="5326842" cy="49534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D25B83F-F3FD-F5E7-E4D4-CCB663146D9A}"/>
              </a:ext>
            </a:extLst>
          </p:cNvPr>
          <p:cNvSpPr txBox="1"/>
          <p:nvPr/>
        </p:nvSpPr>
        <p:spPr>
          <a:xfrm>
            <a:off x="371061" y="5946738"/>
            <a:ext cx="96078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2400" b="1"/>
              <a:t>ในภาษา </a:t>
            </a:r>
            <a:r>
              <a:rPr lang="en-US" sz="2400" b="1"/>
              <a:t>Java </a:t>
            </a:r>
            <a:r>
              <a:rPr lang="th-TH" sz="2400" b="1"/>
              <a:t>สามารถใช้เม็ดตอด </a:t>
            </a:r>
            <a:r>
              <a:rPr lang="en-US" sz="2400" b="1"/>
              <a:t>addAll() </a:t>
            </a:r>
            <a:r>
              <a:rPr lang="th-TH" sz="2400" b="1"/>
              <a:t>เดียวกับ </a:t>
            </a:r>
            <a:r>
              <a:rPr lang="en-US" sz="2400" b="1"/>
              <a:t>Dart </a:t>
            </a:r>
            <a:r>
              <a:rPr lang="th-TH" sz="2400" b="1"/>
              <a:t>หรือใช้ </a:t>
            </a:r>
            <a:r>
              <a:rPr lang="en-US" sz="2400" b="1"/>
              <a:t>loop </a:t>
            </a:r>
            <a:r>
              <a:rPr lang="th-TH" sz="2400" b="1"/>
              <a:t>ในการรวม </a:t>
            </a:r>
            <a:r>
              <a:rPr lang="en-US" sz="2400" b="1"/>
              <a:t>list</a:t>
            </a:r>
            <a:endParaRPr lang="th-TH" sz="2400" b="1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D6F839-3409-730D-EA67-3E3DAEC8A712}"/>
              </a:ext>
            </a:extLst>
          </p:cNvPr>
          <p:cNvSpPr txBox="1"/>
          <p:nvPr/>
        </p:nvSpPr>
        <p:spPr>
          <a:xfrm>
            <a:off x="371061" y="2587393"/>
            <a:ext cx="11473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+mj-lt"/>
              </a:rPr>
              <a:t>input</a:t>
            </a:r>
            <a:endParaRPr lang="th-TH" b="1"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7D0678-2200-91D3-7A7A-7BE26648C493}"/>
              </a:ext>
            </a:extLst>
          </p:cNvPr>
          <p:cNvSpPr txBox="1"/>
          <p:nvPr/>
        </p:nvSpPr>
        <p:spPr>
          <a:xfrm>
            <a:off x="371061" y="4994983"/>
            <a:ext cx="136166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effectLst/>
                <a:latin typeface="-apple-system"/>
              </a:rPr>
              <a:t>output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68847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87106F7-9628-0937-2680-1B28D0F190C0}"/>
              </a:ext>
            </a:extLst>
          </p:cNvPr>
          <p:cNvSpPr txBox="1"/>
          <p:nvPr/>
        </p:nvSpPr>
        <p:spPr>
          <a:xfrm>
            <a:off x="838319" y="3120139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4800" b="1">
                <a:solidFill>
                  <a:schemeClr val="bg1"/>
                </a:solidFill>
                <a:cs typeface="+mn-cs"/>
              </a:rPr>
              <a:t>การใส่เงื่อนไขใน </a:t>
            </a:r>
            <a:r>
              <a:rPr lang="en-US" sz="4800" b="1">
                <a:solidFill>
                  <a:schemeClr val="bg1"/>
                </a:solidFill>
                <a:cs typeface="+mn-cs"/>
              </a:rPr>
              <a:t>list</a:t>
            </a:r>
            <a:endParaRPr lang="th-TH" sz="4800" b="1">
              <a:solidFill>
                <a:schemeClr val="bg1"/>
              </a:solidFill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91E6B7-7FB3-449B-2BA3-4F11B6FCB353}"/>
              </a:ext>
            </a:extLst>
          </p:cNvPr>
          <p:cNvSpPr txBox="1"/>
          <p:nvPr/>
        </p:nvSpPr>
        <p:spPr>
          <a:xfrm>
            <a:off x="5181600" y="410842"/>
            <a:ext cx="6096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/>
              <a:t>ในภาษา </a:t>
            </a:r>
            <a:r>
              <a:rPr lang="en-US"/>
              <a:t>Dart </a:t>
            </a:r>
            <a:r>
              <a:rPr lang="th-TH"/>
              <a:t>เราสามารถตั้งเงื่อนไขไว้ภายใน </a:t>
            </a:r>
            <a:r>
              <a:rPr lang="en-US"/>
              <a:t>list </a:t>
            </a:r>
            <a:endParaRPr lang="th-TH"/>
          </a:p>
          <a:p>
            <a:r>
              <a:rPr lang="th-TH"/>
              <a:t>ซึ่งในภาษา </a:t>
            </a:r>
            <a:r>
              <a:rPr lang="en-US"/>
              <a:t>Java,C </a:t>
            </a:r>
            <a:r>
              <a:rPr lang="th-TH"/>
              <a:t>หรือ </a:t>
            </a:r>
            <a:r>
              <a:rPr lang="en-US"/>
              <a:t>Python </a:t>
            </a:r>
            <a:r>
              <a:rPr lang="th-TH"/>
              <a:t>ไม่สามารถทำได้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5CECFC6-99CA-D60B-E6D7-EAD4932F8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2091198"/>
            <a:ext cx="4475803" cy="156608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3C60727-F161-0407-BC78-1F2AE1F51D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995674"/>
            <a:ext cx="2282143" cy="83099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54C2AF3-59FF-0689-E7F3-37C80CB34BBA}"/>
              </a:ext>
            </a:extLst>
          </p:cNvPr>
          <p:cNvSpPr txBox="1"/>
          <p:nvPr/>
        </p:nvSpPr>
        <p:spPr>
          <a:xfrm>
            <a:off x="5262769" y="5165061"/>
            <a:ext cx="549965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2400" b="1"/>
              <a:t>จากในตัวอย่างหาก </a:t>
            </a:r>
            <a:r>
              <a:rPr lang="en-US" sz="2400" b="1"/>
              <a:t>bool sad = true </a:t>
            </a:r>
          </a:p>
          <a:p>
            <a:r>
              <a:rPr lang="en-US" sz="2400" b="1"/>
              <a:t>output </a:t>
            </a:r>
            <a:r>
              <a:rPr lang="th-TH" sz="2400" b="1"/>
              <a:t>ที่ได้จะเท่ากับ [</a:t>
            </a:r>
            <a:r>
              <a:rPr lang="en-US" sz="2400" b="1"/>
              <a:t>milk, ghee ,Beer]</a:t>
            </a:r>
            <a:endParaRPr lang="th-TH" sz="2400" b="1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5E5D97-590B-2908-AF0A-B2A150179AF2}"/>
              </a:ext>
            </a:extLst>
          </p:cNvPr>
          <p:cNvSpPr txBox="1"/>
          <p:nvPr/>
        </p:nvSpPr>
        <p:spPr>
          <a:xfrm>
            <a:off x="5618922" y="1804241"/>
            <a:ext cx="11473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+mj-lt"/>
              </a:rPr>
              <a:t>input</a:t>
            </a:r>
            <a:endParaRPr lang="th-TH" b="1"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D00092-0D88-8620-4262-8DE0E1F370DA}"/>
              </a:ext>
            </a:extLst>
          </p:cNvPr>
          <p:cNvSpPr txBox="1"/>
          <p:nvPr/>
        </p:nvSpPr>
        <p:spPr>
          <a:xfrm>
            <a:off x="5711688" y="3715747"/>
            <a:ext cx="136166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effectLst/>
                <a:latin typeface="-apple-system"/>
              </a:rPr>
              <a:t>output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010669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">
            <a:extLst>
              <a:ext uri="{FF2B5EF4-FFF2-40B4-BE49-F238E27FC236}">
                <a16:creationId xmlns:a16="http://schemas.microsoft.com/office/drawing/2014/main" id="{842EB4C6-702A-AF61-810E-65D354E7BE03}"/>
              </a:ext>
            </a:extLst>
          </p:cNvPr>
          <p:cNvSpPr txBox="1"/>
          <p:nvPr/>
        </p:nvSpPr>
        <p:spPr>
          <a:xfrm>
            <a:off x="3832689" y="651336"/>
            <a:ext cx="4182065" cy="52322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endParaRPr lang="en-US" sz="4800" b="1">
              <a:solidFill>
                <a:schemeClr val="bg1">
                  <a:lumMod val="9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31CB3C-D398-EB06-FD7A-8BEDAB083BB1}"/>
              </a:ext>
            </a:extLst>
          </p:cNvPr>
          <p:cNvSpPr txBox="1"/>
          <p:nvPr/>
        </p:nvSpPr>
        <p:spPr>
          <a:xfrm>
            <a:off x="4333461" y="599781"/>
            <a:ext cx="31805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b="1">
                <a:solidFill>
                  <a:schemeClr val="bg1"/>
                </a:solidFill>
                <a:cs typeface="+mn-cs"/>
              </a:rPr>
              <a:t>ตำแหน่งใน </a:t>
            </a:r>
            <a:r>
              <a:rPr lang="en-US" b="1">
                <a:solidFill>
                  <a:schemeClr val="bg1"/>
                </a:solidFill>
                <a:cs typeface="+mn-cs"/>
              </a:rPr>
              <a:t>list </a:t>
            </a:r>
            <a:r>
              <a:rPr lang="th-TH" b="1">
                <a:solidFill>
                  <a:schemeClr val="bg1"/>
                </a:solidFill>
                <a:cs typeface="+mn-cs"/>
              </a:rPr>
              <a:t>ของ </a:t>
            </a:r>
            <a:r>
              <a:rPr lang="en-US" b="1">
                <a:solidFill>
                  <a:schemeClr val="bg1"/>
                </a:solidFill>
                <a:cs typeface="+mn-cs"/>
              </a:rPr>
              <a:t>Drat</a:t>
            </a:r>
            <a:endParaRPr lang="th-TH" b="1">
              <a:solidFill>
                <a:schemeClr val="bg1"/>
              </a:solidFill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81BC66-8EDD-ADAF-F094-46CD16DAC0FC}"/>
              </a:ext>
            </a:extLst>
          </p:cNvPr>
          <p:cNvSpPr txBox="1"/>
          <p:nvPr/>
        </p:nvSpPr>
        <p:spPr>
          <a:xfrm>
            <a:off x="834886" y="1391502"/>
            <a:ext cx="128943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2400">
                <a:solidFill>
                  <a:schemeClr val="bg1"/>
                </a:solidFill>
              </a:rPr>
              <a:t>ในภาษา เราสามารถใช้ตำแหน่งในการเป็น</a:t>
            </a:r>
            <a:r>
              <a:rPr lang="th-TH" sz="2400" err="1">
                <a:solidFill>
                  <a:schemeClr val="bg1"/>
                </a:solidFill>
              </a:rPr>
              <a:t>ฟิวเต</a:t>
            </a:r>
            <a:r>
              <a:rPr lang="th-TH" sz="2400">
                <a:solidFill>
                  <a:schemeClr val="bg1"/>
                </a:solidFill>
              </a:rPr>
              <a:t>อร์ ในการหาข้อมูลที่ต้องการได้ ในตัวอย่างต่อไปนี้เลขคู่เท่านั้นที่จะถูกกรอง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DAE984B-A835-1A28-9AA0-42AA09EDF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8220" y="2445793"/>
            <a:ext cx="6355560" cy="174189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85FDE87-40E5-FC7A-5C84-2790340997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6322" y="4780313"/>
            <a:ext cx="4659356" cy="90486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4ADA3AF-EE6B-817D-2569-06509BB06549}"/>
              </a:ext>
            </a:extLst>
          </p:cNvPr>
          <p:cNvSpPr txBox="1"/>
          <p:nvPr/>
        </p:nvSpPr>
        <p:spPr>
          <a:xfrm>
            <a:off x="2344540" y="1922573"/>
            <a:ext cx="11473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  <a:latin typeface="+mj-lt"/>
              </a:rPr>
              <a:t>input</a:t>
            </a:r>
            <a:endParaRPr lang="th-TH"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F61921-8730-EC17-7517-3C9814FE0984}"/>
              </a:ext>
            </a:extLst>
          </p:cNvPr>
          <p:cNvSpPr txBox="1"/>
          <p:nvPr/>
        </p:nvSpPr>
        <p:spPr>
          <a:xfrm>
            <a:off x="2237388" y="4518703"/>
            <a:ext cx="136166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solidFill>
                  <a:schemeClr val="bg1"/>
                </a:solidFill>
                <a:effectLst/>
                <a:latin typeface="-apple-system"/>
              </a:rPr>
              <a:t>output</a:t>
            </a:r>
            <a:endParaRPr lang="th-TH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4873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1">
            <a:extLst>
              <a:ext uri="{FF2B5EF4-FFF2-40B4-BE49-F238E27FC236}">
                <a16:creationId xmlns:a16="http://schemas.microsoft.com/office/drawing/2014/main" id="{30C8B872-F038-79C3-972C-13845D5B1102}"/>
              </a:ext>
            </a:extLst>
          </p:cNvPr>
          <p:cNvSpPr txBox="1"/>
          <p:nvPr/>
        </p:nvSpPr>
        <p:spPr>
          <a:xfrm>
            <a:off x="5848095" y="1905506"/>
            <a:ext cx="5007920" cy="304698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9600" b="1" i="1">
                <a:solidFill>
                  <a:srgbClr val="000000"/>
                </a:solidFill>
                <a:latin typeface="Cordia New"/>
                <a:cs typeface="Cordia New"/>
              </a:rPr>
              <a:t>Thank you for listening </a:t>
            </a:r>
            <a:endParaRPr lang="th-TH" sz="9600" b="1" i="1">
              <a:solidFill>
                <a:srgbClr val="000000"/>
              </a:solidFill>
              <a:latin typeface="Cordia New"/>
              <a:ea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5193268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">
            <a:extLst>
              <a:ext uri="{FF2B5EF4-FFF2-40B4-BE49-F238E27FC236}">
                <a16:creationId xmlns:a16="http://schemas.microsoft.com/office/drawing/2014/main" id="{4028A5A1-AFB3-8163-B9A0-A9003107E774}"/>
              </a:ext>
            </a:extLst>
          </p:cNvPr>
          <p:cNvSpPr txBox="1"/>
          <p:nvPr/>
        </p:nvSpPr>
        <p:spPr>
          <a:xfrm>
            <a:off x="5261113" y="678862"/>
            <a:ext cx="1669774" cy="52322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endParaRPr lang="en-US" sz="4800" b="1">
              <a:solidFill>
                <a:schemeClr val="bg1">
                  <a:lumMod val="9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F537D1-30FE-B267-C43B-3423CB88066E}"/>
              </a:ext>
            </a:extLst>
          </p:cNvPr>
          <p:cNvSpPr txBox="1"/>
          <p:nvPr/>
        </p:nvSpPr>
        <p:spPr>
          <a:xfrm>
            <a:off x="5493025" y="586529"/>
            <a:ext cx="166977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4000" b="1">
                <a:solidFill>
                  <a:schemeClr val="bg1"/>
                </a:solidFill>
              </a:rPr>
              <a:t>อ้างอิง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E48560-E673-6CC3-6148-88BFF60E407A}"/>
              </a:ext>
            </a:extLst>
          </p:cNvPr>
          <p:cNvSpPr txBox="1"/>
          <p:nvPr/>
        </p:nvSpPr>
        <p:spPr>
          <a:xfrm>
            <a:off x="887895" y="1536174"/>
            <a:ext cx="10880035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>
                <a:solidFill>
                  <a:schemeClr val="bg1"/>
                </a:solidFill>
              </a:rPr>
              <a:t>https://dart-tutorial.com/collections/list-in-dart/ https://api.dart.dev/stable/1.20.0/dart-core/List/replaceRange.html https://www.kindacode.com/article/how-to-remove-items-from-a-list-in-dart/ https://www.geeksforgeeks.org/list-removeint-index-method-in-java-with-examples/ https://www.edureka.co/blog/python-list-remove/ https://www.w3schools.com/python/python_lists_loop.asp https://www.geeksforgeeks.org/iterate-through-list-in-java/ https://www.geeksforgeeks.org/how-to-combine-lists-in-dart/ https://www.geeksforgeeks.org/python-ways-to-concatenate-two-lists/ https://www.digitalocean.com/community/tutorials/merge-two-lists-in-jav</a:t>
            </a:r>
            <a:endParaRPr lang="th-TH" sz="24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843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57B02E-FF7A-6B32-037F-36529A1DF1DE}"/>
              </a:ext>
            </a:extLst>
          </p:cNvPr>
          <p:cNvSpPr txBox="1"/>
          <p:nvPr/>
        </p:nvSpPr>
        <p:spPr>
          <a:xfrm>
            <a:off x="568840" y="3013501"/>
            <a:ext cx="43560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4800" b="1">
                <a:solidFill>
                  <a:schemeClr val="bg1">
                    <a:lumMod val="95000"/>
                  </a:schemeClr>
                </a:solidFill>
                <a:latin typeface="+mj-lt"/>
                <a:cs typeface="+mn-cs"/>
              </a:rPr>
              <a:t>การแทนที่ช่วงใน </a:t>
            </a:r>
            <a:r>
              <a:rPr lang="en-US" sz="4800" b="1">
                <a:solidFill>
                  <a:schemeClr val="bg1">
                    <a:lumMod val="95000"/>
                  </a:schemeClr>
                </a:solidFill>
                <a:latin typeface="+mj-lt"/>
                <a:cs typeface="+mn-cs"/>
              </a:rPr>
              <a:t>List</a:t>
            </a:r>
            <a:endParaRPr lang="th-TH" sz="4800" b="1">
              <a:solidFill>
                <a:schemeClr val="bg1">
                  <a:lumMod val="95000"/>
                </a:schemeClr>
              </a:solidFill>
              <a:latin typeface="+mj-lt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500F8E-E6E0-CEBD-1A07-DD7F012D0E6A}"/>
              </a:ext>
            </a:extLst>
          </p:cNvPr>
          <p:cNvSpPr txBox="1"/>
          <p:nvPr/>
        </p:nvSpPr>
        <p:spPr>
          <a:xfrm>
            <a:off x="5249779" y="96253"/>
            <a:ext cx="6610002" cy="181588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th-TH" b="1">
                <a:latin typeface="+mj-lt"/>
                <a:cs typeface="Cordia New"/>
              </a:rPr>
              <a:t>เราสามารถแทนที่ค่าในลิสต์ในช่วงที่เราเลือกโดยใช้เม็ดตอด </a:t>
            </a:r>
            <a:r>
              <a:rPr lang="en-US" b="1">
                <a:latin typeface="+mj-lt"/>
                <a:cs typeface="Cordia New"/>
              </a:rPr>
              <a:t>replace Range() </a:t>
            </a:r>
            <a:r>
              <a:rPr lang="th-TH" b="1">
                <a:latin typeface="+mj-lt"/>
                <a:cs typeface="Cordia New"/>
              </a:rPr>
              <a:t>โดยเม็ดตอดจะทำการลบข้อมูลที่อยู่ในช่วงตำแหน่งเริ่มจนถึงตำแหน่งสิ้นสุดลบด้วยหนึ่งที่ตามเรากำหนด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2A41E4-F27C-1A4A-9CEF-4465C9060CD2}"/>
              </a:ext>
            </a:extLst>
          </p:cNvPr>
          <p:cNvSpPr txBox="1"/>
          <p:nvPr/>
        </p:nvSpPr>
        <p:spPr>
          <a:xfrm>
            <a:off x="5518483" y="1773988"/>
            <a:ext cx="11473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+mj-lt"/>
              </a:rPr>
              <a:t>input</a:t>
            </a:r>
            <a:endParaRPr lang="th-TH" b="1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19480E-DF12-F817-AAD2-B6A3482783ED}"/>
              </a:ext>
            </a:extLst>
          </p:cNvPr>
          <p:cNvSpPr txBox="1"/>
          <p:nvPr/>
        </p:nvSpPr>
        <p:spPr>
          <a:xfrm>
            <a:off x="5518483" y="4294384"/>
            <a:ext cx="14124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+mj-lt"/>
              </a:rPr>
              <a:t>output</a:t>
            </a:r>
            <a:endParaRPr lang="th-TH" b="1">
              <a:latin typeface="+mj-lt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BE0D2C1-2BA7-175C-6AB1-394E2305E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1070" y="4772808"/>
            <a:ext cx="4018579" cy="87843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F27AE42-C7D1-BC91-8BE2-C0E2F6287B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1070" y="2231728"/>
            <a:ext cx="4659983" cy="212932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B584A1D-9A1D-789C-6F07-DC4EBC06AD87}"/>
              </a:ext>
            </a:extLst>
          </p:cNvPr>
          <p:cNvSpPr txBox="1"/>
          <p:nvPr/>
        </p:nvSpPr>
        <p:spPr>
          <a:xfrm>
            <a:off x="5590371" y="5823256"/>
            <a:ext cx="5928817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th-TH" sz="2000" b="1">
                <a:latin typeface="+mj-lt"/>
                <a:cs typeface="Cordia New"/>
              </a:rPr>
              <a:t>ในตัวอย่าง เรากำหนดตำแหน่งเริ่มต้นคือตำแหน่งที่ 1 และตำแหน่งสิ้นสุดคือตำแหน่งที่ 4-1 และแทนที่ข้อมูลข้างในด้วยค่า 8,2 </a:t>
            </a:r>
            <a:endParaRPr lang="th-TH" sz="2000" b="1">
              <a:latin typeface="+mj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>
            <a:extLst>
              <a:ext uri="{FF2B5EF4-FFF2-40B4-BE49-F238E27FC236}">
                <a16:creationId xmlns:a16="http://schemas.microsoft.com/office/drawing/2014/main" id="{84A2CE3E-1B66-936B-B9BC-69AA8CC70737}"/>
              </a:ext>
            </a:extLst>
          </p:cNvPr>
          <p:cNvSpPr txBox="1"/>
          <p:nvPr/>
        </p:nvSpPr>
        <p:spPr>
          <a:xfrm>
            <a:off x="543339" y="811898"/>
            <a:ext cx="2862470" cy="584775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endParaRPr lang="en-US" sz="4800" b="1">
              <a:solidFill>
                <a:schemeClr val="bg1">
                  <a:lumMod val="9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1263AD5A-90FB-21E1-18A1-FE98C481B235}"/>
              </a:ext>
            </a:extLst>
          </p:cNvPr>
          <p:cNvSpPr txBox="1"/>
          <p:nvPr/>
        </p:nvSpPr>
        <p:spPr>
          <a:xfrm>
            <a:off x="543339" y="811898"/>
            <a:ext cx="3828005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200" b="1">
                <a:solidFill>
                  <a:schemeClr val="bg1">
                    <a:lumMod val="95000"/>
                  </a:schemeClr>
                </a:solidFill>
                <a:latin typeface="+mn-lt"/>
                <a:ea typeface="Calibri"/>
                <a:cs typeface="+mn-cs"/>
              </a:rPr>
              <a:t> การลบข้อมูลใน list</a:t>
            </a:r>
            <a:endParaRPr lang="th-TH" sz="3200" b="1">
              <a:solidFill>
                <a:schemeClr val="bg1">
                  <a:lumMod val="95000"/>
                </a:schemeClr>
              </a:solidFill>
              <a:latin typeface="+mn-lt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D08E75-1235-4845-8B3D-1F2279DA8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6883" y="2541402"/>
            <a:ext cx="6996829" cy="3712603"/>
          </a:xfrm>
          <a:prstGeom prst="rect">
            <a:avLst/>
          </a:prstGeom>
        </p:spPr>
      </p:pic>
      <p:sp>
        <p:nvSpPr>
          <p:cNvPr id="7" name="TextBox 1">
            <a:extLst>
              <a:ext uri="{FF2B5EF4-FFF2-40B4-BE49-F238E27FC236}">
                <a16:creationId xmlns:a16="http://schemas.microsoft.com/office/drawing/2014/main" id="{F99C352E-A2A8-DE89-5A8D-9A022265BAAC}"/>
              </a:ext>
            </a:extLst>
          </p:cNvPr>
          <p:cNvSpPr txBox="1"/>
          <p:nvPr/>
        </p:nvSpPr>
        <p:spPr>
          <a:xfrm>
            <a:off x="1476875" y="1819117"/>
            <a:ext cx="3828005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>
                <a:solidFill>
                  <a:schemeClr val="bg1">
                    <a:lumMod val="95000"/>
                  </a:schemeClr>
                </a:solidFill>
                <a:latin typeface="+mn-lt"/>
                <a:ea typeface="Calibri"/>
                <a:cs typeface="Calibri"/>
              </a:rPr>
              <a:t> การลบข้อมูลใน list </a:t>
            </a:r>
            <a:r>
              <a:rPr lang="th-TH" sz="2400">
                <a:solidFill>
                  <a:schemeClr val="bg1">
                    <a:lumMod val="95000"/>
                  </a:schemeClr>
                </a:solidFill>
                <a:latin typeface="+mn-lt"/>
                <a:ea typeface="Calibri"/>
                <a:cs typeface="Calibri"/>
              </a:rPr>
              <a:t>มีอยู่ 4 วิธี</a:t>
            </a:r>
            <a:endParaRPr lang="th-TH" sz="2400">
              <a:solidFill>
                <a:schemeClr val="bg1">
                  <a:lumMod val="95000"/>
                </a:schemeClr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">
            <a:extLst>
              <a:ext uri="{FF2B5EF4-FFF2-40B4-BE49-F238E27FC236}">
                <a16:creationId xmlns:a16="http://schemas.microsoft.com/office/drawing/2014/main" id="{CBA3EBB3-64ED-506C-AB16-5B8143EC1813}"/>
              </a:ext>
            </a:extLst>
          </p:cNvPr>
          <p:cNvSpPr txBox="1"/>
          <p:nvPr/>
        </p:nvSpPr>
        <p:spPr>
          <a:xfrm>
            <a:off x="616225" y="510903"/>
            <a:ext cx="2968487" cy="503744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endParaRPr lang="en-US" sz="4800" b="1">
              <a:solidFill>
                <a:schemeClr val="bg1">
                  <a:lumMod val="9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C18861-2A20-3DB8-B106-CB60732B8B05}"/>
              </a:ext>
            </a:extLst>
          </p:cNvPr>
          <p:cNvSpPr txBox="1"/>
          <p:nvPr/>
        </p:nvSpPr>
        <p:spPr>
          <a:xfrm>
            <a:off x="689113" y="491427"/>
            <a:ext cx="2822713" cy="52322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th-TH" sz="2400" b="1">
                <a:solidFill>
                  <a:srgbClr val="F6F8FA"/>
                </a:solidFill>
                <a:latin typeface="Calibri"/>
                <a:ea typeface="Calibri"/>
              </a:rPr>
              <a:t>วิธีที่</a:t>
            </a:r>
            <a:r>
              <a:rPr lang="th-TH" b="1">
                <a:solidFill>
                  <a:schemeClr val="bg1"/>
                </a:solidFill>
                <a:latin typeface="Calibri"/>
                <a:ea typeface="Calibri"/>
                <a:cs typeface="Cordia New"/>
              </a:rPr>
              <a:t>1:</a:t>
            </a:r>
            <a:r>
              <a:rPr lang="th-TH" b="1" err="1">
                <a:solidFill>
                  <a:schemeClr val="bg1"/>
                </a:solidFill>
                <a:latin typeface="Calibri"/>
                <a:ea typeface="Calibri"/>
                <a:cs typeface="Cordia New"/>
              </a:rPr>
              <a:t>remove</a:t>
            </a:r>
            <a:r>
              <a:rPr lang="th-TH" b="1">
                <a:solidFill>
                  <a:schemeClr val="bg1"/>
                </a:solidFill>
                <a:latin typeface="Calibri"/>
                <a:ea typeface="Calibri"/>
                <a:cs typeface="Cordia New"/>
              </a:rPr>
              <a:t>()</a:t>
            </a:r>
            <a:endParaRPr lang="en-US">
              <a:solidFill>
                <a:schemeClr val="bg1"/>
              </a:solidFill>
              <a:latin typeface="Calibri"/>
              <a:ea typeface="Calibri"/>
              <a:cs typeface="Cordia New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5A8350-EDEF-6EF1-B2A7-483B844D248A}"/>
              </a:ext>
            </a:extLst>
          </p:cNvPr>
          <p:cNvSpPr txBox="1"/>
          <p:nvPr/>
        </p:nvSpPr>
        <p:spPr>
          <a:xfrm>
            <a:off x="764879" y="1224062"/>
            <a:ext cx="85751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/>
              <a:t>วิธีนี้จะใช้เม็ดตอด remove() เป็นการกำหนดค่าที่ต้องการลบออกจาก list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B57AE4-E9B9-9361-2D4C-EC4527CB485D}"/>
              </a:ext>
            </a:extLst>
          </p:cNvPr>
          <p:cNvSpPr txBox="1"/>
          <p:nvPr/>
        </p:nvSpPr>
        <p:spPr>
          <a:xfrm>
            <a:off x="589809" y="2044280"/>
            <a:ext cx="11473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+mj-lt"/>
              </a:rPr>
              <a:t>input</a:t>
            </a:r>
            <a:endParaRPr lang="th-TH" b="1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1B23AA-4E1E-31AD-DEDF-54B75F656D80}"/>
              </a:ext>
            </a:extLst>
          </p:cNvPr>
          <p:cNvSpPr txBox="1"/>
          <p:nvPr/>
        </p:nvSpPr>
        <p:spPr>
          <a:xfrm>
            <a:off x="764879" y="4432513"/>
            <a:ext cx="14124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+mj-lt"/>
              </a:rPr>
              <a:t>output</a:t>
            </a:r>
            <a:endParaRPr lang="th-TH" b="1"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5DD009-C2B3-099A-F0A5-838938B3CD94}"/>
              </a:ext>
            </a:extLst>
          </p:cNvPr>
          <p:cNvSpPr txBox="1"/>
          <p:nvPr/>
        </p:nvSpPr>
        <p:spPr>
          <a:xfrm>
            <a:off x="405965" y="1647734"/>
            <a:ext cx="105883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i="0">
                <a:effectLst/>
                <a:latin typeface="-apple-system"/>
              </a:rPr>
              <a:t>จะทำการลบค่าที่ตรงกับค่ากำหนดค่าแรกที่เจอเท่านั้น จะไม่ทำการลบค่าที่ตรงกับค่าที่กำหนดที่เหลือ</a:t>
            </a:r>
            <a:endParaRPr lang="th-TH"/>
          </a:p>
        </p:txBody>
      </p:sp>
      <p:pic>
        <p:nvPicPr>
          <p:cNvPr id="5" name="Picture 3" descr="รูปภาพประกอบด้วย ข้อความ, ตัวอักษร, ภาพหน้าจอ, ขาว&#10;&#10;คำอธิบายจะถูกสร้างขึ้นโดยอัตโนมัติ">
            <a:extLst>
              <a:ext uri="{FF2B5EF4-FFF2-40B4-BE49-F238E27FC236}">
                <a16:creationId xmlns:a16="http://schemas.microsoft.com/office/drawing/2014/main" id="{283CD7BE-6718-AA1B-2783-FD29B82173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113" y="2467952"/>
            <a:ext cx="4741689" cy="1996501"/>
          </a:xfrm>
          <a:prstGeom prst="rect">
            <a:avLst/>
          </a:prstGeom>
        </p:spPr>
      </p:pic>
      <p:pic>
        <p:nvPicPr>
          <p:cNvPr id="11" name="Picture 5" descr="รูปภาพประกอบด้วย ข้อความ, ตัวอักษร, ขาว, วิชาการพิมพ์&#10;&#10;คำอธิบายจะถูกสร้างขึ้นโดยอัตโนมัติ">
            <a:extLst>
              <a:ext uri="{FF2B5EF4-FFF2-40B4-BE49-F238E27FC236}">
                <a16:creationId xmlns:a16="http://schemas.microsoft.com/office/drawing/2014/main" id="{702EA21B-58BD-0EF1-F692-8E4B71F678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206" y="4848641"/>
            <a:ext cx="5266223" cy="1239111"/>
          </a:xfrm>
          <a:prstGeom prst="rect">
            <a:avLst/>
          </a:prstGeom>
        </p:spPr>
      </p:pic>
      <p:sp>
        <p:nvSpPr>
          <p:cNvPr id="16" name="TextBox 7">
            <a:extLst>
              <a:ext uri="{FF2B5EF4-FFF2-40B4-BE49-F238E27FC236}">
                <a16:creationId xmlns:a16="http://schemas.microsoft.com/office/drawing/2014/main" id="{422CD300-7742-E5E8-1980-ABD315A98E86}"/>
              </a:ext>
            </a:extLst>
          </p:cNvPr>
          <p:cNvSpPr txBox="1"/>
          <p:nvPr/>
        </p:nvSpPr>
        <p:spPr>
          <a:xfrm>
            <a:off x="619251" y="6200274"/>
            <a:ext cx="10161828" cy="52322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th-TH" b="1" i="0">
                <a:effectLst/>
                <a:latin typeface="-apple-system"/>
                <a:cs typeface="Cordia New"/>
              </a:rPr>
              <a:t>เห็นได้ว่า ค่า20 ใน </a:t>
            </a:r>
            <a:r>
              <a:rPr lang="en-US" b="1" i="0">
                <a:effectLst/>
                <a:latin typeface="-apple-system"/>
                <a:cs typeface="Cordia New"/>
              </a:rPr>
              <a:t>list </a:t>
            </a:r>
            <a:r>
              <a:rPr lang="th-TH" b="1" i="0">
                <a:effectLst/>
                <a:latin typeface="-apple-system"/>
                <a:cs typeface="Cordia New"/>
              </a:rPr>
              <a:t>ถูกลบไปเพียงแค่ค่าเดียวนั้นคือค่าแรกที่เจอแต่ค่า 20 ตำแหน่งอื่นยังอยู่</a:t>
            </a:r>
            <a:endParaRPr lang="th-TH" b="1">
              <a:ea typeface="Calibri"/>
              <a:cs typeface="Cordia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F6E5B7C-CF5B-FBD7-AF0A-6A7A8EE8BC5E}"/>
              </a:ext>
            </a:extLst>
          </p:cNvPr>
          <p:cNvSpPr txBox="1"/>
          <p:nvPr/>
        </p:nvSpPr>
        <p:spPr>
          <a:xfrm>
            <a:off x="781879" y="3167390"/>
            <a:ext cx="3710608" cy="52322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th-TH" sz="2400" b="1">
                <a:solidFill>
                  <a:srgbClr val="F6F8FA"/>
                </a:solidFill>
                <a:latin typeface="Calibri"/>
                <a:ea typeface="Calibri"/>
              </a:rPr>
              <a:t>วิธีที่</a:t>
            </a:r>
            <a:r>
              <a:rPr lang="th-TH" b="1">
                <a:solidFill>
                  <a:schemeClr val="bg1"/>
                </a:solidFill>
                <a:latin typeface="Calibri"/>
                <a:ea typeface="Calibri"/>
                <a:cs typeface="Cordia New"/>
              </a:rPr>
              <a:t>2 :</a:t>
            </a:r>
            <a:r>
              <a:rPr lang="th-TH" b="1" err="1">
                <a:solidFill>
                  <a:schemeClr val="bg1"/>
                </a:solidFill>
                <a:latin typeface="Calibri"/>
                <a:ea typeface="Calibri"/>
                <a:cs typeface="Cordia New"/>
              </a:rPr>
              <a:t>removeAt</a:t>
            </a:r>
            <a:r>
              <a:rPr lang="th-TH" b="1">
                <a:solidFill>
                  <a:schemeClr val="bg1"/>
                </a:solidFill>
                <a:latin typeface="Calibri"/>
                <a:ea typeface="Calibri"/>
                <a:cs typeface="Cordia New"/>
              </a:rPr>
              <a:t>()</a:t>
            </a:r>
            <a:endParaRPr lang="en-US">
              <a:solidFill>
                <a:schemeClr val="bg1"/>
              </a:solidFill>
              <a:latin typeface="Calibri"/>
              <a:ea typeface="Calibri"/>
              <a:cs typeface="Cordia New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23D710-30D8-6E9C-CB0C-A91848897982}"/>
              </a:ext>
            </a:extLst>
          </p:cNvPr>
          <p:cNvSpPr txBox="1"/>
          <p:nvPr/>
        </p:nvSpPr>
        <p:spPr>
          <a:xfrm>
            <a:off x="5221356" y="450599"/>
            <a:ext cx="6096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/>
              <a:t>วิธีนี้จะใช้เม็ดตอด </a:t>
            </a:r>
            <a:r>
              <a:rPr lang="th-TH" err="1"/>
              <a:t>removeAt</a:t>
            </a:r>
            <a:r>
              <a:rPr lang="th-TH"/>
              <a:t>() วิธีนี้จะเป็นการลบค่าตามตำแหน่งที่กำหนดและตำแหน่งแรกของ </a:t>
            </a:r>
            <a:r>
              <a:rPr lang="th-TH" err="1"/>
              <a:t>list</a:t>
            </a:r>
            <a:r>
              <a:rPr lang="th-TH"/>
              <a:t> ใน </a:t>
            </a:r>
            <a:r>
              <a:rPr lang="th-TH" err="1"/>
              <a:t>Dart</a:t>
            </a:r>
            <a:r>
              <a:rPr lang="th-TH"/>
              <a:t> คือ 0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422FA18-742C-088C-77F4-A17FA156E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3672" y="1984661"/>
            <a:ext cx="4300034" cy="21500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30DF03A-0439-5E13-5EAB-91AEA6E2A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3688" y="4843708"/>
            <a:ext cx="3997589" cy="95410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D7E45A6-2B5F-1C68-E203-1734D9232C39}"/>
              </a:ext>
            </a:extLst>
          </p:cNvPr>
          <p:cNvSpPr txBox="1"/>
          <p:nvPr/>
        </p:nvSpPr>
        <p:spPr>
          <a:xfrm>
            <a:off x="5651847" y="5983626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b="1" i="0">
                <a:solidFill>
                  <a:srgbClr val="1F2328"/>
                </a:solidFill>
                <a:effectLst/>
                <a:latin typeface="-apple-system"/>
              </a:rPr>
              <a:t>ตำแหน่งที่กำหนดคือ ตำแหน่งที่3 คือค่า13</a:t>
            </a:r>
            <a:endParaRPr lang="th-TH" b="1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919178-5100-6273-5E6F-395E46F7C448}"/>
              </a:ext>
            </a:extLst>
          </p:cNvPr>
          <p:cNvSpPr txBox="1"/>
          <p:nvPr/>
        </p:nvSpPr>
        <p:spPr>
          <a:xfrm>
            <a:off x="5651847" y="1584107"/>
            <a:ext cx="11473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+mj-lt"/>
              </a:rPr>
              <a:t>input</a:t>
            </a:r>
            <a:endParaRPr lang="th-TH" b="1"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9160B7-24A2-7648-5A67-CAD28D54B71B}"/>
              </a:ext>
            </a:extLst>
          </p:cNvPr>
          <p:cNvSpPr txBox="1"/>
          <p:nvPr/>
        </p:nvSpPr>
        <p:spPr>
          <a:xfrm>
            <a:off x="7287444" y="4343852"/>
            <a:ext cx="14124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+mj-lt"/>
              </a:rPr>
              <a:t>output</a:t>
            </a:r>
            <a:endParaRPr lang="th-TH" b="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50855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">
            <a:extLst>
              <a:ext uri="{FF2B5EF4-FFF2-40B4-BE49-F238E27FC236}">
                <a16:creationId xmlns:a16="http://schemas.microsoft.com/office/drawing/2014/main" id="{26C19A8A-4D54-16BB-AE89-0D504AB7FAD6}"/>
              </a:ext>
            </a:extLst>
          </p:cNvPr>
          <p:cNvSpPr txBox="1"/>
          <p:nvPr/>
        </p:nvSpPr>
        <p:spPr>
          <a:xfrm>
            <a:off x="861391" y="653313"/>
            <a:ext cx="3326296" cy="503744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endParaRPr lang="en-US" sz="4800" b="1">
              <a:solidFill>
                <a:schemeClr val="bg1">
                  <a:lumMod val="9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9A5D5E-7D2E-F9B5-AC89-316FC21E6BB7}"/>
              </a:ext>
            </a:extLst>
          </p:cNvPr>
          <p:cNvSpPr txBox="1"/>
          <p:nvPr/>
        </p:nvSpPr>
        <p:spPr>
          <a:xfrm>
            <a:off x="861391" y="1510772"/>
            <a:ext cx="84151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b="0" i="0">
                <a:solidFill>
                  <a:srgbClr val="F6F8FA"/>
                </a:solidFill>
                <a:effectLst/>
                <a:latin typeface="-apple-system"/>
              </a:rPr>
              <a:t>วิธีนี้จะใช้เม็ดตอด </a:t>
            </a:r>
            <a:r>
              <a:rPr lang="en-US" b="0" i="0">
                <a:solidFill>
                  <a:srgbClr val="F6F8FA"/>
                </a:solidFill>
                <a:effectLst/>
                <a:latin typeface="-apple-system"/>
              </a:rPr>
              <a:t>removeLast() </a:t>
            </a:r>
            <a:r>
              <a:rPr lang="th-TH" b="0" i="0">
                <a:solidFill>
                  <a:srgbClr val="F6F8FA"/>
                </a:solidFill>
                <a:effectLst/>
                <a:latin typeface="-apple-system"/>
              </a:rPr>
              <a:t>วิธีนี้จะลบค่าสุดท้ายออกจาก </a:t>
            </a:r>
            <a:r>
              <a:rPr lang="en-US" b="0" i="0">
                <a:solidFill>
                  <a:srgbClr val="F6F8FA"/>
                </a:solidFill>
                <a:effectLst/>
                <a:latin typeface="-apple-system"/>
              </a:rPr>
              <a:t>list</a:t>
            </a:r>
            <a:endParaRPr lang="th-TH">
              <a:solidFill>
                <a:srgbClr val="F6F8FA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684309-20AD-49F9-85F7-F9795B9DE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655" y="2893429"/>
            <a:ext cx="4398510" cy="23143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E745AD6-46ED-002C-4EB2-A813CDC311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3565" y="3329307"/>
            <a:ext cx="4683039" cy="111885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F8266A4-21E6-922A-99C9-58CDF74A0B10}"/>
              </a:ext>
            </a:extLst>
          </p:cNvPr>
          <p:cNvSpPr txBox="1"/>
          <p:nvPr/>
        </p:nvSpPr>
        <p:spPr>
          <a:xfrm>
            <a:off x="861391" y="633837"/>
            <a:ext cx="3379305" cy="52322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th-TH" sz="2400" b="1">
                <a:solidFill>
                  <a:srgbClr val="F6F8FA"/>
                </a:solidFill>
                <a:latin typeface="Calibri"/>
                <a:ea typeface="Calibri"/>
              </a:rPr>
              <a:t>วิธีที่</a:t>
            </a:r>
            <a:r>
              <a:rPr lang="th-TH" b="1">
                <a:solidFill>
                  <a:srgbClr val="F6F8FA"/>
                </a:solidFill>
                <a:latin typeface="Calibri"/>
                <a:ea typeface="Calibri"/>
                <a:cs typeface="Cordia New"/>
              </a:rPr>
              <a:t>3:</a:t>
            </a:r>
            <a:r>
              <a:rPr lang="th-TH" b="1" err="1">
                <a:solidFill>
                  <a:srgbClr val="F6F8FA"/>
                </a:solidFill>
                <a:latin typeface="Calibri"/>
                <a:ea typeface="Calibri"/>
                <a:cs typeface="Cordia New"/>
              </a:rPr>
              <a:t>removeLast</a:t>
            </a:r>
            <a:r>
              <a:rPr lang="th-TH" b="1">
                <a:solidFill>
                  <a:srgbClr val="F6F8FA"/>
                </a:solidFill>
                <a:latin typeface="Calibri"/>
                <a:ea typeface="Calibri"/>
                <a:cs typeface="Cordia New"/>
              </a:rPr>
              <a:t>()</a:t>
            </a:r>
            <a:endParaRPr lang="en-US">
              <a:latin typeface="Calibri"/>
              <a:ea typeface="Calibri"/>
              <a:cs typeface="Cordia New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6134E2-0ECB-112F-A7B2-33C48C061463}"/>
              </a:ext>
            </a:extLst>
          </p:cNvPr>
          <p:cNvSpPr txBox="1"/>
          <p:nvPr/>
        </p:nvSpPr>
        <p:spPr>
          <a:xfrm>
            <a:off x="848139" y="2370209"/>
            <a:ext cx="11473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6F8FA"/>
                </a:solidFill>
                <a:latin typeface="+mj-lt"/>
              </a:rPr>
              <a:t>input</a:t>
            </a:r>
            <a:endParaRPr lang="th-TH" b="1">
              <a:solidFill>
                <a:srgbClr val="F6F8FA"/>
              </a:solidFill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AA6408-1B93-C8B2-68D3-BCCA12E51ECD}"/>
              </a:ext>
            </a:extLst>
          </p:cNvPr>
          <p:cNvSpPr txBox="1"/>
          <p:nvPr/>
        </p:nvSpPr>
        <p:spPr>
          <a:xfrm>
            <a:off x="6387548" y="2806087"/>
            <a:ext cx="14124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6F8FA"/>
                </a:solidFill>
                <a:latin typeface="+mj-lt"/>
              </a:rPr>
              <a:t>output</a:t>
            </a:r>
            <a:endParaRPr lang="th-TH" b="1">
              <a:solidFill>
                <a:srgbClr val="F6F8FA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25109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A12DB0D-637A-D884-D214-11FFD792DCF2}"/>
              </a:ext>
            </a:extLst>
          </p:cNvPr>
          <p:cNvSpPr txBox="1"/>
          <p:nvPr/>
        </p:nvSpPr>
        <p:spPr>
          <a:xfrm>
            <a:off x="5579165" y="496790"/>
            <a:ext cx="6361044" cy="181588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th-TH" b="0" i="0">
                <a:solidFill>
                  <a:srgbClr val="1F2328"/>
                </a:solidFill>
                <a:effectLst/>
                <a:latin typeface="-apple-system"/>
                <a:cs typeface="Cordia New"/>
              </a:rPr>
              <a:t>วิธีนี้จะใช้เม็ดตอด </a:t>
            </a:r>
            <a:r>
              <a:rPr lang="en-US" err="1">
                <a:solidFill>
                  <a:srgbClr val="1F2328"/>
                </a:solidFill>
                <a:latin typeface="-apple-system"/>
                <a:cs typeface="Cordia New"/>
              </a:rPr>
              <a:t>removeRange</a:t>
            </a:r>
            <a:r>
              <a:rPr lang="en-US" b="0" i="0">
                <a:solidFill>
                  <a:srgbClr val="1F2328"/>
                </a:solidFill>
                <a:effectLst/>
                <a:latin typeface="-apple-system"/>
                <a:cs typeface="Cordia New"/>
              </a:rPr>
              <a:t>() </a:t>
            </a:r>
            <a:r>
              <a:rPr lang="th-TH" b="0" i="0">
                <a:solidFill>
                  <a:srgbClr val="1F2328"/>
                </a:solidFill>
                <a:effectLst/>
                <a:latin typeface="-apple-system"/>
                <a:cs typeface="Cordia New"/>
              </a:rPr>
              <a:t>เป็นการลบข้อมูลในตำแหน่งที่กำหนดเป็นช่วงจนถึงตำแหน่งสุดท้ายที่กำหนด ตำแหน่งที่จะถูกลบนั้นคือตำแหน่งแรกที่กำหนด และตำแหน่งสุดท้ายที่กำหนด -1ตำแหน่ง</a:t>
            </a:r>
            <a:endParaRPr lang="th-TH">
              <a:cs typeface="Cordia New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8F624D-2866-FA92-5EAF-BA8A45681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3965" y="2578405"/>
            <a:ext cx="4132780" cy="17011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8D30C33-D528-28D1-C36B-D991646F5F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5262" y="4545328"/>
            <a:ext cx="4119765" cy="90183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3FCBD2C-EF7F-AB2F-F47C-BDB2D50EC635}"/>
              </a:ext>
            </a:extLst>
          </p:cNvPr>
          <p:cNvSpPr txBox="1"/>
          <p:nvPr/>
        </p:nvSpPr>
        <p:spPr>
          <a:xfrm>
            <a:off x="5473148" y="5738917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2400" b="1" i="0">
                <a:solidFill>
                  <a:srgbClr val="1F2328"/>
                </a:solidFill>
                <a:effectLst/>
                <a:latin typeface="-apple-system"/>
              </a:rPr>
              <a:t>ช่วงที่กำหนดคือตำแหน่งที่ 1และตำแหน่งสุดท้ายคือ ตำแหน่งที่ 3-1 นั้นคือค่า20 และ30 ถูกลบ</a:t>
            </a:r>
            <a:endParaRPr lang="th-TH" sz="2400" b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FA9F658-F33D-6D7C-20D2-EDAEC38B49C8}"/>
              </a:ext>
            </a:extLst>
          </p:cNvPr>
          <p:cNvSpPr txBox="1"/>
          <p:nvPr/>
        </p:nvSpPr>
        <p:spPr>
          <a:xfrm>
            <a:off x="715617" y="3167390"/>
            <a:ext cx="4132780" cy="52322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th-TH" sz="2400" b="1">
                <a:solidFill>
                  <a:srgbClr val="F6F8FA"/>
                </a:solidFill>
                <a:latin typeface="Calibri"/>
                <a:ea typeface="Calibri"/>
              </a:rPr>
              <a:t>วิธีที่</a:t>
            </a:r>
            <a:r>
              <a:rPr lang="th-TH" b="1">
                <a:solidFill>
                  <a:srgbClr val="F6F8FA"/>
                </a:solidFill>
                <a:latin typeface="Calibri"/>
                <a:ea typeface="Calibri"/>
                <a:cs typeface="Cordia New"/>
              </a:rPr>
              <a:t>4:</a:t>
            </a:r>
            <a:r>
              <a:rPr lang="th-TH" b="1" err="1">
                <a:solidFill>
                  <a:srgbClr val="F6F8FA"/>
                </a:solidFill>
                <a:latin typeface="Calibri"/>
                <a:ea typeface="Calibri"/>
                <a:cs typeface="Cordia New"/>
              </a:rPr>
              <a:t>removeRange</a:t>
            </a:r>
            <a:r>
              <a:rPr lang="th-TH" b="1">
                <a:solidFill>
                  <a:srgbClr val="F6F8FA"/>
                </a:solidFill>
                <a:latin typeface="Calibri"/>
                <a:ea typeface="Calibri"/>
                <a:cs typeface="Cordia New"/>
              </a:rPr>
              <a:t>()</a:t>
            </a:r>
            <a:endParaRPr lang="en-US">
              <a:latin typeface="Calibri"/>
              <a:ea typeface="Calibri"/>
              <a:cs typeface="Cordia New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E07A2F2-B8E2-52AC-7587-FEBB1D9ED3D3}"/>
              </a:ext>
            </a:extLst>
          </p:cNvPr>
          <p:cNvSpPr txBox="1"/>
          <p:nvPr/>
        </p:nvSpPr>
        <p:spPr>
          <a:xfrm>
            <a:off x="5579165" y="2312672"/>
            <a:ext cx="11473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+mj-lt"/>
              </a:rPr>
              <a:t>input</a:t>
            </a:r>
            <a:endParaRPr lang="th-TH" b="1"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3CEADB-0F75-CD8F-4256-B0A198D19B5E}"/>
              </a:ext>
            </a:extLst>
          </p:cNvPr>
          <p:cNvSpPr txBox="1"/>
          <p:nvPr/>
        </p:nvSpPr>
        <p:spPr>
          <a:xfrm>
            <a:off x="7287444" y="4343852"/>
            <a:ext cx="14124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+mj-lt"/>
              </a:rPr>
              <a:t>output</a:t>
            </a:r>
            <a:endParaRPr lang="th-TH" b="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02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">
            <a:extLst>
              <a:ext uri="{FF2B5EF4-FFF2-40B4-BE49-F238E27FC236}">
                <a16:creationId xmlns:a16="http://schemas.microsoft.com/office/drawing/2014/main" id="{C2FBA0D8-4662-2FB5-5585-79594B391A32}"/>
              </a:ext>
            </a:extLst>
          </p:cNvPr>
          <p:cNvSpPr txBox="1"/>
          <p:nvPr/>
        </p:nvSpPr>
        <p:spPr>
          <a:xfrm>
            <a:off x="437322" y="374255"/>
            <a:ext cx="3776869" cy="503744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endParaRPr lang="en-US" sz="4800" b="1">
              <a:solidFill>
                <a:schemeClr val="bg1">
                  <a:lumMod val="9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6E3B68-460A-FC71-DCC3-94B82A468C17}"/>
              </a:ext>
            </a:extLst>
          </p:cNvPr>
          <p:cNvSpPr txBox="1"/>
          <p:nvPr/>
        </p:nvSpPr>
        <p:spPr>
          <a:xfrm>
            <a:off x="543338" y="1025231"/>
            <a:ext cx="805732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b="0" i="0">
                <a:solidFill>
                  <a:srgbClr val="1F2328"/>
                </a:solidFill>
                <a:effectLst/>
                <a:latin typeface="-apple-system"/>
              </a:rPr>
              <a:t>ในภาษา </a:t>
            </a:r>
            <a:r>
              <a:rPr lang="en-US" b="0" i="0">
                <a:solidFill>
                  <a:srgbClr val="1F2328"/>
                </a:solidFill>
                <a:effectLst/>
                <a:latin typeface="-apple-system"/>
              </a:rPr>
              <a:t>Java </a:t>
            </a:r>
            <a:r>
              <a:rPr lang="th-TH" b="0" i="0">
                <a:solidFill>
                  <a:srgbClr val="1F2328"/>
                </a:solidFill>
                <a:effectLst/>
                <a:latin typeface="-apple-system"/>
              </a:rPr>
              <a:t>นั้นสามารถใช้ วิธีการแบบภาษา </a:t>
            </a:r>
            <a:r>
              <a:rPr lang="en-US" b="0" i="0">
                <a:solidFill>
                  <a:srgbClr val="1F2328"/>
                </a:solidFill>
                <a:effectLst/>
                <a:latin typeface="-apple-system"/>
              </a:rPr>
              <a:t>Dart </a:t>
            </a:r>
            <a:r>
              <a:rPr lang="th-TH" b="0" i="0">
                <a:solidFill>
                  <a:srgbClr val="1F2328"/>
                </a:solidFill>
                <a:effectLst/>
                <a:latin typeface="-apple-system"/>
              </a:rPr>
              <a:t>ได้แต่สามารถใช้ได้เพียงเม็ดตอด </a:t>
            </a:r>
            <a:r>
              <a:rPr lang="en-US" b="0" i="0">
                <a:solidFill>
                  <a:srgbClr val="1F2328"/>
                </a:solidFill>
                <a:effectLst/>
                <a:latin typeface="-apple-system"/>
              </a:rPr>
              <a:t>remove() </a:t>
            </a:r>
            <a:r>
              <a:rPr lang="th-TH" b="0" i="0">
                <a:solidFill>
                  <a:srgbClr val="1F2328"/>
                </a:solidFill>
                <a:effectLst/>
                <a:latin typeface="-apple-system"/>
              </a:rPr>
              <a:t>เท่านั้น และ </a:t>
            </a:r>
            <a:r>
              <a:rPr lang="en-US" b="0" i="0">
                <a:solidFill>
                  <a:srgbClr val="1F2328"/>
                </a:solidFill>
                <a:effectLst/>
                <a:latin typeface="-apple-system"/>
              </a:rPr>
              <a:t>C </a:t>
            </a:r>
            <a:r>
              <a:rPr lang="th-TH" b="0" i="0">
                <a:solidFill>
                  <a:srgbClr val="1F2328"/>
                </a:solidFill>
                <a:effectLst/>
                <a:latin typeface="-apple-system"/>
              </a:rPr>
              <a:t>นั้นไม่สามารถทำได้</a:t>
            </a:r>
            <a:endParaRPr lang="th-TH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A79699-D4F1-49B2-920A-0FB7B0B6C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053" y="2166489"/>
            <a:ext cx="3686216" cy="43766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F8A9624-7F80-A555-5B58-920CA1856D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7625" y="3578213"/>
            <a:ext cx="5168339" cy="89599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93B5AFD-DB14-0DED-C69C-530D467808B0}"/>
              </a:ext>
            </a:extLst>
          </p:cNvPr>
          <p:cNvSpPr txBox="1"/>
          <p:nvPr/>
        </p:nvSpPr>
        <p:spPr>
          <a:xfrm>
            <a:off x="357809" y="331305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b="1">
                <a:solidFill>
                  <a:srgbClr val="F6F8FA"/>
                </a:solidFill>
              </a:rPr>
              <a:t>การลบข้อมูลใน list ในภาษาอื่นๆ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10020A-E005-6604-FF47-8440DF334BAA}"/>
              </a:ext>
            </a:extLst>
          </p:cNvPr>
          <p:cNvSpPr txBox="1"/>
          <p:nvPr/>
        </p:nvSpPr>
        <p:spPr>
          <a:xfrm>
            <a:off x="0" y="2150044"/>
            <a:ext cx="11473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+mj-lt"/>
              </a:rPr>
              <a:t>input</a:t>
            </a:r>
            <a:endParaRPr lang="th-TH" b="1"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3DBCD1-7B97-803F-7B77-A3AD19B0B4ED}"/>
              </a:ext>
            </a:extLst>
          </p:cNvPr>
          <p:cNvSpPr txBox="1"/>
          <p:nvPr/>
        </p:nvSpPr>
        <p:spPr>
          <a:xfrm>
            <a:off x="5194862" y="3054993"/>
            <a:ext cx="14124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+mj-lt"/>
              </a:rPr>
              <a:t>output</a:t>
            </a:r>
            <a:endParaRPr lang="th-TH" b="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56973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69A7-6348-AD5A-4338-104CADA82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71563"/>
            <a:ext cx="6649453" cy="636921"/>
          </a:xfr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Autofit/>
          </a:bodyPr>
          <a:lstStyle/>
          <a:p>
            <a:r>
              <a:rPr lang="th-TH" sz="2800">
                <a:solidFill>
                  <a:srgbClr val="FFFFFF"/>
                </a:solidFill>
                <a:latin typeface="Cordia New"/>
                <a:cs typeface="Cordia New"/>
              </a:rPr>
              <a:t>ส่วนใน </a:t>
            </a:r>
            <a:r>
              <a:rPr lang="th-TH" sz="2800" err="1">
                <a:solidFill>
                  <a:srgbClr val="FFFFFF"/>
                </a:solidFill>
                <a:latin typeface="Cordia New"/>
                <a:cs typeface="Cordia New"/>
              </a:rPr>
              <a:t>Python</a:t>
            </a:r>
            <a:r>
              <a:rPr lang="th-TH" sz="2800">
                <a:solidFill>
                  <a:srgbClr val="FFFFFF"/>
                </a:solidFill>
                <a:latin typeface="Cordia New"/>
                <a:cs typeface="Cordia New"/>
              </a:rPr>
              <a:t> นั้นมีคำสั่งที่ใช้งานคล้าย ภาษา Dart ได้</a:t>
            </a:r>
          </a:p>
        </p:txBody>
      </p:sp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0C140E5C-6007-350E-9188-3CDB236DB97A}"/>
              </a:ext>
            </a:extLst>
          </p:cNvPr>
          <p:cNvSpPr txBox="1"/>
          <p:nvPr/>
        </p:nvSpPr>
        <p:spPr>
          <a:xfrm>
            <a:off x="90239" y="1282223"/>
            <a:ext cx="423611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th-TH" sz="2000">
                <a:solidFill>
                  <a:schemeClr val="bg1"/>
                </a:solidFill>
                <a:latin typeface="Calibri"/>
                <a:ea typeface="Calibri"/>
                <a:cs typeface="Cordia New"/>
              </a:rPr>
              <a:t>remove(). ใช้งานเหมืนกับ remove() ใน Dart</a:t>
            </a:r>
          </a:p>
        </p:txBody>
      </p:sp>
      <p:pic>
        <p:nvPicPr>
          <p:cNvPr id="7" name="รูปภาพ 6" descr="รูปภาพประกอบด้วย ข้อความ, ภาพหน้าจอ, ตัวอักษร&#10;&#10;คำอธิบายจะถูกสร้างขึ้นโดยอัตโนมัติ">
            <a:extLst>
              <a:ext uri="{FF2B5EF4-FFF2-40B4-BE49-F238E27FC236}">
                <a16:creationId xmlns:a16="http://schemas.microsoft.com/office/drawing/2014/main" id="{CCAC9C48-2122-390D-D0BF-82AA15DB7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611" y="2583689"/>
            <a:ext cx="3856122" cy="1344473"/>
          </a:xfrm>
          <a:prstGeom prst="rect">
            <a:avLst/>
          </a:prstGeom>
        </p:spPr>
      </p:pic>
      <p:pic>
        <p:nvPicPr>
          <p:cNvPr id="8" name="รูปภาพ 7" descr="รูปภาพประกอบด้วย ข้อความ, ตัวอักษร, ขาว, ไลน์&#10;&#10;คำอธิบายจะถูกสร้างขึ้นโดยอัตโนมัติ">
            <a:extLst>
              <a:ext uri="{FF2B5EF4-FFF2-40B4-BE49-F238E27FC236}">
                <a16:creationId xmlns:a16="http://schemas.microsoft.com/office/drawing/2014/main" id="{0B03E2D2-C296-21BF-B0C7-865F8786C5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735" y="4512378"/>
            <a:ext cx="3856121" cy="639771"/>
          </a:xfrm>
          <a:prstGeom prst="rect">
            <a:avLst/>
          </a:prstGeom>
        </p:spPr>
      </p:pic>
      <p:sp>
        <p:nvSpPr>
          <p:cNvPr id="9" name="กล่องข้อความ 8">
            <a:extLst>
              <a:ext uri="{FF2B5EF4-FFF2-40B4-BE49-F238E27FC236}">
                <a16:creationId xmlns:a16="http://schemas.microsoft.com/office/drawing/2014/main" id="{363EE74F-F15A-F257-21E9-73FB86440B1E}"/>
              </a:ext>
            </a:extLst>
          </p:cNvPr>
          <p:cNvSpPr txBox="1"/>
          <p:nvPr/>
        </p:nvSpPr>
        <p:spPr>
          <a:xfrm>
            <a:off x="4088733" y="1287948"/>
            <a:ext cx="454471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th-TH" sz="2000" err="1">
                <a:solidFill>
                  <a:schemeClr val="bg1"/>
                </a:solidFill>
                <a:latin typeface="Calibri"/>
                <a:ea typeface="Calibri"/>
                <a:cs typeface="Cordia New"/>
              </a:rPr>
              <a:t>pop</a:t>
            </a:r>
            <a:r>
              <a:rPr lang="th-TH" sz="2000">
                <a:solidFill>
                  <a:schemeClr val="bg1"/>
                </a:solidFill>
                <a:latin typeface="Calibri"/>
                <a:ea typeface="Calibri"/>
                <a:cs typeface="Cordia New"/>
              </a:rPr>
              <a:t>(). ใช้งานเหมือนกับ removeAt() ใน Dart</a:t>
            </a:r>
          </a:p>
        </p:txBody>
      </p:sp>
      <p:sp>
        <p:nvSpPr>
          <p:cNvPr id="10" name="กล่องข้อความ 9">
            <a:extLst>
              <a:ext uri="{FF2B5EF4-FFF2-40B4-BE49-F238E27FC236}">
                <a16:creationId xmlns:a16="http://schemas.microsoft.com/office/drawing/2014/main" id="{C2B4B47F-6D8C-A89E-BACA-7621964F557E}"/>
              </a:ext>
            </a:extLst>
          </p:cNvPr>
          <p:cNvSpPr txBox="1"/>
          <p:nvPr/>
        </p:nvSpPr>
        <p:spPr>
          <a:xfrm>
            <a:off x="8409572" y="1282223"/>
            <a:ext cx="3692189" cy="71791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h-TH" sz="2000" err="1">
                <a:solidFill>
                  <a:schemeClr val="bg1"/>
                </a:solidFill>
                <a:latin typeface="Calibri"/>
                <a:ea typeface="Calibri"/>
                <a:cs typeface="Cordia New"/>
              </a:rPr>
              <a:t>del</a:t>
            </a:r>
            <a:r>
              <a:rPr lang="th-TH" sz="2000">
                <a:solidFill>
                  <a:schemeClr val="bg1"/>
                </a:solidFill>
                <a:latin typeface="Calibri"/>
                <a:ea typeface="Calibri"/>
                <a:cs typeface="Cordia New"/>
              </a:rPr>
              <a:t>. ใช้งานเหมืนกับ removeRange() ใน Dart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329E790-AE2F-C755-E20C-C45C4BD0C3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0210" y="2583689"/>
            <a:ext cx="4159362" cy="121959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DD0F5E5-323E-CE7D-06C8-08FDDE54BD5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124" r="9667"/>
          <a:stretch/>
        </p:blipFill>
        <p:spPr>
          <a:xfrm>
            <a:off x="4326356" y="4512376"/>
            <a:ext cx="3935526" cy="63977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958B984-568A-AB51-340D-5DA85AEB3B0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0099"/>
          <a:stretch/>
        </p:blipFill>
        <p:spPr>
          <a:xfrm>
            <a:off x="8666758" y="2545939"/>
            <a:ext cx="3357006" cy="120406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70B4364-47BD-67F2-3B3D-DBE2736C267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" r="25518" b="-6053"/>
          <a:stretch/>
        </p:blipFill>
        <p:spPr>
          <a:xfrm>
            <a:off x="8666758" y="4473306"/>
            <a:ext cx="3391156" cy="71791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A7DF2F8-15A7-A10C-1727-55CC48BF0F44}"/>
              </a:ext>
            </a:extLst>
          </p:cNvPr>
          <p:cNvSpPr txBox="1"/>
          <p:nvPr/>
        </p:nvSpPr>
        <p:spPr>
          <a:xfrm>
            <a:off x="153735" y="2060469"/>
            <a:ext cx="11473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6F8FA"/>
                </a:solidFill>
                <a:latin typeface="+mj-lt"/>
              </a:rPr>
              <a:t>input</a:t>
            </a:r>
            <a:endParaRPr lang="th-TH" b="1">
              <a:solidFill>
                <a:srgbClr val="F6F8FA"/>
              </a:solidFill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B21671-EF15-A4DA-0345-7A51556DD83D}"/>
              </a:ext>
            </a:extLst>
          </p:cNvPr>
          <p:cNvSpPr txBox="1"/>
          <p:nvPr/>
        </p:nvSpPr>
        <p:spPr>
          <a:xfrm>
            <a:off x="4169990" y="2077646"/>
            <a:ext cx="11473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6F8FA"/>
                </a:solidFill>
                <a:latin typeface="+mj-lt"/>
              </a:rPr>
              <a:t>input</a:t>
            </a:r>
            <a:endParaRPr lang="th-TH" b="1">
              <a:solidFill>
                <a:srgbClr val="F6F8FA"/>
              </a:solidFill>
              <a:latin typeface="+mj-l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5B72E3-D117-7BB3-3580-C2EB291C8D7F}"/>
              </a:ext>
            </a:extLst>
          </p:cNvPr>
          <p:cNvSpPr txBox="1"/>
          <p:nvPr/>
        </p:nvSpPr>
        <p:spPr>
          <a:xfrm>
            <a:off x="8710855" y="2077646"/>
            <a:ext cx="11473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6F8FA"/>
                </a:solidFill>
                <a:latin typeface="+mj-lt"/>
              </a:rPr>
              <a:t>input</a:t>
            </a:r>
            <a:endParaRPr lang="th-TH" b="1">
              <a:solidFill>
                <a:srgbClr val="F6F8FA"/>
              </a:solidFill>
              <a:latin typeface="+mj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2CA2A29-F729-4FB6-8521-CD99C7E6CEF3}"/>
              </a:ext>
            </a:extLst>
          </p:cNvPr>
          <p:cNvSpPr txBox="1"/>
          <p:nvPr/>
        </p:nvSpPr>
        <p:spPr>
          <a:xfrm>
            <a:off x="90239" y="4012702"/>
            <a:ext cx="14124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6F8FA"/>
                </a:solidFill>
                <a:latin typeface="+mj-lt"/>
              </a:rPr>
              <a:t>output</a:t>
            </a:r>
            <a:endParaRPr lang="th-TH" b="1">
              <a:solidFill>
                <a:srgbClr val="F6F8FA"/>
              </a:solidFill>
              <a:latin typeface="+mj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A4AA485-A829-432D-BAE5-E4AA05588074}"/>
              </a:ext>
            </a:extLst>
          </p:cNvPr>
          <p:cNvSpPr txBox="1"/>
          <p:nvPr/>
        </p:nvSpPr>
        <p:spPr>
          <a:xfrm>
            <a:off x="4208831" y="4012702"/>
            <a:ext cx="14124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6F8FA"/>
                </a:solidFill>
                <a:latin typeface="+mj-lt"/>
              </a:rPr>
              <a:t>output</a:t>
            </a:r>
            <a:endParaRPr lang="th-TH" b="1">
              <a:solidFill>
                <a:srgbClr val="F6F8FA"/>
              </a:solidFill>
              <a:latin typeface="+mj-lt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B275041-E9F2-34DE-EEFF-03CD411BE910}"/>
              </a:ext>
            </a:extLst>
          </p:cNvPr>
          <p:cNvSpPr txBox="1"/>
          <p:nvPr/>
        </p:nvSpPr>
        <p:spPr>
          <a:xfrm>
            <a:off x="8666758" y="3989156"/>
            <a:ext cx="14124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6F8FA"/>
                </a:solidFill>
                <a:latin typeface="+mj-lt"/>
              </a:rPr>
              <a:t>output</a:t>
            </a:r>
            <a:endParaRPr lang="th-TH" b="1">
              <a:solidFill>
                <a:srgbClr val="F6F8FA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36962613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SU-Slide-6.pot  -  โหมดความเข้ากันได้" id="{47272704-E330-49C6-93B6-D360492F451F}" vid="{862219D9-58DD-4745-B51B-B8DA038E352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18080808-cdc6-4f18-8c1f-c2c120582e6a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เอกสาร" ma:contentTypeID="0x0101007E8512108FC8D34E9783975602482BFE" ma:contentTypeVersion="5" ma:contentTypeDescription="สร้างเอกสารใหม่" ma:contentTypeScope="" ma:versionID="3e1925ad3a0a4a03c276c86895930ece">
  <xsd:schema xmlns:xsd="http://www.w3.org/2001/XMLSchema" xmlns:xs="http://www.w3.org/2001/XMLSchema" xmlns:p="http://schemas.microsoft.com/office/2006/metadata/properties" xmlns:ns3="18080808-cdc6-4f18-8c1f-c2c120582e6a" targetNamespace="http://schemas.microsoft.com/office/2006/metadata/properties" ma:root="true" ma:fieldsID="8af821fdb96e7829d8319c8a75939cde" ns3:_="">
    <xsd:import namespace="18080808-cdc6-4f18-8c1f-c2c120582e6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_activity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080808-cdc6-4f18-8c1f-c2c120582e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ชนิดเนื้อหา"/>
        <xsd:element ref="dc:title" minOccurs="0" maxOccurs="1" ma:index="4" ma:displayName="ชื่อเรื่อง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AFD6F1C-F431-4FE1-8BD4-9AEBE26E301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FAE5A7B-1E9B-4CBC-B116-DFC88B2D9744}">
  <ds:schemaRefs>
    <ds:schemaRef ds:uri="18080808-cdc6-4f18-8c1f-c2c120582e6a"/>
    <ds:schemaRef ds:uri="http://schemas.microsoft.com/office/2006/metadata/properties"/>
    <ds:schemaRef ds:uri="http://www.w3.org/2000/xmlns/"/>
    <ds:schemaRef ds:uri="http://www.w3.org/2001/XMLSchema-instance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CEDCBC3-46C3-4F14-9C6B-1D496FA76336}">
  <ds:schemaRefs>
    <ds:schemaRef ds:uri="18080808-cdc6-4f18-8c1f-c2c120582e6a"/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แบบจอกว้าง</PresentationFormat>
  <Slides>19</Slides>
  <Notes>0</Notes>
  <HiddenSlides>0</HiddenSlides>
  <ScaleCrop>false</ScaleCrop>
  <HeadingPairs>
    <vt:vector size="4" baseType="variant"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19</vt:i4>
      </vt:variant>
    </vt:vector>
  </HeadingPairs>
  <TitlesOfParts>
    <vt:vector size="20" baseType="lpstr">
      <vt:lpstr>ธีมของ Office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ส่วนใน Python นั้นมีคำสั่งที่ใช้งานคล้าย ภาษา Dart ได้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ผศ.ดร.ทัศนวรรณ ศูนย์กลาง</dc:creator>
  <cp:revision>24</cp:revision>
  <dcterms:created xsi:type="dcterms:W3CDTF">2023-09-15T08:13:14Z</dcterms:created>
  <dcterms:modified xsi:type="dcterms:W3CDTF">2023-09-30T15:45:36Z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0x0101007E8512108FC8D34E9783975602482BFE</vt:lpwstr>
  </property>
</Properties>
</file>