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68" r:id="rId3"/>
    <p:sldId id="257" r:id="rId4"/>
    <p:sldId id="263" r:id="rId5"/>
    <p:sldId id="258" r:id="rId6"/>
    <p:sldId id="259" r:id="rId7"/>
    <p:sldId id="265" r:id="rId8"/>
    <p:sldId id="267" r:id="rId9"/>
    <p:sldId id="273" r:id="rId10"/>
    <p:sldId id="260" r:id="rId11"/>
    <p:sldId id="270" r:id="rId12"/>
    <p:sldId id="269" r:id="rId13"/>
    <p:sldId id="261" r:id="rId14"/>
    <p:sldId id="264" r:id="rId15"/>
    <p:sldId id="275" r:id="rId16"/>
    <p:sldId id="271" r:id="rId17"/>
    <p:sldId id="272" r:id="rId18"/>
    <p:sldId id="26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632" autoAdjust="0"/>
    <p:restoredTop sz="94660"/>
  </p:normalViewPr>
  <p:slideViewPr>
    <p:cSldViewPr>
      <p:cViewPr varScale="1">
        <p:scale>
          <a:sx n="73" d="100"/>
          <a:sy n="73" d="100"/>
        </p:scale>
        <p:origin x="-1332"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6E53D82A-C7E8-457F-A195-684C77411021}" type="datetimeFigureOut">
              <a:rPr lang="en-US" smtClean="0"/>
              <a:pPr/>
              <a:t>4/2/2024</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46C1A9E4-1B51-4236-8A35-4473863696B1}"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E53D82A-C7E8-457F-A195-684C77411021}" type="datetimeFigureOut">
              <a:rPr lang="en-US" smtClean="0"/>
              <a:pPr/>
              <a:t>4/2/2024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6C1A9E4-1B51-4236-8A35-4473863696B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E53D82A-C7E8-457F-A195-684C77411021}" type="datetimeFigureOut">
              <a:rPr lang="en-US" smtClean="0"/>
              <a:pPr/>
              <a:t>4/2/2024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6C1A9E4-1B51-4236-8A35-4473863696B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E53D82A-C7E8-457F-A195-684C77411021}" type="datetimeFigureOut">
              <a:rPr lang="en-US" smtClean="0"/>
              <a:pPr/>
              <a:t>4/2/2024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6C1A9E4-1B51-4236-8A35-4473863696B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E53D82A-C7E8-457F-A195-684C77411021}" type="datetimeFigureOut">
              <a:rPr lang="en-US" smtClean="0"/>
              <a:pPr/>
              <a:t>4/2/2024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6C1A9E4-1B51-4236-8A35-4473863696B1}"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E53D82A-C7E8-457F-A195-684C77411021}" type="datetimeFigureOut">
              <a:rPr lang="en-US" smtClean="0"/>
              <a:pPr/>
              <a:t>4/2/2024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6C1A9E4-1B51-4236-8A35-4473863696B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E53D82A-C7E8-457F-A195-684C77411021}" type="datetimeFigureOut">
              <a:rPr lang="en-US" smtClean="0"/>
              <a:pPr/>
              <a:t>4/2/2024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6C1A9E4-1B51-4236-8A35-4473863696B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E53D82A-C7E8-457F-A195-684C77411021}" type="datetimeFigureOut">
              <a:rPr lang="en-US" smtClean="0"/>
              <a:pPr/>
              <a:t>4/2/2024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6C1A9E4-1B51-4236-8A35-4473863696B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6E53D82A-C7E8-457F-A195-684C77411021}" type="datetimeFigureOut">
              <a:rPr lang="en-US" smtClean="0"/>
              <a:pPr/>
              <a:t>4/2/2024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6C1A9E4-1B51-4236-8A35-4473863696B1}"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E53D82A-C7E8-457F-A195-684C77411021}" type="datetimeFigureOut">
              <a:rPr lang="en-US" smtClean="0"/>
              <a:pPr/>
              <a:t>4/2/2024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6C1A9E4-1B51-4236-8A35-4473863696B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6E53D82A-C7E8-457F-A195-684C77411021}" type="datetimeFigureOut">
              <a:rPr lang="en-US" smtClean="0"/>
              <a:pPr/>
              <a:t>4/2/2024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6C1A9E4-1B51-4236-8A35-4473863696B1}"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E53D82A-C7E8-457F-A195-684C77411021}" type="datetimeFigureOut">
              <a:rPr lang="en-US" smtClean="0"/>
              <a:pPr/>
              <a:t>4/2/2024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6C1A9E4-1B51-4236-8A35-4473863696B1}"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php.net/" TargetMode="External"/><Relationship Id="rId2" Type="http://schemas.openxmlformats.org/officeDocument/2006/relationships/hyperlink" Target="https://www.w3schools.com/php" TargetMode="External"/><Relationship Id="rId1" Type="http://schemas.openxmlformats.org/officeDocument/2006/relationships/slideLayout" Target="../slideLayouts/slideLayout1.xml"/><Relationship Id="rId6" Type="http://schemas.openxmlformats.org/officeDocument/2006/relationships/hyperlink" Target="https://www.apachefriends.org/download.html" TargetMode="External"/><Relationship Id="rId5" Type="http://schemas.openxmlformats.org/officeDocument/2006/relationships/hyperlink" Target="https://www.mysqltutorial.org/" TargetMode="External"/><Relationship Id="rId4" Type="http://schemas.openxmlformats.org/officeDocument/2006/relationships/hyperlink" Target="https://www.mysql.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728" y="357166"/>
            <a:ext cx="7406640" cy="1631674"/>
          </a:xfrm>
        </p:spPr>
        <p:txBody>
          <a:bodyPr>
            <a:normAutofit/>
          </a:bodyPr>
          <a:lstStyle/>
          <a:p>
            <a:r>
              <a:rPr lang="en-US" sz="2400" dirty="0" smtClean="0">
                <a:solidFill>
                  <a:schemeClr val="bg2">
                    <a:lumMod val="25000"/>
                  </a:schemeClr>
                </a:solidFill>
                <a:latin typeface="Times New Roman" pitchFamily="18" charset="0"/>
                <a:cs typeface="Times New Roman" pitchFamily="18" charset="0"/>
              </a:rPr>
              <a:t>    GOVERNMENT ARTS  COLLEGE FOR WOMEN,</a:t>
            </a:r>
            <a:br>
              <a:rPr lang="en-US" sz="2400" dirty="0" smtClean="0">
                <a:solidFill>
                  <a:schemeClr val="bg2">
                    <a:lumMod val="25000"/>
                  </a:schemeClr>
                </a:solidFill>
                <a:latin typeface="Times New Roman" pitchFamily="18" charset="0"/>
                <a:cs typeface="Times New Roman" pitchFamily="18" charset="0"/>
              </a:rPr>
            </a:br>
            <a:r>
              <a:rPr lang="en-US" sz="2400" dirty="0">
                <a:solidFill>
                  <a:schemeClr val="bg2">
                    <a:lumMod val="25000"/>
                  </a:schemeClr>
                </a:solidFill>
                <a:latin typeface="Times New Roman" pitchFamily="18" charset="0"/>
                <a:cs typeface="Times New Roman" pitchFamily="18" charset="0"/>
              </a:rPr>
              <a:t>	</a:t>
            </a:r>
            <a:r>
              <a:rPr lang="en-US" sz="2400" dirty="0" smtClean="0">
                <a:solidFill>
                  <a:schemeClr val="bg2">
                    <a:lumMod val="25000"/>
                  </a:schemeClr>
                </a:solidFill>
                <a:latin typeface="Times New Roman" pitchFamily="18" charset="0"/>
                <a:cs typeface="Times New Roman" pitchFamily="18" charset="0"/>
              </a:rPr>
              <a:t>		SALEM-08</a:t>
            </a:r>
            <a:br>
              <a:rPr lang="en-US" sz="2400" dirty="0" smtClean="0">
                <a:solidFill>
                  <a:schemeClr val="bg2">
                    <a:lumMod val="25000"/>
                  </a:schemeClr>
                </a:solidFill>
                <a:latin typeface="Times New Roman" pitchFamily="18" charset="0"/>
                <a:cs typeface="Times New Roman" pitchFamily="18" charset="0"/>
              </a:rPr>
            </a:br>
            <a:r>
              <a:rPr lang="en-US" sz="2400" dirty="0" smtClean="0">
                <a:solidFill>
                  <a:schemeClr val="bg2">
                    <a:lumMod val="25000"/>
                  </a:schemeClr>
                </a:solidFill>
                <a:latin typeface="Times New Roman" pitchFamily="18" charset="0"/>
                <a:cs typeface="Times New Roman" pitchFamily="18" charset="0"/>
              </a:rPr>
              <a:t>      </a:t>
            </a:r>
            <a:r>
              <a:rPr lang="en-US" sz="2000" dirty="0" smtClean="0">
                <a:solidFill>
                  <a:schemeClr val="bg2">
                    <a:lumMod val="25000"/>
                  </a:schemeClr>
                </a:solidFill>
                <a:latin typeface="Times New Roman" pitchFamily="18" charset="0"/>
                <a:cs typeface="Times New Roman" pitchFamily="18" charset="0"/>
              </a:rPr>
              <a:t>(AFFILIATED TO PERIYAR UNIVERSITY,SALEM-11)</a:t>
            </a:r>
            <a:endParaRPr lang="en-US" sz="2400" dirty="0">
              <a:solidFill>
                <a:schemeClr val="bg2">
                  <a:lumMod val="25000"/>
                </a:schemeClr>
              </a:solidFill>
              <a:latin typeface="Times New Roman" pitchFamily="18" charset="0"/>
              <a:cs typeface="Times New Roman" pitchFamily="18" charset="0"/>
            </a:endParaRPr>
          </a:p>
        </p:txBody>
      </p:sp>
      <p:sp>
        <p:nvSpPr>
          <p:cNvPr id="5" name="TextBox 4"/>
          <p:cNvSpPr txBox="1"/>
          <p:nvPr/>
        </p:nvSpPr>
        <p:spPr>
          <a:xfrm>
            <a:off x="1763688" y="2492896"/>
            <a:ext cx="6192688" cy="2585323"/>
          </a:xfrm>
          <a:prstGeom prst="rect">
            <a:avLst/>
          </a:prstGeom>
          <a:noFill/>
        </p:spPr>
        <p:txBody>
          <a:bodyPr wrap="square" rtlCol="0">
            <a:spAutoFit/>
          </a:bodyPr>
          <a:lstStyle/>
          <a:p>
            <a:r>
              <a:rPr lang="en-US" dirty="0">
                <a:solidFill>
                  <a:schemeClr val="bg2">
                    <a:lumMod val="25000"/>
                  </a:schemeClr>
                </a:solidFill>
              </a:rPr>
              <a:t>	DEPARTMENT OF COMPUTER SCIENCE</a:t>
            </a:r>
          </a:p>
          <a:p>
            <a:r>
              <a:rPr lang="en-US" dirty="0">
                <a:solidFill>
                  <a:schemeClr val="bg2">
                    <a:lumMod val="25000"/>
                  </a:schemeClr>
                </a:solidFill>
              </a:rPr>
              <a:t>		    </a:t>
            </a:r>
            <a:r>
              <a:rPr lang="en-US" b="1" dirty="0"/>
              <a:t>MINI PROJECT</a:t>
            </a:r>
          </a:p>
          <a:p>
            <a:endParaRPr lang="en-US" b="1" dirty="0"/>
          </a:p>
          <a:p>
            <a:r>
              <a:rPr lang="en-US" dirty="0"/>
              <a:t>		     S.S.SUDARSINI</a:t>
            </a:r>
          </a:p>
          <a:p>
            <a:r>
              <a:rPr lang="en-US" dirty="0"/>
              <a:t>		(</a:t>
            </a:r>
            <a:r>
              <a:rPr lang="en-US" dirty="0" err="1"/>
              <a:t>Reg</a:t>
            </a:r>
            <a:r>
              <a:rPr lang="en-US" dirty="0"/>
              <a:t> No.C21UG104CSC066)</a:t>
            </a:r>
          </a:p>
          <a:p>
            <a:r>
              <a:rPr lang="en-US" dirty="0"/>
              <a:t>		      	&amp;</a:t>
            </a:r>
          </a:p>
          <a:p>
            <a:r>
              <a:rPr lang="en-US" dirty="0"/>
              <a:t>		      V.R.SUWEETTHA</a:t>
            </a:r>
          </a:p>
          <a:p>
            <a:r>
              <a:rPr lang="en-US" dirty="0"/>
              <a:t>		(</a:t>
            </a:r>
            <a:r>
              <a:rPr lang="en-US" dirty="0" err="1"/>
              <a:t>Reg</a:t>
            </a:r>
            <a:r>
              <a:rPr lang="en-US" dirty="0"/>
              <a:t> No.C21UG104CSC070)</a:t>
            </a:r>
          </a:p>
          <a:p>
            <a:r>
              <a:rPr lang="en-US" dirty="0"/>
              <a:t>		</a:t>
            </a:r>
          </a:p>
        </p:txBody>
      </p:sp>
      <p:sp>
        <p:nvSpPr>
          <p:cNvPr id="6" name="TextBox 5"/>
          <p:cNvSpPr txBox="1"/>
          <p:nvPr/>
        </p:nvSpPr>
        <p:spPr>
          <a:xfrm>
            <a:off x="1115616" y="5301208"/>
            <a:ext cx="7776864" cy="1200329"/>
          </a:xfrm>
          <a:prstGeom prst="rect">
            <a:avLst/>
          </a:prstGeom>
          <a:noFill/>
        </p:spPr>
        <p:txBody>
          <a:bodyPr wrap="square" rtlCol="0">
            <a:spAutoFit/>
          </a:bodyPr>
          <a:lstStyle/>
          <a:p>
            <a:r>
              <a:rPr lang="en-US" dirty="0" smtClean="0"/>
              <a:t>  Internal Guide:                                                   Head Of The Department </a:t>
            </a:r>
          </a:p>
          <a:p>
            <a:r>
              <a:rPr lang="en-US" dirty="0" err="1" smtClean="0"/>
              <a:t>Mrs.P.Kanangavalli</a:t>
            </a:r>
            <a:r>
              <a:rPr lang="en-US" dirty="0" smtClean="0"/>
              <a:t>,                                                   </a:t>
            </a:r>
            <a:r>
              <a:rPr lang="en-US" dirty="0" err="1" smtClean="0"/>
              <a:t>Dr.N.Hemageetha</a:t>
            </a:r>
            <a:r>
              <a:rPr lang="en-US" dirty="0" smtClean="0"/>
              <a:t>,</a:t>
            </a:r>
          </a:p>
          <a:p>
            <a:r>
              <a:rPr lang="en-US" dirty="0" smtClean="0"/>
              <a:t>M.</a:t>
            </a:r>
            <a:r>
              <a:rPr lang="en-US" dirty="0" err="1" smtClean="0"/>
              <a:t>Sc</a:t>
            </a:r>
            <a:r>
              <a:rPr lang="en-US" dirty="0" smtClean="0"/>
              <a:t>.,M.</a:t>
            </a:r>
            <a:r>
              <a:rPr lang="en-US" dirty="0"/>
              <a:t>P</a:t>
            </a:r>
            <a:r>
              <a:rPr lang="en-US" dirty="0" smtClean="0"/>
              <a:t>hil.,B.Ed.,                                                  M.C.A.,M.Phil.,</a:t>
            </a:r>
            <a:r>
              <a:rPr lang="en-US" dirty="0" err="1" smtClean="0"/>
              <a:t>Ph.D</a:t>
            </a:r>
            <a:r>
              <a:rPr lang="en-US" dirty="0" smtClean="0"/>
              <a:t>.,</a:t>
            </a:r>
          </a:p>
          <a:p>
            <a:endParaRPr lang="en-US" dirty="0"/>
          </a:p>
        </p:txBody>
      </p:sp>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smtClean="0">
                <a:solidFill>
                  <a:schemeClr val="tx1"/>
                </a:solidFill>
                <a:latin typeface="Times New Roman" pitchFamily="18" charset="0"/>
                <a:cs typeface="Times New Roman" pitchFamily="18" charset="0"/>
              </a:rPr>
              <a:t>SYSTEM TESTING</a:t>
            </a:r>
            <a:br>
              <a:rPr lang="en-IN" dirty="0" smtClean="0">
                <a:solidFill>
                  <a:schemeClr val="tx1"/>
                </a:solidFill>
                <a:latin typeface="Times New Roman" pitchFamily="18" charset="0"/>
                <a:cs typeface="Times New Roman" pitchFamily="18" charset="0"/>
              </a:rPr>
            </a:br>
            <a:endParaRPr lang="en-US"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1432560" y="1428736"/>
            <a:ext cx="7406640" cy="4857784"/>
          </a:xfrm>
        </p:spPr>
        <p:txBody>
          <a:bodyPr>
            <a:normAutofit fontScale="92500" lnSpcReduction="10000"/>
          </a:bodyPr>
          <a:lstStyle/>
          <a:p>
            <a:r>
              <a:rPr lang="en-US" dirty="0" smtClean="0">
                <a:latin typeface="Times New Roman" pitchFamily="18" charset="0"/>
                <a:cs typeface="Times New Roman" pitchFamily="18" charset="0"/>
              </a:rPr>
              <a:t>	Software testing is an important element of software quality assurance and represents the ultimate review of specification, design and coding. In testing, the engineer creates a series of test cases that are intended to demolish the software that has been built.</a:t>
            </a:r>
          </a:p>
          <a:p>
            <a:r>
              <a:rPr lang="en-US" dirty="0" smtClean="0">
                <a:latin typeface="Times New Roman" pitchFamily="18" charset="0"/>
                <a:cs typeface="Times New Roman" pitchFamily="18" charset="0"/>
              </a:rPr>
              <a:t> </a:t>
            </a:r>
          </a:p>
          <a:p>
            <a:r>
              <a:rPr lang="en-US" b="1" dirty="0" smtClean="0">
                <a:latin typeface="Times New Roman" pitchFamily="18" charset="0"/>
                <a:cs typeface="Times New Roman" pitchFamily="18" charset="0"/>
              </a:rPr>
              <a:t>NEED FOR TESTING :</a:t>
            </a:r>
            <a:endParaRPr lang="en-US"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sym typeface="Symbol"/>
              </a:rPr>
              <a:t>	</a:t>
            </a:r>
            <a:r>
              <a:rPr lang="en-US" sz="2000" dirty="0" smtClean="0">
                <a:latin typeface="Times New Roman" pitchFamily="18" charset="0"/>
                <a:cs typeface="Times New Roman" pitchFamily="18" charset="0"/>
              </a:rPr>
              <a:t> To click the efficiency of the system.</a:t>
            </a:r>
          </a:p>
          <a:p>
            <a:r>
              <a:rPr lang="en-US" sz="2000" dirty="0" smtClean="0">
                <a:latin typeface="Times New Roman" pitchFamily="18" charset="0"/>
                <a:cs typeface="Times New Roman" pitchFamily="18" charset="0"/>
                <a:sym typeface="Symbol"/>
              </a:rPr>
              <a:t>	</a:t>
            </a:r>
            <a:r>
              <a:rPr lang="en-US" sz="2000" dirty="0" smtClean="0">
                <a:latin typeface="Times New Roman" pitchFamily="18" charset="0"/>
                <a:cs typeface="Times New Roman" pitchFamily="18" charset="0"/>
              </a:rPr>
              <a:t> To remove the errors of the system. </a:t>
            </a:r>
          </a:p>
          <a:p>
            <a:r>
              <a:rPr lang="en-US" sz="2000" dirty="0" smtClean="0">
                <a:latin typeface="Times New Roman" pitchFamily="18" charset="0"/>
                <a:cs typeface="Times New Roman" pitchFamily="18" charset="0"/>
                <a:sym typeface="Symbol"/>
              </a:rPr>
              <a:t>	</a:t>
            </a:r>
            <a:r>
              <a:rPr lang="en-US" sz="2000" dirty="0" smtClean="0">
                <a:latin typeface="Times New Roman" pitchFamily="18" charset="0"/>
                <a:cs typeface="Times New Roman" pitchFamily="18" charset="0"/>
              </a:rPr>
              <a:t> To check whether the objectives of the project are accomplished. </a:t>
            </a:r>
          </a:p>
          <a:p>
            <a:r>
              <a:rPr lang="en-IN"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sym typeface="Symbol"/>
              </a:rPr>
              <a:t></a:t>
            </a:r>
            <a:r>
              <a:rPr lang="en-US" sz="2000" dirty="0" smtClean="0">
                <a:latin typeface="Times New Roman" pitchFamily="18" charset="0"/>
                <a:cs typeface="Times New Roman" pitchFamily="18" charset="0"/>
              </a:rPr>
              <a:t> To enable the removal of complexities. </a:t>
            </a:r>
            <a:endParaRPr lang="en-US"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sym typeface="Symbol"/>
              </a:rPr>
              <a:t></a:t>
            </a:r>
            <a:r>
              <a:rPr lang="en-US" sz="2000" dirty="0" smtClean="0">
                <a:latin typeface="Times New Roman" pitchFamily="18" charset="0"/>
                <a:cs typeface="Times New Roman" pitchFamily="18" charset="0"/>
              </a:rPr>
              <a:t>To check the flexibility of the system.</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ransition>
    <p:randomBa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908862"/>
          </a:xfrm>
        </p:spPr>
        <p:txBody>
          <a:bodyPr/>
          <a:lstStyle/>
          <a:p>
            <a:r>
              <a:rPr lang="en-US" sz="3600" b="1" dirty="0">
                <a:effectLst/>
              </a:rPr>
              <a:t>FUNCTIONAL </a:t>
            </a:r>
            <a:r>
              <a:rPr lang="en-US" sz="3600" b="1" dirty="0" smtClean="0">
                <a:effectLst/>
              </a:rPr>
              <a:t>TESTING :</a:t>
            </a:r>
            <a:endParaRPr lang="en-US" dirty="0"/>
          </a:p>
        </p:txBody>
      </p:sp>
      <p:sp>
        <p:nvSpPr>
          <p:cNvPr id="3" name="Subtitle 2"/>
          <p:cNvSpPr>
            <a:spLocks noGrp="1"/>
          </p:cNvSpPr>
          <p:nvPr>
            <p:ph type="subTitle" idx="1"/>
          </p:nvPr>
        </p:nvSpPr>
        <p:spPr>
          <a:xfrm>
            <a:off x="1432560" y="1340768"/>
            <a:ext cx="7406640" cy="5184576"/>
          </a:xfrm>
        </p:spPr>
        <p:txBody>
          <a:bodyPr>
            <a:normAutofit lnSpcReduction="10000"/>
          </a:bodyPr>
          <a:lstStyle/>
          <a:p>
            <a:r>
              <a:rPr lang="en-US" dirty="0"/>
              <a:t>Functional tests provide systematic demonstrations that functions tested are available as specified by the business and technical requirements, system documentation, and user manuals. Functional testing is centered on the following items: </a:t>
            </a:r>
          </a:p>
          <a:p>
            <a:pPr marL="484632" indent="-457200">
              <a:buFont typeface="Wingdings" pitchFamily="2" charset="2"/>
              <a:buChar char="§"/>
            </a:pPr>
            <a:r>
              <a:rPr lang="en-US" dirty="0"/>
              <a:t>	</a:t>
            </a:r>
            <a:r>
              <a:rPr lang="en-US" dirty="0" smtClean="0"/>
              <a:t>Valid </a:t>
            </a:r>
            <a:r>
              <a:rPr lang="en-US" dirty="0"/>
              <a:t>Input </a:t>
            </a:r>
            <a:r>
              <a:rPr lang="en-US" dirty="0" smtClean="0">
                <a:sym typeface="Wingdings" pitchFamily="2" charset="2"/>
              </a:rPr>
              <a:t></a:t>
            </a:r>
            <a:r>
              <a:rPr lang="en-US" dirty="0" smtClean="0"/>
              <a:t> </a:t>
            </a:r>
            <a:r>
              <a:rPr lang="en-US" dirty="0"/>
              <a:t>identified classes of valid input must be accepted. Invalid Input - identified classes of invalid input must be rejected. </a:t>
            </a:r>
          </a:p>
          <a:p>
            <a:pPr marL="484632" indent="-457200">
              <a:buFont typeface="Wingdings" pitchFamily="2" charset="2"/>
              <a:buChar char="§"/>
            </a:pPr>
            <a:r>
              <a:rPr lang="en-US" dirty="0" smtClean="0"/>
              <a:t>	Functions </a:t>
            </a:r>
            <a:r>
              <a:rPr lang="en-US" dirty="0" smtClean="0">
                <a:sym typeface="Wingdings" pitchFamily="2" charset="2"/>
              </a:rPr>
              <a:t></a:t>
            </a:r>
            <a:r>
              <a:rPr lang="en-US" dirty="0" smtClean="0"/>
              <a:t> </a:t>
            </a:r>
            <a:r>
              <a:rPr lang="en-US" dirty="0"/>
              <a:t>identified functions must be exercised. Output - identified classes of application outputs must be Exercised. </a:t>
            </a:r>
          </a:p>
          <a:p>
            <a:pPr marL="484632" indent="-457200">
              <a:buFont typeface="Wingdings" pitchFamily="2" charset="2"/>
              <a:buChar char="§"/>
            </a:pPr>
            <a:r>
              <a:rPr lang="en-US" dirty="0" smtClean="0"/>
              <a:t>	Procedures </a:t>
            </a:r>
            <a:r>
              <a:rPr lang="en-US" dirty="0" smtClean="0">
                <a:sym typeface="Wingdings" pitchFamily="2" charset="2"/>
              </a:rPr>
              <a:t></a:t>
            </a:r>
            <a:r>
              <a:rPr lang="en-US" dirty="0" smtClean="0"/>
              <a:t> </a:t>
            </a:r>
            <a:r>
              <a:rPr lang="en-US" dirty="0"/>
              <a:t>interfacing systems or procedures must be invoked. </a:t>
            </a:r>
          </a:p>
          <a:p>
            <a:endParaRPr lang="en-US" dirty="0"/>
          </a:p>
        </p:txBody>
      </p:sp>
    </p:spTree>
    <p:extLst>
      <p:ext uri="{BB962C8B-B14F-4D97-AF65-F5344CB8AC3E}">
        <p14:creationId xmlns:p14="http://schemas.microsoft.com/office/powerpoint/2010/main" xmlns="" val="1976080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836854"/>
          </a:xfrm>
        </p:spPr>
        <p:txBody>
          <a:bodyPr/>
          <a:lstStyle/>
          <a:p>
            <a:r>
              <a:rPr lang="en-IN" sz="4400" dirty="0"/>
              <a:t>DATA FLOW DIAGRAM(DFD)</a:t>
            </a:r>
            <a:endParaRPr lang="en-US" dirty="0"/>
          </a:p>
        </p:txBody>
      </p:sp>
      <p:sp>
        <p:nvSpPr>
          <p:cNvPr id="3" name="Subtitle 2"/>
          <p:cNvSpPr>
            <a:spLocks noGrp="1"/>
          </p:cNvSpPr>
          <p:nvPr>
            <p:ph type="subTitle" idx="1"/>
          </p:nvPr>
        </p:nvSpPr>
        <p:spPr>
          <a:xfrm>
            <a:off x="1432560" y="1484784"/>
            <a:ext cx="7406640" cy="5184576"/>
          </a:xfrm>
        </p:spPr>
        <p:txBody>
          <a:bodyPr/>
          <a:lstStyle/>
          <a:p>
            <a:r>
              <a:rPr lang="en-US" dirty="0"/>
              <a:t>A flowchart is a graphical representation of a process, system, or algorithm, typically using standardized symbols and arrows to depict the sequence of steps and decision points</a:t>
            </a:r>
            <a:r>
              <a:rPr lang="en-US" dirty="0" smtClean="0"/>
              <a:t>.</a:t>
            </a:r>
          </a:p>
          <a:p>
            <a:endParaRPr lang="en-IN" sz="2000" dirty="0" smtClean="0"/>
          </a:p>
          <a:p>
            <a:r>
              <a:rPr lang="en-IN" sz="2000" dirty="0" smtClean="0"/>
              <a:t>Source of Data          </a:t>
            </a:r>
            <a:r>
              <a:rPr lang="en-IN" sz="2000" dirty="0" smtClean="0">
                <a:sym typeface="Wingdings" pitchFamily="2" charset="2"/>
              </a:rPr>
              <a:t></a:t>
            </a:r>
          </a:p>
          <a:p>
            <a:endParaRPr lang="en-US" sz="2000" dirty="0" smtClean="0"/>
          </a:p>
          <a:p>
            <a:r>
              <a:rPr lang="en-US" sz="2000" dirty="0" smtClean="0"/>
              <a:t>Data Flow                 </a:t>
            </a:r>
            <a:r>
              <a:rPr lang="en-US" sz="2000" dirty="0" smtClean="0">
                <a:sym typeface="Wingdings" pitchFamily="2" charset="2"/>
              </a:rPr>
              <a:t>       </a:t>
            </a:r>
          </a:p>
          <a:p>
            <a:endParaRPr lang="en-US" sz="2000" dirty="0">
              <a:sym typeface="Wingdings" pitchFamily="2" charset="2"/>
            </a:endParaRPr>
          </a:p>
          <a:p>
            <a:r>
              <a:rPr lang="en-US" sz="2000" dirty="0" smtClean="0">
                <a:sym typeface="Wingdings" pitchFamily="2" charset="2"/>
              </a:rPr>
              <a:t>Process                     </a:t>
            </a:r>
          </a:p>
          <a:p>
            <a:endParaRPr lang="en-US" sz="2000" dirty="0">
              <a:sym typeface="Wingdings" pitchFamily="2" charset="2"/>
            </a:endParaRPr>
          </a:p>
          <a:p>
            <a:r>
              <a:rPr lang="en-US" sz="2000" dirty="0" smtClean="0">
                <a:sym typeface="Wingdings" pitchFamily="2" charset="2"/>
              </a:rPr>
              <a:t>Storage                      </a:t>
            </a:r>
            <a:endParaRPr lang="en-US" sz="2000" dirty="0"/>
          </a:p>
        </p:txBody>
      </p:sp>
      <p:sp>
        <p:nvSpPr>
          <p:cNvPr id="4" name="Rectangle 3"/>
          <p:cNvSpPr/>
          <p:nvPr/>
        </p:nvSpPr>
        <p:spPr>
          <a:xfrm>
            <a:off x="4572000" y="3356992"/>
            <a:ext cx="2448272" cy="79208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4572000" y="4509120"/>
            <a:ext cx="2448272" cy="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9" name="Flowchart: Connector 8"/>
          <p:cNvSpPr/>
          <p:nvPr/>
        </p:nvSpPr>
        <p:spPr>
          <a:xfrm>
            <a:off x="4932040" y="4797152"/>
            <a:ext cx="792088" cy="720080"/>
          </a:xfrm>
          <a:prstGeom prst="flowChartConnector">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808299" y="5734452"/>
            <a:ext cx="2232248" cy="648072"/>
          </a:xfrm>
          <a:prstGeom prst="rect">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5328084" y="5734452"/>
            <a:ext cx="0" cy="648072"/>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129328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14290"/>
            <a:ext cx="7498080" cy="6500858"/>
          </a:xfrm>
        </p:spPr>
        <p:txBody>
          <a:bodyPr>
            <a:normAutofit fontScale="90000"/>
          </a:bodyPr>
          <a:lstStyle/>
          <a:p>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solidFill>
                  <a:schemeClr val="tx1"/>
                </a:solidFill>
                <a:latin typeface="Times New Roman" pitchFamily="18" charset="0"/>
                <a:cs typeface="Times New Roman" pitchFamily="18" charset="0"/>
              </a:rPr>
              <a:t>FLOW DIAGRAM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pic>
        <p:nvPicPr>
          <p:cNvPr id="3" name="Picture 2" descr="WhatsApp Image 2024-03-19 at 9.19.35 PM.jpeg"/>
          <p:cNvPicPr>
            <a:picLocks noChangeAspect="1"/>
          </p:cNvPicPr>
          <p:nvPr/>
        </p:nvPicPr>
        <p:blipFill>
          <a:blip r:embed="rId2"/>
          <a:stretch>
            <a:fillRect/>
          </a:stretch>
        </p:blipFill>
        <p:spPr>
          <a:xfrm>
            <a:off x="2305738" y="714356"/>
            <a:ext cx="4532524" cy="5715040"/>
          </a:xfrm>
          <a:prstGeom prst="rect">
            <a:avLst/>
          </a:prstGeom>
        </p:spPr>
      </p:pic>
    </p:spTree>
  </p:cSld>
  <p:clrMapOvr>
    <a:masterClrMapping/>
  </p:clrMapOvr>
  <p:transition>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6226514"/>
          </a:xfrm>
        </p:spPr>
        <p:txBody>
          <a:bodyPr>
            <a:normAutofit fontScale="90000"/>
          </a:bodyPr>
          <a:lstStyle/>
          <a:p>
            <a:r>
              <a:rPr lang="en-IN" dirty="0" smtClean="0"/>
              <a:t/>
            </a:r>
            <a:br>
              <a:rPr lang="en-IN"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2200" b="1" dirty="0" smtClean="0">
                <a:latin typeface="Times New Roman" pitchFamily="18" charset="0"/>
                <a:cs typeface="Times New Roman" pitchFamily="18" charset="0"/>
              </a:rPr>
              <a:t>HOME PAGE</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pic>
        <p:nvPicPr>
          <p:cNvPr id="3" name="Picture 2"/>
          <p:cNvPicPr/>
          <p:nvPr/>
        </p:nvPicPr>
        <p:blipFill>
          <a:blip r:embed="rId2"/>
          <a:stretch>
            <a:fillRect/>
          </a:stretch>
        </p:blipFill>
        <p:spPr>
          <a:xfrm>
            <a:off x="1705927" y="714357"/>
            <a:ext cx="5732145" cy="2428892"/>
          </a:xfrm>
          <a:prstGeom prst="rect">
            <a:avLst/>
          </a:prstGeom>
        </p:spPr>
      </p:pic>
      <p:pic>
        <p:nvPicPr>
          <p:cNvPr id="4" name="Picture 3"/>
          <p:cNvPicPr/>
          <p:nvPr/>
        </p:nvPicPr>
        <p:blipFill>
          <a:blip r:embed="rId3"/>
          <a:stretch>
            <a:fillRect/>
          </a:stretch>
        </p:blipFill>
        <p:spPr>
          <a:xfrm>
            <a:off x="1785918" y="3500438"/>
            <a:ext cx="5732145" cy="3079618"/>
          </a:xfrm>
          <a:prstGeom prst="rect">
            <a:avLst/>
          </a:prstGeom>
        </p:spPr>
      </p:pic>
    </p:spTree>
  </p:cSld>
  <p:clrMapOvr>
    <a:masterClrMapping/>
  </p:clrMapOvr>
  <p:transition>
    <p:randomBa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357290" y="857232"/>
            <a:ext cx="7500990" cy="5243522"/>
          </a:xfrm>
          <a:prstGeom prst="rect">
            <a:avLst/>
          </a:prstGeom>
          <a:noFill/>
          <a:ln w="9525">
            <a:noFill/>
            <a:miter lim="800000"/>
            <a:headEnd/>
            <a:tailEnd/>
          </a:ln>
          <a:effectLst/>
        </p:spPr>
      </p:pic>
      <p:sp>
        <p:nvSpPr>
          <p:cNvPr id="4" name="TextBox 3"/>
          <p:cNvSpPr txBox="1"/>
          <p:nvPr/>
        </p:nvSpPr>
        <p:spPr>
          <a:xfrm>
            <a:off x="1428728" y="214290"/>
            <a:ext cx="4357718" cy="369332"/>
          </a:xfrm>
          <a:prstGeom prst="rect">
            <a:avLst/>
          </a:prstGeom>
          <a:noFill/>
        </p:spPr>
        <p:txBody>
          <a:bodyPr wrap="square" rtlCol="0">
            <a:spAutoFit/>
          </a:bodyPr>
          <a:lstStyle/>
          <a:p>
            <a:r>
              <a:rPr lang="en-IN" dirty="0" smtClean="0">
                <a:latin typeface="Times New Roman" pitchFamily="18" charset="0"/>
                <a:cs typeface="Times New Roman" pitchFamily="18" charset="0"/>
              </a:rPr>
              <a:t>Admin Page:</a:t>
            </a:r>
            <a:endParaRPr lang="en-US"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CONCLUSION</a:t>
            </a:r>
            <a:endParaRPr lang="en-US" dirty="0"/>
          </a:p>
        </p:txBody>
      </p:sp>
      <p:sp>
        <p:nvSpPr>
          <p:cNvPr id="3" name="Subtitle 2"/>
          <p:cNvSpPr>
            <a:spLocks noGrp="1"/>
          </p:cNvSpPr>
          <p:nvPr>
            <p:ph type="subTitle" idx="1"/>
          </p:nvPr>
        </p:nvSpPr>
        <p:spPr>
          <a:xfrm>
            <a:off x="1432560" y="1850064"/>
            <a:ext cx="7406640" cy="4603272"/>
          </a:xfrm>
        </p:spPr>
        <p:txBody>
          <a:bodyPr/>
          <a:lstStyle/>
          <a:p>
            <a:endParaRPr lang="en-US" dirty="0" smtClean="0"/>
          </a:p>
          <a:p>
            <a:pPr marL="484632" indent="-457200">
              <a:buFont typeface="Wingdings" pitchFamily="2" charset="2"/>
              <a:buChar char="ü"/>
            </a:pPr>
            <a:r>
              <a:rPr lang="en-US" dirty="0" smtClean="0"/>
              <a:t>Reduced errors due to human intervention.</a:t>
            </a:r>
          </a:p>
          <a:p>
            <a:pPr marL="484632" indent="-457200">
              <a:buFont typeface="Wingdings" pitchFamily="2" charset="2"/>
              <a:buChar char="ü"/>
            </a:pPr>
            <a:r>
              <a:rPr lang="en-US" dirty="0" smtClean="0"/>
              <a:t>Easy to retrieval of information.</a:t>
            </a:r>
          </a:p>
          <a:p>
            <a:pPr marL="484632" indent="-457200">
              <a:buFont typeface="Wingdings" pitchFamily="2" charset="2"/>
              <a:buChar char="ü"/>
            </a:pPr>
            <a:r>
              <a:rPr lang="en-US" dirty="0" smtClean="0"/>
              <a:t>User friendly screens to enter the data.</a:t>
            </a:r>
          </a:p>
          <a:p>
            <a:pPr marL="484632" indent="-457200">
              <a:buFont typeface="Wingdings" pitchFamily="2" charset="2"/>
              <a:buChar char="ü"/>
            </a:pPr>
            <a:r>
              <a:rPr lang="en-US" dirty="0" smtClean="0"/>
              <a:t>Fast finding of information requested.</a:t>
            </a:r>
            <a:endParaRPr lang="en-US" dirty="0"/>
          </a:p>
        </p:txBody>
      </p:sp>
    </p:spTree>
    <p:extLst>
      <p:ext uri="{BB962C8B-B14F-4D97-AF65-F5344CB8AC3E}">
        <p14:creationId xmlns:p14="http://schemas.microsoft.com/office/powerpoint/2010/main" xmlns="" val="31894062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REFERENCE</a:t>
            </a:r>
            <a:endParaRPr lang="en-US" dirty="0"/>
          </a:p>
        </p:txBody>
      </p:sp>
      <p:sp>
        <p:nvSpPr>
          <p:cNvPr id="3" name="Subtitle 2"/>
          <p:cNvSpPr>
            <a:spLocks noGrp="1"/>
          </p:cNvSpPr>
          <p:nvPr>
            <p:ph type="subTitle" idx="1"/>
          </p:nvPr>
        </p:nvSpPr>
        <p:spPr>
          <a:xfrm>
            <a:off x="1432560" y="1850064"/>
            <a:ext cx="7406640" cy="4459256"/>
          </a:xfrm>
        </p:spPr>
        <p:txBody>
          <a:bodyPr/>
          <a:lstStyle/>
          <a:p>
            <a:r>
              <a:rPr lang="en-US" dirty="0" smtClean="0"/>
              <a:t>For PHP :</a:t>
            </a:r>
          </a:p>
          <a:p>
            <a:r>
              <a:rPr lang="en-US" dirty="0"/>
              <a:t> </a:t>
            </a:r>
            <a:r>
              <a:rPr lang="en-US" dirty="0" smtClean="0"/>
              <a:t>       </a:t>
            </a:r>
            <a:r>
              <a:rPr lang="en-US" dirty="0" smtClean="0">
                <a:hlinkClick r:id="rId2"/>
              </a:rPr>
              <a:t>https://www.w3schools.com/php</a:t>
            </a:r>
            <a:endParaRPr lang="en-US" dirty="0" smtClean="0"/>
          </a:p>
          <a:p>
            <a:r>
              <a:rPr lang="en-US" dirty="0"/>
              <a:t> </a:t>
            </a:r>
            <a:r>
              <a:rPr lang="en-US" dirty="0" smtClean="0"/>
              <a:t>       </a:t>
            </a:r>
            <a:r>
              <a:rPr lang="en-US" dirty="0" smtClean="0">
                <a:hlinkClick r:id="rId3"/>
              </a:rPr>
              <a:t>https://www.php.net/</a:t>
            </a:r>
            <a:endParaRPr lang="en-US" dirty="0" smtClean="0"/>
          </a:p>
          <a:p>
            <a:r>
              <a:rPr lang="en-US" dirty="0" smtClean="0"/>
              <a:t>For MySQL :</a:t>
            </a:r>
          </a:p>
          <a:p>
            <a:r>
              <a:rPr lang="en-US" dirty="0" smtClean="0"/>
              <a:t>         </a:t>
            </a:r>
            <a:r>
              <a:rPr lang="en-US" dirty="0" smtClean="0">
                <a:hlinkClick r:id="rId4"/>
              </a:rPr>
              <a:t>https://www.mysql.com/</a:t>
            </a:r>
            <a:endParaRPr lang="en-US" dirty="0" smtClean="0"/>
          </a:p>
          <a:p>
            <a:r>
              <a:rPr lang="en-US" dirty="0"/>
              <a:t> </a:t>
            </a:r>
            <a:r>
              <a:rPr lang="en-US" dirty="0" smtClean="0"/>
              <a:t>        </a:t>
            </a:r>
            <a:r>
              <a:rPr lang="en-US" dirty="0" smtClean="0">
                <a:hlinkClick r:id="rId5"/>
              </a:rPr>
              <a:t>https://www.mysqltutorial.org</a:t>
            </a:r>
            <a:endParaRPr lang="en-US" dirty="0" smtClean="0"/>
          </a:p>
          <a:p>
            <a:r>
              <a:rPr lang="en-US" dirty="0" smtClean="0"/>
              <a:t>For </a:t>
            </a:r>
            <a:r>
              <a:rPr lang="en-US" dirty="0" err="1" smtClean="0"/>
              <a:t>Wamp</a:t>
            </a:r>
            <a:r>
              <a:rPr lang="en-US" dirty="0" smtClean="0"/>
              <a:t> Server :</a:t>
            </a:r>
          </a:p>
          <a:p>
            <a:r>
              <a:rPr lang="en-US" dirty="0"/>
              <a:t> </a:t>
            </a:r>
            <a:r>
              <a:rPr lang="en-US" dirty="0" smtClean="0"/>
              <a:t>        </a:t>
            </a:r>
            <a:r>
              <a:rPr lang="en-US" dirty="0" smtClean="0">
                <a:hlinkClick r:id="rId6"/>
              </a:rPr>
              <a:t>https://www.apachefriends.org/download.html</a:t>
            </a:r>
            <a:endParaRPr lang="en-US" dirty="0" smtClean="0"/>
          </a:p>
          <a:p>
            <a:endParaRPr lang="en-US" dirty="0" smtClean="0"/>
          </a:p>
        </p:txBody>
      </p:sp>
    </p:spTree>
    <p:extLst>
      <p:ext uri="{BB962C8B-B14F-4D97-AF65-F5344CB8AC3E}">
        <p14:creationId xmlns:p14="http://schemas.microsoft.com/office/powerpoint/2010/main" xmlns="" val="26436032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776548"/>
            <a:ext cx="7498080" cy="3009773"/>
          </a:xfrm>
        </p:spPr>
        <p:txBody>
          <a:bodyPr/>
          <a:lstStyle/>
          <a:p>
            <a:r>
              <a:rPr lang="en-IN" dirty="0" smtClean="0"/>
              <a:t>		</a:t>
            </a:r>
            <a:r>
              <a:rPr lang="en-IN" b="1" dirty="0" smtClean="0">
                <a:latin typeface="Times New Roman" pitchFamily="18" charset="0"/>
                <a:cs typeface="Times New Roman" pitchFamily="18" charset="0"/>
              </a:rPr>
              <a:t>THANK YOU</a:t>
            </a:r>
            <a:endParaRPr lang="en-US" b="1" dirty="0">
              <a:latin typeface="Times New Roman" pitchFamily="18" charset="0"/>
              <a:cs typeface="Times New Roman" pitchFamily="18" charset="0"/>
            </a:endParaRPr>
          </a:p>
        </p:txBody>
      </p:sp>
    </p:spTree>
  </p:cSld>
  <p:clrMapOvr>
    <a:masterClrMapping/>
  </p:clrMapOvr>
  <p:transition>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59920" cy="1844966"/>
          </a:xfrm>
        </p:spPr>
        <p:txBody>
          <a:bodyPr>
            <a:normAutofit fontScale="90000"/>
          </a:bodyPr>
          <a:lstStyle/>
          <a:p>
            <a:r>
              <a:rPr lang="en-IN" u="sng" dirty="0">
                <a:solidFill>
                  <a:schemeClr val="tx1"/>
                </a:solidFill>
                <a:latin typeface="Times New Roman" pitchFamily="18" charset="0"/>
                <a:cs typeface="Times New Roman" pitchFamily="18" charset="0"/>
              </a:rPr>
              <a:t/>
            </a:r>
            <a:br>
              <a:rPr lang="en-IN" u="sng" dirty="0">
                <a:solidFill>
                  <a:schemeClr val="tx1"/>
                </a:solidFill>
                <a:latin typeface="Times New Roman" pitchFamily="18" charset="0"/>
                <a:cs typeface="Times New Roman" pitchFamily="18" charset="0"/>
              </a:rPr>
            </a:br>
            <a:r>
              <a:rPr lang="en-IN" u="sng" dirty="0">
                <a:solidFill>
                  <a:schemeClr val="tx1"/>
                </a:solidFill>
                <a:latin typeface="Times New Roman" pitchFamily="18" charset="0"/>
                <a:cs typeface="Times New Roman" pitchFamily="18" charset="0"/>
              </a:rPr>
              <a:t/>
            </a:r>
            <a:br>
              <a:rPr lang="en-IN" u="sng" dirty="0">
                <a:solidFill>
                  <a:schemeClr val="tx1"/>
                </a:solidFill>
                <a:latin typeface="Times New Roman" pitchFamily="18" charset="0"/>
                <a:cs typeface="Times New Roman" pitchFamily="18" charset="0"/>
              </a:rPr>
            </a:br>
            <a:r>
              <a:rPr lang="en-IN" u="sng" dirty="0">
                <a:solidFill>
                  <a:schemeClr val="tx1"/>
                </a:solidFill>
                <a:latin typeface="Times New Roman" pitchFamily="18" charset="0"/>
                <a:cs typeface="Times New Roman" pitchFamily="18" charset="0"/>
              </a:rPr>
              <a:t/>
            </a:r>
            <a:br>
              <a:rPr lang="en-IN" u="sng" dirty="0">
                <a:solidFill>
                  <a:schemeClr val="tx1"/>
                </a:solidFill>
                <a:latin typeface="Times New Roman" pitchFamily="18" charset="0"/>
                <a:cs typeface="Times New Roman" pitchFamily="18" charset="0"/>
              </a:rPr>
            </a:br>
            <a:r>
              <a:rPr lang="en-IN" u="sng" dirty="0">
                <a:solidFill>
                  <a:schemeClr val="tx1"/>
                </a:solidFill>
                <a:latin typeface="Times New Roman" pitchFamily="18" charset="0"/>
                <a:cs typeface="Times New Roman" pitchFamily="18" charset="0"/>
              </a:rPr>
              <a:t>E-COMMERCE </a:t>
            </a:r>
            <a:r>
              <a:rPr lang="en-IN" u="sng" dirty="0" smtClean="0">
                <a:solidFill>
                  <a:schemeClr val="tx1"/>
                </a:solidFill>
                <a:latin typeface="Times New Roman" pitchFamily="18" charset="0"/>
                <a:cs typeface="Times New Roman" pitchFamily="18" charset="0"/>
              </a:rPr>
              <a:t>WEBSITE FOR SALESING LAPTOP SAPRES AND ACCESSORIES</a:t>
            </a:r>
            <a:endParaRPr lang="en-US" u="sng" dirty="0"/>
          </a:p>
        </p:txBody>
      </p:sp>
      <p:sp>
        <p:nvSpPr>
          <p:cNvPr id="3" name="Subtitle 2"/>
          <p:cNvSpPr>
            <a:spLocks noGrp="1"/>
          </p:cNvSpPr>
          <p:nvPr>
            <p:ph type="subTitle" idx="1"/>
          </p:nvPr>
        </p:nvSpPr>
        <p:spPr>
          <a:xfrm>
            <a:off x="1547664" y="3501008"/>
            <a:ext cx="7219528" cy="1181776"/>
          </a:xfrm>
        </p:spPr>
        <p:txBody>
          <a:bodyPr>
            <a:normAutofit/>
          </a:bodyPr>
          <a:lstStyle/>
          <a:p>
            <a:r>
              <a:rPr lang="en-IN" dirty="0" smtClean="0">
                <a:solidFill>
                  <a:schemeClr val="tx1"/>
                </a:solidFill>
              </a:rPr>
              <a:t>	USING PHP &amp; MYSQL</a:t>
            </a:r>
          </a:p>
          <a:p>
            <a:endParaRPr lang="en-US" dirty="0">
              <a:solidFill>
                <a:schemeClr val="tx1"/>
              </a:solidFill>
            </a:endParaRPr>
          </a:p>
          <a:p>
            <a:endParaRPr lang="en-US" dirty="0"/>
          </a:p>
        </p:txBody>
      </p:sp>
    </p:spTree>
    <p:extLst>
      <p:ext uri="{BB962C8B-B14F-4D97-AF65-F5344CB8AC3E}">
        <p14:creationId xmlns:p14="http://schemas.microsoft.com/office/powerpoint/2010/main" xmlns="" val="4279614977"/>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solidFill>
                  <a:schemeClr val="tx1"/>
                </a:solidFill>
              </a:rPr>
              <a:t>         </a:t>
            </a:r>
            <a:r>
              <a:rPr lang="en-IN" dirty="0" smtClean="0">
                <a:solidFill>
                  <a:schemeClr val="tx1"/>
                </a:solidFill>
                <a:latin typeface="Times New Roman" pitchFamily="18" charset="0"/>
                <a:cs typeface="Times New Roman" pitchFamily="18" charset="0"/>
              </a:rPr>
              <a:t>INTRODUCTION</a:t>
            </a:r>
            <a:endParaRPr lang="en-US"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1432560" y="1850064"/>
            <a:ext cx="7406640" cy="4507894"/>
          </a:xfrm>
        </p:spPr>
        <p:txBody>
          <a:bodyPr>
            <a:normAutofit fontScale="92500"/>
          </a:bodyPr>
          <a:lstStyle/>
          <a:p>
            <a:pPr>
              <a:buFont typeface="Wingdings" pitchFamily="2" charset="2"/>
              <a:buChar char="Ø"/>
            </a:pPr>
            <a:r>
              <a:rPr lang="en-US" sz="2400" dirty="0" smtClean="0">
                <a:latin typeface="Times New Roman" pitchFamily="18" charset="0"/>
                <a:cs typeface="Times New Roman" pitchFamily="18" charset="0"/>
              </a:rPr>
              <a:t>This project e-commerce is website project is mainly developed in HTML, CSS, BOOTSTRAP. </a:t>
            </a:r>
          </a:p>
          <a:p>
            <a:pPr>
              <a:buFont typeface="Wingdings" pitchFamily="2" charset="2"/>
              <a:buChar char="Ø"/>
            </a:pPr>
            <a:r>
              <a:rPr lang="en-US" sz="2400" dirty="0" smtClean="0">
                <a:latin typeface="Times New Roman" pitchFamily="18" charset="0"/>
                <a:cs typeface="Times New Roman" pitchFamily="18" charset="0"/>
              </a:rPr>
              <a:t>This software helps to buy laptop components and spare part in our website. This system will save time and increase work efficiency related to manage the computer stock and transactions of the business. </a:t>
            </a:r>
          </a:p>
          <a:p>
            <a:pPr>
              <a:buFont typeface="Wingdings" pitchFamily="2" charset="2"/>
              <a:buChar char="Ø"/>
            </a:pPr>
            <a:r>
              <a:rPr lang="en-US" sz="2400" dirty="0" smtClean="0">
                <a:latin typeface="Times New Roman" pitchFamily="18" charset="0"/>
                <a:cs typeface="Times New Roman" pitchFamily="18" charset="0"/>
              </a:rPr>
              <a:t>The e-commerce website project focused on selling laptop spare parts, emphasizing customization options for users. </a:t>
            </a:r>
          </a:p>
          <a:p>
            <a:pPr>
              <a:buFont typeface="Wingdings" pitchFamily="2" charset="2"/>
              <a:buChar char="Ø"/>
            </a:pPr>
            <a:r>
              <a:rPr lang="en-US" sz="2400" dirty="0" smtClean="0">
                <a:latin typeface="Times New Roman" pitchFamily="18" charset="0"/>
                <a:cs typeface="Times New Roman" pitchFamily="18" charset="0"/>
              </a:rPr>
              <a:t>It outlines the objectives, features, target audience, and technical specifications tailored specifically for this niche. Ensure a seamless shopping experience for users, regardless of their technical expertise. </a:t>
            </a:r>
          </a:p>
          <a:p>
            <a:endParaRPr lang="en-US" sz="2400" dirty="0">
              <a:solidFill>
                <a:schemeClr val="tx1"/>
              </a:solidFill>
              <a:latin typeface="Times New Roman" pitchFamily="18" charset="0"/>
              <a:cs typeface="Times New Roman" pitchFamily="18" charset="0"/>
            </a:endParaRPr>
          </a:p>
        </p:txBody>
      </p:sp>
    </p:spTree>
  </p:cSld>
  <p:clrMapOvr>
    <a:masterClrMapping/>
  </p:clrMapOvr>
  <p:transition>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chemeClr val="tx1"/>
                </a:solidFill>
                <a:latin typeface="Times New Roman" pitchFamily="18" charset="0"/>
                <a:cs typeface="Times New Roman" pitchFamily="18" charset="0"/>
              </a:rPr>
              <a:t>ABSTRACT</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1">
              <a:buFont typeface="Arial" pitchFamily="34" charset="0"/>
              <a:buChar char="•"/>
            </a:pPr>
            <a:r>
              <a:rPr lang="en-US" sz="2400" dirty="0" smtClean="0">
                <a:latin typeface="Times New Roman" pitchFamily="18" charset="0"/>
                <a:cs typeface="Times New Roman" pitchFamily="18" charset="0"/>
              </a:rPr>
              <a:t>Creative Laptop Parts &amp; Accessories is an innovative ecommerce platform dedicated to providing customers with a comprehensive selection of high-quality spare parts and accessories for laptops. </a:t>
            </a:r>
          </a:p>
          <a:p>
            <a:pPr lvl="1">
              <a:buFont typeface="Arial" pitchFamily="34" charset="0"/>
              <a:buChar char="•"/>
            </a:pPr>
            <a:r>
              <a:rPr lang="en-US" sz="2400" dirty="0" smtClean="0">
                <a:latin typeface="Times New Roman" pitchFamily="18" charset="0"/>
                <a:cs typeface="Times New Roman" pitchFamily="18" charset="0"/>
              </a:rPr>
              <a:t>With a commitment to excellence and customer satisfaction, our platform aims to simplify the process of finding and purchasing essential components for laptop repair, upgrade, and customization</a:t>
            </a:r>
            <a:r>
              <a:rPr lang="en-US" sz="2400" dirty="0" smtClean="0"/>
              <a:t>.</a:t>
            </a:r>
          </a:p>
          <a:p>
            <a:pPr lvl="1">
              <a:buFont typeface="Arial" pitchFamily="34" charset="0"/>
              <a:buChar char="•"/>
            </a:pPr>
            <a:r>
              <a:rPr lang="en-US" sz="2400" dirty="0" smtClean="0">
                <a:latin typeface="Times New Roman" pitchFamily="18" charset="0"/>
                <a:cs typeface="Times New Roman" pitchFamily="18" charset="0"/>
              </a:rPr>
              <a:t>Individual consumers looking to repair or upgrade their laptops</a:t>
            </a:r>
            <a:r>
              <a:rPr lang="en-US" sz="240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p:txBody>
      </p:sp>
    </p:spTree>
  </p:cSld>
  <p:clrMapOvr>
    <a:masterClrMapping/>
  </p:clrMapOvr>
  <p:transition>
    <p:randomBa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sz="4000" b="1" dirty="0" smtClean="0">
                <a:solidFill>
                  <a:schemeClr val="tx1"/>
                </a:solidFill>
                <a:latin typeface="Times New Roman" pitchFamily="18" charset="0"/>
                <a:cs typeface="Times New Roman" pitchFamily="18" charset="0"/>
              </a:rPr>
              <a:t>SYSTEM  ANALYSIS</a:t>
            </a:r>
            <a:r>
              <a:rPr lang="en-IN" dirty="0" smtClean="0">
                <a:solidFill>
                  <a:schemeClr val="tx1"/>
                </a:solidFill>
                <a:latin typeface="Times New Roman" pitchFamily="18" charset="0"/>
                <a:cs typeface="Times New Roman" pitchFamily="18" charset="0"/>
              </a:rPr>
              <a:t/>
            </a:r>
            <a:br>
              <a:rPr lang="en-IN" dirty="0" smtClean="0">
                <a:solidFill>
                  <a:schemeClr val="tx1"/>
                </a:solidFill>
                <a:latin typeface="Times New Roman" pitchFamily="18" charset="0"/>
                <a:cs typeface="Times New Roman" pitchFamily="18" charset="0"/>
              </a:rPr>
            </a:br>
            <a:endParaRPr lang="en-US"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1432560" y="1500174"/>
            <a:ext cx="7406640" cy="4857784"/>
          </a:xfrm>
        </p:spPr>
        <p:txBody>
          <a:bodyPr>
            <a:normAutofit/>
          </a:bodyPr>
          <a:lstStyle/>
          <a:p>
            <a:pPr>
              <a:buFont typeface="Wingdings" pitchFamily="2" charset="2"/>
              <a:buChar char="§"/>
            </a:pPr>
            <a:r>
              <a:rPr lang="en-US" dirty="0" smtClean="0"/>
              <a:t>	</a:t>
            </a:r>
            <a:r>
              <a:rPr lang="en-US" sz="2400" dirty="0" smtClean="0">
                <a:latin typeface="Times New Roman" pitchFamily="18" charset="0"/>
                <a:cs typeface="Times New Roman" pitchFamily="18" charset="0"/>
              </a:rPr>
              <a:t>The existing system for purchasing laptop spare parts and accessories typically involves customers visiting physical stores or online marketplaces with varying product availability and reliability. </a:t>
            </a:r>
          </a:p>
          <a:p>
            <a:pPr>
              <a:buFont typeface="Wingdings" pitchFamily="2" charset="2"/>
              <a:buChar char="§"/>
            </a:pPr>
            <a:r>
              <a:rPr lang="en-US" sz="2400" dirty="0" smtClean="0">
                <a:latin typeface="Times New Roman" pitchFamily="18" charset="0"/>
                <a:cs typeface="Times New Roman" pitchFamily="18" charset="0"/>
              </a:rPr>
              <a:t>	Customers may encounter challenges such as limited product options, difficulty in finding specific items, inconsistent product quality, and lack of personalized customer support. </a:t>
            </a:r>
          </a:p>
          <a:p>
            <a:pPr>
              <a:buFont typeface="Wingdings" pitchFamily="2" charset="2"/>
              <a:buChar char="§"/>
            </a:pPr>
            <a:r>
              <a:rPr lang="en-US" sz="2400" dirty="0" smtClean="0">
                <a:latin typeface="Times New Roman" pitchFamily="18" charset="0"/>
                <a:cs typeface="Times New Roman" pitchFamily="18" charset="0"/>
              </a:rPr>
              <a:t>	Online marketplaces may lack dedicated customer service channels, leading to frustration and dissatisfaction among customers. </a:t>
            </a:r>
          </a:p>
          <a:p>
            <a:pPr>
              <a:buFont typeface="Wingdings" pitchFamily="2" charset="2"/>
              <a:buChar char="§"/>
            </a:pPr>
            <a:endParaRPr lang="en-US" dirty="0">
              <a:latin typeface="Times New Roman" pitchFamily="18" charset="0"/>
              <a:cs typeface="Times New Roman" pitchFamily="18" charset="0"/>
            </a:endParaRPr>
          </a:p>
        </p:txBody>
      </p:sp>
    </p:spTree>
  </p:cSld>
  <p:clrMapOvr>
    <a:masterClrMapping/>
  </p:clrMapOvr>
  <p:transition>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smtClean="0">
                <a:solidFill>
                  <a:schemeClr val="tx1"/>
                </a:solidFill>
                <a:latin typeface="Times New Roman" pitchFamily="18" charset="0"/>
                <a:cs typeface="Times New Roman" pitchFamily="18" charset="0"/>
              </a:rPr>
              <a:t>SYSTEM REQUIREMENT SPECIFICATION</a:t>
            </a:r>
            <a:endParaRPr lang="en-US"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1432560" y="1850064"/>
            <a:ext cx="7406640" cy="4507894"/>
          </a:xfrm>
        </p:spPr>
        <p:txBody>
          <a:bodyPr>
            <a:normAutofit lnSpcReduction="10000"/>
          </a:bodyPr>
          <a:lstStyle/>
          <a:p>
            <a:r>
              <a:rPr lang="en-US" b="1" dirty="0" smtClean="0">
                <a:solidFill>
                  <a:schemeClr val="tx1"/>
                </a:solidFill>
                <a:latin typeface="Times New Roman" pitchFamily="18" charset="0"/>
                <a:cs typeface="Times New Roman" pitchFamily="18" charset="0"/>
              </a:rPr>
              <a:t>HARDWARE SPECIFICATIONS PROCESS</a:t>
            </a:r>
            <a:r>
              <a:rPr lang="en-US" dirty="0" smtClean="0">
                <a:solidFill>
                  <a:schemeClr val="tx1"/>
                </a:solidFill>
                <a:latin typeface="Times New Roman" pitchFamily="18" charset="0"/>
                <a:cs typeface="Times New Roman" pitchFamily="18" charset="0"/>
              </a:rPr>
              <a:t> :</a:t>
            </a:r>
          </a:p>
          <a:p>
            <a:r>
              <a:rPr lang="en-US" dirty="0" smtClean="0">
                <a:solidFill>
                  <a:schemeClr val="tx1"/>
                </a:solidFill>
                <a:latin typeface="Times New Roman" pitchFamily="18" charset="0"/>
                <a:cs typeface="Times New Roman" pitchFamily="18" charset="0"/>
              </a:rPr>
              <a:t>	PENTIUM-IV RAM : 2GB </a:t>
            </a:r>
          </a:p>
          <a:p>
            <a:r>
              <a:rPr lang="en-US" dirty="0" smtClean="0">
                <a:solidFill>
                  <a:schemeClr val="tx1"/>
                </a:solidFill>
                <a:latin typeface="Times New Roman" pitchFamily="18" charset="0"/>
                <a:cs typeface="Times New Roman" pitchFamily="18" charset="0"/>
              </a:rPr>
              <a:t>	HARD DISK : 750 GB </a:t>
            </a:r>
          </a:p>
          <a:p>
            <a:r>
              <a:rPr lang="en-US" dirty="0" smtClean="0">
                <a:solidFill>
                  <a:schemeClr val="tx1"/>
                </a:solidFill>
                <a:latin typeface="Times New Roman" pitchFamily="18" charset="0"/>
                <a:cs typeface="Times New Roman" pitchFamily="18" charset="0"/>
              </a:rPr>
              <a:t> </a:t>
            </a:r>
          </a:p>
          <a:p>
            <a:r>
              <a:rPr lang="en-US" b="1" dirty="0" smtClean="0">
                <a:solidFill>
                  <a:schemeClr val="tx1"/>
                </a:solidFill>
                <a:latin typeface="Times New Roman" pitchFamily="18" charset="0"/>
                <a:cs typeface="Times New Roman" pitchFamily="18" charset="0"/>
              </a:rPr>
              <a:t>SOFTWARE SPECIFICATIONS</a:t>
            </a:r>
            <a:r>
              <a:rPr lang="en-US" dirty="0" smtClean="0">
                <a:solidFill>
                  <a:schemeClr val="tx1"/>
                </a:solidFill>
                <a:latin typeface="Times New Roman" pitchFamily="18" charset="0"/>
                <a:cs typeface="Times New Roman" pitchFamily="18" charset="0"/>
              </a:rPr>
              <a:t>:</a:t>
            </a:r>
          </a:p>
          <a:p>
            <a:r>
              <a:rPr lang="en-US" dirty="0" smtClean="0">
                <a:solidFill>
                  <a:schemeClr val="tx1"/>
                </a:solidFill>
                <a:latin typeface="Times New Roman" pitchFamily="18" charset="0"/>
                <a:cs typeface="Times New Roman" pitchFamily="18" charset="0"/>
              </a:rPr>
              <a:t>	OPERATING SYSTEM : WINDOWS 		2000/XP/7/8/8.1 </a:t>
            </a:r>
          </a:p>
          <a:p>
            <a:r>
              <a:rPr lang="en-US" dirty="0" smtClean="0">
                <a:solidFill>
                  <a:schemeClr val="tx1"/>
                </a:solidFill>
                <a:latin typeface="Times New Roman" pitchFamily="18" charset="0"/>
                <a:cs typeface="Times New Roman" pitchFamily="18" charset="0"/>
              </a:rPr>
              <a:t>	SERVER : WAMP SERVER </a:t>
            </a:r>
          </a:p>
          <a:p>
            <a:r>
              <a:rPr lang="en-US" dirty="0" smtClean="0">
                <a:solidFill>
                  <a:schemeClr val="tx1"/>
                </a:solidFill>
                <a:latin typeface="Times New Roman" pitchFamily="18" charset="0"/>
                <a:cs typeface="Times New Roman" pitchFamily="18" charset="0"/>
              </a:rPr>
              <a:t>	FRONT END : PHP </a:t>
            </a:r>
          </a:p>
          <a:p>
            <a:r>
              <a:rPr lang="en-US" dirty="0" smtClean="0">
                <a:solidFill>
                  <a:schemeClr val="tx1"/>
                </a:solidFill>
                <a:latin typeface="Times New Roman" pitchFamily="18" charset="0"/>
                <a:cs typeface="Times New Roman" pitchFamily="18" charset="0"/>
              </a:rPr>
              <a:t>	BACK END : MYSQL</a:t>
            </a:r>
          </a:p>
          <a:p>
            <a:endParaRPr lang="en-US" dirty="0"/>
          </a:p>
        </p:txBody>
      </p:sp>
    </p:spTree>
  </p:cSld>
  <p:clrMapOvr>
    <a:masterClrMapping/>
  </p:clrMapOvr>
  <p:transition>
    <p:randomBa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solidFill>
                  <a:schemeClr val="tx1"/>
                </a:solidFill>
                <a:latin typeface="Times New Roman" pitchFamily="18" charset="0"/>
                <a:cs typeface="Times New Roman" pitchFamily="18" charset="0"/>
              </a:rPr>
              <a:t>FRONT END</a:t>
            </a:r>
            <a:r>
              <a:rPr lang="en-US" dirty="0" smtClean="0"/>
              <a:t/>
            </a:r>
            <a:br>
              <a:rPr lang="en-US" dirty="0" smtClean="0"/>
            </a:br>
            <a:endParaRPr lang="en-US" dirty="0"/>
          </a:p>
        </p:txBody>
      </p:sp>
      <p:sp>
        <p:nvSpPr>
          <p:cNvPr id="3" name="Content Placeholder 2"/>
          <p:cNvSpPr>
            <a:spLocks noGrp="1"/>
          </p:cNvSpPr>
          <p:nvPr>
            <p:ph idx="1"/>
          </p:nvPr>
        </p:nvSpPr>
        <p:spPr>
          <a:xfrm>
            <a:off x="1435608" y="928670"/>
            <a:ext cx="7498080" cy="5319730"/>
          </a:xfrm>
        </p:spPr>
        <p:txBody>
          <a:bodyPr/>
          <a:lstStyle/>
          <a:p>
            <a:pPr>
              <a:buFont typeface="Wingdings" pitchFamily="2" charset="2"/>
              <a:buChar char="v"/>
            </a:pPr>
            <a:r>
              <a:rPr lang="en-IN" dirty="0" smtClean="0">
                <a:latin typeface="Times New Roman" pitchFamily="18" charset="0"/>
                <a:cs typeface="Times New Roman" pitchFamily="18" charset="0"/>
              </a:rPr>
              <a:t>HTML</a:t>
            </a:r>
          </a:p>
          <a:p>
            <a:pPr>
              <a:buFont typeface="Wingdings" pitchFamily="2" charset="2"/>
              <a:buChar char="v"/>
            </a:pPr>
            <a:r>
              <a:rPr lang="en-IN" dirty="0" smtClean="0">
                <a:latin typeface="Times New Roman" pitchFamily="18" charset="0"/>
                <a:cs typeface="Times New Roman" pitchFamily="18" charset="0"/>
              </a:rPr>
              <a:t>CSS </a:t>
            </a:r>
          </a:p>
          <a:p>
            <a:pPr>
              <a:buFont typeface="Wingdings" pitchFamily="2" charset="2"/>
              <a:buChar char="v"/>
            </a:pPr>
            <a:r>
              <a:rPr lang="en-IN" dirty="0" smtClean="0">
                <a:latin typeface="Times New Roman" pitchFamily="18" charset="0"/>
                <a:cs typeface="Times New Roman" pitchFamily="18" charset="0"/>
              </a:rPr>
              <a:t>BOOTSTRAP</a:t>
            </a:r>
          </a:p>
          <a:p>
            <a:pPr>
              <a:buFont typeface="Wingdings" pitchFamily="2" charset="2"/>
              <a:buChar char="v"/>
            </a:pPr>
            <a:endParaRPr lang="en-IN" dirty="0" smtClean="0">
              <a:latin typeface="Times New Roman" pitchFamily="18" charset="0"/>
              <a:cs typeface="Times New Roman" pitchFamily="18" charset="0"/>
            </a:endParaRPr>
          </a:p>
          <a:p>
            <a:pPr>
              <a:buNone/>
            </a:pPr>
            <a:r>
              <a:rPr lang="en-IN" b="1" dirty="0" smtClean="0">
                <a:latin typeface="Times New Roman" pitchFamily="18" charset="0"/>
                <a:cs typeface="Times New Roman" pitchFamily="18" charset="0"/>
              </a:rPr>
              <a:t>CONNECTER : </a:t>
            </a:r>
            <a:r>
              <a:rPr lang="en-IN" sz="2800" dirty="0" smtClean="0">
                <a:latin typeface="Times New Roman" pitchFamily="18" charset="0"/>
                <a:cs typeface="Times New Roman" pitchFamily="18" charset="0"/>
              </a:rPr>
              <a:t>PHP</a:t>
            </a:r>
          </a:p>
          <a:p>
            <a:pPr>
              <a:buNone/>
            </a:pPr>
            <a:endParaRPr lang="en-IN" b="1" dirty="0" smtClean="0">
              <a:latin typeface="Times New Roman" pitchFamily="18" charset="0"/>
              <a:cs typeface="Times New Roman" pitchFamily="18" charset="0"/>
            </a:endParaRPr>
          </a:p>
          <a:p>
            <a:pPr>
              <a:buNone/>
            </a:pPr>
            <a:r>
              <a:rPr lang="en-IN" sz="3600" b="1" dirty="0" smtClean="0">
                <a:effectLst>
                  <a:outerShdw blurRad="38100" dist="38100" dir="2700000" algn="tl">
                    <a:srgbClr val="000000">
                      <a:alpha val="43137"/>
                    </a:srgbClr>
                  </a:outerShdw>
                </a:effectLst>
                <a:latin typeface="Times New Roman" pitchFamily="18" charset="0"/>
                <a:cs typeface="Times New Roman" pitchFamily="18" charset="0"/>
              </a:rPr>
              <a:t>BACK END</a:t>
            </a:r>
          </a:p>
          <a:p>
            <a:pPr>
              <a:buFont typeface="Wingdings" pitchFamily="2" charset="2"/>
              <a:buChar char="v"/>
            </a:pPr>
            <a:r>
              <a:rPr lang="en-IN" dirty="0" smtClean="0">
                <a:latin typeface="Times New Roman" pitchFamily="18" charset="0"/>
                <a:cs typeface="Times New Roman" pitchFamily="18" charset="0"/>
              </a:rPr>
              <a:t>MY SQL</a:t>
            </a:r>
            <a:endParaRPr lang="en-US" sz="3600" dirty="0">
              <a:latin typeface="Times New Roman" pitchFamily="18" charset="0"/>
              <a:cs typeface="Times New Roman" pitchFamily="18" charset="0"/>
            </a:endParaRPr>
          </a:p>
        </p:txBody>
      </p:sp>
    </p:spTree>
  </p:cSld>
  <p:clrMapOvr>
    <a:masterClrMapping/>
  </p:clrMapOvr>
  <p:transition>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432560" y="359898"/>
            <a:ext cx="7406640" cy="1340910"/>
          </a:xfrm>
        </p:spPr>
        <p:txBody>
          <a:bodyPr>
            <a:normAutofit fontScale="90000"/>
          </a:bodyPr>
          <a:lstStyle/>
          <a:p>
            <a:r>
              <a:rPr lang="en-IN" b="1" dirty="0" smtClean="0">
                <a:solidFill>
                  <a:schemeClr val="tx1"/>
                </a:solidFill>
                <a:latin typeface="Times New Roman" pitchFamily="18" charset="0"/>
                <a:cs typeface="Times New Roman" pitchFamily="18" charset="0"/>
              </a:rPr>
              <a:t>  USER  MODULE </a:t>
            </a:r>
            <a:br>
              <a:rPr lang="en-IN" b="1" dirty="0" smtClean="0">
                <a:solidFill>
                  <a:schemeClr val="tx1"/>
                </a:solidFill>
                <a:latin typeface="Times New Roman" pitchFamily="18" charset="0"/>
                <a:cs typeface="Times New Roman" pitchFamily="18" charset="0"/>
              </a:rPr>
            </a:br>
            <a:endParaRPr lang="en-US" dirty="0"/>
          </a:p>
        </p:txBody>
      </p:sp>
      <p:sp>
        <p:nvSpPr>
          <p:cNvPr id="7" name="Subtitle 6"/>
          <p:cNvSpPr>
            <a:spLocks noGrp="1"/>
          </p:cNvSpPr>
          <p:nvPr>
            <p:ph type="subTitle" idx="1"/>
          </p:nvPr>
        </p:nvSpPr>
        <p:spPr>
          <a:xfrm>
            <a:off x="1432560" y="1700808"/>
            <a:ext cx="7406640" cy="4657150"/>
          </a:xfrm>
        </p:spPr>
        <p:txBody>
          <a:bodyPr>
            <a:normAutofit/>
          </a:bodyPr>
          <a:lstStyle/>
          <a:p>
            <a:pPr>
              <a:buFont typeface="Wingdings" pitchFamily="2" charset="2"/>
              <a:buChar char="§"/>
            </a:pPr>
            <a:r>
              <a:rPr lang="en-IN" dirty="0" smtClean="0">
                <a:latin typeface="Times New Roman" pitchFamily="18" charset="0"/>
                <a:cs typeface="Times New Roman" pitchFamily="18" charset="0"/>
              </a:rPr>
              <a:t>	Home</a:t>
            </a:r>
          </a:p>
          <a:p>
            <a:pPr>
              <a:buFont typeface="Wingdings" pitchFamily="2" charset="2"/>
              <a:buChar char="§"/>
            </a:pPr>
            <a:r>
              <a:rPr lang="en-IN" dirty="0" smtClean="0">
                <a:latin typeface="Times New Roman" pitchFamily="18" charset="0"/>
                <a:cs typeface="Times New Roman" pitchFamily="18" charset="0"/>
              </a:rPr>
              <a:t>	Laptop spare</a:t>
            </a:r>
          </a:p>
          <a:p>
            <a:pPr>
              <a:buFont typeface="Wingdings" pitchFamily="2" charset="2"/>
              <a:buChar char="§"/>
            </a:pPr>
            <a:r>
              <a:rPr lang="en-IN" dirty="0" smtClean="0">
                <a:latin typeface="Times New Roman" pitchFamily="18" charset="0"/>
                <a:cs typeface="Times New Roman" pitchFamily="18" charset="0"/>
              </a:rPr>
              <a:t>	Accessories</a:t>
            </a:r>
          </a:p>
          <a:p>
            <a:pPr>
              <a:buFont typeface="Wingdings" pitchFamily="2" charset="2"/>
              <a:buChar char="§"/>
            </a:pPr>
            <a:r>
              <a:rPr lang="en-IN" dirty="0" smtClean="0">
                <a:latin typeface="Times New Roman" pitchFamily="18" charset="0"/>
                <a:cs typeface="Times New Roman" pitchFamily="18" charset="0"/>
              </a:rPr>
              <a:t>	Contacts Us</a:t>
            </a:r>
          </a:p>
          <a:p>
            <a:pPr>
              <a:buFont typeface="Wingdings" pitchFamily="2" charset="2"/>
              <a:buChar char="§"/>
            </a:pPr>
            <a:r>
              <a:rPr lang="en-IN" dirty="0" smtClean="0">
                <a:latin typeface="Times New Roman" pitchFamily="18" charset="0"/>
                <a:cs typeface="Times New Roman" pitchFamily="18" charset="0"/>
              </a:rPr>
              <a:t>          Customize Order</a:t>
            </a:r>
          </a:p>
          <a:p>
            <a:endParaRPr lang="en-IN" dirty="0" smtClean="0">
              <a:latin typeface="Times New Roman" pitchFamily="18" charset="0"/>
              <a:cs typeface="Times New Roman" pitchFamily="18" charset="0"/>
            </a:endParaRPr>
          </a:p>
          <a:p>
            <a:endParaRPr lang="en-US" dirty="0"/>
          </a:p>
        </p:txBody>
      </p:sp>
    </p:spTree>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1124886"/>
          </a:xfrm>
        </p:spPr>
        <p:txBody>
          <a:bodyPr/>
          <a:lstStyle/>
          <a:p>
            <a:r>
              <a:rPr lang="en-US" dirty="0" smtClean="0"/>
              <a:t>ADMIN MODULE</a:t>
            </a:r>
            <a:endParaRPr lang="en-US" dirty="0"/>
          </a:p>
        </p:txBody>
      </p:sp>
      <p:sp>
        <p:nvSpPr>
          <p:cNvPr id="3" name="Subtitle 2"/>
          <p:cNvSpPr>
            <a:spLocks noGrp="1"/>
          </p:cNvSpPr>
          <p:nvPr>
            <p:ph type="subTitle" idx="1"/>
          </p:nvPr>
        </p:nvSpPr>
        <p:spPr>
          <a:xfrm>
            <a:off x="1432560" y="1850064"/>
            <a:ext cx="7406640" cy="4531264"/>
          </a:xfrm>
        </p:spPr>
        <p:txBody>
          <a:bodyPr/>
          <a:lstStyle/>
          <a:p>
            <a:pPr marL="484632" indent="-457200">
              <a:buFont typeface="Wingdings" pitchFamily="2" charset="2"/>
              <a:buChar char="§"/>
            </a:pPr>
            <a:r>
              <a:rPr lang="en-US" dirty="0" smtClean="0"/>
              <a:t>Home</a:t>
            </a:r>
          </a:p>
          <a:p>
            <a:pPr marL="484632" indent="-457200">
              <a:buFont typeface="Wingdings" pitchFamily="2" charset="2"/>
              <a:buChar char="§"/>
            </a:pPr>
            <a:r>
              <a:rPr lang="en-US" dirty="0" smtClean="0"/>
              <a:t>Add Product</a:t>
            </a:r>
          </a:p>
          <a:p>
            <a:pPr marL="484632" indent="-457200">
              <a:buFont typeface="Wingdings" pitchFamily="2" charset="2"/>
              <a:buChar char="§"/>
            </a:pPr>
            <a:r>
              <a:rPr lang="en-US" smtClean="0"/>
              <a:t>Add Accessories</a:t>
            </a:r>
            <a:endParaRPr lang="en-US" dirty="0" smtClean="0"/>
          </a:p>
          <a:p>
            <a:pPr marL="484632" indent="-457200">
              <a:buFont typeface="Wingdings" pitchFamily="2" charset="2"/>
              <a:buChar char="§"/>
            </a:pPr>
            <a:r>
              <a:rPr lang="en-US" dirty="0" smtClean="0"/>
              <a:t>All Product</a:t>
            </a:r>
          </a:p>
          <a:p>
            <a:pPr marL="484632" indent="-457200">
              <a:buFont typeface="Wingdings" pitchFamily="2" charset="2"/>
              <a:buChar char="§"/>
            </a:pPr>
            <a:r>
              <a:rPr lang="en-US" dirty="0" smtClean="0"/>
              <a:t>All Accessories</a:t>
            </a:r>
          </a:p>
          <a:p>
            <a:pPr marL="484632" indent="-457200">
              <a:buFont typeface="Wingdings" pitchFamily="2" charset="2"/>
              <a:buChar char="§"/>
            </a:pPr>
            <a:r>
              <a:rPr lang="en-US" dirty="0" smtClean="0"/>
              <a:t>Customize Orders</a:t>
            </a:r>
          </a:p>
          <a:p>
            <a:pPr marL="484632" indent="-457200">
              <a:buFont typeface="Wingdings" pitchFamily="2" charset="2"/>
              <a:buChar char="§"/>
            </a:pPr>
            <a:r>
              <a:rPr lang="en-US" dirty="0" smtClean="0"/>
              <a:t>Orders</a:t>
            </a:r>
            <a:endParaRPr lang="en-US" dirty="0"/>
          </a:p>
        </p:txBody>
      </p:sp>
    </p:spTree>
    <p:extLst>
      <p:ext uri="{BB962C8B-B14F-4D97-AF65-F5344CB8AC3E}">
        <p14:creationId xmlns:p14="http://schemas.microsoft.com/office/powerpoint/2010/main" xmlns="" val="22548118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292</TotalTime>
  <Words>392</Words>
  <Application>Microsoft Office PowerPoint</Application>
  <PresentationFormat>On-screen Show (4:3)</PresentationFormat>
  <Paragraphs>104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Solstice</vt:lpstr>
      <vt:lpstr>    GOVERNMENT ARTS  COLLEGE FOR WOMEN,    SALEM-08       (AFFILIATED TO PERIYAR UNIVERSITY,SALEM-11)</vt:lpstr>
      <vt:lpstr>   E-COMMERCE WEBSITE FOR SALESING LAPTOP SAPRES AND ACCESSORIES</vt:lpstr>
      <vt:lpstr>         INTRODUCTION</vt:lpstr>
      <vt:lpstr>ABSTRACT</vt:lpstr>
      <vt:lpstr>SYSTEM  ANALYSIS </vt:lpstr>
      <vt:lpstr>SYSTEM REQUIREMENT SPECIFICATION</vt:lpstr>
      <vt:lpstr>FRONT END </vt:lpstr>
      <vt:lpstr>  USER  MODULE  </vt:lpstr>
      <vt:lpstr>ADMIN MODULE</vt:lpstr>
      <vt:lpstr>SYSTEM TESTING </vt:lpstr>
      <vt:lpstr>FUNCTIONAL TESTING :</vt:lpstr>
      <vt:lpstr>DATA FLOW DIAGRAM(DFD)</vt:lpstr>
      <vt:lpstr>      FLOW DIAGRAM :                           </vt:lpstr>
      <vt:lpstr>     HOME PAGE               </vt:lpstr>
      <vt:lpstr>Slide 15</vt:lpstr>
      <vt:lpstr>CONCLUSION</vt:lpstr>
      <vt:lpstr>              REFERENCE</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WEBSITE OF  COMPUTER COMPONETN</dc:title>
  <dc:creator>ELCOT</dc:creator>
  <cp:lastModifiedBy>ELCOT</cp:lastModifiedBy>
  <cp:revision>39</cp:revision>
  <dcterms:created xsi:type="dcterms:W3CDTF">2024-03-27T04:21:06Z</dcterms:created>
  <dcterms:modified xsi:type="dcterms:W3CDTF">2024-04-02T05:08:10Z</dcterms:modified>
</cp:coreProperties>
</file>