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mbria" panose="02040503050406030204" pitchFamily="18" charset="0"/>
      <p:regular r:id="rId9"/>
      <p:bold r:id="rId10"/>
      <p:italic r:id="rId11"/>
      <p:boldItalic r:id="rId12"/>
    </p:embeddedFont>
    <p:embeddedFont>
      <p:font typeface="Cambria Bold"/>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1" d="100"/>
          <a:sy n="31" d="100"/>
        </p:scale>
        <p:origin x="10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grpSp>
        <p:nvGrpSpPr>
          <p:cNvPr id="2" name="Group 2"/>
          <p:cNvGrpSpPr/>
          <p:nvPr/>
        </p:nvGrpSpPr>
        <p:grpSpPr>
          <a:xfrm>
            <a:off x="9292449" y="0"/>
            <a:ext cx="8995551" cy="10287000"/>
            <a:chOff x="0" y="0"/>
            <a:chExt cx="2369199" cy="2709333"/>
          </a:xfrm>
        </p:grpSpPr>
        <p:sp>
          <p:nvSpPr>
            <p:cNvPr id="3" name="Freeform 3"/>
            <p:cNvSpPr/>
            <p:nvPr/>
          </p:nvSpPr>
          <p:spPr>
            <a:xfrm>
              <a:off x="0" y="0"/>
              <a:ext cx="2369199" cy="2709333"/>
            </a:xfrm>
            <a:custGeom>
              <a:avLst/>
              <a:gdLst/>
              <a:ahLst/>
              <a:cxnLst/>
              <a:rect l="l" t="t" r="r" b="b"/>
              <a:pathLst>
                <a:path w="2369199" h="2709333">
                  <a:moveTo>
                    <a:pt x="0" y="0"/>
                  </a:moveTo>
                  <a:lnTo>
                    <a:pt x="2369199" y="0"/>
                  </a:lnTo>
                  <a:lnTo>
                    <a:pt x="2369199" y="2709333"/>
                  </a:lnTo>
                  <a:lnTo>
                    <a:pt x="0" y="2709333"/>
                  </a:lnTo>
                  <a:close/>
                </a:path>
              </a:pathLst>
            </a:custGeom>
            <a:solidFill>
              <a:srgbClr val="598C71"/>
            </a:solidFill>
          </p:spPr>
          <p:txBody>
            <a:bodyPr/>
            <a:lstStyle/>
            <a:p>
              <a:endParaRPr lang="en-IN"/>
            </a:p>
          </p:txBody>
        </p:sp>
        <p:sp>
          <p:nvSpPr>
            <p:cNvPr id="4" name="TextBox 4"/>
            <p:cNvSpPr txBox="1"/>
            <p:nvPr/>
          </p:nvSpPr>
          <p:spPr>
            <a:xfrm>
              <a:off x="0" y="-57150"/>
              <a:ext cx="2369199" cy="2766483"/>
            </a:xfrm>
            <a:prstGeom prst="rect">
              <a:avLst/>
            </a:prstGeom>
          </p:spPr>
          <p:txBody>
            <a:bodyPr lIns="50800" tIns="50800" rIns="50800" bIns="50800" rtlCol="0" anchor="ctr"/>
            <a:lstStyle/>
            <a:p>
              <a:pPr algn="ctr">
                <a:lnSpc>
                  <a:spcPts val="3359"/>
                </a:lnSpc>
              </a:pPr>
              <a:endParaRPr/>
            </a:p>
          </p:txBody>
        </p:sp>
      </p:grpSp>
      <p:sp>
        <p:nvSpPr>
          <p:cNvPr id="5" name="TextBox 5"/>
          <p:cNvSpPr txBox="1"/>
          <p:nvPr/>
        </p:nvSpPr>
        <p:spPr>
          <a:xfrm>
            <a:off x="874729" y="3317973"/>
            <a:ext cx="7810824" cy="2862488"/>
          </a:xfrm>
          <a:prstGeom prst="rect">
            <a:avLst/>
          </a:prstGeom>
        </p:spPr>
        <p:txBody>
          <a:bodyPr lIns="0" tIns="0" rIns="0" bIns="0" rtlCol="0" anchor="t">
            <a:spAutoFit/>
          </a:bodyPr>
          <a:lstStyle/>
          <a:p>
            <a:pPr algn="ctr">
              <a:lnSpc>
                <a:spcPts val="7600"/>
              </a:lnSpc>
            </a:pPr>
            <a:r>
              <a:rPr lang="en-US" sz="5428" b="1">
                <a:solidFill>
                  <a:srgbClr val="125B50"/>
                </a:solidFill>
                <a:latin typeface="Cambria Bold"/>
                <a:ea typeface="Cambria Bold"/>
                <a:cs typeface="Cambria Bold"/>
                <a:sym typeface="Cambria Bold"/>
              </a:rPr>
              <a:t>TOP 10 TRENDING PRODUCTS ON </a:t>
            </a:r>
          </a:p>
          <a:p>
            <a:pPr algn="ctr">
              <a:lnSpc>
                <a:spcPts val="7600"/>
              </a:lnSpc>
              <a:spcBef>
                <a:spcPct val="0"/>
              </a:spcBef>
            </a:pPr>
            <a:r>
              <a:rPr lang="en-US" sz="5428" b="1">
                <a:solidFill>
                  <a:srgbClr val="125B50"/>
                </a:solidFill>
                <a:latin typeface="Cambria Bold"/>
                <a:ea typeface="Cambria Bold"/>
                <a:cs typeface="Cambria Bold"/>
                <a:sym typeface="Cambria Bold"/>
              </a:rPr>
              <a:t>E-COMMERCE WEBSITE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0" y="0"/>
            <a:ext cx="2273981" cy="10287000"/>
          </a:xfrm>
          <a:custGeom>
            <a:avLst/>
            <a:gdLst/>
            <a:ahLst/>
            <a:cxnLst/>
            <a:rect l="l" t="t" r="r" b="b"/>
            <a:pathLst>
              <a:path w="2273981" h="10287000">
                <a:moveTo>
                  <a:pt x="0" y="0"/>
                </a:moveTo>
                <a:lnTo>
                  <a:pt x="2273981" y="0"/>
                </a:lnTo>
                <a:lnTo>
                  <a:pt x="2273981" y="10287000"/>
                </a:lnTo>
                <a:lnTo>
                  <a:pt x="0" y="10287000"/>
                </a:lnTo>
                <a:lnTo>
                  <a:pt x="0" y="0"/>
                </a:lnTo>
                <a:close/>
              </a:path>
            </a:pathLst>
          </a:custGeom>
          <a:blipFill>
            <a:blip r:embed="rId2"/>
            <a:stretch>
              <a:fillRect l="-490995" r="-87996"/>
            </a:stretch>
          </a:blipFill>
        </p:spPr>
        <p:txBody>
          <a:bodyPr/>
          <a:lstStyle/>
          <a:p>
            <a:endParaRPr lang="en-IN"/>
          </a:p>
        </p:txBody>
      </p:sp>
      <p:sp>
        <p:nvSpPr>
          <p:cNvPr id="3" name="Freeform 3"/>
          <p:cNvSpPr/>
          <p:nvPr/>
        </p:nvSpPr>
        <p:spPr>
          <a:xfrm>
            <a:off x="11457276" y="3238051"/>
            <a:ext cx="6388204" cy="5816454"/>
          </a:xfrm>
          <a:custGeom>
            <a:avLst/>
            <a:gdLst/>
            <a:ahLst/>
            <a:cxnLst/>
            <a:rect l="l" t="t" r="r" b="b"/>
            <a:pathLst>
              <a:path w="6388204" h="5816454">
                <a:moveTo>
                  <a:pt x="0" y="0"/>
                </a:moveTo>
                <a:lnTo>
                  <a:pt x="6388204" y="0"/>
                </a:lnTo>
                <a:lnTo>
                  <a:pt x="6388204" y="5816454"/>
                </a:lnTo>
                <a:lnTo>
                  <a:pt x="0" y="5816454"/>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4091936" y="9510857"/>
            <a:ext cx="3167364" cy="415290"/>
          </a:xfrm>
          <a:prstGeom prst="rect">
            <a:avLst/>
          </a:prstGeom>
        </p:spPr>
        <p:txBody>
          <a:bodyPr lIns="0" tIns="0" rIns="0" bIns="0" rtlCol="0" anchor="t">
            <a:spAutoFit/>
          </a:bodyPr>
          <a:lstStyle/>
          <a:p>
            <a:pPr algn="r">
              <a:lnSpc>
                <a:spcPts val="3359"/>
              </a:lnSpc>
            </a:pPr>
            <a:r>
              <a:rPr lang="en-US" sz="2400">
                <a:solidFill>
                  <a:srgbClr val="125B50"/>
                </a:solidFill>
                <a:latin typeface="Cambria"/>
                <a:ea typeface="Cambria"/>
                <a:cs typeface="Cambria"/>
                <a:sym typeface="Cambria"/>
              </a:rPr>
              <a:t>2</a:t>
            </a:r>
          </a:p>
        </p:txBody>
      </p:sp>
      <p:sp>
        <p:nvSpPr>
          <p:cNvPr id="5" name="TextBox 5"/>
          <p:cNvSpPr txBox="1"/>
          <p:nvPr/>
        </p:nvSpPr>
        <p:spPr>
          <a:xfrm>
            <a:off x="2461036" y="2407471"/>
            <a:ext cx="8234910" cy="830580"/>
          </a:xfrm>
          <a:prstGeom prst="rect">
            <a:avLst/>
          </a:prstGeom>
        </p:spPr>
        <p:txBody>
          <a:bodyPr lIns="0" tIns="0" rIns="0" bIns="0" rtlCol="0" anchor="t">
            <a:spAutoFit/>
          </a:bodyPr>
          <a:lstStyle/>
          <a:p>
            <a:pPr algn="l">
              <a:lnSpc>
                <a:spcPts val="6719"/>
              </a:lnSpc>
            </a:pPr>
            <a:r>
              <a:rPr lang="en-US" sz="4800" b="1">
                <a:solidFill>
                  <a:srgbClr val="125B50"/>
                </a:solidFill>
                <a:latin typeface="Cambria Bold"/>
                <a:ea typeface="Cambria Bold"/>
                <a:cs typeface="Cambria Bold"/>
                <a:sym typeface="Cambria Bold"/>
              </a:rPr>
              <a:t>PROBLEM STATEMENT</a:t>
            </a:r>
          </a:p>
        </p:txBody>
      </p:sp>
      <p:sp>
        <p:nvSpPr>
          <p:cNvPr id="6" name="TextBox 6"/>
          <p:cNvSpPr txBox="1"/>
          <p:nvPr/>
        </p:nvSpPr>
        <p:spPr>
          <a:xfrm>
            <a:off x="2461036" y="4279290"/>
            <a:ext cx="8431789" cy="2564765"/>
          </a:xfrm>
          <a:prstGeom prst="rect">
            <a:avLst/>
          </a:prstGeom>
        </p:spPr>
        <p:txBody>
          <a:bodyPr lIns="0" tIns="0" rIns="0" bIns="0" rtlCol="0" anchor="t">
            <a:spAutoFit/>
          </a:bodyPr>
          <a:lstStyle/>
          <a:p>
            <a:pPr algn="just">
              <a:lnSpc>
                <a:spcPts val="4059"/>
              </a:lnSpc>
              <a:spcBef>
                <a:spcPct val="0"/>
              </a:spcBef>
            </a:pPr>
            <a:r>
              <a:rPr lang="en-US" sz="2899">
                <a:solidFill>
                  <a:srgbClr val="000000"/>
                </a:solidFill>
                <a:latin typeface="Cambria"/>
                <a:ea typeface="Cambria"/>
                <a:cs typeface="Cambria"/>
                <a:sym typeface="Cambria"/>
              </a:rPr>
              <a:t>        E-commerce platforms often face challenges in identifying trending products due to massive datasets. This project aims to analyze customer purchase data to determine the top 10 trending products based on sales.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4091936" y="9510857"/>
            <a:ext cx="3167364" cy="415290"/>
          </a:xfrm>
          <a:prstGeom prst="rect">
            <a:avLst/>
          </a:prstGeom>
        </p:spPr>
        <p:txBody>
          <a:bodyPr lIns="0" tIns="0" rIns="0" bIns="0" rtlCol="0" anchor="t">
            <a:spAutoFit/>
          </a:bodyPr>
          <a:lstStyle/>
          <a:p>
            <a:pPr algn="r">
              <a:lnSpc>
                <a:spcPts val="3359"/>
              </a:lnSpc>
            </a:pPr>
            <a:r>
              <a:rPr lang="en-US" sz="2400">
                <a:solidFill>
                  <a:srgbClr val="125B50"/>
                </a:solidFill>
                <a:latin typeface="Cambria"/>
                <a:ea typeface="Cambria"/>
                <a:cs typeface="Cambria"/>
                <a:sym typeface="Cambria"/>
              </a:rPr>
              <a:t>3</a:t>
            </a:r>
          </a:p>
        </p:txBody>
      </p:sp>
      <p:sp>
        <p:nvSpPr>
          <p:cNvPr id="3" name="Freeform 3"/>
          <p:cNvSpPr/>
          <p:nvPr/>
        </p:nvSpPr>
        <p:spPr>
          <a:xfrm>
            <a:off x="16021464" y="0"/>
            <a:ext cx="2266536" cy="10287000"/>
          </a:xfrm>
          <a:custGeom>
            <a:avLst/>
            <a:gdLst/>
            <a:ahLst/>
            <a:cxnLst/>
            <a:rect l="l" t="t" r="r" b="b"/>
            <a:pathLst>
              <a:path w="2266536" h="10287000">
                <a:moveTo>
                  <a:pt x="0" y="0"/>
                </a:moveTo>
                <a:lnTo>
                  <a:pt x="2266536" y="0"/>
                </a:lnTo>
                <a:lnTo>
                  <a:pt x="2266536" y="10287000"/>
                </a:lnTo>
                <a:lnTo>
                  <a:pt x="0" y="10287000"/>
                </a:lnTo>
                <a:lnTo>
                  <a:pt x="0" y="0"/>
                </a:lnTo>
                <a:close/>
              </a:path>
            </a:pathLst>
          </a:custGeom>
          <a:blipFill>
            <a:blip r:embed="rId2"/>
            <a:stretch>
              <a:fillRect l="-692" t="-20016" r="-716884"/>
            </a:stretch>
          </a:blipFill>
        </p:spPr>
        <p:txBody>
          <a:bodyPr/>
          <a:lstStyle/>
          <a:p>
            <a:endParaRPr lang="en-IN"/>
          </a:p>
        </p:txBody>
      </p:sp>
      <p:sp>
        <p:nvSpPr>
          <p:cNvPr id="4" name="TextBox 4"/>
          <p:cNvSpPr txBox="1"/>
          <p:nvPr/>
        </p:nvSpPr>
        <p:spPr>
          <a:xfrm>
            <a:off x="2298875" y="172400"/>
            <a:ext cx="3917156" cy="688976"/>
          </a:xfrm>
          <a:prstGeom prst="rect">
            <a:avLst/>
          </a:prstGeom>
        </p:spPr>
        <p:txBody>
          <a:bodyPr lIns="0" tIns="0" rIns="0" bIns="0" rtlCol="0" anchor="t">
            <a:spAutoFit/>
          </a:bodyPr>
          <a:lstStyle/>
          <a:p>
            <a:pPr algn="ctr">
              <a:lnSpc>
                <a:spcPts val="5599"/>
              </a:lnSpc>
              <a:spcBef>
                <a:spcPct val="0"/>
              </a:spcBef>
            </a:pPr>
            <a:r>
              <a:rPr lang="en-US" sz="3999" b="1">
                <a:solidFill>
                  <a:srgbClr val="125B50"/>
                </a:solidFill>
                <a:latin typeface="Cambria Bold"/>
                <a:ea typeface="Cambria Bold"/>
                <a:cs typeface="Cambria Bold"/>
                <a:sym typeface="Cambria Bold"/>
              </a:rPr>
              <a:t>FLOW DIAGRAM</a:t>
            </a:r>
            <a:r>
              <a:rPr lang="en-US" sz="3999" b="1">
                <a:solidFill>
                  <a:srgbClr val="2E446B"/>
                </a:solidFill>
                <a:latin typeface="Cambria Bold"/>
                <a:ea typeface="Cambria Bold"/>
                <a:cs typeface="Cambria Bold"/>
                <a:sym typeface="Cambria Bold"/>
              </a:rPr>
              <a:t> </a:t>
            </a:r>
          </a:p>
        </p:txBody>
      </p:sp>
      <p:sp>
        <p:nvSpPr>
          <p:cNvPr id="5" name="TextBox 5"/>
          <p:cNvSpPr txBox="1"/>
          <p:nvPr/>
        </p:nvSpPr>
        <p:spPr>
          <a:xfrm>
            <a:off x="7464441" y="952500"/>
            <a:ext cx="3359118" cy="573406"/>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Cambria"/>
                <a:ea typeface="Cambria"/>
                <a:cs typeface="Cambria"/>
                <a:sym typeface="Cambria"/>
              </a:rPr>
              <a:t>Load CSV Dataset</a:t>
            </a:r>
          </a:p>
        </p:txBody>
      </p:sp>
      <p:sp>
        <p:nvSpPr>
          <p:cNvPr id="6" name="AutoShape 6"/>
          <p:cNvSpPr/>
          <p:nvPr/>
        </p:nvSpPr>
        <p:spPr>
          <a:xfrm>
            <a:off x="9144000" y="1525906"/>
            <a:ext cx="0" cy="914052"/>
          </a:xfrm>
          <a:prstGeom prst="line">
            <a:avLst/>
          </a:prstGeom>
          <a:ln w="38100" cap="flat">
            <a:solidFill>
              <a:srgbClr val="000000"/>
            </a:solidFill>
            <a:prstDash val="solid"/>
            <a:headEnd type="none" w="sm" len="sm"/>
            <a:tailEnd type="triangle" w="lg" len="med"/>
          </a:ln>
        </p:spPr>
        <p:txBody>
          <a:bodyPr/>
          <a:lstStyle/>
          <a:p>
            <a:endParaRPr lang="en-IN"/>
          </a:p>
        </p:txBody>
      </p:sp>
      <p:sp>
        <p:nvSpPr>
          <p:cNvPr id="7" name="TextBox 7"/>
          <p:cNvSpPr txBox="1"/>
          <p:nvPr/>
        </p:nvSpPr>
        <p:spPr>
          <a:xfrm>
            <a:off x="7464441" y="2373282"/>
            <a:ext cx="3359118" cy="1109346"/>
          </a:xfrm>
          <a:prstGeom prst="rect">
            <a:avLst/>
          </a:prstGeom>
        </p:spPr>
        <p:txBody>
          <a:bodyPr lIns="0" tIns="0" rIns="0" bIns="0" rtlCol="0" anchor="t">
            <a:spAutoFit/>
          </a:bodyPr>
          <a:lstStyle/>
          <a:p>
            <a:pPr algn="ctr">
              <a:lnSpc>
                <a:spcPts val="4479"/>
              </a:lnSpc>
              <a:spcBef>
                <a:spcPct val="0"/>
              </a:spcBef>
            </a:pPr>
            <a:r>
              <a:rPr lang="en-US" sz="3199">
                <a:solidFill>
                  <a:srgbClr val="000000"/>
                </a:solidFill>
                <a:latin typeface="Cambria"/>
                <a:ea typeface="Cambria"/>
                <a:cs typeface="Cambria"/>
                <a:sym typeface="Cambria"/>
              </a:rPr>
              <a:t>Clean and Filter Data</a:t>
            </a:r>
          </a:p>
        </p:txBody>
      </p:sp>
      <p:sp>
        <p:nvSpPr>
          <p:cNvPr id="8" name="AutoShape 8"/>
          <p:cNvSpPr/>
          <p:nvPr/>
        </p:nvSpPr>
        <p:spPr>
          <a:xfrm>
            <a:off x="9144000" y="3482628"/>
            <a:ext cx="0" cy="919879"/>
          </a:xfrm>
          <a:prstGeom prst="line">
            <a:avLst/>
          </a:prstGeom>
          <a:ln w="38100" cap="flat">
            <a:solidFill>
              <a:srgbClr val="000000"/>
            </a:solidFill>
            <a:prstDash val="solid"/>
            <a:headEnd type="none" w="sm" len="sm"/>
            <a:tailEnd type="triangle" w="lg" len="med"/>
          </a:ln>
        </p:spPr>
        <p:txBody>
          <a:bodyPr/>
          <a:lstStyle/>
          <a:p>
            <a:endParaRPr lang="en-IN"/>
          </a:p>
        </p:txBody>
      </p:sp>
      <p:sp>
        <p:nvSpPr>
          <p:cNvPr id="9" name="TextBox 9"/>
          <p:cNvSpPr txBox="1"/>
          <p:nvPr/>
        </p:nvSpPr>
        <p:spPr>
          <a:xfrm>
            <a:off x="7320822" y="4326307"/>
            <a:ext cx="3608257" cy="572907"/>
          </a:xfrm>
          <a:prstGeom prst="rect">
            <a:avLst/>
          </a:prstGeom>
        </p:spPr>
        <p:txBody>
          <a:bodyPr lIns="0" tIns="0" rIns="0" bIns="0" rtlCol="0" anchor="t">
            <a:spAutoFit/>
          </a:bodyPr>
          <a:lstStyle/>
          <a:p>
            <a:pPr algn="ctr">
              <a:lnSpc>
                <a:spcPts val="4647"/>
              </a:lnSpc>
              <a:spcBef>
                <a:spcPct val="0"/>
              </a:spcBef>
            </a:pPr>
            <a:r>
              <a:rPr lang="en-US" sz="3319">
                <a:solidFill>
                  <a:srgbClr val="000000"/>
                </a:solidFill>
                <a:latin typeface="Cambria"/>
                <a:ea typeface="Cambria"/>
                <a:cs typeface="Cambria"/>
                <a:sym typeface="Cambria"/>
              </a:rPr>
              <a:t>Analyse Data</a:t>
            </a:r>
          </a:p>
        </p:txBody>
      </p:sp>
      <p:sp>
        <p:nvSpPr>
          <p:cNvPr id="10" name="AutoShape 10"/>
          <p:cNvSpPr/>
          <p:nvPr/>
        </p:nvSpPr>
        <p:spPr>
          <a:xfrm>
            <a:off x="9124950" y="4899215"/>
            <a:ext cx="0" cy="927251"/>
          </a:xfrm>
          <a:prstGeom prst="line">
            <a:avLst/>
          </a:prstGeom>
          <a:ln w="38100" cap="flat">
            <a:solidFill>
              <a:srgbClr val="000000"/>
            </a:solidFill>
            <a:prstDash val="solid"/>
            <a:headEnd type="none" w="sm" len="sm"/>
            <a:tailEnd type="triangle" w="lg" len="med"/>
          </a:ln>
        </p:spPr>
        <p:txBody>
          <a:bodyPr/>
          <a:lstStyle/>
          <a:p>
            <a:endParaRPr lang="en-IN"/>
          </a:p>
        </p:txBody>
      </p:sp>
      <p:sp>
        <p:nvSpPr>
          <p:cNvPr id="11" name="TextBox 11"/>
          <p:cNvSpPr txBox="1"/>
          <p:nvPr/>
        </p:nvSpPr>
        <p:spPr>
          <a:xfrm>
            <a:off x="6911639" y="5746940"/>
            <a:ext cx="4388523" cy="1154429"/>
          </a:xfrm>
          <a:prstGeom prst="rect">
            <a:avLst/>
          </a:prstGeom>
        </p:spPr>
        <p:txBody>
          <a:bodyPr lIns="0" tIns="0" rIns="0" bIns="0" rtlCol="0" anchor="t">
            <a:spAutoFit/>
          </a:bodyPr>
          <a:lstStyle/>
          <a:p>
            <a:pPr algn="ctr">
              <a:lnSpc>
                <a:spcPts val="4620"/>
              </a:lnSpc>
              <a:spcBef>
                <a:spcPct val="0"/>
              </a:spcBef>
            </a:pPr>
            <a:r>
              <a:rPr lang="en-US" sz="3300">
                <a:solidFill>
                  <a:srgbClr val="000000"/>
                </a:solidFill>
                <a:latin typeface="Cambria"/>
                <a:ea typeface="Cambria"/>
                <a:cs typeface="Cambria"/>
                <a:sym typeface="Cambria"/>
              </a:rPr>
              <a:t>Sort Products by Popularity</a:t>
            </a:r>
          </a:p>
        </p:txBody>
      </p:sp>
      <p:sp>
        <p:nvSpPr>
          <p:cNvPr id="12" name="AutoShape 12"/>
          <p:cNvSpPr/>
          <p:nvPr/>
        </p:nvSpPr>
        <p:spPr>
          <a:xfrm>
            <a:off x="9105900" y="6901369"/>
            <a:ext cx="19050" cy="1032798"/>
          </a:xfrm>
          <a:prstGeom prst="line">
            <a:avLst/>
          </a:prstGeom>
          <a:ln w="38100" cap="flat">
            <a:solidFill>
              <a:srgbClr val="000000"/>
            </a:solidFill>
            <a:prstDash val="solid"/>
            <a:headEnd type="none" w="sm" len="sm"/>
            <a:tailEnd type="triangle" w="lg" len="med"/>
          </a:ln>
        </p:spPr>
        <p:txBody>
          <a:bodyPr/>
          <a:lstStyle/>
          <a:p>
            <a:endParaRPr lang="en-IN"/>
          </a:p>
        </p:txBody>
      </p:sp>
      <p:sp>
        <p:nvSpPr>
          <p:cNvPr id="13" name="TextBox 13"/>
          <p:cNvSpPr txBox="1"/>
          <p:nvPr/>
        </p:nvSpPr>
        <p:spPr>
          <a:xfrm>
            <a:off x="7320822" y="7858319"/>
            <a:ext cx="3979340" cy="1154431"/>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Cambria"/>
                <a:ea typeface="Cambria"/>
                <a:cs typeface="Cambria"/>
                <a:sym typeface="Cambria"/>
              </a:rPr>
              <a:t>Display Top 10 Products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flipH="1">
            <a:off x="0" y="0"/>
            <a:ext cx="2273981" cy="10287000"/>
          </a:xfrm>
          <a:custGeom>
            <a:avLst/>
            <a:gdLst/>
            <a:ahLst/>
            <a:cxnLst/>
            <a:rect l="l" t="t" r="r" b="b"/>
            <a:pathLst>
              <a:path w="2273981" h="10287000">
                <a:moveTo>
                  <a:pt x="2273981" y="0"/>
                </a:moveTo>
                <a:lnTo>
                  <a:pt x="0" y="0"/>
                </a:lnTo>
                <a:lnTo>
                  <a:pt x="0" y="10287000"/>
                </a:lnTo>
                <a:lnTo>
                  <a:pt x="2273981" y="10287000"/>
                </a:lnTo>
                <a:lnTo>
                  <a:pt x="2273981" y="0"/>
                </a:lnTo>
                <a:close/>
              </a:path>
            </a:pathLst>
          </a:custGeom>
          <a:blipFill>
            <a:blip r:embed="rId2"/>
            <a:stretch>
              <a:fillRect l="-490995" r="-87996"/>
            </a:stretch>
          </a:blipFill>
        </p:spPr>
        <p:txBody>
          <a:bodyPr/>
          <a:lstStyle/>
          <a:p>
            <a:endParaRPr lang="en-IN"/>
          </a:p>
        </p:txBody>
      </p:sp>
      <p:sp>
        <p:nvSpPr>
          <p:cNvPr id="3" name="Freeform 3"/>
          <p:cNvSpPr/>
          <p:nvPr/>
        </p:nvSpPr>
        <p:spPr>
          <a:xfrm>
            <a:off x="11315756" y="2644016"/>
            <a:ext cx="6390868" cy="5917470"/>
          </a:xfrm>
          <a:custGeom>
            <a:avLst/>
            <a:gdLst/>
            <a:ahLst/>
            <a:cxnLst/>
            <a:rect l="l" t="t" r="r" b="b"/>
            <a:pathLst>
              <a:path w="6390868" h="5917470">
                <a:moveTo>
                  <a:pt x="0" y="0"/>
                </a:moveTo>
                <a:lnTo>
                  <a:pt x="6390868" y="0"/>
                </a:lnTo>
                <a:lnTo>
                  <a:pt x="6390868" y="5917471"/>
                </a:lnTo>
                <a:lnTo>
                  <a:pt x="0" y="5917471"/>
                </a:lnTo>
                <a:lnTo>
                  <a:pt x="0" y="0"/>
                </a:lnTo>
                <a:close/>
              </a:path>
            </a:pathLst>
          </a:custGeom>
          <a:blipFill>
            <a:blip r:embed="rId3"/>
            <a:stretch>
              <a:fillRect/>
            </a:stretch>
          </a:blipFill>
        </p:spPr>
        <p:txBody>
          <a:bodyPr/>
          <a:lstStyle/>
          <a:p>
            <a:endParaRPr lang="en-IN"/>
          </a:p>
        </p:txBody>
      </p:sp>
      <p:sp>
        <p:nvSpPr>
          <p:cNvPr id="4" name="TextBox 4"/>
          <p:cNvSpPr txBox="1"/>
          <p:nvPr/>
        </p:nvSpPr>
        <p:spPr>
          <a:xfrm>
            <a:off x="14091936" y="9510857"/>
            <a:ext cx="3167364" cy="415290"/>
          </a:xfrm>
          <a:prstGeom prst="rect">
            <a:avLst/>
          </a:prstGeom>
        </p:spPr>
        <p:txBody>
          <a:bodyPr lIns="0" tIns="0" rIns="0" bIns="0" rtlCol="0" anchor="t">
            <a:spAutoFit/>
          </a:bodyPr>
          <a:lstStyle/>
          <a:p>
            <a:pPr algn="r">
              <a:lnSpc>
                <a:spcPts val="3359"/>
              </a:lnSpc>
            </a:pPr>
            <a:r>
              <a:rPr lang="en-US" sz="2400">
                <a:solidFill>
                  <a:srgbClr val="125B50"/>
                </a:solidFill>
                <a:latin typeface="Cambria"/>
                <a:ea typeface="Cambria"/>
                <a:cs typeface="Cambria"/>
                <a:sym typeface="Cambria"/>
              </a:rPr>
              <a:t>5</a:t>
            </a:r>
          </a:p>
        </p:txBody>
      </p:sp>
      <p:sp>
        <p:nvSpPr>
          <p:cNvPr id="5" name="TextBox 5"/>
          <p:cNvSpPr txBox="1"/>
          <p:nvPr/>
        </p:nvSpPr>
        <p:spPr>
          <a:xfrm>
            <a:off x="2475442" y="632800"/>
            <a:ext cx="5234464" cy="706075"/>
          </a:xfrm>
          <a:prstGeom prst="rect">
            <a:avLst/>
          </a:prstGeom>
        </p:spPr>
        <p:txBody>
          <a:bodyPr lIns="0" tIns="0" rIns="0" bIns="0" rtlCol="0" anchor="t">
            <a:spAutoFit/>
          </a:bodyPr>
          <a:lstStyle/>
          <a:p>
            <a:pPr algn="ctr">
              <a:lnSpc>
                <a:spcPts val="5707"/>
              </a:lnSpc>
              <a:spcBef>
                <a:spcPct val="0"/>
              </a:spcBef>
            </a:pPr>
            <a:r>
              <a:rPr lang="en-US" sz="4076" b="1">
                <a:solidFill>
                  <a:srgbClr val="125B50"/>
                </a:solidFill>
                <a:latin typeface="Cambria Bold"/>
                <a:ea typeface="Cambria Bold"/>
                <a:cs typeface="Cambria Bold"/>
                <a:sym typeface="Cambria Bold"/>
              </a:rPr>
              <a:t>SOLUTION OVERVIEW</a:t>
            </a:r>
          </a:p>
        </p:txBody>
      </p:sp>
      <p:sp>
        <p:nvSpPr>
          <p:cNvPr id="6" name="TextBox 6"/>
          <p:cNvSpPr txBox="1"/>
          <p:nvPr/>
        </p:nvSpPr>
        <p:spPr>
          <a:xfrm>
            <a:off x="2855952" y="2577341"/>
            <a:ext cx="8013140" cy="5546286"/>
          </a:xfrm>
          <a:prstGeom prst="rect">
            <a:avLst/>
          </a:prstGeom>
        </p:spPr>
        <p:txBody>
          <a:bodyPr lIns="0" tIns="0" rIns="0" bIns="0" rtlCol="0" anchor="t">
            <a:spAutoFit/>
          </a:bodyPr>
          <a:lstStyle/>
          <a:p>
            <a:pPr algn="just">
              <a:lnSpc>
                <a:spcPts val="4049"/>
              </a:lnSpc>
            </a:pPr>
            <a:r>
              <a:rPr lang="en-US" sz="2892">
                <a:solidFill>
                  <a:srgbClr val="000000"/>
                </a:solidFill>
                <a:latin typeface="Cambria"/>
                <a:ea typeface="Cambria"/>
                <a:cs typeface="Cambria"/>
                <a:sym typeface="Cambria"/>
              </a:rPr>
              <a:t>              The project aims to identify and display the top 10 trending products on an e-commerce platform based on sales data. The solution uses a dataset (sourced from Kaggle) containing product transactions in CSV format. The project reads and analyze the dataset, cleans the data by removing inconsistencies, and aggregates product sales to compute the top trending products. The final results are presented to the user via a simple graphical interface developed using Java Swing, allowing easy visualization of product rankings.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4091936" y="9510857"/>
            <a:ext cx="3167364" cy="415290"/>
          </a:xfrm>
          <a:prstGeom prst="rect">
            <a:avLst/>
          </a:prstGeom>
        </p:spPr>
        <p:txBody>
          <a:bodyPr lIns="0" tIns="0" rIns="0" bIns="0" rtlCol="0" anchor="t">
            <a:spAutoFit/>
          </a:bodyPr>
          <a:lstStyle/>
          <a:p>
            <a:pPr algn="r">
              <a:lnSpc>
                <a:spcPts val="3359"/>
              </a:lnSpc>
            </a:pPr>
            <a:r>
              <a:rPr lang="en-US" sz="2400">
                <a:solidFill>
                  <a:srgbClr val="125B50"/>
                </a:solidFill>
                <a:latin typeface="Cambria"/>
                <a:ea typeface="Cambria"/>
                <a:cs typeface="Cambria"/>
                <a:sym typeface="Cambria"/>
              </a:rPr>
              <a:t>6</a:t>
            </a:r>
          </a:p>
        </p:txBody>
      </p:sp>
      <p:sp>
        <p:nvSpPr>
          <p:cNvPr id="3" name="Freeform 3"/>
          <p:cNvSpPr/>
          <p:nvPr/>
        </p:nvSpPr>
        <p:spPr>
          <a:xfrm flipV="1">
            <a:off x="15675618" y="0"/>
            <a:ext cx="2612382" cy="10287000"/>
          </a:xfrm>
          <a:custGeom>
            <a:avLst/>
            <a:gdLst/>
            <a:ahLst/>
            <a:cxnLst/>
            <a:rect l="l" t="t" r="r" b="b"/>
            <a:pathLst>
              <a:path w="2612382" h="10287000">
                <a:moveTo>
                  <a:pt x="0" y="10287000"/>
                </a:moveTo>
                <a:lnTo>
                  <a:pt x="2612382" y="10287000"/>
                </a:lnTo>
                <a:lnTo>
                  <a:pt x="2612382" y="0"/>
                </a:lnTo>
                <a:lnTo>
                  <a:pt x="0" y="0"/>
                </a:lnTo>
                <a:lnTo>
                  <a:pt x="0" y="10287000"/>
                </a:lnTo>
                <a:close/>
              </a:path>
            </a:pathLst>
          </a:custGeom>
          <a:blipFill>
            <a:blip r:embed="rId2"/>
            <a:stretch>
              <a:fillRect l="-315809" t="-8577" r="-238583" b="-2141"/>
            </a:stretch>
          </a:blipFill>
        </p:spPr>
        <p:txBody>
          <a:bodyPr/>
          <a:lstStyle/>
          <a:p>
            <a:endParaRPr lang="en-IN"/>
          </a:p>
        </p:txBody>
      </p:sp>
      <p:sp>
        <p:nvSpPr>
          <p:cNvPr id="4" name="TextBox 4"/>
          <p:cNvSpPr txBox="1"/>
          <p:nvPr/>
        </p:nvSpPr>
        <p:spPr>
          <a:xfrm>
            <a:off x="300402" y="484701"/>
            <a:ext cx="6382627" cy="688976"/>
          </a:xfrm>
          <a:prstGeom prst="rect">
            <a:avLst/>
          </a:prstGeom>
        </p:spPr>
        <p:txBody>
          <a:bodyPr lIns="0" tIns="0" rIns="0" bIns="0" rtlCol="0" anchor="t">
            <a:spAutoFit/>
          </a:bodyPr>
          <a:lstStyle/>
          <a:p>
            <a:pPr algn="ctr">
              <a:lnSpc>
                <a:spcPts val="5599"/>
              </a:lnSpc>
              <a:spcBef>
                <a:spcPct val="0"/>
              </a:spcBef>
            </a:pPr>
            <a:r>
              <a:rPr lang="en-US" sz="3999" b="1">
                <a:solidFill>
                  <a:srgbClr val="125B50"/>
                </a:solidFill>
                <a:latin typeface="Cambria Bold"/>
                <a:ea typeface="Cambria Bold"/>
                <a:cs typeface="Cambria Bold"/>
                <a:sym typeface="Cambria Bold"/>
              </a:rPr>
              <a:t>TECHNOLOGIES USED</a:t>
            </a:r>
          </a:p>
        </p:txBody>
      </p:sp>
      <p:sp>
        <p:nvSpPr>
          <p:cNvPr id="5" name="TextBox 5"/>
          <p:cNvSpPr txBox="1"/>
          <p:nvPr/>
        </p:nvSpPr>
        <p:spPr>
          <a:xfrm>
            <a:off x="708271" y="1558094"/>
            <a:ext cx="8580132" cy="589456"/>
          </a:xfrm>
          <a:prstGeom prst="rect">
            <a:avLst/>
          </a:prstGeom>
        </p:spPr>
        <p:txBody>
          <a:bodyPr lIns="0" tIns="0" rIns="0" bIns="0" rtlCol="0" anchor="t">
            <a:spAutoFit/>
          </a:bodyPr>
          <a:lstStyle/>
          <a:p>
            <a:pPr marL="737960" lvl="1" indent="-368980" algn="l">
              <a:lnSpc>
                <a:spcPts val="4785"/>
              </a:lnSpc>
              <a:buFont typeface="Arial"/>
              <a:buChar char="•"/>
            </a:pPr>
            <a:r>
              <a:rPr lang="en-US" sz="3418" b="1">
                <a:solidFill>
                  <a:srgbClr val="000000"/>
                </a:solidFill>
                <a:latin typeface="Cambria Bold"/>
                <a:ea typeface="Cambria Bold"/>
                <a:cs typeface="Cambria Bold"/>
                <a:sym typeface="Cambria Bold"/>
              </a:rPr>
              <a:t>Programming languages</a:t>
            </a:r>
            <a:r>
              <a:rPr lang="en-US" sz="3418">
                <a:solidFill>
                  <a:srgbClr val="000000"/>
                </a:solidFill>
                <a:latin typeface="Cambria"/>
                <a:ea typeface="Cambria"/>
                <a:cs typeface="Cambria"/>
                <a:sym typeface="Cambria"/>
              </a:rPr>
              <a:t> </a:t>
            </a:r>
            <a:r>
              <a:rPr lang="en-US" sz="3418" b="1">
                <a:solidFill>
                  <a:srgbClr val="000000"/>
                </a:solidFill>
                <a:latin typeface="Cambria Bold"/>
                <a:ea typeface="Cambria Bold"/>
                <a:cs typeface="Cambria Bold"/>
                <a:sym typeface="Cambria Bold"/>
              </a:rPr>
              <a:t>:</a:t>
            </a:r>
            <a:r>
              <a:rPr lang="en-US" sz="3418">
                <a:solidFill>
                  <a:srgbClr val="000000"/>
                </a:solidFill>
                <a:latin typeface="Cambria"/>
                <a:ea typeface="Cambria"/>
                <a:cs typeface="Cambria"/>
                <a:sym typeface="Cambria"/>
              </a:rPr>
              <a:t>  Java</a:t>
            </a:r>
          </a:p>
        </p:txBody>
      </p:sp>
      <p:sp>
        <p:nvSpPr>
          <p:cNvPr id="6" name="TextBox 6"/>
          <p:cNvSpPr txBox="1"/>
          <p:nvPr/>
        </p:nvSpPr>
        <p:spPr>
          <a:xfrm>
            <a:off x="708271" y="2550449"/>
            <a:ext cx="7312958" cy="573405"/>
          </a:xfrm>
          <a:prstGeom prst="rect">
            <a:avLst/>
          </a:prstGeom>
        </p:spPr>
        <p:txBody>
          <a:bodyPr lIns="0" tIns="0" rIns="0" bIns="0" rtlCol="0" anchor="t">
            <a:spAutoFit/>
          </a:bodyPr>
          <a:lstStyle/>
          <a:p>
            <a:pPr marL="712472" lvl="1" indent="-356236" algn="l">
              <a:lnSpc>
                <a:spcPts val="4620"/>
              </a:lnSpc>
              <a:buFont typeface="Arial"/>
              <a:buChar char="•"/>
            </a:pPr>
            <a:r>
              <a:rPr lang="en-US" sz="3300" b="1">
                <a:solidFill>
                  <a:srgbClr val="000000"/>
                </a:solidFill>
                <a:latin typeface="Cambria Bold"/>
                <a:ea typeface="Cambria Bold"/>
                <a:cs typeface="Cambria Bold"/>
                <a:sym typeface="Cambria Bold"/>
              </a:rPr>
              <a:t>Libraries : </a:t>
            </a:r>
            <a:r>
              <a:rPr lang="en-US" sz="3300">
                <a:solidFill>
                  <a:srgbClr val="000000"/>
                </a:solidFill>
                <a:latin typeface="Cambria"/>
                <a:ea typeface="Cambria"/>
                <a:cs typeface="Cambria"/>
                <a:sym typeface="Cambria"/>
              </a:rPr>
              <a:t>Open CSV  File Reader </a:t>
            </a:r>
          </a:p>
        </p:txBody>
      </p:sp>
      <p:sp>
        <p:nvSpPr>
          <p:cNvPr id="7" name="TextBox 7"/>
          <p:cNvSpPr txBox="1"/>
          <p:nvPr/>
        </p:nvSpPr>
        <p:spPr>
          <a:xfrm>
            <a:off x="708271" y="3504854"/>
            <a:ext cx="6752207" cy="590024"/>
          </a:xfrm>
          <a:prstGeom prst="rect">
            <a:avLst/>
          </a:prstGeom>
        </p:spPr>
        <p:txBody>
          <a:bodyPr lIns="0" tIns="0" rIns="0" bIns="0" rtlCol="0" anchor="t">
            <a:spAutoFit/>
          </a:bodyPr>
          <a:lstStyle/>
          <a:p>
            <a:pPr marL="733136" lvl="1" indent="-366568" algn="l">
              <a:lnSpc>
                <a:spcPts val="4754"/>
              </a:lnSpc>
              <a:buFont typeface="Arial"/>
              <a:buChar char="•"/>
            </a:pPr>
            <a:r>
              <a:rPr lang="en-US" sz="3395" b="1" dirty="0">
                <a:solidFill>
                  <a:srgbClr val="000000"/>
                </a:solidFill>
                <a:latin typeface="Cambria Bold"/>
                <a:ea typeface="Cambria Bold"/>
                <a:cs typeface="Cambria Bold"/>
                <a:sym typeface="Cambria Bold"/>
              </a:rPr>
              <a:t>GUI Framework : </a:t>
            </a:r>
            <a:r>
              <a:rPr lang="en-US" sz="3395" dirty="0">
                <a:solidFill>
                  <a:srgbClr val="000000"/>
                </a:solidFill>
                <a:latin typeface="Cambria"/>
                <a:ea typeface="Cambria"/>
                <a:cs typeface="Cambria"/>
                <a:sym typeface="Cambria"/>
              </a:rPr>
              <a:t>Java Swing</a:t>
            </a:r>
          </a:p>
        </p:txBody>
      </p:sp>
      <p:sp>
        <p:nvSpPr>
          <p:cNvPr id="8" name="TextBox 8"/>
          <p:cNvSpPr txBox="1"/>
          <p:nvPr/>
        </p:nvSpPr>
        <p:spPr>
          <a:xfrm>
            <a:off x="708271" y="4561775"/>
            <a:ext cx="6752207" cy="590296"/>
          </a:xfrm>
          <a:prstGeom prst="rect">
            <a:avLst/>
          </a:prstGeom>
        </p:spPr>
        <p:txBody>
          <a:bodyPr lIns="0" tIns="0" rIns="0" bIns="0" rtlCol="0" anchor="t">
            <a:spAutoFit/>
          </a:bodyPr>
          <a:lstStyle/>
          <a:p>
            <a:pPr marL="730818" lvl="1" indent="-365409" algn="l">
              <a:lnSpc>
                <a:spcPts val="4738"/>
              </a:lnSpc>
              <a:buFont typeface="Arial"/>
              <a:buChar char="•"/>
            </a:pPr>
            <a:r>
              <a:rPr lang="en-US" sz="3384" b="1">
                <a:solidFill>
                  <a:srgbClr val="000000"/>
                </a:solidFill>
                <a:latin typeface="Cambria Bold"/>
                <a:ea typeface="Cambria Bold"/>
                <a:cs typeface="Cambria Bold"/>
                <a:sym typeface="Cambria Bold"/>
              </a:rPr>
              <a:t>Dataset Source   : </a:t>
            </a:r>
            <a:r>
              <a:rPr lang="en-US" sz="3384">
                <a:solidFill>
                  <a:srgbClr val="000000"/>
                </a:solidFill>
                <a:latin typeface="Cambria"/>
                <a:ea typeface="Cambria"/>
                <a:cs typeface="Cambria"/>
                <a:sym typeface="Cambria"/>
              </a:rPr>
              <a:t>Kaggle</a:t>
            </a:r>
          </a:p>
        </p:txBody>
      </p:sp>
      <p:sp>
        <p:nvSpPr>
          <p:cNvPr id="9" name="TextBox 9"/>
          <p:cNvSpPr txBox="1"/>
          <p:nvPr/>
        </p:nvSpPr>
        <p:spPr>
          <a:xfrm>
            <a:off x="708271" y="5618797"/>
            <a:ext cx="6161589" cy="573406"/>
          </a:xfrm>
          <a:prstGeom prst="rect">
            <a:avLst/>
          </a:prstGeom>
        </p:spPr>
        <p:txBody>
          <a:bodyPr lIns="0" tIns="0" rIns="0" bIns="0" rtlCol="0" anchor="t">
            <a:spAutoFit/>
          </a:bodyPr>
          <a:lstStyle/>
          <a:p>
            <a:pPr marL="712465" lvl="1" indent="-356233" algn="l">
              <a:lnSpc>
                <a:spcPts val="4619"/>
              </a:lnSpc>
              <a:buFont typeface="Arial"/>
              <a:buChar char="•"/>
            </a:pPr>
            <a:r>
              <a:rPr lang="en-US" sz="3299" b="1">
                <a:solidFill>
                  <a:srgbClr val="000000"/>
                </a:solidFill>
                <a:latin typeface="Cambria Bold"/>
                <a:ea typeface="Cambria Bold"/>
                <a:cs typeface="Cambria Bold"/>
                <a:sym typeface="Cambria Bold"/>
              </a:rPr>
              <a:t>Platform :</a:t>
            </a:r>
            <a:r>
              <a:rPr lang="en-US" sz="3299">
                <a:solidFill>
                  <a:srgbClr val="000000"/>
                </a:solidFill>
                <a:latin typeface="Cambria"/>
                <a:ea typeface="Cambria"/>
                <a:cs typeface="Cambria"/>
                <a:sym typeface="Cambria"/>
              </a:rPr>
              <a:t>  NetBeans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TextBox 2"/>
          <p:cNvSpPr txBox="1"/>
          <p:nvPr/>
        </p:nvSpPr>
        <p:spPr>
          <a:xfrm>
            <a:off x="14091936" y="9510857"/>
            <a:ext cx="3167364" cy="415290"/>
          </a:xfrm>
          <a:prstGeom prst="rect">
            <a:avLst/>
          </a:prstGeom>
        </p:spPr>
        <p:txBody>
          <a:bodyPr lIns="0" tIns="0" rIns="0" bIns="0" rtlCol="0" anchor="t">
            <a:spAutoFit/>
          </a:bodyPr>
          <a:lstStyle/>
          <a:p>
            <a:pPr algn="r">
              <a:lnSpc>
                <a:spcPts val="3359"/>
              </a:lnSpc>
            </a:pPr>
            <a:r>
              <a:rPr lang="en-US" sz="2400">
                <a:solidFill>
                  <a:srgbClr val="125B50"/>
                </a:solidFill>
                <a:latin typeface="Cambria"/>
                <a:ea typeface="Cambria"/>
                <a:cs typeface="Cambria"/>
                <a:sym typeface="Cambria"/>
              </a:rPr>
              <a:t>6</a:t>
            </a:r>
          </a:p>
        </p:txBody>
      </p:sp>
      <p:sp>
        <p:nvSpPr>
          <p:cNvPr id="3" name="Freeform 3"/>
          <p:cNvSpPr/>
          <p:nvPr/>
        </p:nvSpPr>
        <p:spPr>
          <a:xfrm flipV="1">
            <a:off x="0" y="0"/>
            <a:ext cx="2612382" cy="10287000"/>
          </a:xfrm>
          <a:custGeom>
            <a:avLst/>
            <a:gdLst/>
            <a:ahLst/>
            <a:cxnLst/>
            <a:rect l="l" t="t" r="r" b="b"/>
            <a:pathLst>
              <a:path w="2612382" h="10287000">
                <a:moveTo>
                  <a:pt x="0" y="10287000"/>
                </a:moveTo>
                <a:lnTo>
                  <a:pt x="2612382" y="10287000"/>
                </a:lnTo>
                <a:lnTo>
                  <a:pt x="2612382" y="0"/>
                </a:lnTo>
                <a:lnTo>
                  <a:pt x="0" y="0"/>
                </a:lnTo>
                <a:lnTo>
                  <a:pt x="0" y="10287000"/>
                </a:lnTo>
                <a:close/>
              </a:path>
            </a:pathLst>
          </a:custGeom>
          <a:blipFill>
            <a:blip r:embed="rId2"/>
            <a:stretch>
              <a:fillRect l="-315809" t="-8577" r="-238583" b="-2141"/>
            </a:stretch>
          </a:blipFill>
        </p:spPr>
        <p:txBody>
          <a:bodyPr/>
          <a:lstStyle/>
          <a:p>
            <a:endParaRPr lang="en-IN"/>
          </a:p>
        </p:txBody>
      </p:sp>
      <p:sp>
        <p:nvSpPr>
          <p:cNvPr id="4" name="TextBox 4"/>
          <p:cNvSpPr txBox="1"/>
          <p:nvPr/>
        </p:nvSpPr>
        <p:spPr>
          <a:xfrm>
            <a:off x="3178710" y="415760"/>
            <a:ext cx="6415610" cy="612940"/>
          </a:xfrm>
          <a:prstGeom prst="rect">
            <a:avLst/>
          </a:prstGeom>
        </p:spPr>
        <p:txBody>
          <a:bodyPr lIns="0" tIns="0" rIns="0" bIns="0" rtlCol="0" anchor="t">
            <a:spAutoFit/>
          </a:bodyPr>
          <a:lstStyle/>
          <a:p>
            <a:pPr algn="ctr">
              <a:lnSpc>
                <a:spcPts val="5065"/>
              </a:lnSpc>
              <a:spcBef>
                <a:spcPct val="0"/>
              </a:spcBef>
            </a:pPr>
            <a:r>
              <a:rPr lang="en-US" sz="3618" b="1">
                <a:solidFill>
                  <a:srgbClr val="125B50"/>
                </a:solidFill>
                <a:latin typeface="Cambria Bold"/>
                <a:ea typeface="Cambria Bold"/>
                <a:cs typeface="Cambria Bold"/>
                <a:sym typeface="Cambria Bold"/>
              </a:rPr>
              <a:t>IMPLEMENTATION  DETAILS </a:t>
            </a:r>
          </a:p>
        </p:txBody>
      </p:sp>
      <p:sp>
        <p:nvSpPr>
          <p:cNvPr id="5" name="TextBox 5"/>
          <p:cNvSpPr txBox="1"/>
          <p:nvPr/>
        </p:nvSpPr>
        <p:spPr>
          <a:xfrm>
            <a:off x="3499139" y="1784071"/>
            <a:ext cx="7102496" cy="4999391"/>
          </a:xfrm>
          <a:prstGeom prst="rect">
            <a:avLst/>
          </a:prstGeom>
        </p:spPr>
        <p:txBody>
          <a:bodyPr lIns="0" tIns="0" rIns="0" bIns="0" rtlCol="0" anchor="t">
            <a:spAutoFit/>
          </a:bodyPr>
          <a:lstStyle/>
          <a:p>
            <a:pPr marL="676644" lvl="1" indent="-338322" algn="l">
              <a:lnSpc>
                <a:spcPts val="4387"/>
              </a:lnSpc>
              <a:buFont typeface="Arial"/>
              <a:buChar char="•"/>
            </a:pPr>
            <a:r>
              <a:rPr lang="en-US" sz="3134">
                <a:solidFill>
                  <a:srgbClr val="000000"/>
                </a:solidFill>
                <a:latin typeface="Cambria"/>
                <a:ea typeface="Cambria"/>
                <a:cs typeface="Cambria"/>
                <a:sym typeface="Cambria"/>
              </a:rPr>
              <a:t>Dataset: ecommerce_data.csv</a:t>
            </a:r>
          </a:p>
          <a:p>
            <a:pPr marL="676644" lvl="1" indent="-338322" algn="l">
              <a:lnSpc>
                <a:spcPts val="4387"/>
              </a:lnSpc>
              <a:buFont typeface="Arial"/>
              <a:buChar char="•"/>
            </a:pPr>
            <a:r>
              <a:rPr lang="en-US" sz="3134">
                <a:solidFill>
                  <a:srgbClr val="000000"/>
                </a:solidFill>
                <a:latin typeface="Cambria"/>
                <a:ea typeface="Cambria"/>
                <a:cs typeface="Cambria"/>
                <a:sym typeface="Cambria"/>
              </a:rPr>
              <a:t>Read CSV and Hashmap is used for aggregating sales per product</a:t>
            </a:r>
          </a:p>
          <a:p>
            <a:pPr marL="676644" lvl="1" indent="-338322" algn="l">
              <a:lnSpc>
                <a:spcPts val="4387"/>
              </a:lnSpc>
              <a:buFont typeface="Arial"/>
              <a:buChar char="•"/>
            </a:pPr>
            <a:r>
              <a:rPr lang="en-US" sz="3134">
                <a:solidFill>
                  <a:srgbClr val="000000"/>
                </a:solidFill>
                <a:latin typeface="Cambria"/>
                <a:ea typeface="Cambria"/>
                <a:cs typeface="Cambria"/>
                <a:sym typeface="Cambria"/>
              </a:rPr>
              <a:t>Calculate total quantity sold per product</a:t>
            </a:r>
          </a:p>
          <a:p>
            <a:pPr marL="676644" lvl="1" indent="-338322" algn="l">
              <a:lnSpc>
                <a:spcPts val="4387"/>
              </a:lnSpc>
              <a:buFont typeface="Arial"/>
              <a:buChar char="•"/>
            </a:pPr>
            <a:r>
              <a:rPr lang="en-US" sz="3134">
                <a:solidFill>
                  <a:srgbClr val="000000"/>
                </a:solidFill>
                <a:latin typeface="Cambria"/>
                <a:ea typeface="Cambria"/>
                <a:cs typeface="Cambria"/>
                <a:sym typeface="Cambria"/>
              </a:rPr>
              <a:t>Sort using Comparator</a:t>
            </a:r>
          </a:p>
          <a:p>
            <a:pPr marL="676644" lvl="1" indent="-338322" algn="l">
              <a:lnSpc>
                <a:spcPts val="4387"/>
              </a:lnSpc>
              <a:buFont typeface="Arial"/>
              <a:buChar char="•"/>
            </a:pPr>
            <a:r>
              <a:rPr lang="en-US" sz="3134">
                <a:solidFill>
                  <a:srgbClr val="000000"/>
                </a:solidFill>
                <a:latin typeface="Cambria"/>
                <a:ea typeface="Cambria"/>
                <a:cs typeface="Cambria"/>
                <a:sym typeface="Cambria"/>
              </a:rPr>
              <a:t>GUI table to display final sorted list</a:t>
            </a:r>
          </a:p>
          <a:p>
            <a:pPr marL="676644" lvl="1" indent="-338322" algn="l">
              <a:lnSpc>
                <a:spcPts val="4387"/>
              </a:lnSpc>
              <a:buFont typeface="Arial"/>
              <a:buChar char="•"/>
            </a:pPr>
            <a:r>
              <a:rPr lang="en-US" sz="3134">
                <a:solidFill>
                  <a:srgbClr val="000000"/>
                </a:solidFill>
                <a:latin typeface="Cambria"/>
                <a:ea typeface="Cambria"/>
                <a:cs typeface="Cambria"/>
                <a:sym typeface="Cambria"/>
              </a:rPr>
              <a:t>User-friendly interface for demo and report generation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F6F2"/>
        </a:solidFill>
        <a:effectLst/>
      </p:bgPr>
    </p:bg>
    <p:spTree>
      <p:nvGrpSpPr>
        <p:cNvPr id="1" name=""/>
        <p:cNvGrpSpPr/>
        <p:nvPr/>
      </p:nvGrpSpPr>
      <p:grpSpPr>
        <a:xfrm>
          <a:off x="0" y="0"/>
          <a:ext cx="0" cy="0"/>
          <a:chOff x="0" y="0"/>
          <a:chExt cx="0" cy="0"/>
        </a:xfrm>
      </p:grpSpPr>
      <p:sp>
        <p:nvSpPr>
          <p:cNvPr id="2" name="Freeform 2"/>
          <p:cNvSpPr/>
          <p:nvPr/>
        </p:nvSpPr>
        <p:spPr>
          <a:xfrm>
            <a:off x="0" y="0"/>
            <a:ext cx="8670635" cy="10287000"/>
          </a:xfrm>
          <a:custGeom>
            <a:avLst/>
            <a:gdLst/>
            <a:ahLst/>
            <a:cxnLst/>
            <a:rect l="l" t="t" r="r" b="b"/>
            <a:pathLst>
              <a:path w="8670635" h="10287000">
                <a:moveTo>
                  <a:pt x="0" y="0"/>
                </a:moveTo>
                <a:lnTo>
                  <a:pt x="8670635" y="0"/>
                </a:lnTo>
                <a:lnTo>
                  <a:pt x="8670635" y="10287000"/>
                </a:lnTo>
                <a:lnTo>
                  <a:pt x="0" y="10287000"/>
                </a:lnTo>
                <a:lnTo>
                  <a:pt x="0" y="0"/>
                </a:lnTo>
                <a:close/>
              </a:path>
            </a:pathLst>
          </a:custGeom>
          <a:blipFill>
            <a:blip r:embed="rId2"/>
            <a:stretch>
              <a:fillRect l="-68442" t="-8621" r="-28462" b="-1953"/>
            </a:stretch>
          </a:blipFill>
        </p:spPr>
        <p:txBody>
          <a:bodyPr/>
          <a:lstStyle/>
          <a:p>
            <a:endParaRPr lang="en-IN"/>
          </a:p>
        </p:txBody>
      </p:sp>
      <p:sp>
        <p:nvSpPr>
          <p:cNvPr id="3" name="TextBox 3"/>
          <p:cNvSpPr txBox="1"/>
          <p:nvPr/>
        </p:nvSpPr>
        <p:spPr>
          <a:xfrm>
            <a:off x="9542443" y="3455657"/>
            <a:ext cx="7400414" cy="1005325"/>
          </a:xfrm>
          <a:prstGeom prst="rect">
            <a:avLst/>
          </a:prstGeom>
        </p:spPr>
        <p:txBody>
          <a:bodyPr lIns="0" tIns="0" rIns="0" bIns="0" rtlCol="0" anchor="t">
            <a:spAutoFit/>
          </a:bodyPr>
          <a:lstStyle/>
          <a:p>
            <a:pPr algn="ctr">
              <a:lnSpc>
                <a:spcPts val="8113"/>
              </a:lnSpc>
              <a:spcBef>
                <a:spcPct val="0"/>
              </a:spcBef>
            </a:pPr>
            <a:r>
              <a:rPr lang="en-US" sz="5795" b="1">
                <a:solidFill>
                  <a:srgbClr val="125B50"/>
                </a:solidFill>
                <a:latin typeface="Cambria Bold"/>
                <a:ea typeface="Cambria Bold"/>
                <a:cs typeface="Cambria Bold"/>
                <a:sym typeface="Cambria Bold"/>
              </a:rPr>
              <a:t>THANK YOU</a:t>
            </a:r>
          </a:p>
        </p:txBody>
      </p:sp>
      <p:sp>
        <p:nvSpPr>
          <p:cNvPr id="4" name="TextBox 4"/>
          <p:cNvSpPr txBox="1"/>
          <p:nvPr/>
        </p:nvSpPr>
        <p:spPr>
          <a:xfrm>
            <a:off x="11500113" y="5811972"/>
            <a:ext cx="6541996" cy="1844758"/>
          </a:xfrm>
          <a:prstGeom prst="rect">
            <a:avLst/>
          </a:prstGeom>
        </p:spPr>
        <p:txBody>
          <a:bodyPr lIns="0" tIns="0" rIns="0" bIns="0" rtlCol="0" anchor="t">
            <a:spAutoFit/>
          </a:bodyPr>
          <a:lstStyle/>
          <a:p>
            <a:pPr algn="ctr">
              <a:lnSpc>
                <a:spcPts val="4895"/>
              </a:lnSpc>
            </a:pPr>
            <a:r>
              <a:rPr lang="en-US" sz="3496" dirty="0">
                <a:solidFill>
                  <a:srgbClr val="000000"/>
                </a:solidFill>
                <a:latin typeface="Cambria"/>
                <a:ea typeface="Cambria"/>
                <a:cs typeface="Cambria"/>
                <a:sym typeface="Cambria"/>
              </a:rPr>
              <a:t>Presented By :</a:t>
            </a:r>
          </a:p>
          <a:p>
            <a:pPr algn="ctr">
              <a:lnSpc>
                <a:spcPts val="4895"/>
              </a:lnSpc>
            </a:pPr>
            <a:r>
              <a:rPr lang="en-US" sz="3496" dirty="0">
                <a:solidFill>
                  <a:srgbClr val="000000"/>
                </a:solidFill>
                <a:latin typeface="Cambria"/>
                <a:ea typeface="Cambria"/>
                <a:cs typeface="Cambria"/>
                <a:sym typeface="Cambria"/>
              </a:rPr>
              <a:t>                                       </a:t>
            </a:r>
            <a:r>
              <a:rPr lang="en-US" sz="3496" dirty="0" err="1">
                <a:solidFill>
                  <a:srgbClr val="000000"/>
                </a:solidFill>
                <a:latin typeface="Cambria"/>
                <a:ea typeface="Cambria"/>
                <a:cs typeface="Cambria"/>
                <a:sym typeface="Cambria"/>
              </a:rPr>
              <a:t>Suwetha.S.T</a:t>
            </a:r>
            <a:endParaRPr lang="en-US" sz="3496" dirty="0">
              <a:solidFill>
                <a:srgbClr val="000000"/>
              </a:solidFill>
              <a:latin typeface="Cambria"/>
              <a:ea typeface="Cambria"/>
              <a:cs typeface="Cambria"/>
              <a:sym typeface="Cambria"/>
            </a:endParaRPr>
          </a:p>
          <a:p>
            <a:pPr algn="ctr">
              <a:lnSpc>
                <a:spcPts val="4895"/>
              </a:lnSpc>
              <a:spcBef>
                <a:spcPct val="0"/>
              </a:spcBef>
            </a:pPr>
            <a:r>
              <a:rPr lang="en-US" sz="3496" dirty="0">
                <a:solidFill>
                  <a:srgbClr val="000000"/>
                </a:solidFill>
                <a:latin typeface="Cambria"/>
                <a:ea typeface="Cambria"/>
                <a:cs typeface="Cambria"/>
                <a:sym typeface="Cambria"/>
              </a:rPr>
              <a:t>                                   </a:t>
            </a:r>
            <a:r>
              <a:rPr lang="en-US" sz="3496" dirty="0" err="1">
                <a:solidFill>
                  <a:srgbClr val="000000"/>
                </a:solidFill>
                <a:latin typeface="Cambria"/>
                <a:ea typeface="Cambria"/>
                <a:cs typeface="Cambria"/>
                <a:sym typeface="Cambria"/>
              </a:rPr>
              <a:t>Nandini.R</a:t>
            </a:r>
            <a:endParaRPr lang="en-US" sz="3496" dirty="0">
              <a:solidFill>
                <a:srgbClr val="000000"/>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241</Words>
  <Application>Microsoft Office PowerPoint</Application>
  <PresentationFormat>Custom</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Cambria</vt:lpstr>
      <vt:lpstr>Cambria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Gradient Monotone Minimalist Presentation Template</dc:title>
  <cp:lastModifiedBy>727623BAD029 SUWETHA S T</cp:lastModifiedBy>
  <cp:revision>2</cp:revision>
  <dcterms:created xsi:type="dcterms:W3CDTF">2006-08-16T00:00:00Z</dcterms:created>
  <dcterms:modified xsi:type="dcterms:W3CDTF">2025-04-05T13:53:03Z</dcterms:modified>
  <dc:identifier>DAGjvLEWPpU</dc:identifier>
</cp:coreProperties>
</file>