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7"/>
  </p:notesMasterIdLst>
  <p:handoutMasterIdLst>
    <p:handoutMasterId r:id="rId38"/>
  </p:handoutMasterIdLst>
  <p:sldIdLst>
    <p:sldId id="267" r:id="rId2"/>
    <p:sldId id="268"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4660"/>
  </p:normalViewPr>
  <p:slideViewPr>
    <p:cSldViewPr>
      <p:cViewPr varScale="1">
        <p:scale>
          <a:sx n="78" d="100"/>
          <a:sy n="78" d="100"/>
        </p:scale>
        <p:origin x="-9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10/4/2016</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3232022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10/4/2016</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62564779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29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smtClean="0"/>
              <a:t>Click to add photo album title</a:t>
            </a:r>
            <a:endParaRPr lang="en-US" dirty="0"/>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3" name="Rectangle 12"/>
          <p:cNvSpPr>
            <a:spLocks noGrp="1"/>
          </p:cNvSpPr>
          <p:nvPr>
            <p:ph type="sldNum" sz="quarter" idx="13"/>
          </p:nvPr>
        </p:nvSpPr>
        <p:spPr/>
        <p:txBody>
          <a:bodyPr/>
          <a:lstStyle>
            <a:extLst/>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extLst/>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smtClean="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16"/>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smtClean="0"/>
              <a:t>Click to add caption</a:t>
            </a:r>
            <a:endParaRPr lang="en-US" dirty="0"/>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1" name="Rectangle 10"/>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1" name="Rectangle 10"/>
          <p:cNvSpPr>
            <a:spLocks noGrp="1"/>
          </p:cNvSpPr>
          <p:nvPr>
            <p:ph type="sldNum" sz="quarter" idx="26"/>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smtClean="0"/>
              <a:t>Click to add caption</a:t>
            </a:r>
            <a:endParaRPr lang="en-US" dirty="0"/>
          </a:p>
        </p:txBody>
      </p:sp>
      <p:sp>
        <p:nvSpPr>
          <p:cNvPr id="7" name="Rectangle 6"/>
          <p:cNvSpPr>
            <a:spLocks noGrp="1"/>
          </p:cNvSpPr>
          <p:nvPr>
            <p:ph type="dt" sz="half" idx="33"/>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8" name="Rectangle 7"/>
          <p:cNvSpPr>
            <a:spLocks noGrp="1"/>
          </p:cNvSpPr>
          <p:nvPr>
            <p:ph type="sldNum" sz="quarter" idx="34"/>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2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8" name="Rectangle 7"/>
          <p:cNvSpPr>
            <a:spLocks noGrp="1"/>
          </p:cNvSpPr>
          <p:nvPr>
            <p:ph type="sldNum" sz="quarter" idx="30"/>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0" name="Rectangle 9"/>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9" name="Rectangle 8"/>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10" name="Rectangle 9"/>
          <p:cNvSpPr>
            <a:spLocks noGrp="1"/>
          </p:cNvSpPr>
          <p:nvPr>
            <p:ph type="dt" sz="half" idx="17"/>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1" name="Rectangle 10"/>
          <p:cNvSpPr>
            <a:spLocks noGrp="1"/>
          </p:cNvSpPr>
          <p:nvPr>
            <p:ph type="sldNum" sz="quarter" idx="18"/>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32"/>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9" name="Rectangle 8"/>
          <p:cNvSpPr>
            <a:spLocks noGrp="1"/>
          </p:cNvSpPr>
          <p:nvPr>
            <p:ph type="sldNum" sz="quarter" idx="33"/>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9668B50E-0B48-4566-8609-C51CF752A7DF}" type="datetimeFigureOut">
              <a:rPr lang="en-US" smtClean="0"/>
              <a:pPr/>
              <a:t>10/4/2016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68B50E-0B48-4566-8609-C51CF752A7DF}" type="datetimeFigureOut">
              <a:rPr lang="en-US" smtClean="0"/>
              <a:pPr/>
              <a:t>10/4/2016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extLst/>
          </a:lstStyle>
          <a:p>
            <a:pPr marL="0" marR="0" indent="0" algn="ctr">
              <a:buFontTx/>
              <a:buNone/>
            </a:pPr>
            <a:r>
              <a:rPr lang="en-US" i="0" dirty="0" smtClean="0"/>
              <a:t>Click icon to add full page picture</a:t>
            </a:r>
            <a:endParaRPr lang="en-US" i="0" baseline="0" dirty="0" smtClean="0"/>
          </a:p>
        </p:txBody>
      </p:sp>
      <p:sp>
        <p:nvSpPr>
          <p:cNvPr id="6" name="Rectangle 5"/>
          <p:cNvSpPr>
            <a:spLocks noGrp="1"/>
          </p:cNvSpPr>
          <p:nvPr>
            <p:ph type="dt" sz="half" idx="11"/>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12"/>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extLst/>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smtClean="0"/>
              <a:t>Click to add subtitle</a:t>
            </a:r>
            <a:endParaRPr lang="en-US" dirty="0"/>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smtClean="0"/>
              <a:t>Click to add section title</a:t>
            </a:r>
            <a:endParaRPr lang="en-US" dirty="0"/>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20" name="Rectangle 19"/>
          <p:cNvSpPr>
            <a:spLocks noGrp="1"/>
          </p:cNvSpPr>
          <p:nvPr>
            <p:ph type="sldNum" sz="quarter" idx="21"/>
          </p:nvPr>
        </p:nvSpPr>
        <p:spPr/>
        <p:txBody>
          <a:bodyPr/>
          <a:lstStyle>
            <a:extLst/>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7" name="Rectangle 6"/>
          <p:cNvSpPr>
            <a:spLocks noGrp="1"/>
          </p:cNvSpPr>
          <p:nvPr>
            <p:ph type="sldNum" sz="quarter" idx="19"/>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6" name="Rectangle 5"/>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9" name="Rectangle 8"/>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10/4/2016</a:t>
            </a:fld>
            <a:endParaRPr lang="en-US" dirty="0"/>
          </a:p>
        </p:txBody>
      </p:sp>
      <p:sp>
        <p:nvSpPr>
          <p:cNvPr id="11" name="Rectangle 10"/>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extLst/>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10/4/2016</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178459.jpg"/>
          <p:cNvPicPr>
            <a:picLocks noGrp="1" noChangeAspect="1"/>
          </p:cNvPicPr>
          <p:nvPr>
            <p:ph type="pic" sz="quarter" idx="11"/>
          </p:nvPr>
        </p:nvPicPr>
        <p:blipFill>
          <a:blip r:embed="rId3" cstate="print"/>
          <a:srcRect l="6255" r="6255"/>
          <a:stretch>
            <a:fillRect/>
          </a:stretch>
        </p:blipFill>
        <p:spPr/>
      </p:pic>
      <p:sp>
        <p:nvSpPr>
          <p:cNvPr id="7" name="Rectangle 6"/>
          <p:cNvSpPr>
            <a:spLocks noGrp="1"/>
          </p:cNvSpPr>
          <p:nvPr>
            <p:ph type="body" sz="quarter" idx="15"/>
          </p:nvPr>
        </p:nvSpPr>
        <p:spPr/>
        <p:txBody>
          <a:bodyPr>
            <a:normAutofit fontScale="70000" lnSpcReduction="20000"/>
          </a:bodyPr>
          <a:lstStyle/>
          <a:p>
            <a:pPr algn="l"/>
            <a:r>
              <a:rPr lang="en-US" sz="3000" b="1" dirty="0" smtClean="0"/>
              <a:t>                        BY</a:t>
            </a:r>
          </a:p>
          <a:p>
            <a:pPr algn="ctr"/>
            <a:r>
              <a:rPr lang="en-US" dirty="0"/>
              <a:t> </a:t>
            </a:r>
            <a:r>
              <a:rPr lang="en-US" dirty="0" smtClean="0"/>
              <a:t>        </a:t>
            </a:r>
            <a:r>
              <a:rPr lang="en-US" sz="3600" b="1" i="1" dirty="0" smtClean="0">
                <a:solidFill>
                  <a:srgbClr val="FFFF00"/>
                </a:solidFill>
              </a:rPr>
              <a:t>S.LOSHITHAA</a:t>
            </a:r>
            <a:r>
              <a:rPr lang="en-US" dirty="0" smtClean="0"/>
              <a:t/>
            </a:r>
            <a:br>
              <a:rPr lang="en-US" dirty="0" smtClean="0"/>
            </a:br>
            <a:endParaRPr lang="en-US" dirty="0"/>
          </a:p>
        </p:txBody>
      </p:sp>
      <p:sp>
        <p:nvSpPr>
          <p:cNvPr id="2" name="Text Placeholder 1"/>
          <p:cNvSpPr>
            <a:spLocks noGrp="1"/>
          </p:cNvSpPr>
          <p:nvPr>
            <p:ph type="body" sz="quarter" idx="10"/>
          </p:nvPr>
        </p:nvSpPr>
        <p:spPr/>
        <p:txBody>
          <a:bodyPr/>
          <a:lstStyle/>
          <a:p>
            <a:r>
              <a:rPr lang="en-US" dirty="0" smtClean="0"/>
              <a:t>COMPUTER   SCIENCE   PRESENTATION</a:t>
            </a:r>
            <a:endParaRPr lang="en-US" dirty="0"/>
          </a:p>
        </p:txBody>
      </p:sp>
    </p:spTree>
    <p:extLst>
      <p:ext uri="{BB962C8B-B14F-4D97-AF65-F5344CB8AC3E}">
        <p14:creationId xmlns:p14="http://schemas.microsoft.com/office/powerpoint/2010/main" val="197897890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normAutofit/>
          </a:bodyPr>
          <a:lstStyle/>
          <a:p>
            <a:pPr algn="ctr"/>
            <a:r>
              <a:rPr lang="en-US" sz="2400" b="1" i="1" dirty="0" smtClean="0">
                <a:solidFill>
                  <a:srgbClr val="FF0000"/>
                </a:solidFill>
              </a:rPr>
              <a:t>10.6 </a:t>
            </a:r>
            <a:r>
              <a:rPr lang="en-US" sz="2400" b="1" i="1" dirty="0">
                <a:solidFill>
                  <a:srgbClr val="FF0000"/>
                </a:solidFill>
              </a:rPr>
              <a:t>Computers in </a:t>
            </a:r>
            <a:r>
              <a:rPr lang="en-US" sz="2400" b="1" i="1" dirty="0" smtClean="0">
                <a:solidFill>
                  <a:srgbClr val="FF0000"/>
                </a:solidFill>
              </a:rPr>
              <a:t>Entertainment</a:t>
            </a:r>
          </a:p>
          <a:p>
            <a:pPr algn="ctr"/>
            <a:endParaRPr lang="en-US" sz="2400" b="1" i="1" dirty="0">
              <a:solidFill>
                <a:srgbClr val="FF0000"/>
              </a:solidFill>
            </a:endParaRPr>
          </a:p>
          <a:p>
            <a:pPr marL="342900" indent="-342900">
              <a:buFont typeface="Wingdings" panose="05000000000000000000" pitchFamily="2" charset="2"/>
              <a:buChar char="§"/>
            </a:pPr>
            <a:r>
              <a:rPr lang="en-US" sz="2400" b="1" dirty="0"/>
              <a:t>Computers contribute to entertainment also. </a:t>
            </a:r>
            <a:endParaRPr lang="en-US" sz="2400" b="1" dirty="0" smtClean="0"/>
          </a:p>
          <a:p>
            <a:pPr marL="342900" indent="-342900">
              <a:buFont typeface="Wingdings" panose="05000000000000000000" pitchFamily="2" charset="2"/>
              <a:buChar char="§"/>
            </a:pPr>
            <a:r>
              <a:rPr lang="en-US" sz="2400" b="1" dirty="0" smtClean="0"/>
              <a:t>You </a:t>
            </a:r>
            <a:r>
              <a:rPr lang="en-US" sz="2400" b="1" dirty="0"/>
              <a:t>can update your knowledge in fine arts like painting, music, dance, yoga, games, science, nature, latest news and events</a:t>
            </a:r>
            <a:r>
              <a:rPr lang="en-US" sz="2400" b="1" dirty="0" smtClean="0"/>
              <a:t>.</a:t>
            </a:r>
          </a:p>
          <a:p>
            <a:pPr marL="342900" indent="-342900">
              <a:buFont typeface="Wingdings" panose="05000000000000000000" pitchFamily="2" charset="2"/>
              <a:buChar char="§"/>
            </a:pPr>
            <a:r>
              <a:rPr lang="en-US" sz="2400" b="1" dirty="0" smtClean="0"/>
              <a:t> </a:t>
            </a:r>
            <a:r>
              <a:rPr lang="en-US" sz="2400" b="1" dirty="0"/>
              <a:t>You can know more about various places of worship and places of interest for tourists.</a:t>
            </a:r>
            <a:r>
              <a:rPr lang="en-US" sz="2400" b="1" dirty="0" smtClean="0"/>
              <a:t>	</a:t>
            </a:r>
          </a:p>
          <a:p>
            <a:endParaRPr lang="en-US" dirty="0"/>
          </a:p>
        </p:txBody>
      </p:sp>
      <p:sp>
        <p:nvSpPr>
          <p:cNvPr id="3" name="AutoShape 2" descr="Image result for computer in entertai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computer in entertainme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computer in entertainmen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609600"/>
            <a:ext cx="2619375" cy="563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7650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normAutofit fontScale="92500"/>
          </a:bodyPr>
          <a:lstStyle/>
          <a:p>
            <a:pPr algn="ctr"/>
            <a:r>
              <a:rPr lang="en-US" sz="2400" b="1" i="1" dirty="0" smtClean="0">
                <a:solidFill>
                  <a:srgbClr val="FF0000"/>
                </a:solidFill>
              </a:rPr>
              <a:t>10.7 </a:t>
            </a:r>
            <a:r>
              <a:rPr lang="en-US" sz="2400" b="1" i="1" dirty="0">
                <a:solidFill>
                  <a:srgbClr val="FF0000"/>
                </a:solidFill>
              </a:rPr>
              <a:t>Computers in </a:t>
            </a:r>
            <a:r>
              <a:rPr lang="en-US" sz="2400" b="1" i="1" dirty="0" smtClean="0">
                <a:solidFill>
                  <a:srgbClr val="FF0000"/>
                </a:solidFill>
              </a:rPr>
              <a:t>Health Care</a:t>
            </a:r>
          </a:p>
          <a:p>
            <a:pPr algn="ctr"/>
            <a:endParaRPr lang="en-US" sz="2400" b="1" i="1" dirty="0">
              <a:solidFill>
                <a:srgbClr val="FF0000"/>
              </a:solidFill>
            </a:endParaRPr>
          </a:p>
          <a:p>
            <a:r>
              <a:rPr lang="en-US" sz="2800" b="1" i="1" dirty="0">
                <a:solidFill>
                  <a:srgbClr val="7030A0"/>
                </a:solidFill>
              </a:rPr>
              <a:t>Computers are used in many areas of healthcare including </a:t>
            </a:r>
            <a:endParaRPr lang="en-US" sz="2800" b="1" i="1" dirty="0" smtClean="0">
              <a:solidFill>
                <a:srgbClr val="7030A0"/>
              </a:solidFill>
            </a:endParaRPr>
          </a:p>
          <a:p>
            <a:r>
              <a:rPr lang="en-US" sz="2800" b="1" i="1" dirty="0" smtClean="0">
                <a:solidFill>
                  <a:srgbClr val="7030A0"/>
                </a:solidFill>
              </a:rPr>
              <a:t>· </a:t>
            </a:r>
            <a:r>
              <a:rPr lang="en-US" sz="2800" b="1" i="1" dirty="0">
                <a:solidFill>
                  <a:srgbClr val="7030A0"/>
                </a:solidFill>
              </a:rPr>
              <a:t>Hospital Management </a:t>
            </a:r>
            <a:r>
              <a:rPr lang="en-US" sz="2800" b="1" i="1" dirty="0" smtClean="0">
                <a:solidFill>
                  <a:srgbClr val="7030A0"/>
                </a:solidFill>
              </a:rPr>
              <a:t>System</a:t>
            </a:r>
          </a:p>
          <a:p>
            <a:r>
              <a:rPr lang="en-US" sz="2800" b="1" i="1" dirty="0" smtClean="0">
                <a:solidFill>
                  <a:srgbClr val="7030A0"/>
                </a:solidFill>
              </a:rPr>
              <a:t> </a:t>
            </a:r>
            <a:r>
              <a:rPr lang="en-US" sz="2800" b="1" i="1" dirty="0">
                <a:solidFill>
                  <a:srgbClr val="7030A0"/>
                </a:solidFill>
              </a:rPr>
              <a:t>· Patient Tracking </a:t>
            </a:r>
            <a:r>
              <a:rPr lang="en-US" sz="2800" b="1" i="1" dirty="0" smtClean="0">
                <a:solidFill>
                  <a:srgbClr val="7030A0"/>
                </a:solidFill>
              </a:rPr>
              <a:t>System</a:t>
            </a:r>
          </a:p>
          <a:p>
            <a:r>
              <a:rPr lang="en-US" sz="2800" b="1" i="1" dirty="0" smtClean="0">
                <a:solidFill>
                  <a:srgbClr val="7030A0"/>
                </a:solidFill>
              </a:rPr>
              <a:t> </a:t>
            </a:r>
            <a:r>
              <a:rPr lang="en-US" sz="2800" b="1" i="1" dirty="0">
                <a:solidFill>
                  <a:srgbClr val="7030A0"/>
                </a:solidFill>
              </a:rPr>
              <a:t>· Exchange of diagnostic records between healthcare </a:t>
            </a:r>
            <a:r>
              <a:rPr lang="en-US" sz="2800" b="1" i="1" dirty="0" smtClean="0">
                <a:solidFill>
                  <a:srgbClr val="7030A0"/>
                </a:solidFill>
              </a:rPr>
              <a:t>units</a:t>
            </a:r>
          </a:p>
          <a:p>
            <a:r>
              <a:rPr lang="en-US" sz="2800" b="1" i="1" dirty="0" smtClean="0">
                <a:solidFill>
                  <a:srgbClr val="7030A0"/>
                </a:solidFill>
              </a:rPr>
              <a:t> </a:t>
            </a:r>
            <a:r>
              <a:rPr lang="en-US" sz="2800" b="1" i="1" dirty="0">
                <a:solidFill>
                  <a:srgbClr val="7030A0"/>
                </a:solidFill>
              </a:rPr>
              <a:t>· Tracking and Monitoring Communicable </a:t>
            </a:r>
            <a:r>
              <a:rPr lang="en-US" sz="2800" b="1" i="1" dirty="0" smtClean="0">
                <a:solidFill>
                  <a:srgbClr val="7030A0"/>
                </a:solidFill>
              </a:rPr>
              <a:t>Diseases</a:t>
            </a:r>
          </a:p>
          <a:p>
            <a:r>
              <a:rPr lang="en-US" sz="2800" b="1" i="1" dirty="0" smtClean="0">
                <a:solidFill>
                  <a:srgbClr val="7030A0"/>
                </a:solidFill>
              </a:rPr>
              <a:t> </a:t>
            </a:r>
            <a:r>
              <a:rPr lang="en-US" sz="2800" b="1" i="1" dirty="0">
                <a:solidFill>
                  <a:srgbClr val="7030A0"/>
                </a:solidFill>
              </a:rPr>
              <a:t>· Decision support systems with highly advanced computing techniques</a:t>
            </a:r>
          </a:p>
        </p:txBody>
      </p:sp>
      <p:sp>
        <p:nvSpPr>
          <p:cNvPr id="3" name="AutoShape 2" descr="Image result for computer in entertai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computer in entertainme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computer in entertainmen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Image result for computer in health ca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92" y="1139952"/>
            <a:ext cx="3337410" cy="2212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3733800"/>
            <a:ext cx="3118427"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8770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normAutofit fontScale="77500" lnSpcReduction="20000"/>
          </a:bodyPr>
          <a:lstStyle/>
          <a:p>
            <a:pPr algn="ctr"/>
            <a:r>
              <a:rPr lang="en-US" sz="2400" b="1" i="1" dirty="0" smtClean="0">
                <a:solidFill>
                  <a:srgbClr val="FF0000"/>
                </a:solidFill>
              </a:rPr>
              <a:t>10.8 </a:t>
            </a:r>
            <a:r>
              <a:rPr lang="en-US" sz="2400" b="1" i="1" dirty="0">
                <a:solidFill>
                  <a:srgbClr val="FF0000"/>
                </a:solidFill>
              </a:rPr>
              <a:t>Computers in </a:t>
            </a:r>
            <a:r>
              <a:rPr lang="en-US" sz="2400" b="1" i="1" dirty="0" smtClean="0">
                <a:solidFill>
                  <a:srgbClr val="FF0000"/>
                </a:solidFill>
              </a:rPr>
              <a:t>Agriculture</a:t>
            </a:r>
          </a:p>
          <a:p>
            <a:endParaRPr lang="en-US" sz="2400" dirty="0" smtClean="0"/>
          </a:p>
          <a:p>
            <a:r>
              <a:rPr lang="en-US" sz="2400" dirty="0" smtClean="0"/>
              <a:t>Some </a:t>
            </a:r>
            <a:r>
              <a:rPr lang="en-US" sz="2400" dirty="0"/>
              <a:t>of the areas where software has been developed are</a:t>
            </a:r>
            <a:r>
              <a:rPr lang="en-US" sz="2400" dirty="0" smtClean="0"/>
              <a:t>:</a:t>
            </a:r>
          </a:p>
          <a:p>
            <a:r>
              <a:rPr lang="en-US" sz="2400" dirty="0" smtClean="0"/>
              <a:t> </a:t>
            </a:r>
            <a:r>
              <a:rPr lang="en-US" sz="2400" dirty="0"/>
              <a:t>• Agricultural Finances and Accounting </a:t>
            </a:r>
            <a:endParaRPr lang="en-US" sz="2400" dirty="0" smtClean="0"/>
          </a:p>
          <a:p>
            <a:r>
              <a:rPr lang="en-US" sz="2400" dirty="0" smtClean="0"/>
              <a:t>• </a:t>
            </a:r>
            <a:r>
              <a:rPr lang="en-US" sz="2400" dirty="0"/>
              <a:t>Alternative farming </a:t>
            </a:r>
            <a:r>
              <a:rPr lang="en-US" sz="2400" dirty="0" smtClean="0"/>
              <a:t>techniques</a:t>
            </a:r>
          </a:p>
          <a:p>
            <a:r>
              <a:rPr lang="en-US" sz="2400" dirty="0" smtClean="0"/>
              <a:t> </a:t>
            </a:r>
            <a:r>
              <a:rPr lang="en-US" sz="2400" dirty="0"/>
              <a:t>• Animal Husbandry </a:t>
            </a:r>
            <a:endParaRPr lang="en-US" sz="2400" dirty="0" smtClean="0"/>
          </a:p>
          <a:p>
            <a:r>
              <a:rPr lang="en-US" sz="2400" dirty="0" smtClean="0"/>
              <a:t>• </a:t>
            </a:r>
            <a:r>
              <a:rPr lang="en-US" sz="2400" dirty="0"/>
              <a:t>Buildings and </a:t>
            </a:r>
            <a:r>
              <a:rPr lang="en-US" sz="2400" dirty="0" smtClean="0"/>
              <a:t>Irrigation</a:t>
            </a:r>
          </a:p>
          <a:p>
            <a:r>
              <a:rPr lang="en-US" sz="2400" dirty="0" smtClean="0"/>
              <a:t> </a:t>
            </a:r>
            <a:r>
              <a:rPr lang="en-US" sz="2400" dirty="0"/>
              <a:t>• Chat with other agriculturists and scientists </a:t>
            </a:r>
            <a:endParaRPr lang="en-US" sz="2400" dirty="0" smtClean="0"/>
          </a:p>
          <a:p>
            <a:r>
              <a:rPr lang="en-US" sz="2400" dirty="0" smtClean="0"/>
              <a:t>• </a:t>
            </a:r>
            <a:r>
              <a:rPr lang="en-US" sz="2400" dirty="0"/>
              <a:t>Farmland </a:t>
            </a:r>
            <a:r>
              <a:rPr lang="en-US" sz="2400" dirty="0" smtClean="0"/>
              <a:t>Assessment</a:t>
            </a:r>
          </a:p>
          <a:p>
            <a:r>
              <a:rPr lang="en-US" sz="2400" dirty="0" smtClean="0"/>
              <a:t> </a:t>
            </a:r>
            <a:r>
              <a:rPr lang="en-US" sz="2400" dirty="0"/>
              <a:t>• Fertilizer Analysis </a:t>
            </a:r>
            <a:endParaRPr lang="en-US" sz="2400" dirty="0" smtClean="0"/>
          </a:p>
          <a:p>
            <a:r>
              <a:rPr lang="en-US" sz="2400" dirty="0" smtClean="0"/>
              <a:t>• </a:t>
            </a:r>
            <a:r>
              <a:rPr lang="en-US" sz="2400" dirty="0"/>
              <a:t>Finding links to farm resources, chat boards, classified advertisements, and other farm-related information </a:t>
            </a:r>
            <a:endParaRPr lang="en-US" sz="2400" dirty="0" smtClean="0"/>
          </a:p>
          <a:p>
            <a:r>
              <a:rPr lang="en-US" sz="2400" dirty="0" smtClean="0"/>
              <a:t>• </a:t>
            </a:r>
            <a:r>
              <a:rPr lang="en-US" sz="2400" dirty="0"/>
              <a:t>Gardening </a:t>
            </a:r>
            <a:endParaRPr lang="en-US" sz="2400" dirty="0" smtClean="0"/>
          </a:p>
          <a:p>
            <a:r>
              <a:rPr lang="en-US" sz="2400" dirty="0" smtClean="0"/>
              <a:t>• </a:t>
            </a:r>
            <a:r>
              <a:rPr lang="en-US" sz="2400" dirty="0"/>
              <a:t>Improving Cow Herds and Increasing revenues </a:t>
            </a:r>
            <a:endParaRPr lang="en-US" sz="2400" dirty="0" smtClean="0"/>
          </a:p>
          <a:p>
            <a:r>
              <a:rPr lang="en-US" sz="2400" dirty="0" smtClean="0"/>
              <a:t>• </a:t>
            </a:r>
            <a:r>
              <a:rPr lang="en-US" sz="2400" dirty="0"/>
              <a:t>Land Management </a:t>
            </a:r>
            <a:endParaRPr lang="en-US" sz="2400" dirty="0" smtClean="0"/>
          </a:p>
          <a:p>
            <a:r>
              <a:rPr lang="en-US" sz="2400" dirty="0" smtClean="0"/>
              <a:t>• Livestock</a:t>
            </a:r>
          </a:p>
          <a:p>
            <a:r>
              <a:rPr lang="en-US" sz="2400" dirty="0" smtClean="0"/>
              <a:t> </a:t>
            </a:r>
            <a:r>
              <a:rPr lang="en-US" sz="2400" dirty="0"/>
              <a:t>• Milk production </a:t>
            </a:r>
            <a:endParaRPr lang="en-US" sz="2400" dirty="0" smtClean="0"/>
          </a:p>
          <a:p>
            <a:r>
              <a:rPr lang="en-US" sz="2400" dirty="0" smtClean="0"/>
              <a:t>• </a:t>
            </a:r>
            <a:r>
              <a:rPr lang="en-US" sz="2400" dirty="0"/>
              <a:t>Use of satellite imagery to decide on the crops</a:t>
            </a:r>
            <a:endParaRPr lang="en-US" sz="2400" b="1" i="1" dirty="0" smtClean="0">
              <a:solidFill>
                <a:srgbClr val="FF0000"/>
              </a:solidFill>
            </a:endParaRPr>
          </a:p>
        </p:txBody>
      </p:sp>
      <p:sp>
        <p:nvSpPr>
          <p:cNvPr id="3" name="AutoShape 2" descr="Image result for computer in entertai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computer in entertainme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computer in entertainmen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Image result for computer in health ca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Image result for computer in agricultur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66" y="1143000"/>
            <a:ext cx="2619375" cy="2233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16" y="3962400"/>
            <a:ext cx="26003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81349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normAutofit/>
          </a:bodyPr>
          <a:lstStyle/>
          <a:p>
            <a:pPr algn="ctr"/>
            <a:r>
              <a:rPr lang="en-US" sz="2400" b="1" i="1" dirty="0" smtClean="0">
                <a:solidFill>
                  <a:srgbClr val="FF0000"/>
                </a:solidFill>
              </a:rPr>
              <a:t>10.9  </a:t>
            </a:r>
            <a:r>
              <a:rPr lang="en-US" sz="2400" b="1" i="1" dirty="0">
                <a:solidFill>
                  <a:srgbClr val="FF0000"/>
                </a:solidFill>
              </a:rPr>
              <a:t>Computers in </a:t>
            </a:r>
            <a:r>
              <a:rPr lang="en-US" sz="2400" b="1" i="1" dirty="0" smtClean="0">
                <a:solidFill>
                  <a:srgbClr val="FF0000"/>
                </a:solidFill>
              </a:rPr>
              <a:t>Real Applications</a:t>
            </a:r>
          </a:p>
          <a:p>
            <a:endParaRPr lang="en-US" sz="2400" dirty="0" smtClean="0"/>
          </a:p>
          <a:p>
            <a:pPr marL="285750" indent="-285750">
              <a:buFont typeface="Wingdings" panose="05000000000000000000" pitchFamily="2" charset="2"/>
              <a:buChar char="§"/>
            </a:pPr>
            <a:r>
              <a:rPr lang="en-US" b="1" i="1" dirty="0"/>
              <a:t>All applications mentioned above happen in real time and over the net. </a:t>
            </a:r>
            <a:endParaRPr lang="en-US" b="1" i="1" dirty="0" smtClean="0"/>
          </a:p>
          <a:p>
            <a:pPr marL="285750" indent="-285750">
              <a:buFont typeface="Wingdings" panose="05000000000000000000" pitchFamily="2" charset="2"/>
              <a:buChar char="§"/>
            </a:pPr>
            <a:r>
              <a:rPr lang="en-US" b="1" i="1" dirty="0" smtClean="0"/>
              <a:t>You </a:t>
            </a:r>
            <a:r>
              <a:rPr lang="en-US" b="1" i="1" dirty="0"/>
              <a:t>can reserve or book air and train tickets from your own place and at your own pace through computers</a:t>
            </a:r>
            <a:r>
              <a:rPr lang="en-US" sz="1800" dirty="0"/>
              <a:t>.</a:t>
            </a:r>
            <a:endParaRPr lang="en-US" sz="2400" b="1" i="1" dirty="0" smtClean="0">
              <a:solidFill>
                <a:srgbClr val="FF0000"/>
              </a:solidFill>
            </a:endParaRPr>
          </a:p>
        </p:txBody>
      </p:sp>
      <p:sp>
        <p:nvSpPr>
          <p:cNvPr id="3" name="AutoShape 2" descr="Image result for computer in entertai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computer in entertainme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computer in entertainmen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Image result for computer in health ca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Image result for computer in agricultur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669416"/>
            <a:ext cx="2466975" cy="2683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4" y="3810000"/>
            <a:ext cx="357822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10000"/>
            <a:ext cx="3038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7920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178459.jpg"/>
          <p:cNvPicPr>
            <a:picLocks noGrp="1" noChangeAspect="1"/>
          </p:cNvPicPr>
          <p:nvPr>
            <p:ph type="pic" sz="quarter" idx="11"/>
          </p:nvPr>
        </p:nvPicPr>
        <p:blipFill>
          <a:blip r:embed="rId3" cstate="print"/>
          <a:srcRect l="6255" r="6255"/>
          <a:stretch>
            <a:fillRect/>
          </a:stretch>
        </p:blipFill>
        <p:spPr/>
      </p:pic>
      <p:sp>
        <p:nvSpPr>
          <p:cNvPr id="7" name="Rectangle 6"/>
          <p:cNvSpPr>
            <a:spLocks noGrp="1"/>
          </p:cNvSpPr>
          <p:nvPr>
            <p:ph type="body" sz="quarter" idx="15"/>
          </p:nvPr>
        </p:nvSpPr>
        <p:spPr/>
        <p:txBody>
          <a:bodyPr>
            <a:normAutofit/>
          </a:bodyPr>
          <a:lstStyle/>
          <a:p>
            <a:pPr algn="ctr"/>
            <a:r>
              <a:rPr lang="en-US" sz="2400" dirty="0" smtClean="0">
                <a:solidFill>
                  <a:srgbClr val="FFFF00"/>
                </a:solidFill>
              </a:rPr>
              <a:t>CHAPTER  11</a:t>
            </a:r>
            <a:r>
              <a:rPr lang="en-US" dirty="0" smtClean="0"/>
              <a:t/>
            </a:r>
            <a:br>
              <a:rPr lang="en-US" dirty="0" smtClean="0"/>
            </a:br>
            <a:endParaRPr lang="en-US" dirty="0"/>
          </a:p>
        </p:txBody>
      </p:sp>
      <p:sp>
        <p:nvSpPr>
          <p:cNvPr id="2" name="Text Placeholder 1"/>
          <p:cNvSpPr>
            <a:spLocks noGrp="1"/>
          </p:cNvSpPr>
          <p:nvPr>
            <p:ph type="body" sz="quarter" idx="10"/>
          </p:nvPr>
        </p:nvSpPr>
        <p:spPr/>
        <p:txBody>
          <a:bodyPr/>
          <a:lstStyle/>
          <a:p>
            <a:r>
              <a:rPr lang="en-US" sz="5400" dirty="0">
                <a:solidFill>
                  <a:srgbClr val="FFFF00"/>
                </a:solidFill>
              </a:rPr>
              <a:t>IT ENABLED SERVICES</a:t>
            </a:r>
            <a:endParaRPr lang="en-US" sz="2000" dirty="0">
              <a:solidFill>
                <a:srgbClr val="FFFF00"/>
              </a:solidFill>
            </a:endParaRPr>
          </a:p>
        </p:txBody>
      </p:sp>
    </p:spTree>
    <p:extLst>
      <p:ext uri="{BB962C8B-B14F-4D97-AF65-F5344CB8AC3E}">
        <p14:creationId xmlns:p14="http://schemas.microsoft.com/office/powerpoint/2010/main" val="42825585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228600" y="304800"/>
            <a:ext cx="8077200" cy="6248400"/>
          </a:xfrm>
        </p:spPr>
        <p:txBody>
          <a:bodyPr/>
          <a:lstStyle>
            <a:extLst/>
          </a:lstStyle>
          <a:p>
            <a:endParaRPr lang="en-US" dirty="0" smtClean="0"/>
          </a:p>
          <a:p>
            <a:endParaRPr lang="en-US" dirty="0" smtClean="0"/>
          </a:p>
          <a:p>
            <a:endParaRPr lang="en-US" dirty="0"/>
          </a:p>
          <a:p>
            <a:endParaRPr lang="en-US" dirty="0" smtClean="0"/>
          </a:p>
          <a:p>
            <a:pPr algn="ctr"/>
            <a:endParaRPr lang="en-US" dirty="0"/>
          </a:p>
          <a:p>
            <a:endParaRPr lang="en-US" dirty="0" smtClean="0"/>
          </a:p>
          <a:p>
            <a:endParaRPr lang="en-US" dirty="0" smtClean="0"/>
          </a:p>
          <a:p>
            <a:endParaRPr lang="en-US" dirty="0" smtClean="0"/>
          </a:p>
          <a:p>
            <a:r>
              <a:rPr lang="en-US" sz="2400" b="1" i="1" dirty="0" smtClean="0"/>
              <a:t>11.1. INTRODUCTION:</a:t>
            </a:r>
          </a:p>
          <a:p>
            <a:endParaRPr lang="en-US" b="1" i="1" dirty="0"/>
          </a:p>
          <a:p>
            <a:pPr marL="342900" indent="-342900">
              <a:buFont typeface="Courier New" panose="02070309020205020404" pitchFamily="49" charset="0"/>
              <a:buChar char="o"/>
            </a:pPr>
            <a:r>
              <a:rPr lang="en-US" b="1" dirty="0" smtClean="0"/>
              <a:t>Information </a:t>
            </a:r>
            <a:r>
              <a:rPr lang="en-US" b="1" dirty="0"/>
              <a:t>Technology that helps in improving the quality of service to the users is called IT Enabled Services [ITES</a:t>
            </a:r>
            <a:r>
              <a:rPr lang="en-US" b="1" dirty="0" smtClean="0"/>
              <a:t>].</a:t>
            </a:r>
          </a:p>
          <a:p>
            <a:pPr marL="342900" indent="-342900">
              <a:buFont typeface="Courier New" panose="02070309020205020404" pitchFamily="49" charset="0"/>
              <a:buChar char="o"/>
            </a:pPr>
            <a:r>
              <a:rPr lang="en-US" b="1" dirty="0" smtClean="0"/>
              <a:t> </a:t>
            </a:r>
            <a:r>
              <a:rPr lang="en-US" b="1" dirty="0"/>
              <a:t>IT Enabled Services are human intensive services that are delivered over telecommunication networks or the Internet to a range of business segments.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609599"/>
            <a:ext cx="3560190" cy="243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341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lstStyle/>
          <a:p>
            <a:r>
              <a:rPr lang="en-US" dirty="0"/>
              <a:t>	</a:t>
            </a:r>
            <a:endParaRPr lang="en-US" dirty="0" smtClean="0"/>
          </a:p>
          <a:p>
            <a:endParaRPr lang="en-US" sz="2400" dirty="0">
              <a:solidFill>
                <a:srgbClr val="7030A0"/>
              </a:solidFill>
            </a:endParaRPr>
          </a:p>
          <a:p>
            <a:pPr algn="ctr"/>
            <a:r>
              <a:rPr lang="en-US" sz="3200" b="1" i="1" dirty="0" smtClean="0">
                <a:solidFill>
                  <a:srgbClr val="FF0000"/>
                </a:solidFill>
              </a:rPr>
              <a:t>CONTENTS</a:t>
            </a:r>
          </a:p>
          <a:p>
            <a:r>
              <a:rPr lang="en-US" dirty="0" smtClean="0"/>
              <a:t>	</a:t>
            </a:r>
            <a:r>
              <a:rPr lang="en-US" sz="2400" b="1" i="1" dirty="0" smtClean="0">
                <a:solidFill>
                  <a:srgbClr val="FF0000"/>
                </a:solidFill>
              </a:rPr>
              <a:t>Some </a:t>
            </a:r>
            <a:r>
              <a:rPr lang="en-US" sz="2400" b="1" i="1" dirty="0">
                <a:solidFill>
                  <a:srgbClr val="FF0000"/>
                </a:solidFill>
              </a:rPr>
              <a:t>of the IT enabled services presented in this chapter are: </a:t>
            </a:r>
            <a:endParaRPr lang="en-US" sz="2400" b="1" i="1" dirty="0" smtClean="0">
              <a:solidFill>
                <a:srgbClr val="FF0000"/>
              </a:solidFill>
            </a:endParaRPr>
          </a:p>
          <a:p>
            <a:r>
              <a:rPr lang="en-US" sz="2400" b="1" i="1" dirty="0" smtClean="0">
                <a:solidFill>
                  <a:srgbClr val="FF0000"/>
                </a:solidFill>
              </a:rPr>
              <a:t>11.2   e-Governance </a:t>
            </a:r>
          </a:p>
          <a:p>
            <a:r>
              <a:rPr lang="en-US" sz="2400" b="1" i="1" dirty="0" smtClean="0">
                <a:solidFill>
                  <a:srgbClr val="FF0000"/>
                </a:solidFill>
              </a:rPr>
              <a:t>11.3   Call Centers </a:t>
            </a:r>
          </a:p>
          <a:p>
            <a:r>
              <a:rPr lang="en-US" sz="2400" b="1" i="1" dirty="0" smtClean="0">
                <a:solidFill>
                  <a:srgbClr val="FF0000"/>
                </a:solidFill>
              </a:rPr>
              <a:t>11.4  Data </a:t>
            </a:r>
            <a:r>
              <a:rPr lang="en-US" sz="2400" b="1" i="1" dirty="0">
                <a:solidFill>
                  <a:srgbClr val="FF0000"/>
                </a:solidFill>
              </a:rPr>
              <a:t>Management </a:t>
            </a:r>
            <a:endParaRPr lang="en-US" sz="2400" b="1" i="1" dirty="0" smtClean="0">
              <a:solidFill>
                <a:srgbClr val="FF0000"/>
              </a:solidFill>
            </a:endParaRPr>
          </a:p>
          <a:p>
            <a:r>
              <a:rPr lang="en-US" sz="2400" b="1" i="1" dirty="0" smtClean="0">
                <a:solidFill>
                  <a:srgbClr val="FF0000"/>
                </a:solidFill>
              </a:rPr>
              <a:t>11.5   </a:t>
            </a:r>
            <a:r>
              <a:rPr lang="en-US" sz="2400" b="1" i="1" dirty="0">
                <a:solidFill>
                  <a:srgbClr val="FF0000"/>
                </a:solidFill>
              </a:rPr>
              <a:t>Medical [Telemedicine and Transcription]. </a:t>
            </a:r>
            <a:endParaRPr lang="en-US" sz="2400" b="1" i="1" dirty="0" smtClean="0">
              <a:solidFill>
                <a:srgbClr val="FF0000"/>
              </a:solidFill>
            </a:endParaRPr>
          </a:p>
          <a:p>
            <a:r>
              <a:rPr lang="en-US" sz="2400" b="1" i="1" dirty="0" smtClean="0">
                <a:solidFill>
                  <a:srgbClr val="FF0000"/>
                </a:solidFill>
              </a:rPr>
              <a:t>11.6   Data Digitization</a:t>
            </a:r>
          </a:p>
          <a:p>
            <a:r>
              <a:rPr lang="en-US" sz="2400" b="1" i="1" dirty="0" smtClean="0">
                <a:solidFill>
                  <a:srgbClr val="FF0000"/>
                </a:solidFill>
              </a:rPr>
              <a:t>11.7   </a:t>
            </a:r>
            <a:r>
              <a:rPr lang="en-US" sz="2400" b="1" i="1" dirty="0">
                <a:solidFill>
                  <a:srgbClr val="FF0000"/>
                </a:solidFill>
              </a:rPr>
              <a:t>Website Services</a:t>
            </a:r>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2828925"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92369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228600"/>
            <a:ext cx="8001000" cy="6248400"/>
          </a:xfrm>
        </p:spPr>
        <p:txBody>
          <a:bodyPr/>
          <a:lstStyle/>
          <a:p>
            <a:pPr algn="ctr"/>
            <a:r>
              <a:rPr lang="en-US" sz="3200" b="1" i="1" dirty="0">
                <a:solidFill>
                  <a:srgbClr val="FF0000"/>
                </a:solidFill>
              </a:rPr>
              <a:t>11.2   e-Governance </a:t>
            </a:r>
            <a:endParaRPr lang="en-US" sz="3200" b="1" i="1" dirty="0" smtClean="0">
              <a:solidFill>
                <a:srgbClr val="FF0000"/>
              </a:solidFill>
            </a:endParaRPr>
          </a:p>
          <a:p>
            <a:pPr algn="ctr"/>
            <a:endParaRPr lang="en-US" sz="3200" b="1" i="1" dirty="0">
              <a:solidFill>
                <a:srgbClr val="FF0000"/>
              </a:solidFill>
            </a:endParaRPr>
          </a:p>
          <a:p>
            <a:pPr algn="ctr"/>
            <a:endParaRPr lang="en-US" sz="3200" b="1" i="1" dirty="0" smtClean="0">
              <a:solidFill>
                <a:srgbClr val="FF0000"/>
              </a:solidFill>
            </a:endParaRPr>
          </a:p>
          <a:p>
            <a:pPr algn="ctr"/>
            <a:endParaRPr lang="en-US" sz="3200" b="1" i="1" dirty="0">
              <a:solidFill>
                <a:srgbClr val="FF0000"/>
              </a:solidFill>
            </a:endParaRPr>
          </a:p>
          <a:p>
            <a:pPr algn="ctr"/>
            <a:endParaRPr lang="en-US" sz="3200" b="1" i="1" dirty="0" smtClean="0">
              <a:solidFill>
                <a:srgbClr val="FF0000"/>
              </a:solidFill>
            </a:endParaRPr>
          </a:p>
          <a:p>
            <a:pPr algn="ctr"/>
            <a:endParaRPr lang="en-US" sz="3200" b="1" i="1" dirty="0">
              <a:solidFill>
                <a:srgbClr val="FF0000"/>
              </a:solidFill>
            </a:endParaRPr>
          </a:p>
          <a:p>
            <a:pPr marL="342900" indent="-342900">
              <a:buFont typeface="Wingdings" panose="05000000000000000000" pitchFamily="2" charset="2"/>
              <a:buChar char="v"/>
            </a:pPr>
            <a:r>
              <a:rPr lang="en-US" dirty="0" smtClean="0"/>
              <a:t>Computers </a:t>
            </a:r>
            <a:r>
              <a:rPr lang="en-US" dirty="0"/>
              <a:t>help you to look at the government websites and the services provided by them. </a:t>
            </a:r>
            <a:endParaRPr lang="en-US" dirty="0" smtClean="0"/>
          </a:p>
          <a:p>
            <a:pPr marL="342900" indent="-342900">
              <a:buFont typeface="Wingdings" panose="05000000000000000000" pitchFamily="2" charset="2"/>
              <a:buChar char="v"/>
            </a:pPr>
            <a:r>
              <a:rPr lang="en-US" dirty="0" smtClean="0"/>
              <a:t>The </a:t>
            </a:r>
            <a:r>
              <a:rPr lang="en-US" dirty="0"/>
              <a:t>various websites provided by the government give the details about the departments, specific functions, special schemes, documents, contacts, links, IAS intranet, site map, search, what’s new, press releases, feedback. </a:t>
            </a:r>
            <a:endParaRPr lang="en-US" dirty="0" smtClean="0"/>
          </a:p>
          <a:p>
            <a:pPr marL="342900" indent="-342900">
              <a:buFont typeface="Wingdings" panose="05000000000000000000" pitchFamily="2" charset="2"/>
              <a:buChar char="v"/>
            </a:pPr>
            <a:r>
              <a:rPr lang="en-US" dirty="0" smtClean="0"/>
              <a:t>These </a:t>
            </a:r>
            <a:r>
              <a:rPr lang="en-US" dirty="0"/>
              <a:t>websites are both in English and Tamil.</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88136"/>
            <a:ext cx="368084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091184"/>
            <a:ext cx="3733800" cy="2282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7051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228600"/>
            <a:ext cx="8001000" cy="6248400"/>
          </a:xfrm>
        </p:spPr>
        <p:txBody>
          <a:bodyPr>
            <a:normAutofit/>
          </a:bodyPr>
          <a:lstStyle/>
          <a:p>
            <a:pPr algn="ctr"/>
            <a:r>
              <a:rPr lang="en-US" sz="3200" b="1" i="1" dirty="0" smtClean="0">
                <a:solidFill>
                  <a:srgbClr val="FF0000"/>
                </a:solidFill>
              </a:rPr>
              <a:t>11.3   </a:t>
            </a:r>
            <a:r>
              <a:rPr lang="en-US" sz="3200" b="1" i="1" dirty="0">
                <a:solidFill>
                  <a:srgbClr val="FF0000"/>
                </a:solidFill>
              </a:rPr>
              <a:t>Call Centers </a:t>
            </a:r>
          </a:p>
          <a:p>
            <a:pPr marL="457200" indent="-457200">
              <a:buFont typeface="Wingdings" panose="05000000000000000000" pitchFamily="2" charset="2"/>
              <a:buChar char="q"/>
            </a:pPr>
            <a:r>
              <a:rPr lang="en-US" dirty="0"/>
              <a:t>A call center is sometimes defined as a telephone based shared service center for specific customer activities and are used for number of customer-related functions like marketing, selling, information transfer, advice, technical support </a:t>
            </a:r>
            <a:r>
              <a:rPr lang="en-US" dirty="0" smtClean="0"/>
              <a:t>and so </a:t>
            </a:r>
            <a:r>
              <a:rPr lang="en-US" dirty="0"/>
              <a:t>on</a:t>
            </a:r>
            <a:r>
              <a:rPr lang="en-US" dirty="0" smtClean="0"/>
              <a:t>.</a:t>
            </a:r>
          </a:p>
          <a:p>
            <a:pPr marL="457200" indent="-457200">
              <a:buFont typeface="Wingdings" panose="05000000000000000000" pitchFamily="2" charset="2"/>
              <a:buChar char="q"/>
            </a:pPr>
            <a:r>
              <a:rPr lang="en-US" dirty="0" smtClean="0"/>
              <a:t> </a:t>
            </a:r>
            <a:r>
              <a:rPr lang="en-US" dirty="0"/>
              <a:t>A call center has adequate telecom facilities, trained consultants, access to wide database, Internet and other on-line information support to provide information and support services to customers</a:t>
            </a:r>
            <a:r>
              <a:rPr lang="en-US" dirty="0" smtClean="0"/>
              <a:t>.</a:t>
            </a:r>
          </a:p>
          <a:p>
            <a:pPr marL="457200" indent="-457200">
              <a:buFont typeface="Wingdings" panose="05000000000000000000" pitchFamily="2" charset="2"/>
              <a:buChar char="q"/>
            </a:pPr>
            <a:r>
              <a:rPr lang="en-US" dirty="0" smtClean="0"/>
              <a:t> </a:t>
            </a:r>
            <a:r>
              <a:rPr lang="en-US" dirty="0"/>
              <a:t>It operates to provide round the clock and year round service i.e.24 x 365 service.</a:t>
            </a:r>
            <a:endParaRPr lang="en-US" b="1" i="1" dirty="0" smtClean="0">
              <a:solidFill>
                <a:srgbClr val="FF0000"/>
              </a:solidFill>
            </a:endParaRPr>
          </a:p>
          <a:p>
            <a:pPr algn="ctr"/>
            <a:endParaRPr lang="en-US" sz="3200" b="1" i="1" dirty="0">
              <a:solidFill>
                <a:srgbClr val="FF0000"/>
              </a:solidFill>
            </a:endParaRPr>
          </a:p>
          <a:p>
            <a:pPr algn="ctr"/>
            <a:endParaRPr lang="en-US" sz="3200" b="1" i="1" dirty="0" smtClean="0">
              <a:solidFill>
                <a:srgbClr val="FF0000"/>
              </a:solidFill>
            </a:endParaRPr>
          </a:p>
          <a:p>
            <a:pPr algn="ctr"/>
            <a:endParaRPr lang="en-US" sz="3200" b="1" i="1" dirty="0">
              <a:solidFill>
                <a:srgbClr val="FF0000"/>
              </a:solidFill>
            </a:endParaRPr>
          </a:p>
          <a:p>
            <a:pPr algn="ctr"/>
            <a:endParaRPr lang="en-US" sz="3200" b="1" i="1" dirty="0" smtClean="0">
              <a:solidFill>
                <a:srgbClr val="FF0000"/>
              </a:solidFill>
            </a:endParaRPr>
          </a:p>
          <a:p>
            <a:pPr algn="ctr"/>
            <a:endParaRPr lang="en-US" sz="3200" b="1" i="1" dirty="0">
              <a:solidFill>
                <a:srgbClr val="FF0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38600"/>
            <a:ext cx="366426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047743"/>
            <a:ext cx="3200400" cy="2397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4596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228600"/>
            <a:ext cx="8001000" cy="6248400"/>
          </a:xfrm>
        </p:spPr>
        <p:txBody>
          <a:bodyPr>
            <a:normAutofit lnSpcReduction="10000"/>
          </a:bodyPr>
          <a:lstStyle/>
          <a:p>
            <a:pPr algn="ctr"/>
            <a:r>
              <a:rPr lang="en-US" sz="3200" b="1" i="1" dirty="0" smtClean="0">
                <a:solidFill>
                  <a:srgbClr val="FF0000"/>
                </a:solidFill>
              </a:rPr>
              <a:t>11.4  Data Management</a:t>
            </a:r>
            <a:endParaRPr lang="en-US" sz="3200" b="1" i="1" dirty="0">
              <a:solidFill>
                <a:srgbClr val="FF0000"/>
              </a:solidFill>
            </a:endParaRPr>
          </a:p>
          <a:p>
            <a:pPr marL="457200" indent="-457200">
              <a:buFont typeface="Wingdings" panose="05000000000000000000" pitchFamily="2" charset="2"/>
              <a:buChar char="ü"/>
            </a:pPr>
            <a:r>
              <a:rPr lang="en-US" sz="2400" dirty="0"/>
              <a:t>Data Management is a category of IT Enabled Services pertaining to collection, digitization and processing of data coming from various sources</a:t>
            </a:r>
            <a:r>
              <a:rPr lang="en-US" sz="2400" dirty="0" smtClean="0"/>
              <a:t>.</a:t>
            </a:r>
          </a:p>
          <a:p>
            <a:pPr marL="457200" indent="-457200">
              <a:buFont typeface="Wingdings" panose="05000000000000000000" pitchFamily="2" charset="2"/>
              <a:buChar char="ü"/>
            </a:pPr>
            <a:r>
              <a:rPr lang="en-US" sz="2400" dirty="0" smtClean="0"/>
              <a:t> </a:t>
            </a:r>
            <a:r>
              <a:rPr lang="en-US" sz="2400" dirty="0"/>
              <a:t>Traditional data processing services comprise punching data from manually filled forms, images or publications; preparing databases and putting them </a:t>
            </a:r>
            <a:r>
              <a:rPr lang="en-US" sz="2400" dirty="0" smtClean="0"/>
              <a:t>together.</a:t>
            </a:r>
          </a:p>
          <a:p>
            <a:pPr marL="457200" indent="-457200">
              <a:buFont typeface="Wingdings" panose="05000000000000000000" pitchFamily="2" charset="2"/>
              <a:buChar char="ü"/>
            </a:pPr>
            <a:r>
              <a:rPr lang="en-US" sz="2400" dirty="0" smtClean="0"/>
              <a:t>However</a:t>
            </a:r>
            <a:r>
              <a:rPr lang="en-US" sz="2400" dirty="0"/>
              <a:t>, with the </a:t>
            </a:r>
            <a:r>
              <a:rPr lang="en-US" sz="2400" dirty="0" smtClean="0"/>
              <a:t>advent </a:t>
            </a:r>
            <a:r>
              <a:rPr lang="en-US" sz="2400" dirty="0"/>
              <a:t>of multimedia and internet, sources have increased to include manually printed documents, images, sounds and video. </a:t>
            </a:r>
            <a:endParaRPr lang="en-US" sz="2400" dirty="0" smtClean="0"/>
          </a:p>
          <a:p>
            <a:pPr marL="457200" indent="-457200">
              <a:buFont typeface="Wingdings" panose="05000000000000000000" pitchFamily="2" charset="2"/>
              <a:buChar char="ü"/>
            </a:pPr>
            <a:r>
              <a:rPr lang="en-US" sz="2400" dirty="0"/>
              <a:t>Data management is the key for effective and profitable use of IT in organizations. </a:t>
            </a:r>
            <a:endParaRPr lang="en-US" sz="2400" dirty="0" smtClean="0"/>
          </a:p>
          <a:p>
            <a:endParaRPr lang="en-US" sz="2400" dirty="0" smtClean="0"/>
          </a:p>
          <a:p>
            <a:r>
              <a:rPr lang="en-US" sz="2400" dirty="0" smtClean="0"/>
              <a:t>                 The </a:t>
            </a:r>
            <a:r>
              <a:rPr lang="en-US" sz="2400" dirty="0"/>
              <a:t>range of ITES in this category are: </a:t>
            </a:r>
            <a:endParaRPr lang="en-US" sz="2400" dirty="0" smtClean="0"/>
          </a:p>
          <a:p>
            <a:r>
              <a:rPr lang="en-US" sz="2400" dirty="0" smtClean="0"/>
              <a:t>• </a:t>
            </a:r>
            <a:r>
              <a:rPr lang="en-US" sz="2400" dirty="0"/>
              <a:t>ASCII format for upload to your database </a:t>
            </a:r>
            <a:r>
              <a:rPr lang="en-US" sz="2400" dirty="0" smtClean="0"/>
              <a:t>             </a:t>
            </a:r>
          </a:p>
          <a:p>
            <a:r>
              <a:rPr lang="en-US" sz="2400" dirty="0" smtClean="0"/>
              <a:t>• </a:t>
            </a:r>
            <a:r>
              <a:rPr lang="en-US" sz="2400" dirty="0"/>
              <a:t>Character Recognition and </a:t>
            </a:r>
            <a:r>
              <a:rPr lang="en-US" sz="2400" dirty="0" smtClean="0"/>
              <a:t>Processing</a:t>
            </a:r>
            <a:endParaRPr lang="en-US" sz="3200" b="1" i="1" dirty="0" smtClean="0">
              <a:solidFill>
                <a:srgbClr val="FF0000"/>
              </a:solidFill>
            </a:endParaRPr>
          </a:p>
          <a:p>
            <a:pPr algn="ctr"/>
            <a:endParaRPr lang="en-US" sz="3200" b="1" i="1" dirty="0">
              <a:solidFill>
                <a:srgbClr val="FF0000"/>
              </a:solidFill>
            </a:endParaRPr>
          </a:p>
          <a:p>
            <a:pPr algn="ctr"/>
            <a:endParaRPr lang="en-US" sz="3200" b="1" i="1" dirty="0" smtClean="0">
              <a:solidFill>
                <a:srgbClr val="FF0000"/>
              </a:solidFill>
            </a:endParaRPr>
          </a:p>
          <a:p>
            <a:pPr algn="ctr"/>
            <a:endParaRPr lang="en-US" sz="3200" b="1" i="1" dirty="0">
              <a:solidFill>
                <a:srgbClr val="FF0000"/>
              </a:solidFill>
            </a:endParaRPr>
          </a:p>
        </p:txBody>
      </p:sp>
    </p:spTree>
    <p:extLst>
      <p:ext uri="{BB962C8B-B14F-4D97-AF65-F5344CB8AC3E}">
        <p14:creationId xmlns:p14="http://schemas.microsoft.com/office/powerpoint/2010/main" val="28342655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178459.jpg"/>
          <p:cNvPicPr>
            <a:picLocks noGrp="1" noChangeAspect="1"/>
          </p:cNvPicPr>
          <p:nvPr>
            <p:ph type="pic" sz="quarter" idx="11"/>
          </p:nvPr>
        </p:nvPicPr>
        <p:blipFill>
          <a:blip r:embed="rId3" cstate="print"/>
          <a:srcRect l="6255" r="6255"/>
          <a:stretch>
            <a:fillRect/>
          </a:stretch>
        </p:blipFill>
        <p:spPr/>
      </p:pic>
      <p:sp>
        <p:nvSpPr>
          <p:cNvPr id="7" name="Rectangle 6"/>
          <p:cNvSpPr>
            <a:spLocks noGrp="1"/>
          </p:cNvSpPr>
          <p:nvPr>
            <p:ph type="body" sz="quarter" idx="15"/>
          </p:nvPr>
        </p:nvSpPr>
        <p:spPr/>
        <p:txBody>
          <a:bodyPr>
            <a:normAutofit/>
          </a:bodyPr>
          <a:lstStyle/>
          <a:p>
            <a:pPr algn="ctr"/>
            <a:r>
              <a:rPr lang="en-US" sz="2400" dirty="0" smtClean="0">
                <a:solidFill>
                  <a:srgbClr val="FFFF00"/>
                </a:solidFill>
              </a:rPr>
              <a:t>CHAPTER  10</a:t>
            </a:r>
            <a:r>
              <a:rPr lang="en-US" dirty="0" smtClean="0"/>
              <a:t/>
            </a:r>
            <a:br>
              <a:rPr lang="en-US" dirty="0" smtClean="0"/>
            </a:br>
            <a:endParaRPr lang="en-US" dirty="0"/>
          </a:p>
        </p:txBody>
      </p:sp>
      <p:sp>
        <p:nvSpPr>
          <p:cNvPr id="2" name="Text Placeholder 1"/>
          <p:cNvSpPr>
            <a:spLocks noGrp="1"/>
          </p:cNvSpPr>
          <p:nvPr>
            <p:ph type="body" sz="quarter" idx="10"/>
          </p:nvPr>
        </p:nvSpPr>
        <p:spPr/>
        <p:txBody>
          <a:bodyPr/>
          <a:lstStyle/>
          <a:p>
            <a:r>
              <a:rPr lang="en-US" sz="4400" dirty="0">
                <a:solidFill>
                  <a:srgbClr val="FFFF00"/>
                </a:solidFill>
              </a:rPr>
              <a:t>IMPACT OF COMPUTERS ON SOCIETY</a:t>
            </a:r>
            <a:endParaRPr lang="en-US" sz="2000" dirty="0">
              <a:solidFill>
                <a:srgbClr val="FFFF00"/>
              </a:solidFill>
            </a:endParaRPr>
          </a:p>
        </p:txBody>
      </p:sp>
    </p:spTree>
    <p:extLst>
      <p:ext uri="{BB962C8B-B14F-4D97-AF65-F5344CB8AC3E}">
        <p14:creationId xmlns:p14="http://schemas.microsoft.com/office/powerpoint/2010/main" val="8531541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228600"/>
            <a:ext cx="8001000" cy="6248400"/>
          </a:xfrm>
        </p:spPr>
        <p:txBody>
          <a:bodyPr>
            <a:normAutofit/>
          </a:bodyPr>
          <a:lstStyle/>
          <a:p>
            <a:r>
              <a:rPr lang="en-US" sz="2400" dirty="0" smtClean="0"/>
              <a:t>• </a:t>
            </a:r>
            <a:r>
              <a:rPr lang="en-US" sz="2400" dirty="0"/>
              <a:t>Custom </a:t>
            </a:r>
            <a:r>
              <a:rPr lang="en-US" sz="2400" dirty="0" smtClean="0"/>
              <a:t>reports</a:t>
            </a:r>
          </a:p>
          <a:p>
            <a:r>
              <a:rPr lang="en-US" sz="2400" dirty="0" smtClean="0"/>
              <a:t>• </a:t>
            </a:r>
            <a:r>
              <a:rPr lang="en-US" sz="2400" dirty="0"/>
              <a:t>Data Entry </a:t>
            </a:r>
            <a:endParaRPr lang="en-US" sz="2400" dirty="0" smtClean="0"/>
          </a:p>
          <a:p>
            <a:r>
              <a:rPr lang="en-US" sz="2400" dirty="0" smtClean="0"/>
              <a:t>• </a:t>
            </a:r>
            <a:r>
              <a:rPr lang="en-US" sz="2400" dirty="0"/>
              <a:t>Data entry front end edits </a:t>
            </a:r>
            <a:endParaRPr lang="en-US" sz="2400" dirty="0" smtClean="0"/>
          </a:p>
          <a:p>
            <a:r>
              <a:rPr lang="en-US" sz="2400" dirty="0" smtClean="0"/>
              <a:t>• </a:t>
            </a:r>
            <a:r>
              <a:rPr lang="en-US" sz="2400" dirty="0"/>
              <a:t>Document Preparation </a:t>
            </a:r>
            <a:endParaRPr lang="en-US" sz="2400" dirty="0" smtClean="0"/>
          </a:p>
          <a:p>
            <a:r>
              <a:rPr lang="en-US" sz="2400" dirty="0" smtClean="0"/>
              <a:t>• </a:t>
            </a:r>
            <a:r>
              <a:rPr lang="en-US" sz="2400" dirty="0"/>
              <a:t>Forms are imaged and transferred to CD ROM </a:t>
            </a:r>
            <a:endParaRPr lang="en-US" sz="2400" b="1" i="1" dirty="0">
              <a:solidFill>
                <a:srgbClr val="FF0000"/>
              </a:solidFill>
            </a:endParaRPr>
          </a:p>
          <a:p>
            <a:pPr algn="ctr"/>
            <a:endParaRPr lang="en-US" sz="4000" b="1" i="1" dirty="0">
              <a:solidFill>
                <a:srgbClr val="FF0000"/>
              </a:solidFill>
            </a:endParaRPr>
          </a:p>
          <a:p>
            <a:pPr algn="ctr"/>
            <a:endParaRPr lang="en-US" sz="3200" b="1" i="1" dirty="0">
              <a:solidFill>
                <a:srgbClr val="FF0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37" y="3352800"/>
            <a:ext cx="3124200" cy="194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895600"/>
            <a:ext cx="3657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5335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000" y="228600"/>
            <a:ext cx="7924800" cy="6324600"/>
          </a:xfrm>
        </p:spPr>
        <p:txBody>
          <a:bodyPr>
            <a:normAutofit/>
          </a:bodyPr>
          <a:lstStyle/>
          <a:p>
            <a:pPr algn="ctr"/>
            <a:r>
              <a:rPr lang="en-US" sz="2800" b="1" i="1" dirty="0">
                <a:solidFill>
                  <a:srgbClr val="FF0000"/>
                </a:solidFill>
              </a:rPr>
              <a:t>11.5   Medical [Telemedicine and Transcription]. </a:t>
            </a:r>
          </a:p>
          <a:p>
            <a:endParaRPr lang="en-US" sz="2400" b="1" i="1" dirty="0" smtClean="0"/>
          </a:p>
          <a:p>
            <a:pPr marL="342900" indent="-342900">
              <a:buFont typeface="Wingdings" panose="05000000000000000000" pitchFamily="2" charset="2"/>
              <a:buChar char="q"/>
            </a:pPr>
            <a:r>
              <a:rPr lang="en-US" sz="2400" b="1" i="1" dirty="0"/>
              <a:t> </a:t>
            </a:r>
            <a:r>
              <a:rPr lang="en-US" sz="2400" b="1" i="1" dirty="0" smtClean="0"/>
              <a:t>     Medical </a:t>
            </a:r>
            <a:r>
              <a:rPr lang="en-US" sz="2400" b="1" i="1" dirty="0"/>
              <a:t>Transcription is a permanent, legal document that formally states the result of a medical investigation</a:t>
            </a:r>
            <a:r>
              <a:rPr lang="en-US" sz="2400" b="1" i="1" dirty="0" smtClean="0"/>
              <a:t>.</a:t>
            </a:r>
          </a:p>
          <a:p>
            <a:pPr marL="342900" indent="-342900">
              <a:buFont typeface="Wingdings" panose="05000000000000000000" pitchFamily="2" charset="2"/>
              <a:buChar char="q"/>
            </a:pPr>
            <a:r>
              <a:rPr lang="en-US" sz="2400" b="1" i="1" dirty="0" smtClean="0"/>
              <a:t> </a:t>
            </a:r>
            <a:r>
              <a:rPr lang="en-US" sz="2400" b="1" i="1" dirty="0"/>
              <a:t>It facilitates communication and supports the insurance claims</a:t>
            </a:r>
            <a:r>
              <a:rPr lang="en-US" sz="2400" b="1" i="1" dirty="0" smtClean="0"/>
              <a:t>.</a:t>
            </a:r>
          </a:p>
          <a:p>
            <a:pPr marL="342900" indent="-342900">
              <a:buFont typeface="Wingdings" panose="05000000000000000000" pitchFamily="2" charset="2"/>
              <a:buChar char="q"/>
            </a:pPr>
            <a:r>
              <a:rPr lang="en-US" sz="2400" b="1" i="1" dirty="0" smtClean="0"/>
              <a:t> </a:t>
            </a:r>
            <a:r>
              <a:rPr lang="en-US" sz="2400" b="1" i="1" dirty="0"/>
              <a:t>There are three main steps involved in Medical Transcription. </a:t>
            </a:r>
            <a:endParaRPr lang="en-US" sz="2400" b="1" i="1"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810000"/>
            <a:ext cx="291941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810000"/>
            <a:ext cx="332073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7636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000" y="228600"/>
            <a:ext cx="7924800" cy="6324600"/>
          </a:xfrm>
        </p:spPr>
        <p:txBody>
          <a:bodyPr>
            <a:normAutofit/>
          </a:bodyPr>
          <a:lstStyle/>
          <a:p>
            <a:pPr algn="ctr"/>
            <a:r>
              <a:rPr lang="en-US" sz="2800" b="1" i="1" dirty="0">
                <a:solidFill>
                  <a:srgbClr val="FF0000"/>
                </a:solidFill>
              </a:rPr>
              <a:t>11.5   Medical [Telemedicine and Transcription]. </a:t>
            </a:r>
          </a:p>
          <a:p>
            <a:endParaRPr lang="en-US" sz="2400" b="1" i="1" dirty="0" smtClean="0"/>
          </a:p>
          <a:p>
            <a:r>
              <a:rPr lang="en-US" sz="2400" b="1" i="1" dirty="0"/>
              <a:t>These include</a:t>
            </a:r>
            <a:r>
              <a:rPr lang="en-US" sz="2400" b="1" i="1" dirty="0" smtClean="0"/>
              <a:t>:</a:t>
            </a:r>
          </a:p>
          <a:p>
            <a:pPr marL="342900" indent="-342900">
              <a:buFont typeface="Arial" panose="020B0604020202020204" pitchFamily="34" charset="0"/>
              <a:buChar char="•"/>
            </a:pPr>
            <a:r>
              <a:rPr lang="en-US" sz="2400" b="1" i="1" dirty="0" smtClean="0">
                <a:solidFill>
                  <a:srgbClr val="FF0000"/>
                </a:solidFill>
              </a:rPr>
              <a:t> </a:t>
            </a:r>
            <a:r>
              <a:rPr lang="en-US" sz="2400" b="1" i="1" dirty="0">
                <a:solidFill>
                  <a:srgbClr val="FF0000"/>
                </a:solidFill>
              </a:rPr>
              <a:t>Step 1</a:t>
            </a:r>
            <a:r>
              <a:rPr lang="en-US" sz="2400" b="1" i="1" dirty="0"/>
              <a:t>: </a:t>
            </a:r>
            <a:endParaRPr lang="en-US" sz="2400" b="1" i="1" dirty="0" smtClean="0"/>
          </a:p>
          <a:p>
            <a:r>
              <a:rPr lang="en-US" sz="2400" b="1" i="1" dirty="0" smtClean="0"/>
              <a:t>Hospitals </a:t>
            </a:r>
            <a:r>
              <a:rPr lang="en-US" sz="2400" b="1" i="1" dirty="0"/>
              <a:t>that want to use this form of ITES sign up with a service provider.. </a:t>
            </a:r>
            <a:endParaRPr lang="en-US" sz="2400" b="1" i="1" dirty="0" smtClean="0"/>
          </a:p>
          <a:p>
            <a:pPr marL="342900" indent="-342900">
              <a:buFont typeface="Arial" panose="020B0604020202020204" pitchFamily="34" charset="0"/>
              <a:buChar char="•"/>
            </a:pPr>
            <a:r>
              <a:rPr lang="en-US" sz="2400" b="1" i="1" dirty="0" smtClean="0">
                <a:solidFill>
                  <a:srgbClr val="FF0000"/>
                </a:solidFill>
              </a:rPr>
              <a:t>Step </a:t>
            </a:r>
            <a:r>
              <a:rPr lang="en-US" sz="2400" b="1" i="1" dirty="0">
                <a:solidFill>
                  <a:srgbClr val="FF0000"/>
                </a:solidFill>
              </a:rPr>
              <a:t>2</a:t>
            </a:r>
            <a:r>
              <a:rPr lang="en-US" sz="2400" b="1" i="1" dirty="0"/>
              <a:t>: </a:t>
            </a:r>
            <a:endParaRPr lang="en-US" sz="2400" b="1" i="1" dirty="0" smtClean="0"/>
          </a:p>
          <a:p>
            <a:r>
              <a:rPr lang="en-US" sz="2400" b="1" i="1" dirty="0" smtClean="0"/>
              <a:t>The </a:t>
            </a:r>
            <a:r>
              <a:rPr lang="en-US" sz="2400" b="1" i="1" dirty="0"/>
              <a:t>sound is digitized and sent to the ITES provider</a:t>
            </a:r>
            <a:r>
              <a:rPr lang="en-US" sz="2400" b="1" i="1" dirty="0" smtClean="0"/>
              <a:t>.</a:t>
            </a:r>
          </a:p>
          <a:p>
            <a:pPr marL="342900" indent="-342900">
              <a:buFont typeface="Arial" panose="020B0604020202020204" pitchFamily="34" charset="0"/>
              <a:buChar char="•"/>
            </a:pPr>
            <a:r>
              <a:rPr lang="en-US" sz="2400" b="1" i="1" dirty="0" smtClean="0"/>
              <a:t> </a:t>
            </a:r>
            <a:r>
              <a:rPr lang="en-US" sz="2400" b="1" i="1" dirty="0" smtClean="0">
                <a:solidFill>
                  <a:srgbClr val="FF0000"/>
                </a:solidFill>
              </a:rPr>
              <a:t>Step </a:t>
            </a:r>
            <a:r>
              <a:rPr lang="en-US" sz="2400" b="1" i="1" dirty="0">
                <a:solidFill>
                  <a:srgbClr val="FF0000"/>
                </a:solidFill>
              </a:rPr>
              <a:t>3</a:t>
            </a:r>
            <a:r>
              <a:rPr lang="en-US" sz="2400" b="1" i="1" dirty="0" smtClean="0"/>
              <a:t>:</a:t>
            </a:r>
          </a:p>
          <a:p>
            <a:r>
              <a:rPr lang="en-US" sz="2400" b="1" i="1" dirty="0" smtClean="0"/>
              <a:t> </a:t>
            </a:r>
            <a:r>
              <a:rPr lang="en-US" sz="2400" b="1" i="1" dirty="0"/>
              <a:t>The transcribed files are sent out to quality control persons, who listen to the dictation and check the transcription</a:t>
            </a:r>
          </a:p>
          <a:p>
            <a:endParaRPr lang="en-US" sz="2400" b="1" i="1" dirty="0" smtClean="0"/>
          </a:p>
        </p:txBody>
      </p:sp>
    </p:spTree>
    <p:extLst>
      <p:ext uri="{BB962C8B-B14F-4D97-AF65-F5344CB8AC3E}">
        <p14:creationId xmlns:p14="http://schemas.microsoft.com/office/powerpoint/2010/main" val="16050435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000" y="228600"/>
            <a:ext cx="7924800" cy="6324600"/>
          </a:xfrm>
        </p:spPr>
        <p:txBody>
          <a:bodyPr>
            <a:normAutofit/>
          </a:bodyPr>
          <a:lstStyle/>
          <a:p>
            <a:pPr algn="ctr"/>
            <a:r>
              <a:rPr lang="en-US" sz="3200" b="1" i="1" dirty="0" smtClean="0">
                <a:solidFill>
                  <a:srgbClr val="FF0000"/>
                </a:solidFill>
              </a:rPr>
              <a:t> </a:t>
            </a:r>
            <a:r>
              <a:rPr lang="en-US" sz="3200" b="1" i="1" dirty="0">
                <a:solidFill>
                  <a:srgbClr val="FF0000"/>
                </a:solidFill>
              </a:rPr>
              <a:t>11.6   Data </a:t>
            </a:r>
            <a:r>
              <a:rPr lang="en-US" sz="3200" b="1" i="1" dirty="0" smtClean="0">
                <a:solidFill>
                  <a:srgbClr val="FF0000"/>
                </a:solidFill>
              </a:rPr>
              <a:t>Digitization</a:t>
            </a:r>
          </a:p>
          <a:p>
            <a:pPr algn="ctr"/>
            <a:endParaRPr lang="en-US" sz="2400" b="1" i="1" dirty="0" smtClean="0"/>
          </a:p>
          <a:p>
            <a:pPr marL="342900" indent="-342900">
              <a:buFont typeface="Wingdings" panose="05000000000000000000" pitchFamily="2" charset="2"/>
              <a:buChar char="q"/>
            </a:pPr>
            <a:r>
              <a:rPr lang="en-US" sz="2400" dirty="0"/>
              <a:t>Digitization refers to the conversion of non-digital material to digital form</a:t>
            </a:r>
            <a:r>
              <a:rPr lang="en-US" sz="2400" dirty="0" smtClean="0"/>
              <a:t>.</a:t>
            </a:r>
          </a:p>
          <a:p>
            <a:pPr marL="342900" indent="-342900">
              <a:buFont typeface="Wingdings" panose="05000000000000000000" pitchFamily="2" charset="2"/>
              <a:buChar char="q"/>
            </a:pPr>
            <a:r>
              <a:rPr lang="en-US" sz="2400" dirty="0" smtClean="0"/>
              <a:t> </a:t>
            </a:r>
            <a:r>
              <a:rPr lang="en-US" sz="2400" dirty="0"/>
              <a:t>A wide variety of materials as diverse as maps, manuscripts, moving images and sound may be digitized.</a:t>
            </a:r>
            <a:endParaRPr lang="en-US" sz="2400" b="1" i="1"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35814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33528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5676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000" y="228600"/>
            <a:ext cx="7924800" cy="6324600"/>
          </a:xfrm>
        </p:spPr>
        <p:txBody>
          <a:bodyPr>
            <a:normAutofit/>
          </a:bodyPr>
          <a:lstStyle/>
          <a:p>
            <a:pPr algn="ctr"/>
            <a:r>
              <a:rPr lang="en-US" sz="3200" b="1" i="1" dirty="0" smtClean="0">
                <a:solidFill>
                  <a:srgbClr val="FF0000"/>
                </a:solidFill>
              </a:rPr>
              <a:t> 11.7  Website Services</a:t>
            </a:r>
          </a:p>
          <a:p>
            <a:r>
              <a:rPr lang="en-US" sz="2400" dirty="0"/>
              <a:t>Computers also help us in accessing website services such as: • Agriculture Marketing Network </a:t>
            </a:r>
            <a:endParaRPr lang="en-US" sz="2400" dirty="0" smtClean="0"/>
          </a:p>
          <a:p>
            <a:r>
              <a:rPr lang="en-US" sz="2400" dirty="0" smtClean="0"/>
              <a:t>• </a:t>
            </a:r>
            <a:r>
              <a:rPr lang="en-US" sz="2400" dirty="0"/>
              <a:t>Career guidance </a:t>
            </a:r>
            <a:endParaRPr lang="en-US" sz="2400" dirty="0" smtClean="0"/>
          </a:p>
          <a:p>
            <a:r>
              <a:rPr lang="en-US" sz="2400" dirty="0" smtClean="0"/>
              <a:t>• </a:t>
            </a:r>
            <a:r>
              <a:rPr lang="en-US" sz="2400" dirty="0"/>
              <a:t>Employment Online </a:t>
            </a:r>
            <a:endParaRPr lang="en-US" sz="2400" dirty="0" smtClean="0"/>
          </a:p>
          <a:p>
            <a:r>
              <a:rPr lang="en-US" sz="2400" dirty="0" smtClean="0"/>
              <a:t>• </a:t>
            </a:r>
            <a:r>
              <a:rPr lang="en-US" sz="2400" dirty="0"/>
              <a:t>General Provident Fund </a:t>
            </a:r>
            <a:endParaRPr lang="en-US" sz="2400" dirty="0" smtClean="0"/>
          </a:p>
          <a:p>
            <a:r>
              <a:rPr lang="en-US" sz="2400" dirty="0" smtClean="0"/>
              <a:t>• </a:t>
            </a:r>
            <a:r>
              <a:rPr lang="en-US" sz="2400" dirty="0"/>
              <a:t>Results </a:t>
            </a:r>
            <a:r>
              <a:rPr lang="en-US" sz="2400" dirty="0" smtClean="0"/>
              <a:t>of </a:t>
            </a:r>
            <a:r>
              <a:rPr lang="en-US" sz="2400" dirty="0"/>
              <a:t>various </a:t>
            </a:r>
            <a:r>
              <a:rPr lang="en-US" sz="2400" dirty="0" smtClean="0"/>
              <a:t>Examinations</a:t>
            </a:r>
          </a:p>
          <a:p>
            <a:endParaRPr lang="en-US" sz="2400" b="1" i="1" dirty="0"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33800"/>
            <a:ext cx="628389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517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178459.jpg"/>
          <p:cNvPicPr>
            <a:picLocks noGrp="1" noChangeAspect="1"/>
          </p:cNvPicPr>
          <p:nvPr>
            <p:ph type="pic" sz="quarter" idx="11"/>
          </p:nvPr>
        </p:nvPicPr>
        <p:blipFill>
          <a:blip r:embed="rId3" cstate="print"/>
          <a:srcRect l="6255" r="6255"/>
          <a:stretch>
            <a:fillRect/>
          </a:stretch>
        </p:blipFill>
        <p:spPr/>
      </p:pic>
      <p:sp>
        <p:nvSpPr>
          <p:cNvPr id="7" name="Rectangle 6"/>
          <p:cNvSpPr>
            <a:spLocks noGrp="1"/>
          </p:cNvSpPr>
          <p:nvPr>
            <p:ph type="body" sz="quarter" idx="15"/>
          </p:nvPr>
        </p:nvSpPr>
        <p:spPr/>
        <p:txBody>
          <a:bodyPr>
            <a:normAutofit/>
          </a:bodyPr>
          <a:lstStyle/>
          <a:p>
            <a:pPr algn="ctr"/>
            <a:r>
              <a:rPr lang="en-US" sz="2400" dirty="0" smtClean="0">
                <a:solidFill>
                  <a:srgbClr val="FFFF00"/>
                </a:solidFill>
              </a:rPr>
              <a:t>CHAPTER  12</a:t>
            </a:r>
            <a:r>
              <a:rPr lang="en-US" dirty="0" smtClean="0"/>
              <a:t/>
            </a:r>
            <a:br>
              <a:rPr lang="en-US" dirty="0" smtClean="0"/>
            </a:br>
            <a:endParaRPr lang="en-US" dirty="0"/>
          </a:p>
        </p:txBody>
      </p:sp>
      <p:sp>
        <p:nvSpPr>
          <p:cNvPr id="2" name="Text Placeholder 1"/>
          <p:cNvSpPr>
            <a:spLocks noGrp="1"/>
          </p:cNvSpPr>
          <p:nvPr>
            <p:ph type="body" sz="quarter" idx="10"/>
          </p:nvPr>
        </p:nvSpPr>
        <p:spPr/>
        <p:txBody>
          <a:bodyPr/>
          <a:lstStyle/>
          <a:p>
            <a:r>
              <a:rPr lang="en-US" sz="5400" dirty="0" smtClean="0">
                <a:solidFill>
                  <a:srgbClr val="FFFF00"/>
                </a:solidFill>
              </a:rPr>
              <a:t>COMPUTER   ETHICS</a:t>
            </a:r>
            <a:endParaRPr lang="en-US" sz="2000" dirty="0">
              <a:solidFill>
                <a:srgbClr val="FFFF00"/>
              </a:solidFill>
            </a:endParaRPr>
          </a:p>
        </p:txBody>
      </p:sp>
    </p:spTree>
    <p:extLst>
      <p:ext uri="{BB962C8B-B14F-4D97-AF65-F5344CB8AC3E}">
        <p14:creationId xmlns:p14="http://schemas.microsoft.com/office/powerpoint/2010/main" val="42916328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lstStyle/>
          <a:p>
            <a:r>
              <a:rPr lang="en-US" dirty="0"/>
              <a:t>	</a:t>
            </a:r>
            <a:endParaRPr lang="en-US" dirty="0" smtClean="0"/>
          </a:p>
          <a:p>
            <a:endParaRPr lang="en-US" sz="2400" dirty="0">
              <a:solidFill>
                <a:srgbClr val="7030A0"/>
              </a:solidFill>
            </a:endParaRPr>
          </a:p>
          <a:p>
            <a:pPr algn="ctr"/>
            <a:r>
              <a:rPr lang="en-US" sz="3200" b="1" i="1" dirty="0" smtClean="0">
                <a:solidFill>
                  <a:srgbClr val="FF0000"/>
                </a:solidFill>
              </a:rPr>
              <a:t>CONTENTS</a:t>
            </a:r>
          </a:p>
          <a:p>
            <a:r>
              <a:rPr lang="en-US" sz="2800" b="1" i="1" dirty="0" smtClean="0"/>
              <a:t>Introduction</a:t>
            </a:r>
          </a:p>
          <a:p>
            <a:r>
              <a:rPr lang="en-US" sz="2800" b="1" i="1" dirty="0" smtClean="0"/>
              <a:t>12.1  </a:t>
            </a:r>
            <a:r>
              <a:rPr lang="en-US" sz="2800" b="1" i="1" dirty="0"/>
              <a:t>Data </a:t>
            </a:r>
            <a:r>
              <a:rPr lang="en-US" sz="2800" b="1" i="1" dirty="0" smtClean="0"/>
              <a:t>Security</a:t>
            </a:r>
          </a:p>
          <a:p>
            <a:r>
              <a:rPr lang="en-US" sz="2800" b="1" i="1" dirty="0"/>
              <a:t>12.2 Computer </a:t>
            </a:r>
            <a:r>
              <a:rPr lang="en-US" sz="2800" b="1" i="1" dirty="0" smtClean="0"/>
              <a:t>Crime</a:t>
            </a:r>
          </a:p>
          <a:p>
            <a:r>
              <a:rPr lang="en-US" sz="2800" b="1" i="1" dirty="0"/>
              <a:t>12.3 </a:t>
            </a:r>
            <a:r>
              <a:rPr lang="en-US" sz="2800" b="1" i="1" dirty="0" smtClean="0"/>
              <a:t>Cracking</a:t>
            </a:r>
          </a:p>
          <a:p>
            <a:r>
              <a:rPr lang="en-US" sz="2800" b="1" i="1" dirty="0"/>
              <a:t>12.4 Work, Family and Leisure</a:t>
            </a:r>
            <a:endParaRPr lang="en-US" sz="2800" b="1" i="1" dirty="0">
              <a:solidFill>
                <a:srgbClr val="FF0000"/>
              </a:solidFill>
            </a:endParaRPr>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2590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4914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lstStyle/>
          <a:p>
            <a:pPr algn="ctr"/>
            <a:r>
              <a:rPr lang="en-US" dirty="0"/>
              <a:t>	</a:t>
            </a:r>
            <a:r>
              <a:rPr lang="en-US" sz="2800" b="1" i="1" dirty="0" smtClean="0"/>
              <a:t>Introduction</a:t>
            </a:r>
          </a:p>
          <a:p>
            <a:pPr marL="457200" indent="-457200">
              <a:buFont typeface="Courier New" panose="02070309020205020404" pitchFamily="49" charset="0"/>
              <a:buChar char="o"/>
            </a:pPr>
            <a:r>
              <a:rPr lang="en-US" sz="2800" dirty="0" smtClean="0"/>
              <a:t>Ethics </a:t>
            </a:r>
            <a:r>
              <a:rPr lang="en-US" sz="2800" dirty="0"/>
              <a:t>is the set of rules for determining moral standards or what is considered as socially acceptable behaviors. </a:t>
            </a:r>
            <a:endParaRPr lang="en-US" sz="2800" dirty="0" smtClean="0"/>
          </a:p>
          <a:p>
            <a:pPr marL="457200" indent="-457200">
              <a:buFont typeface="Courier New" panose="02070309020205020404" pitchFamily="49" charset="0"/>
              <a:buChar char="o"/>
            </a:pPr>
            <a:r>
              <a:rPr lang="en-US" sz="2800" dirty="0" smtClean="0"/>
              <a:t>Today</a:t>
            </a:r>
            <a:r>
              <a:rPr lang="en-US" sz="2800" dirty="0"/>
              <a:t>, many computer users are raising questions on what is and is not ethical with regard to activities involving </a:t>
            </a:r>
            <a:r>
              <a:rPr lang="en-US" sz="2800" dirty="0" smtClean="0"/>
              <a:t>information technology</a:t>
            </a:r>
          </a:p>
          <a:p>
            <a:pPr marL="457200" indent="-457200">
              <a:buFont typeface="Courier New" panose="02070309020205020404" pitchFamily="49" charset="0"/>
              <a:buChar char="o"/>
            </a:pPr>
            <a:endParaRPr lang="en-US" sz="2800" b="1" i="1" dirty="0" smtClean="0"/>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832" y="3584448"/>
            <a:ext cx="5029200" cy="310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6420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lstStyle/>
          <a:p>
            <a:pPr algn="ctr"/>
            <a:r>
              <a:rPr lang="en-US" dirty="0"/>
              <a:t>	</a:t>
            </a:r>
            <a:r>
              <a:rPr lang="en-US" sz="3200" dirty="0"/>
              <a:t>General guidelines on computer ethics are needed for: </a:t>
            </a:r>
            <a:endParaRPr lang="en-US" sz="3200" dirty="0" smtClean="0"/>
          </a:p>
          <a:p>
            <a:r>
              <a:rPr lang="en-US" sz="2800" b="1" i="1" dirty="0" smtClean="0"/>
              <a:t>1.Protection </a:t>
            </a:r>
            <a:r>
              <a:rPr lang="en-US" sz="2800" b="1" i="1" dirty="0"/>
              <a:t>of personal data </a:t>
            </a:r>
            <a:endParaRPr lang="en-US" sz="2800" b="1" i="1" dirty="0" smtClean="0"/>
          </a:p>
          <a:p>
            <a:r>
              <a:rPr lang="en-US" sz="2800" b="1" i="1" dirty="0" smtClean="0"/>
              <a:t>2.Computer </a:t>
            </a:r>
            <a:r>
              <a:rPr lang="en-US" sz="2800" b="1" i="1" dirty="0"/>
              <a:t>Crime </a:t>
            </a:r>
            <a:endParaRPr lang="en-US" sz="2800" b="1" i="1" dirty="0" smtClean="0"/>
          </a:p>
          <a:p>
            <a:r>
              <a:rPr lang="en-US" sz="2800" b="1" i="1" dirty="0" smtClean="0"/>
              <a:t>3.Cracking</a:t>
            </a:r>
          </a:p>
          <a:p>
            <a:endParaRPr lang="en-US" sz="2800" b="1" i="1" dirty="0" smtClean="0"/>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264" y="3352800"/>
            <a:ext cx="3235722"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4821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lstStyle/>
          <a:p>
            <a:pPr algn="ctr"/>
            <a:r>
              <a:rPr lang="en-US" sz="3600" b="1" i="1" dirty="0" smtClean="0">
                <a:solidFill>
                  <a:schemeClr val="tx2">
                    <a:lumMod val="60000"/>
                    <a:lumOff val="40000"/>
                  </a:schemeClr>
                </a:solidFill>
              </a:rPr>
              <a:t>12.1  </a:t>
            </a:r>
            <a:r>
              <a:rPr lang="en-US" sz="3600" b="1" i="1" dirty="0">
                <a:solidFill>
                  <a:schemeClr val="tx2">
                    <a:lumMod val="60000"/>
                    <a:lumOff val="40000"/>
                  </a:schemeClr>
                </a:solidFill>
              </a:rPr>
              <a:t>Data Security</a:t>
            </a:r>
          </a:p>
          <a:p>
            <a:r>
              <a:rPr lang="en-US" sz="2800" dirty="0" smtClean="0"/>
              <a:t>        </a:t>
            </a:r>
          </a:p>
          <a:p>
            <a:r>
              <a:rPr lang="en-US" sz="2800" dirty="0"/>
              <a:t> </a:t>
            </a:r>
            <a:r>
              <a:rPr lang="en-US" sz="2800" dirty="0" smtClean="0"/>
              <a:t>      Personal </a:t>
            </a:r>
            <a:r>
              <a:rPr lang="en-US" sz="2800" dirty="0"/>
              <a:t>data is protected by using an appropriate </a:t>
            </a:r>
            <a:r>
              <a:rPr lang="en-US" sz="2800" dirty="0" smtClean="0"/>
              <a:t>combination </a:t>
            </a:r>
            <a:r>
              <a:rPr lang="en-US" sz="2800" dirty="0"/>
              <a:t>of the following </a:t>
            </a:r>
            <a:r>
              <a:rPr lang="en-US" sz="2800" dirty="0" smtClean="0"/>
              <a:t>methods:</a:t>
            </a:r>
          </a:p>
          <a:p>
            <a:endParaRPr lang="en-US" sz="2800" dirty="0" smtClean="0"/>
          </a:p>
          <a:p>
            <a:pPr marL="514350" indent="-514350">
              <a:buAutoNum type="arabicPeriod"/>
            </a:pPr>
            <a:r>
              <a:rPr lang="en-US" sz="2800" b="1" i="1" dirty="0" smtClean="0"/>
              <a:t>Physical Security</a:t>
            </a:r>
          </a:p>
          <a:p>
            <a:pPr marL="514350" indent="-514350">
              <a:buAutoNum type="arabicPeriod"/>
            </a:pPr>
            <a:r>
              <a:rPr lang="en-US" sz="2800" b="1" i="1" dirty="0"/>
              <a:t>Personal </a:t>
            </a:r>
            <a:r>
              <a:rPr lang="en-US" sz="2800" b="1" i="1" dirty="0" smtClean="0"/>
              <a:t>Security</a:t>
            </a:r>
          </a:p>
          <a:p>
            <a:pPr marL="514350" indent="-514350">
              <a:buAutoNum type="arabicPeriod"/>
            </a:pPr>
            <a:r>
              <a:rPr lang="en-US" sz="2800" b="1" i="1" dirty="0"/>
              <a:t>Personnel </a:t>
            </a:r>
            <a:r>
              <a:rPr lang="en-US" sz="2800" b="1" i="1" dirty="0" smtClean="0"/>
              <a:t>Security</a:t>
            </a:r>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74207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j0321055.jpg"/>
          <p:cNvPicPr>
            <a:picLocks noGrp="1" noChangeAspect="1"/>
          </p:cNvPicPr>
          <p:nvPr>
            <p:ph type="pic" sz="quarter" idx="10"/>
          </p:nvPr>
        </p:nvPicPr>
        <p:blipFill>
          <a:blip r:embed="rId3" cstate="print"/>
          <a:srcRect t="2556" b="2556"/>
          <a:stretch>
            <a:fillRect/>
          </a:stretch>
        </p:blipFill>
        <p:spPr>
          <a:xfrm>
            <a:off x="76200" y="381000"/>
            <a:ext cx="3352800" cy="6172200"/>
          </a:xfrm>
          <a:prstGeom prst="rect">
            <a:avLst/>
          </a:prstGeom>
          <a:solidFill>
            <a:schemeClr val="bg1"/>
          </a:solidFill>
          <a:ln w="34925" cap="rnd" cmpd="sng" algn="ctr">
            <a:noFill/>
            <a:prstDash val="solid"/>
          </a:ln>
          <a:effectLst>
            <a:outerShdw blurRad="50800" algn="tl" rotWithShape="0">
              <a:srgbClr val="000000">
                <a:alpha val="64000"/>
              </a:srgbClr>
            </a:outerShdw>
          </a:effectLst>
        </p:spPr>
      </p:pic>
      <p:sp>
        <p:nvSpPr>
          <p:cNvPr id="5" name="Text Placeholder 4"/>
          <p:cNvSpPr>
            <a:spLocks noGrp="1"/>
          </p:cNvSpPr>
          <p:nvPr>
            <p:ph type="body" sz="quarter" idx="11"/>
          </p:nvPr>
        </p:nvSpPr>
        <p:spPr>
          <a:xfrm>
            <a:off x="3657600" y="228600"/>
            <a:ext cx="4648200" cy="6400800"/>
          </a:xfrm>
        </p:spPr>
        <p:txBody>
          <a:bodyPr/>
          <a:lstStyle/>
          <a:p>
            <a:r>
              <a:rPr lang="en-US" dirty="0"/>
              <a:t>	</a:t>
            </a:r>
            <a:r>
              <a:rPr lang="en-US" sz="2400" dirty="0" smtClean="0">
                <a:solidFill>
                  <a:srgbClr val="7030A0"/>
                </a:solidFill>
              </a:rPr>
              <a:t>CONTENTS</a:t>
            </a:r>
          </a:p>
          <a:p>
            <a:r>
              <a:rPr lang="en-US" dirty="0" smtClean="0"/>
              <a:t>	</a:t>
            </a:r>
          </a:p>
          <a:p>
            <a:r>
              <a:rPr lang="en-US" sz="2400" dirty="0">
                <a:solidFill>
                  <a:srgbClr val="FF0000"/>
                </a:solidFill>
              </a:rPr>
              <a:t>10.1 </a:t>
            </a:r>
            <a:r>
              <a:rPr lang="en-US" sz="2400" dirty="0" smtClean="0">
                <a:solidFill>
                  <a:srgbClr val="FF0000"/>
                </a:solidFill>
              </a:rPr>
              <a:t>Introduction</a:t>
            </a:r>
          </a:p>
          <a:p>
            <a:r>
              <a:rPr lang="en-US" sz="2400" dirty="0">
                <a:solidFill>
                  <a:srgbClr val="FF0000"/>
                </a:solidFill>
              </a:rPr>
              <a:t>10.2 Computers for Personal </a:t>
            </a:r>
            <a:r>
              <a:rPr lang="en-US" sz="2400" dirty="0" smtClean="0">
                <a:solidFill>
                  <a:srgbClr val="FF0000"/>
                </a:solidFill>
              </a:rPr>
              <a:t>Use</a:t>
            </a:r>
          </a:p>
          <a:p>
            <a:r>
              <a:rPr lang="en-US" sz="2400" dirty="0">
                <a:solidFill>
                  <a:srgbClr val="FF0000"/>
                </a:solidFill>
              </a:rPr>
              <a:t>10.3 Computerized </a:t>
            </a:r>
            <a:r>
              <a:rPr lang="en-US" sz="2400" dirty="0" smtClean="0">
                <a:solidFill>
                  <a:srgbClr val="FF0000"/>
                </a:solidFill>
              </a:rPr>
              <a:t>Homes</a:t>
            </a:r>
          </a:p>
          <a:p>
            <a:r>
              <a:rPr lang="en-US" sz="2400" dirty="0">
                <a:solidFill>
                  <a:srgbClr val="FF0000"/>
                </a:solidFill>
              </a:rPr>
              <a:t>10.4 Home Banking and </a:t>
            </a:r>
            <a:r>
              <a:rPr lang="en-US" sz="2400" dirty="0" smtClean="0">
                <a:solidFill>
                  <a:srgbClr val="FF0000"/>
                </a:solidFill>
              </a:rPr>
              <a:t>Shopping</a:t>
            </a:r>
          </a:p>
          <a:p>
            <a:r>
              <a:rPr lang="en-US" sz="2400" dirty="0">
                <a:solidFill>
                  <a:srgbClr val="FF0000"/>
                </a:solidFill>
              </a:rPr>
              <a:t>10.5 Computers in </a:t>
            </a:r>
            <a:r>
              <a:rPr lang="en-US" sz="2400" dirty="0" smtClean="0">
                <a:solidFill>
                  <a:srgbClr val="FF0000"/>
                </a:solidFill>
              </a:rPr>
              <a:t>Education</a:t>
            </a:r>
          </a:p>
          <a:p>
            <a:r>
              <a:rPr lang="en-US" sz="2400" dirty="0">
                <a:solidFill>
                  <a:srgbClr val="FF0000"/>
                </a:solidFill>
              </a:rPr>
              <a:t>10.6 Computers in </a:t>
            </a:r>
            <a:r>
              <a:rPr lang="en-US" sz="2400" dirty="0" smtClean="0">
                <a:solidFill>
                  <a:srgbClr val="FF0000"/>
                </a:solidFill>
              </a:rPr>
              <a:t>Entertainment</a:t>
            </a:r>
          </a:p>
          <a:p>
            <a:r>
              <a:rPr lang="en-US" sz="2400" dirty="0">
                <a:solidFill>
                  <a:srgbClr val="FF0000"/>
                </a:solidFill>
              </a:rPr>
              <a:t>10.7 Computers in </a:t>
            </a:r>
            <a:r>
              <a:rPr lang="en-US" sz="2400" dirty="0" smtClean="0">
                <a:solidFill>
                  <a:srgbClr val="FF0000"/>
                </a:solidFill>
              </a:rPr>
              <a:t>Healthcare</a:t>
            </a:r>
          </a:p>
          <a:p>
            <a:r>
              <a:rPr lang="en-US" sz="2400" dirty="0">
                <a:solidFill>
                  <a:srgbClr val="FF0000"/>
                </a:solidFill>
              </a:rPr>
              <a:t>10.8 Computers in </a:t>
            </a:r>
            <a:r>
              <a:rPr lang="en-US" sz="2400" dirty="0" smtClean="0">
                <a:solidFill>
                  <a:srgbClr val="FF0000"/>
                </a:solidFill>
              </a:rPr>
              <a:t>Agriculture</a:t>
            </a:r>
          </a:p>
          <a:p>
            <a:r>
              <a:rPr lang="en-US" sz="2400" dirty="0">
                <a:solidFill>
                  <a:srgbClr val="FF0000"/>
                </a:solidFill>
              </a:rPr>
              <a:t>10.9 Internet in real time </a:t>
            </a:r>
            <a:r>
              <a:rPr lang="en-US" sz="2400" dirty="0" smtClean="0">
                <a:solidFill>
                  <a:srgbClr val="FF0000"/>
                </a:solidFill>
              </a:rPr>
              <a:t>Applications</a:t>
            </a:r>
          </a:p>
          <a:p>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
            <a:ext cx="3429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5583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normAutofit fontScale="92500" lnSpcReduction="20000"/>
          </a:bodyPr>
          <a:lstStyle/>
          <a:p>
            <a:pPr algn="ctr"/>
            <a:r>
              <a:rPr lang="en-US" sz="3600" b="1" i="1" dirty="0" smtClean="0"/>
              <a:t>1.Physical Security</a:t>
            </a:r>
          </a:p>
          <a:p>
            <a:pPr algn="ctr"/>
            <a:endParaRPr lang="en-US" sz="3600" b="1" i="1" dirty="0"/>
          </a:p>
          <a:p>
            <a:pPr algn="ctr"/>
            <a:endParaRPr lang="en-US" sz="3600" b="1" i="1" dirty="0" smtClean="0"/>
          </a:p>
          <a:p>
            <a:pPr algn="ctr"/>
            <a:endParaRPr lang="en-US" sz="3600" b="1" i="1" dirty="0"/>
          </a:p>
          <a:p>
            <a:pPr algn="ctr"/>
            <a:endParaRPr lang="en-US" sz="3600" b="1" i="1" dirty="0" smtClean="0"/>
          </a:p>
          <a:p>
            <a:pPr marL="571500" indent="-571500">
              <a:buFont typeface="Wingdings" panose="05000000000000000000" pitchFamily="2" charset="2"/>
              <a:buChar char="Ø"/>
            </a:pPr>
            <a:r>
              <a:rPr lang="en-US" sz="3600" dirty="0"/>
              <a:t>Physical security refers to the protection of hardware, facilities, magnetic disks, and other items that could be illegally accessed, stolen, damaged or destroyed</a:t>
            </a:r>
            <a:r>
              <a:rPr lang="en-US" sz="3600" dirty="0" smtClean="0"/>
              <a:t>.</a:t>
            </a:r>
          </a:p>
          <a:p>
            <a:pPr marL="571500" indent="-571500">
              <a:buFont typeface="Wingdings" panose="05000000000000000000" pitchFamily="2" charset="2"/>
              <a:buChar char="Ø"/>
            </a:pPr>
            <a:r>
              <a:rPr lang="en-US" sz="3600" dirty="0" smtClean="0"/>
              <a:t> </a:t>
            </a:r>
            <a:r>
              <a:rPr lang="en-US" sz="3600" dirty="0"/>
              <a:t>This is usually provided by restricting the people who can access the resources.</a:t>
            </a:r>
            <a:endParaRPr lang="en-US" sz="3600" b="1" i="1" dirty="0"/>
          </a:p>
          <a:p>
            <a:pPr algn="ctr"/>
            <a:endParaRPr lang="en-US" sz="3600" b="1" i="1" dirty="0">
              <a:solidFill>
                <a:schemeClr val="tx2">
                  <a:lumMod val="60000"/>
                  <a:lumOff val="40000"/>
                </a:schemeClr>
              </a:solidFill>
            </a:endParaRPr>
          </a:p>
          <a:p>
            <a:r>
              <a:rPr lang="en-US" sz="2800" dirty="0" smtClean="0"/>
              <a:t>        </a:t>
            </a:r>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41148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74948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normAutofit fontScale="92500" lnSpcReduction="20000"/>
          </a:bodyPr>
          <a:lstStyle/>
          <a:p>
            <a:pPr algn="ctr"/>
            <a:r>
              <a:rPr lang="en-US" sz="3600" b="1" i="1" dirty="0"/>
              <a:t>2</a:t>
            </a:r>
            <a:r>
              <a:rPr lang="en-US" sz="3600" b="1" i="1" dirty="0" smtClean="0"/>
              <a:t>.Personal Security</a:t>
            </a:r>
          </a:p>
          <a:p>
            <a:pPr algn="ctr"/>
            <a:endParaRPr lang="en-US" sz="3600" b="1" i="1" dirty="0"/>
          </a:p>
          <a:p>
            <a:pPr algn="ctr"/>
            <a:endParaRPr lang="en-US" sz="3600" b="1" i="1" dirty="0" smtClean="0"/>
          </a:p>
          <a:p>
            <a:pPr algn="ctr"/>
            <a:endParaRPr lang="en-US" sz="3600" b="1" i="1" dirty="0"/>
          </a:p>
          <a:p>
            <a:pPr algn="ctr"/>
            <a:endParaRPr lang="en-US" sz="3600" b="1" i="1" dirty="0" smtClean="0"/>
          </a:p>
          <a:p>
            <a:pPr marL="571500" indent="-571500">
              <a:buFont typeface="Wingdings" panose="05000000000000000000" pitchFamily="2" charset="2"/>
              <a:buChar char="Ø"/>
            </a:pPr>
            <a:r>
              <a:rPr lang="en-US" sz="3600" dirty="0"/>
              <a:t>Personal security refers to software setups that permit only authorized access to the system. </a:t>
            </a:r>
            <a:endParaRPr lang="en-US" sz="3600" dirty="0" smtClean="0"/>
          </a:p>
          <a:p>
            <a:pPr marL="571500" indent="-571500">
              <a:buFont typeface="Wingdings" panose="05000000000000000000" pitchFamily="2" charset="2"/>
              <a:buChar char="Ø"/>
            </a:pPr>
            <a:r>
              <a:rPr lang="en-US" sz="3600" dirty="0" smtClean="0"/>
              <a:t>User </a:t>
            </a:r>
            <a:r>
              <a:rPr lang="en-US" sz="3600" dirty="0"/>
              <a:t>Ids and passwords are common tools for such purpose. </a:t>
            </a:r>
            <a:endParaRPr lang="en-US" sz="3600" dirty="0" smtClean="0"/>
          </a:p>
          <a:p>
            <a:pPr marL="571500" indent="-571500">
              <a:buFont typeface="Wingdings" panose="05000000000000000000" pitchFamily="2" charset="2"/>
              <a:buChar char="Ø"/>
            </a:pPr>
            <a:r>
              <a:rPr lang="en-US" sz="3600" dirty="0" smtClean="0"/>
              <a:t>Only </a:t>
            </a:r>
            <a:r>
              <a:rPr lang="en-US" sz="3600" dirty="0"/>
              <a:t>those with a need to know have Ids and password for access.</a:t>
            </a:r>
            <a:endParaRPr lang="en-US" sz="3600" b="1" i="1" dirty="0">
              <a:solidFill>
                <a:schemeClr val="tx2">
                  <a:lumMod val="60000"/>
                  <a:lumOff val="40000"/>
                </a:schemeClr>
              </a:solidFill>
            </a:endParaRPr>
          </a:p>
          <a:p>
            <a:r>
              <a:rPr lang="en-US" sz="2800" dirty="0" smtClean="0"/>
              <a:t>        </a:t>
            </a:r>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838200"/>
            <a:ext cx="37338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1322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normAutofit/>
          </a:bodyPr>
          <a:lstStyle/>
          <a:p>
            <a:pPr algn="ctr"/>
            <a:r>
              <a:rPr lang="en-US" sz="3600" b="1" i="1" dirty="0" smtClean="0">
                <a:solidFill>
                  <a:srgbClr val="0070C0"/>
                </a:solidFill>
              </a:rPr>
              <a:t>12.2   </a:t>
            </a:r>
            <a:r>
              <a:rPr lang="en-US" sz="3600" b="1" i="1" dirty="0">
                <a:solidFill>
                  <a:srgbClr val="0070C0"/>
                </a:solidFill>
              </a:rPr>
              <a:t>Computer Crime</a:t>
            </a:r>
          </a:p>
          <a:p>
            <a:r>
              <a:rPr lang="en-US" sz="1800" dirty="0" smtClean="0"/>
              <a:t>	</a:t>
            </a:r>
          </a:p>
          <a:p>
            <a:r>
              <a:rPr lang="en-US" sz="1800" b="1" i="1" dirty="0"/>
              <a:t>	</a:t>
            </a:r>
            <a:r>
              <a:rPr lang="en-US" sz="1800" b="1" i="1" dirty="0" smtClean="0"/>
              <a:t>A </a:t>
            </a:r>
            <a:r>
              <a:rPr lang="en-US" sz="1800" b="1" i="1" dirty="0"/>
              <a:t>computer crime is any illegal activity using computer software, data or access as the object, subject or instrument of the crime     </a:t>
            </a:r>
            <a:endParaRPr lang="en-US" sz="1800" b="1" i="1" dirty="0" smtClean="0"/>
          </a:p>
          <a:p>
            <a:endParaRPr lang="en-US" sz="1800" dirty="0" smtClean="0"/>
          </a:p>
          <a:p>
            <a:r>
              <a:rPr lang="en-US" sz="1800" dirty="0"/>
              <a:t>	</a:t>
            </a:r>
            <a:r>
              <a:rPr lang="en-US" sz="1800" b="1" i="1" dirty="0"/>
              <a:t>Common crimes include: </a:t>
            </a:r>
          </a:p>
          <a:p>
            <a:r>
              <a:rPr lang="en-US" sz="1800" b="1" i="1" dirty="0"/>
              <a:t>• Crimes related to money transfer on the internet</a:t>
            </a:r>
          </a:p>
          <a:p>
            <a:r>
              <a:rPr lang="en-US" sz="1800" b="1" i="1" dirty="0"/>
              <a:t> • Making long distance calls illegally using computers</a:t>
            </a:r>
          </a:p>
          <a:p>
            <a:r>
              <a:rPr lang="en-US" sz="1800" b="1" i="1" dirty="0"/>
              <a:t> • Illegal access to </a:t>
            </a:r>
            <a:r>
              <a:rPr lang="en-US" sz="1800" b="1" i="1" dirty="0" smtClean="0"/>
              <a:t>re </a:t>
            </a:r>
          </a:p>
          <a:p>
            <a:r>
              <a:rPr lang="en-US" sz="1800" b="1" i="1" dirty="0" smtClean="0"/>
              <a:t>• </a:t>
            </a:r>
            <a:r>
              <a:rPr lang="en-US" sz="1800" b="1" i="1" dirty="0"/>
              <a:t>Selling or misusing personal </a:t>
            </a:r>
            <a:endParaRPr lang="en-US" sz="1800" b="1" i="1" dirty="0" smtClean="0"/>
          </a:p>
          <a:p>
            <a:r>
              <a:rPr lang="en-US" sz="1800" b="1" i="1" dirty="0" smtClean="0"/>
              <a:t>• </a:t>
            </a:r>
            <a:r>
              <a:rPr lang="en-US" sz="1800" b="1" i="1" dirty="0"/>
              <a:t>Hardware and software piracy </a:t>
            </a:r>
            <a:endParaRPr lang="en-US" sz="1800" b="1" i="1" dirty="0" smtClean="0"/>
          </a:p>
          <a:p>
            <a:r>
              <a:rPr lang="en-US" sz="1800" b="1" i="1" dirty="0" smtClean="0"/>
              <a:t>• </a:t>
            </a:r>
            <a:r>
              <a:rPr lang="en-US" sz="1800" b="1" i="1" dirty="0"/>
              <a:t>Virus </a:t>
            </a:r>
            <a:endParaRPr lang="en-US" sz="1800" b="1" i="1" dirty="0" smtClean="0"/>
          </a:p>
          <a:p>
            <a:r>
              <a:rPr lang="en-US" sz="1800" b="1" i="1" dirty="0" smtClean="0"/>
              <a:t>• Cracking</a:t>
            </a:r>
          </a:p>
          <a:p>
            <a:r>
              <a:rPr lang="en-US" sz="1800" b="1" i="1" dirty="0" smtClean="0"/>
              <a:t> </a:t>
            </a:r>
            <a:r>
              <a:rPr lang="en-US" sz="1800" b="1" i="1" dirty="0"/>
              <a:t>• Theft of computer time</a:t>
            </a:r>
            <a:endParaRPr lang="en-US" sz="1800" b="1" i="1" dirty="0" smtClean="0"/>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54549"/>
            <a:ext cx="26289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154548"/>
            <a:ext cx="31242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6282" y="1981200"/>
            <a:ext cx="26003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249549"/>
            <a:ext cx="24955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7956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normAutofit fontScale="92500" lnSpcReduction="10000"/>
          </a:bodyPr>
          <a:lstStyle/>
          <a:p>
            <a:pPr algn="ctr"/>
            <a:r>
              <a:rPr lang="en-US" sz="3600" b="1" i="1" dirty="0" smtClean="0"/>
              <a:t>12.3  CRACKING</a:t>
            </a:r>
          </a:p>
          <a:p>
            <a:endParaRPr lang="en-US" sz="2800" dirty="0" smtClean="0"/>
          </a:p>
          <a:p>
            <a:endParaRPr lang="en-US" sz="2800" dirty="0"/>
          </a:p>
          <a:p>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Cracking </a:t>
            </a:r>
            <a:r>
              <a:rPr lang="en-US" sz="2800" dirty="0"/>
              <a:t>is the illegal access to the network or computer system. </a:t>
            </a:r>
            <a:endParaRPr lang="en-US" sz="2800" dirty="0" smtClean="0"/>
          </a:p>
          <a:p>
            <a:pPr marL="457200" indent="-457200">
              <a:buFont typeface="Arial" panose="020B0604020202020204" pitchFamily="34" charset="0"/>
              <a:buChar char="•"/>
            </a:pPr>
            <a:r>
              <a:rPr lang="en-US" sz="2800" dirty="0" smtClean="0"/>
              <a:t>Illegal </a:t>
            </a:r>
            <a:r>
              <a:rPr lang="en-US" sz="2800" dirty="0"/>
              <a:t>use of special resources in the system is the key reason for cracking. </a:t>
            </a:r>
            <a:endParaRPr lang="en-US" sz="2800" dirty="0" smtClean="0"/>
          </a:p>
          <a:p>
            <a:pPr marL="457200" indent="-457200">
              <a:buFont typeface="Arial" panose="020B0604020202020204" pitchFamily="34" charset="0"/>
              <a:buChar char="•"/>
            </a:pPr>
            <a:r>
              <a:rPr lang="en-US" sz="2800" dirty="0" smtClean="0"/>
              <a:t>The </a:t>
            </a:r>
            <a:r>
              <a:rPr lang="en-US" sz="2800" dirty="0"/>
              <a:t>resources may be hardware, software, files or system information. </a:t>
            </a:r>
            <a:endParaRPr lang="en-US" sz="2800" dirty="0" smtClean="0"/>
          </a:p>
          <a:p>
            <a:pPr marL="457200" indent="-457200">
              <a:buFont typeface="Arial" panose="020B0604020202020204" pitchFamily="34" charset="0"/>
              <a:buChar char="•"/>
            </a:pPr>
            <a:r>
              <a:rPr lang="en-US" sz="2800" dirty="0" smtClean="0"/>
              <a:t>Revenge</a:t>
            </a:r>
            <a:r>
              <a:rPr lang="en-US" sz="2800" dirty="0"/>
              <a:t>, business reasons and thrill are other common reasons for committing this crime.</a:t>
            </a:r>
            <a:endParaRPr lang="en-US" sz="2800" b="1" i="1" dirty="0">
              <a:solidFill>
                <a:srgbClr val="0070C0"/>
              </a:solidFill>
            </a:endParaRPr>
          </a:p>
          <a:p>
            <a:r>
              <a:rPr lang="en-US" sz="1400" dirty="0" smtClean="0"/>
              <a:t>	</a:t>
            </a:r>
          </a:p>
          <a:p>
            <a:r>
              <a:rPr lang="en-US" sz="1400" b="1" i="1" dirty="0"/>
              <a:t>	</a:t>
            </a:r>
            <a:endParaRPr lang="en-US" sz="1400" b="1" i="1" dirty="0" smtClean="0"/>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762000"/>
            <a:ext cx="30480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04274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5575" y="228600"/>
            <a:ext cx="8150225" cy="6400800"/>
          </a:xfrm>
        </p:spPr>
        <p:txBody>
          <a:bodyPr>
            <a:normAutofit/>
          </a:bodyPr>
          <a:lstStyle/>
          <a:p>
            <a:pPr algn="ctr"/>
            <a:r>
              <a:rPr lang="en-US" sz="3600" b="1" i="1" dirty="0" smtClean="0"/>
              <a:t>12.4   </a:t>
            </a:r>
            <a:r>
              <a:rPr lang="en-US" sz="3900" b="1" i="1" dirty="0" smtClean="0"/>
              <a:t>Work</a:t>
            </a:r>
            <a:r>
              <a:rPr lang="en-US" sz="3900" b="1" i="1" dirty="0"/>
              <a:t>, Family and Leisure</a:t>
            </a:r>
            <a:endParaRPr lang="en-US" sz="3600" b="1" i="1" dirty="0" smtClean="0"/>
          </a:p>
          <a:p>
            <a:endParaRPr lang="en-US" sz="2800" dirty="0" smtClean="0"/>
          </a:p>
          <a:p>
            <a:endParaRPr lang="en-US" sz="2800" dirty="0"/>
          </a:p>
          <a:p>
            <a:endParaRPr lang="en-US" sz="2800" dirty="0" smtClean="0"/>
          </a:p>
          <a:p>
            <a:endParaRPr lang="en-US" sz="2800" dirty="0"/>
          </a:p>
          <a:p>
            <a:pPr marL="457200" indent="-457200">
              <a:buFont typeface="Arial" panose="020B0604020202020204" pitchFamily="34" charset="0"/>
              <a:buChar char="•"/>
            </a:pPr>
            <a:r>
              <a:rPr lang="en-US" sz="2400" dirty="0"/>
              <a:t>Portable computers and telecommuting have created the condition where people can take their work anywhere with them and do it any time. </a:t>
            </a:r>
            <a:endParaRPr lang="en-US" sz="2400" dirty="0" smtClean="0"/>
          </a:p>
          <a:p>
            <a:pPr marL="457200" indent="-457200">
              <a:buFont typeface="Arial" panose="020B0604020202020204" pitchFamily="34" charset="0"/>
              <a:buChar char="•"/>
            </a:pPr>
            <a:r>
              <a:rPr lang="en-US" sz="2400" dirty="0" smtClean="0"/>
              <a:t>As </a:t>
            </a:r>
            <a:r>
              <a:rPr lang="en-US" sz="2400" dirty="0"/>
              <a:t>a result, workers find their work is cutting into family time, vacations, leisure, weakening the traditional institutions of family and friends and blurring the line between public and private life</a:t>
            </a:r>
            <a:r>
              <a:rPr lang="en-US" sz="2400" dirty="0" smtClean="0"/>
              <a:t>.</a:t>
            </a:r>
          </a:p>
          <a:p>
            <a:pPr marL="457200" indent="-457200">
              <a:buFont typeface="Arial" panose="020B0604020202020204" pitchFamily="34" charset="0"/>
              <a:buChar char="•"/>
            </a:pPr>
            <a:r>
              <a:rPr lang="en-US" sz="2400" dirty="0" smtClean="0"/>
              <a:t> </a:t>
            </a:r>
            <a:r>
              <a:rPr lang="en-US" sz="2400" dirty="0"/>
              <a:t>This is becoming an important issue in computer ethics.</a:t>
            </a:r>
            <a:endParaRPr lang="en-US" sz="2400" dirty="0" smtClean="0"/>
          </a:p>
        </p:txBody>
      </p:sp>
      <p:sp>
        <p:nvSpPr>
          <p:cNvPr id="3" name="AutoShape 2" descr="Image result for it enabl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26289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8800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178459.jpg"/>
          <p:cNvPicPr>
            <a:picLocks noGrp="1" noChangeAspect="1"/>
          </p:cNvPicPr>
          <p:nvPr>
            <p:ph type="pic" sz="quarter" idx="11"/>
          </p:nvPr>
        </p:nvPicPr>
        <p:blipFill>
          <a:blip r:embed="rId3" cstate="print"/>
          <a:srcRect l="6255" r="6255"/>
          <a:stretch>
            <a:fillRect/>
          </a:stretch>
        </p:blipFill>
        <p:spPr/>
      </p:pic>
      <p:sp>
        <p:nvSpPr>
          <p:cNvPr id="7" name="Rectangle 6"/>
          <p:cNvSpPr>
            <a:spLocks noGrp="1"/>
          </p:cNvSpPr>
          <p:nvPr>
            <p:ph type="body" sz="quarter" idx="15"/>
          </p:nvPr>
        </p:nvSpPr>
        <p:spPr/>
        <p:txBody>
          <a:bodyPr>
            <a:normAutofit/>
          </a:bodyPr>
          <a:lstStyle/>
          <a:p>
            <a:pPr algn="ctr"/>
            <a:r>
              <a:rPr lang="en-US" dirty="0" smtClean="0"/>
              <a:t/>
            </a:r>
            <a:br>
              <a:rPr lang="en-US" dirty="0" smtClean="0"/>
            </a:br>
            <a:endParaRPr lang="en-US" dirty="0"/>
          </a:p>
        </p:txBody>
      </p:sp>
      <p:sp>
        <p:nvSpPr>
          <p:cNvPr id="2" name="Text Placeholder 1"/>
          <p:cNvSpPr>
            <a:spLocks noGrp="1"/>
          </p:cNvSpPr>
          <p:nvPr>
            <p:ph type="body" sz="quarter" idx="10"/>
          </p:nvPr>
        </p:nvSpPr>
        <p:spPr/>
        <p:txBody>
          <a:bodyPr/>
          <a:lstStyle/>
          <a:p>
            <a:pPr algn="ctr"/>
            <a:r>
              <a:rPr lang="en-US" sz="7200" b="1" i="1" dirty="0" smtClean="0">
                <a:solidFill>
                  <a:srgbClr val="FFFF00"/>
                </a:solidFill>
              </a:rPr>
              <a:t>THANK YOU</a:t>
            </a:r>
            <a:endParaRPr lang="en-US" sz="2000" b="1" i="1" dirty="0">
              <a:solidFill>
                <a:srgbClr val="FFFF00"/>
              </a:solidFill>
            </a:endParaRPr>
          </a:p>
        </p:txBody>
      </p:sp>
    </p:spTree>
    <p:extLst>
      <p:ext uri="{BB962C8B-B14F-4D97-AF65-F5344CB8AC3E}">
        <p14:creationId xmlns:p14="http://schemas.microsoft.com/office/powerpoint/2010/main" val="42458237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639762"/>
          </a:xfrm>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10.1  </a:t>
            </a:r>
            <a:r>
              <a:rPr lang="en-US" dirty="0">
                <a:solidFill>
                  <a:srgbClr val="FF0000"/>
                </a:solidFill>
              </a:rPr>
              <a:t>Introduction</a:t>
            </a:r>
            <a:br>
              <a:rPr lang="en-US" dirty="0">
                <a:solidFill>
                  <a:srgbClr val="FF0000"/>
                </a:solidFill>
              </a:rPr>
            </a:br>
            <a:endParaRPr lang="en-US" dirty="0"/>
          </a:p>
        </p:txBody>
      </p:sp>
      <p:sp>
        <p:nvSpPr>
          <p:cNvPr id="3" name="Content Placeholder 2"/>
          <p:cNvSpPr>
            <a:spLocks noGrp="1"/>
          </p:cNvSpPr>
          <p:nvPr>
            <p:ph idx="1"/>
          </p:nvPr>
        </p:nvSpPr>
        <p:spPr>
          <a:xfrm>
            <a:off x="457200" y="1143001"/>
            <a:ext cx="7848600" cy="4983164"/>
          </a:xfrm>
        </p:spPr>
        <p:txBody>
          <a:bodyPr>
            <a:normAutofit/>
          </a:bodyPr>
          <a:lstStyle/>
          <a:p>
            <a:pPr>
              <a:buFont typeface="Wingdings" panose="05000000000000000000" pitchFamily="2" charset="2"/>
              <a:buChar char="§"/>
            </a:pPr>
            <a:r>
              <a:rPr lang="en-US" sz="2800" dirty="0"/>
              <a:t>To reach out the benefits of IT to the common man we need at least three technical elements : </a:t>
            </a:r>
            <a:r>
              <a:rPr lang="en-US" sz="2800" dirty="0" smtClean="0"/>
              <a:t>·</a:t>
            </a:r>
          </a:p>
          <a:p>
            <a:pPr marL="0" indent="0">
              <a:buNone/>
            </a:pPr>
            <a:r>
              <a:rPr lang="en-US" sz="2800" dirty="0" smtClean="0"/>
              <a:t>1.Connectivity </a:t>
            </a:r>
            <a:r>
              <a:rPr lang="en-US" sz="2800" dirty="0"/>
              <a:t>[Computer networks and Internet facility] </a:t>
            </a:r>
            <a:r>
              <a:rPr lang="en-US" sz="2800" dirty="0" smtClean="0"/>
              <a:t>·</a:t>
            </a:r>
          </a:p>
          <a:p>
            <a:pPr marL="0" indent="0">
              <a:buNone/>
            </a:pPr>
            <a:r>
              <a:rPr lang="en-US" sz="2800" dirty="0" smtClean="0"/>
              <a:t>2. </a:t>
            </a:r>
            <a:r>
              <a:rPr lang="en-US" sz="2800" dirty="0"/>
              <a:t>Affordable computers or other similar devices · </a:t>
            </a:r>
            <a:endParaRPr lang="en-US" sz="2800" dirty="0" smtClean="0"/>
          </a:p>
          <a:p>
            <a:pPr marL="0" indent="0">
              <a:buNone/>
            </a:pPr>
            <a:r>
              <a:rPr lang="en-US" sz="2800" dirty="0" smtClean="0"/>
              <a:t>3.Software .</a:t>
            </a:r>
          </a:p>
          <a:p>
            <a:pPr>
              <a:buFont typeface="Wingdings" panose="05000000000000000000" pitchFamily="2" charset="2"/>
              <a:buChar char="§"/>
            </a:pPr>
            <a:r>
              <a:rPr lang="en-US" sz="2800" dirty="0" smtClean="0"/>
              <a:t>Computers </a:t>
            </a:r>
            <a:r>
              <a:rPr lang="en-US" sz="2800" dirty="0"/>
              <a:t>can do many more things for the common man than this. Quality IT education will enable the common man to put computers to a better use</a:t>
            </a:r>
          </a:p>
        </p:txBody>
      </p:sp>
    </p:spTree>
    <p:extLst>
      <p:ext uri="{BB962C8B-B14F-4D97-AF65-F5344CB8AC3E}">
        <p14:creationId xmlns:p14="http://schemas.microsoft.com/office/powerpoint/2010/main" val="21324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noAutofit/>
          </a:bodyPr>
          <a:lstStyle/>
          <a:p>
            <a:r>
              <a:rPr lang="en-US" sz="3600" dirty="0" smtClean="0">
                <a:solidFill>
                  <a:srgbClr val="FF0000"/>
                </a:solidFill>
              </a:rPr>
              <a:t/>
            </a:r>
            <a:br>
              <a:rPr lang="en-US" sz="3600" dirty="0" smtClean="0">
                <a:solidFill>
                  <a:srgbClr val="FF0000"/>
                </a:solidFill>
              </a:rPr>
            </a:br>
            <a:r>
              <a:rPr lang="en-US" sz="3600" dirty="0" smtClean="0">
                <a:solidFill>
                  <a:srgbClr val="FF0000"/>
                </a:solidFill>
              </a:rPr>
              <a:t>10.2 </a:t>
            </a:r>
            <a:r>
              <a:rPr lang="en-US" sz="3600" dirty="0">
                <a:solidFill>
                  <a:srgbClr val="FF0000"/>
                </a:solidFill>
              </a:rPr>
              <a:t>Computers for Personal Use</a:t>
            </a:r>
            <a:br>
              <a:rPr lang="en-US" sz="3600" dirty="0">
                <a:solidFill>
                  <a:srgbClr val="FF0000"/>
                </a:solidFill>
              </a:rPr>
            </a:br>
            <a:endParaRPr lang="en-US" sz="3600" dirty="0"/>
          </a:p>
        </p:txBody>
      </p:sp>
      <p:sp>
        <p:nvSpPr>
          <p:cNvPr id="3" name="Content Placeholder 2"/>
          <p:cNvSpPr>
            <a:spLocks noGrp="1"/>
          </p:cNvSpPr>
          <p:nvPr>
            <p:ph idx="1"/>
          </p:nvPr>
        </p:nvSpPr>
        <p:spPr>
          <a:xfrm>
            <a:off x="381000" y="1143000"/>
            <a:ext cx="7924800" cy="4983165"/>
          </a:xfrm>
        </p:spPr>
        <p:txBody>
          <a:bodyPr>
            <a:normAutofit fontScale="92500" lnSpcReduction="20000"/>
          </a:bodyPr>
          <a:lstStyle/>
          <a:p>
            <a:r>
              <a:rPr lang="en-US" dirty="0"/>
              <a:t>Personal computers have totally changed the way we work, live and think. Word Processing, Databases, Spreadsheets and Multimedia presentation packages have increased the efficiency at work. There are many packages that are being used. Desktop Publishing and other impressive packages for graphics are adding value to the work done. Paint, games and a large set of similar packages are providing facilities for people of all age groups to use the computer. Browsing, e-mail and chat have changed our life style.</a:t>
            </a:r>
          </a:p>
        </p:txBody>
      </p:sp>
    </p:spTree>
    <p:extLst>
      <p:ext uri="{BB962C8B-B14F-4D97-AF65-F5344CB8AC3E}">
        <p14:creationId xmlns:p14="http://schemas.microsoft.com/office/powerpoint/2010/main" val="366676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noAutofit/>
          </a:bodyPr>
          <a:lstStyle/>
          <a:p>
            <a:r>
              <a:rPr lang="en-US" sz="3600" dirty="0" smtClean="0">
                <a:solidFill>
                  <a:srgbClr val="FF0000"/>
                </a:solidFill>
              </a:rPr>
              <a:t/>
            </a:r>
            <a:br>
              <a:rPr lang="en-US" sz="3600" dirty="0" smtClean="0">
                <a:solidFill>
                  <a:srgbClr val="FF0000"/>
                </a:solidFill>
              </a:rPr>
            </a:br>
            <a:r>
              <a:rPr lang="en-US" sz="3600" dirty="0" smtClean="0">
                <a:solidFill>
                  <a:srgbClr val="FF0000"/>
                </a:solidFill>
              </a:rPr>
              <a:t>10.3 </a:t>
            </a:r>
            <a:r>
              <a:rPr lang="en-US" sz="3600" dirty="0">
                <a:solidFill>
                  <a:srgbClr val="FF0000"/>
                </a:solidFill>
              </a:rPr>
              <a:t>Computerized Homes</a:t>
            </a:r>
            <a:br>
              <a:rPr lang="en-US" sz="3600" dirty="0">
                <a:solidFill>
                  <a:srgbClr val="FF0000"/>
                </a:solidFill>
              </a:rPr>
            </a:br>
            <a:endParaRPr lang="en-US" sz="3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8661" b="8661"/>
          <a:stretch>
            <a:fillRect/>
          </a:stretch>
        </p:blipFill>
        <p:spPr bwMode="auto">
          <a:xfrm>
            <a:off x="3581400" y="1143000"/>
            <a:ext cx="4876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038600"/>
            <a:ext cx="46101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4" descr="Image result for computerized ho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computerized ho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computerized ho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Image result for computerized hom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Image result for computerized hom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Image result for computerized hom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6" descr="Image result for computerized home"/>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9" name="Picture 17"/>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2359" y="1124712"/>
            <a:ext cx="2962913"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utoShape 19" descr="Image result for computerized home"/>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4" y="3810000"/>
            <a:ext cx="27400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10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762000"/>
            <a:ext cx="46101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492" y="3124200"/>
            <a:ext cx="45720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86384"/>
            <a:ext cx="2619375" cy="233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4" y="3352801"/>
            <a:ext cx="2143125" cy="283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5082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body" sz="quarter" idx="17"/>
          </p:nvPr>
        </p:nvSpPr>
        <p:spPr>
          <a:xfrm>
            <a:off x="435429" y="4038600"/>
            <a:ext cx="7086600" cy="1219200"/>
          </a:xfrm>
        </p:spPr>
        <p:txBody>
          <a:bodyPr>
            <a:noAutofit/>
          </a:bodyPr>
          <a:lstStyle>
            <a:extLst/>
          </a:lstStyle>
          <a:p>
            <a:pPr marL="457200" indent="-457200">
              <a:buFont typeface="Wingdings" panose="05000000000000000000" pitchFamily="2" charset="2"/>
              <a:buChar char="v"/>
            </a:pPr>
            <a:r>
              <a:rPr lang="en-US" sz="1800" dirty="0">
                <a:solidFill>
                  <a:schemeClr val="accent1">
                    <a:lumMod val="75000"/>
                  </a:schemeClr>
                </a:solidFill>
              </a:rPr>
              <a:t>Choose Advanced machines like ATM enable withdrawal of money from the accounts in a particular bank anytime and </a:t>
            </a:r>
            <a:r>
              <a:rPr lang="en-US" sz="1800" dirty="0" smtClean="0">
                <a:solidFill>
                  <a:schemeClr val="accent1">
                    <a:lumMod val="75000"/>
                  </a:schemeClr>
                </a:solidFill>
              </a:rPr>
              <a:t>anywhere.</a:t>
            </a:r>
          </a:p>
          <a:p>
            <a:pPr marL="457200" indent="-457200">
              <a:buFont typeface="Wingdings" panose="05000000000000000000" pitchFamily="2" charset="2"/>
              <a:buChar char="v"/>
            </a:pPr>
            <a:r>
              <a:rPr lang="en-US" sz="1800" dirty="0">
                <a:solidFill>
                  <a:schemeClr val="accent1">
                    <a:lumMod val="75000"/>
                  </a:schemeClr>
                </a:solidFill>
              </a:rPr>
              <a:t>e-Banking permits banking from the comfort of the home by using internet facilities</a:t>
            </a:r>
          </a:p>
        </p:txBody>
      </p:sp>
      <p:sp>
        <p:nvSpPr>
          <p:cNvPr id="7" name="Text Placeholder 6"/>
          <p:cNvSpPr>
            <a:spLocks noGrp="1"/>
          </p:cNvSpPr>
          <p:nvPr>
            <p:ph type="body" sz="quarter" idx="16"/>
          </p:nvPr>
        </p:nvSpPr>
        <p:spPr>
          <a:xfrm>
            <a:off x="435429" y="5486400"/>
            <a:ext cx="7086600" cy="685800"/>
          </a:xfrm>
        </p:spPr>
        <p:txBody>
          <a:bodyPr>
            <a:noAutofit/>
          </a:bodyPr>
          <a:lstStyle/>
          <a:p>
            <a:pPr algn="ctr"/>
            <a:endParaRPr lang="en-US" sz="2800" b="1" i="1" dirty="0" smtClean="0">
              <a:solidFill>
                <a:srgbClr val="FF0000"/>
              </a:solidFill>
            </a:endParaRPr>
          </a:p>
          <a:p>
            <a:pPr algn="ctr"/>
            <a:r>
              <a:rPr lang="en-US" sz="2800" b="1" i="1" dirty="0" smtClean="0">
                <a:solidFill>
                  <a:srgbClr val="FF0000"/>
                </a:solidFill>
              </a:rPr>
              <a:t>10.4 </a:t>
            </a:r>
            <a:r>
              <a:rPr lang="en-US" sz="2800" b="1" i="1" dirty="0">
                <a:solidFill>
                  <a:srgbClr val="FF0000"/>
                </a:solidFill>
              </a:rPr>
              <a:t>Home Banking and Shopping</a:t>
            </a:r>
          </a:p>
          <a:p>
            <a:pPr algn="ctr"/>
            <a:endParaRPr lang="en-US" sz="2800" b="1"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2619375" cy="327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657225"/>
            <a:ext cx="2466975" cy="322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660273"/>
            <a:ext cx="2790825" cy="322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1116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57600" y="228600"/>
            <a:ext cx="4648200" cy="6400800"/>
          </a:xfrm>
        </p:spPr>
        <p:txBody>
          <a:bodyPr>
            <a:normAutofit fontScale="92500"/>
          </a:bodyPr>
          <a:lstStyle/>
          <a:p>
            <a:pPr algn="ctr"/>
            <a:r>
              <a:rPr lang="en-US" sz="2400" b="1" i="1" dirty="0" smtClean="0">
                <a:solidFill>
                  <a:srgbClr val="FF0000"/>
                </a:solidFill>
              </a:rPr>
              <a:t>10.5 </a:t>
            </a:r>
            <a:r>
              <a:rPr lang="en-US" sz="2400" b="1" i="1" dirty="0">
                <a:solidFill>
                  <a:srgbClr val="FF0000"/>
                </a:solidFill>
              </a:rPr>
              <a:t>Computers in Education</a:t>
            </a:r>
          </a:p>
          <a:p>
            <a:r>
              <a:rPr lang="en-US" sz="2400" dirty="0" smtClean="0"/>
              <a:t>Computers </a:t>
            </a:r>
            <a:r>
              <a:rPr lang="en-US" sz="2400" dirty="0"/>
              <a:t>are used in many areas of Education including: </a:t>
            </a:r>
            <a:endParaRPr lang="en-US" sz="2400" dirty="0" smtClean="0"/>
          </a:p>
          <a:p>
            <a:r>
              <a:rPr lang="en-US" sz="2400" dirty="0" smtClean="0"/>
              <a:t>1· </a:t>
            </a:r>
            <a:r>
              <a:rPr lang="en-US" sz="2400" dirty="0"/>
              <a:t>Buying and browsing the latest edition of books by both local &amp; foreign authors Educational </a:t>
            </a:r>
            <a:r>
              <a:rPr lang="en-US" sz="2400" dirty="0" smtClean="0"/>
              <a:t>CDROMs</a:t>
            </a:r>
          </a:p>
          <a:p>
            <a:r>
              <a:rPr lang="en-US" sz="2400" dirty="0" smtClean="0"/>
              <a:t> 2· </a:t>
            </a:r>
            <a:r>
              <a:rPr lang="en-US" sz="2400" dirty="0"/>
              <a:t>Computer Based Tutorials (CBT</a:t>
            </a:r>
            <a:r>
              <a:rPr lang="en-US" sz="2400" dirty="0" smtClean="0"/>
              <a:t>).</a:t>
            </a:r>
          </a:p>
          <a:p>
            <a:r>
              <a:rPr lang="en-US" sz="2400" dirty="0" smtClean="0"/>
              <a:t> 3. </a:t>
            </a:r>
            <a:r>
              <a:rPr lang="en-US" sz="2400" dirty="0"/>
              <a:t>Spreading information about schools, colleges, universities and courses offered, admission procedures, accommodation facilities, scholarships, educational loans, career guidance</a:t>
            </a:r>
            <a:r>
              <a:rPr lang="en-US" sz="2400" dirty="0" smtClean="0"/>
              <a:t>.</a:t>
            </a:r>
          </a:p>
          <a:p>
            <a:r>
              <a:rPr lang="en-US" sz="2400" dirty="0" smtClean="0"/>
              <a:t> 4. </a:t>
            </a:r>
            <a:r>
              <a:rPr lang="en-US" sz="2400" dirty="0"/>
              <a:t>e-Learning that enables online educational programs leading to degrees and certifications</a:t>
            </a:r>
            <a:endParaRPr lang="en-US" sz="2400" dirty="0" smtClean="0">
              <a:solidFill>
                <a:srgbClr val="7030A0"/>
              </a:solidFill>
            </a:endParaRPr>
          </a:p>
          <a:p>
            <a:r>
              <a:rPr lang="en-US" dirty="0" smtClean="0"/>
              <a:t>	</a:t>
            </a:r>
          </a:p>
          <a:p>
            <a:endParaRPr lang="en-US" dirty="0"/>
          </a:p>
        </p:txBody>
      </p:sp>
      <p:sp>
        <p:nvSpPr>
          <p:cNvPr id="2" name="Picture Placeholder 1"/>
          <p:cNvSpPr>
            <a:spLocks noGrp="1"/>
          </p:cNvSpPr>
          <p:nvPr>
            <p:ph type="pic" sz="quarter" idx="10"/>
          </p:nvPr>
        </p:nvSpPr>
        <p:spPr>
          <a:xfrm>
            <a:off x="533400" y="381000"/>
            <a:ext cx="2971800" cy="6019800"/>
          </a:xfrm>
        </p:spPr>
      </p:sp>
      <p:pic>
        <p:nvPicPr>
          <p:cNvPr id="5122" name="Picture 2" descr="Image result for computer in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
            <a:ext cx="3429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79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1352</Words>
  <Application>Microsoft Office PowerPoint</Application>
  <PresentationFormat>On-screen Show (4:3)</PresentationFormat>
  <Paragraphs>249</Paragraphs>
  <Slides>35</Slides>
  <Notes>24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Contemporary Photo Album</vt:lpstr>
      <vt:lpstr>PowerPoint Presentation</vt:lpstr>
      <vt:lpstr>PowerPoint Presentation</vt:lpstr>
      <vt:lpstr>PowerPoint Presentation</vt:lpstr>
      <vt:lpstr> 10.1  Introduction </vt:lpstr>
      <vt:lpstr> 10.2 Computers for Personal Use </vt:lpstr>
      <vt:lpstr> 10.3 Computerized Homes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2016-09-26T08:36:19Z</dcterms:created>
  <dcterms:modified xsi:type="dcterms:W3CDTF">2016-10-04T03:47:19Z</dcterms:modified>
</cp:coreProperties>
</file>