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67" r:id="rId6"/>
    <p:sldId id="271" r:id="rId7"/>
    <p:sldId id="273" r:id="rId8"/>
    <p:sldId id="260" r:id="rId9"/>
    <p:sldId id="266" r:id="rId10"/>
    <p:sldId id="279" r:id="rId11"/>
    <p:sldId id="278" r:id="rId12"/>
    <p:sldId id="274" r:id="rId13"/>
    <p:sldId id="27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72" y="-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F60E-29DC-418A-B76C-1B1F7DFAEAEB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5FBB-D2A5-49F7-9524-C3DFC5E1A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23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F60E-29DC-418A-B76C-1B1F7DFAEAEB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5FBB-D2A5-49F7-9524-C3DFC5E1A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32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F60E-29DC-418A-B76C-1B1F7DFAEAEB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5FBB-D2A5-49F7-9524-C3DFC5E1A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05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F60E-29DC-418A-B76C-1B1F7DFAEAEB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5FBB-D2A5-49F7-9524-C3DFC5E1A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86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F60E-29DC-418A-B76C-1B1F7DFAEAEB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5FBB-D2A5-49F7-9524-C3DFC5E1A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77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F60E-29DC-418A-B76C-1B1F7DFAEAEB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5FBB-D2A5-49F7-9524-C3DFC5E1A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4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F60E-29DC-418A-B76C-1B1F7DFAEAEB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5FBB-D2A5-49F7-9524-C3DFC5E1A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0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F60E-29DC-418A-B76C-1B1F7DFAEAEB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5FBB-D2A5-49F7-9524-C3DFC5E1A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46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F60E-29DC-418A-B76C-1B1F7DFAEAEB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5FBB-D2A5-49F7-9524-C3DFC5E1A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50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F60E-29DC-418A-B76C-1B1F7DFAEAEB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5FBB-D2A5-49F7-9524-C3DFC5E1A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04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F60E-29DC-418A-B76C-1B1F7DFAEAEB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5FBB-D2A5-49F7-9524-C3DFC5E1A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80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DF60E-29DC-418A-B76C-1B1F7DFAEAEB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5FBB-D2A5-49F7-9524-C3DFC5E1A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12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HY울릉도M" pitchFamily="18" charset="-127"/>
                <a:ea typeface="HY울릉도M" pitchFamily="18" charset="-127"/>
              </a:rPr>
              <a:t>스터디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 메모 프로그램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28184" y="4748951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조하연</a:t>
            </a:r>
            <a:endParaRPr lang="en-US" altLang="ko-KR" sz="2400" dirty="0"/>
          </a:p>
          <a:p>
            <a:r>
              <a:rPr lang="ko-KR" altLang="en-US" sz="2400" dirty="0"/>
              <a:t>김수원</a:t>
            </a:r>
            <a:endParaRPr lang="en-US" altLang="ko-KR" sz="2400" dirty="0"/>
          </a:p>
          <a:p>
            <a:r>
              <a:rPr lang="ko-KR" altLang="en-US" sz="2400" dirty="0"/>
              <a:t>하성민</a:t>
            </a:r>
          </a:p>
        </p:txBody>
      </p:sp>
    </p:spTree>
    <p:extLst>
      <p:ext uri="{BB962C8B-B14F-4D97-AF65-F5344CB8AC3E}">
        <p14:creationId xmlns:p14="http://schemas.microsoft.com/office/powerpoint/2010/main" val="60859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22D40D3-E287-4B53-8C9E-CE1C2920D071}"/>
              </a:ext>
            </a:extLst>
          </p:cNvPr>
          <p:cNvSpPr txBox="1"/>
          <p:nvPr/>
        </p:nvSpPr>
        <p:spPr>
          <a:xfrm>
            <a:off x="251520" y="2212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Data </a:t>
            </a:r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관리 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단위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시점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400" b="1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2EFCD03A-941E-4906-ADA1-F3CEB86FC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3024336" cy="48343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1F04AFC-9ECB-472E-AB0E-12306A0A76EA}"/>
              </a:ext>
            </a:extLst>
          </p:cNvPr>
          <p:cNvSpPr txBox="1"/>
          <p:nvPr/>
        </p:nvSpPr>
        <p:spPr>
          <a:xfrm>
            <a:off x="3851920" y="908720"/>
            <a:ext cx="504056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err="1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FileInfo.class</a:t>
            </a:r>
            <a:endParaRPr lang="en-US" altLang="ko-KR" sz="2200" b="1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  <a:p>
            <a:endParaRPr lang="en-US" altLang="ko-KR" sz="2000" b="1" dirty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private String date;		//</a:t>
            </a:r>
            <a:r>
              <a:rPr lang="ko-KR" altLang="en-US" b="1" dirty="0">
                <a:latin typeface="돋움" pitchFamily="50" charset="-127"/>
                <a:ea typeface="돋움" pitchFamily="50" charset="-127"/>
              </a:rPr>
              <a:t>작성일</a:t>
            </a:r>
            <a:endParaRPr lang="en-US" altLang="ko-KR" b="1" dirty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Private String title;		//</a:t>
            </a:r>
            <a:r>
              <a:rPr lang="ko-KR" altLang="en-US" b="1" dirty="0">
                <a:latin typeface="돋움" pitchFamily="50" charset="-127"/>
                <a:ea typeface="돋움" pitchFamily="50" charset="-127"/>
              </a:rPr>
              <a:t>제목</a:t>
            </a:r>
            <a:endParaRPr lang="en-US" altLang="ko-KR" b="1" dirty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Private String tag;		//</a:t>
            </a:r>
            <a:r>
              <a:rPr lang="ko-KR" altLang="en-US" b="1" dirty="0">
                <a:latin typeface="돋움" pitchFamily="50" charset="-127"/>
                <a:ea typeface="돋움" pitchFamily="50" charset="-127"/>
              </a:rPr>
              <a:t>태그</a:t>
            </a:r>
            <a:endParaRPr lang="en-US" altLang="ko-KR" b="1" dirty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Private String pw;			//pw</a:t>
            </a:r>
          </a:p>
          <a:p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private String content;		//</a:t>
            </a:r>
            <a:r>
              <a:rPr lang="ko-KR" altLang="en-US" b="1" dirty="0">
                <a:latin typeface="돋움" pitchFamily="50" charset="-127"/>
                <a:ea typeface="돋움" pitchFamily="50" charset="-127"/>
              </a:rPr>
              <a:t>내용</a:t>
            </a:r>
            <a:endParaRPr lang="en-US" altLang="ko-KR" b="1" dirty="0">
              <a:latin typeface="돋움" pitchFamily="50" charset="-127"/>
              <a:ea typeface="돋움" pitchFamily="50" charset="-127"/>
            </a:endParaRPr>
          </a:p>
          <a:p>
            <a:endParaRPr lang="en-US" altLang="ko-KR" b="1" dirty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private HashSet&lt;String&gt; </a:t>
            </a:r>
            <a:r>
              <a:rPr lang="en-US" altLang="ko-KR" b="1" dirty="0" err="1">
                <a:latin typeface="돋움" pitchFamily="50" charset="-127"/>
                <a:ea typeface="돋움" pitchFamily="50" charset="-127"/>
              </a:rPr>
              <a:t>tagSet</a:t>
            </a:r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;</a:t>
            </a:r>
          </a:p>
          <a:p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//String </a:t>
            </a:r>
            <a:r>
              <a:rPr lang="ko-KR" altLang="en-US" b="1" dirty="0">
                <a:latin typeface="돋움" pitchFamily="50" charset="-127"/>
                <a:ea typeface="돋움" pitchFamily="50" charset="-127"/>
              </a:rPr>
              <a:t>타입의 </a:t>
            </a:r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tag</a:t>
            </a:r>
            <a:r>
              <a:rPr lang="ko-KR" altLang="en-US" b="1" dirty="0">
                <a:latin typeface="돋움" pitchFamily="50" charset="-127"/>
                <a:ea typeface="돋움" pitchFamily="50" charset="-127"/>
              </a:rPr>
              <a:t>를 </a:t>
            </a:r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‘,’ </a:t>
            </a:r>
            <a:r>
              <a:rPr lang="ko-KR" altLang="en-US" b="1" dirty="0">
                <a:latin typeface="돋움" pitchFamily="50" charset="-127"/>
                <a:ea typeface="돋움" pitchFamily="50" charset="-127"/>
              </a:rPr>
              <a:t>구분자로 구분해 담는 변수</a:t>
            </a:r>
            <a:endParaRPr lang="en-US" altLang="ko-KR" b="1" dirty="0">
              <a:latin typeface="돋움" pitchFamily="50" charset="-127"/>
              <a:ea typeface="돋움" pitchFamily="50" charset="-127"/>
            </a:endParaRPr>
          </a:p>
          <a:p>
            <a:endParaRPr lang="en-US" altLang="ko-KR" sz="2000" b="1" dirty="0">
              <a:latin typeface="돋움" pitchFamily="50" charset="-127"/>
              <a:ea typeface="돋움" pitchFamily="50" charset="-127"/>
            </a:endParaRPr>
          </a:p>
          <a:p>
            <a:endParaRPr lang="en-US" altLang="ko-KR" sz="2000" b="1" dirty="0">
              <a:latin typeface="돋움" pitchFamily="50" charset="-127"/>
              <a:ea typeface="돋움" pitchFamily="50" charset="-127"/>
            </a:endParaRPr>
          </a:p>
          <a:p>
            <a:endParaRPr lang="en-US" altLang="ko-KR" b="1" dirty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b="1" dirty="0">
                <a:latin typeface="돋움" pitchFamily="50" charset="-127"/>
                <a:ea typeface="돋움" pitchFamily="50" charset="-127"/>
              </a:rPr>
              <a:t>메모를 저장 시 </a:t>
            </a:r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b="1" dirty="0" err="1">
                <a:latin typeface="돋움" pitchFamily="50" charset="-127"/>
                <a:ea typeface="돋움" pitchFamily="50" charset="-127"/>
              </a:rPr>
              <a:t>vecFile</a:t>
            </a:r>
            <a:r>
              <a:rPr lang="ko-KR" altLang="en-US" b="1" dirty="0">
                <a:latin typeface="돋움" pitchFamily="50" charset="-127"/>
                <a:ea typeface="돋움" pitchFamily="50" charset="-127"/>
              </a:rPr>
              <a:t>에 </a:t>
            </a:r>
            <a:endParaRPr lang="en-US" altLang="ko-KR" b="1" dirty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new </a:t>
            </a:r>
            <a:r>
              <a:rPr lang="en-US" altLang="ko-KR" b="1" dirty="0" err="1">
                <a:latin typeface="돋움" pitchFamily="50" charset="-127"/>
                <a:ea typeface="돋움" pitchFamily="50" charset="-127"/>
              </a:rPr>
              <a:t>FileInfo</a:t>
            </a:r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(date, title, tag, pw, content)</a:t>
            </a:r>
            <a:r>
              <a:rPr lang="ko-KR" altLang="en-US" b="1" dirty="0">
                <a:latin typeface="돋움" pitchFamily="50" charset="-127"/>
                <a:ea typeface="돋움" pitchFamily="50" charset="-127"/>
              </a:rPr>
              <a:t>로</a:t>
            </a:r>
            <a:endParaRPr lang="en-US" altLang="ko-KR" b="1" dirty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b="1" dirty="0">
                <a:latin typeface="돋움" pitchFamily="50" charset="-127"/>
                <a:ea typeface="돋움" pitchFamily="50" charset="-127"/>
              </a:rPr>
              <a:t>새로운 </a:t>
            </a:r>
            <a:r>
              <a:rPr lang="en-US" altLang="ko-KR" b="1" dirty="0" err="1">
                <a:latin typeface="돋움" pitchFamily="50" charset="-127"/>
                <a:ea typeface="돋움" pitchFamily="50" charset="-127"/>
              </a:rPr>
              <a:t>FileInfo</a:t>
            </a:r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b="1" dirty="0">
                <a:latin typeface="돋움" pitchFamily="50" charset="-127"/>
                <a:ea typeface="돋움" pitchFamily="50" charset="-127"/>
              </a:rPr>
              <a:t>객체를 담는다</a:t>
            </a:r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b="1" dirty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b="1" dirty="0">
                <a:latin typeface="돋움" pitchFamily="50" charset="-127"/>
                <a:ea typeface="돋움" pitchFamily="50" charset="-127"/>
              </a:rPr>
              <a:t>삭제 시</a:t>
            </a:r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b="1" dirty="0" err="1">
                <a:latin typeface="돋움" pitchFamily="50" charset="-127"/>
                <a:ea typeface="돋움" pitchFamily="50" charset="-127"/>
              </a:rPr>
              <a:t>vecFile</a:t>
            </a:r>
            <a:r>
              <a:rPr lang="ko-KR" altLang="en-US" b="1" dirty="0">
                <a:latin typeface="돋움" pitchFamily="50" charset="-127"/>
                <a:ea typeface="돋움" pitchFamily="50" charset="-127"/>
              </a:rPr>
              <a:t>에서 해당 </a:t>
            </a:r>
            <a:r>
              <a:rPr lang="en-US" altLang="ko-KR" b="1" dirty="0" err="1">
                <a:latin typeface="돋움" pitchFamily="50" charset="-127"/>
                <a:ea typeface="돋움" pitchFamily="50" charset="-127"/>
              </a:rPr>
              <a:t>FileInfo</a:t>
            </a:r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b="1" dirty="0">
                <a:latin typeface="돋움" pitchFamily="50" charset="-127"/>
                <a:ea typeface="돋움" pitchFamily="50" charset="-127"/>
              </a:rPr>
              <a:t>객체를 삭제</a:t>
            </a:r>
            <a:endParaRPr lang="en-US" altLang="ko-KR" b="1" dirty="0">
              <a:latin typeface="돋움" pitchFamily="50" charset="-127"/>
              <a:ea typeface="돋움" pitchFamily="50" charset="-127"/>
            </a:endParaRPr>
          </a:p>
          <a:p>
            <a:endParaRPr lang="en-US" altLang="ko-KR" sz="20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4639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1B8B9B4-4FE2-4026-A13D-B0EC17FF6D8F}"/>
              </a:ext>
            </a:extLst>
          </p:cNvPr>
          <p:cNvSpPr txBox="1"/>
          <p:nvPr/>
        </p:nvSpPr>
        <p:spPr>
          <a:xfrm>
            <a:off x="35496" y="11663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Data </a:t>
            </a:r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관리 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단위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시점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B82A058-327B-4436-97C4-1C14410D16F8}"/>
              </a:ext>
            </a:extLst>
          </p:cNvPr>
          <p:cNvSpPr txBox="1"/>
          <p:nvPr/>
        </p:nvSpPr>
        <p:spPr>
          <a:xfrm>
            <a:off x="379616" y="2852936"/>
            <a:ext cx="78186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돋움" pitchFamily="50" charset="-127"/>
                <a:ea typeface="돋움" pitchFamily="50" charset="-127"/>
              </a:rPr>
              <a:t>프로그램 시작과 동시에 </a:t>
            </a:r>
            <a:r>
              <a:rPr lang="en-US" altLang="ko-KR" sz="2000" b="1" dirty="0">
                <a:latin typeface="돋움" pitchFamily="50" charset="-127"/>
                <a:ea typeface="돋움" pitchFamily="50" charset="-127"/>
              </a:rPr>
              <a:t>allFileInfo.txt</a:t>
            </a:r>
            <a:r>
              <a:rPr lang="ko-KR" altLang="en-US" sz="2000" b="1" dirty="0">
                <a:latin typeface="돋움" pitchFamily="50" charset="-127"/>
                <a:ea typeface="돋움" pitchFamily="50" charset="-127"/>
              </a:rPr>
              <a:t>에서 데이터를 읽어 </a:t>
            </a:r>
            <a:r>
              <a:rPr lang="en-US" altLang="ko-KR" sz="2000" b="1" dirty="0">
                <a:latin typeface="돋움" pitchFamily="50" charset="-127"/>
                <a:ea typeface="돋움" pitchFamily="50" charset="-127"/>
              </a:rPr>
              <a:t>Vector&lt;</a:t>
            </a:r>
            <a:r>
              <a:rPr lang="en-US" altLang="ko-KR" sz="2000" b="1" dirty="0" err="1">
                <a:latin typeface="돋움" pitchFamily="50" charset="-127"/>
                <a:ea typeface="돋움" pitchFamily="50" charset="-127"/>
              </a:rPr>
              <a:t>FileInfo</a:t>
            </a:r>
            <a:r>
              <a:rPr lang="en-US" altLang="ko-KR" sz="2000" b="1" dirty="0">
                <a:latin typeface="돋움" pitchFamily="50" charset="-127"/>
                <a:ea typeface="돋움" pitchFamily="50" charset="-127"/>
              </a:rPr>
              <a:t>&gt; </a:t>
            </a:r>
            <a:r>
              <a:rPr lang="en-US" altLang="ko-KR" sz="2000" b="1" dirty="0" err="1">
                <a:latin typeface="돋움" pitchFamily="50" charset="-127"/>
                <a:ea typeface="돋움" pitchFamily="50" charset="-127"/>
              </a:rPr>
              <a:t>vecFile</a:t>
            </a:r>
            <a:r>
              <a:rPr lang="ko-KR" altLang="en-US" sz="2000" b="1" dirty="0">
                <a:latin typeface="돋움" pitchFamily="50" charset="-127"/>
                <a:ea typeface="돋움" pitchFamily="50" charset="-127"/>
              </a:rPr>
              <a:t>에 저장한다</a:t>
            </a:r>
            <a:r>
              <a:rPr lang="en-US" altLang="ko-KR" sz="2000" b="1" dirty="0"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2000" b="1" dirty="0">
              <a:latin typeface="돋움" pitchFamily="50" charset="-127"/>
              <a:ea typeface="돋움" pitchFamily="50" charset="-127"/>
            </a:endParaRPr>
          </a:p>
          <a:p>
            <a:endParaRPr lang="en-US" altLang="ko-KR" sz="2000" b="1" dirty="0">
              <a:latin typeface="돋움" pitchFamily="50" charset="-127"/>
              <a:ea typeface="돋움" pitchFamily="50" charset="-127"/>
            </a:endParaRPr>
          </a:p>
          <a:p>
            <a:endParaRPr lang="en-US" altLang="ko-KR" sz="2000" b="1" dirty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2000" b="1" dirty="0">
                <a:latin typeface="돋움" pitchFamily="50" charset="-127"/>
                <a:ea typeface="돋움" pitchFamily="50" charset="-127"/>
              </a:rPr>
              <a:t>프로그램이 종료될 때 </a:t>
            </a:r>
            <a:r>
              <a:rPr lang="en-US" altLang="ko-KR" sz="2000" b="1" dirty="0" err="1">
                <a:latin typeface="돋움" pitchFamily="50" charset="-127"/>
                <a:ea typeface="돋움" pitchFamily="50" charset="-127"/>
              </a:rPr>
              <a:t>vecFile</a:t>
            </a:r>
            <a:r>
              <a:rPr lang="ko-KR" altLang="en-US" sz="2000" b="1" dirty="0">
                <a:latin typeface="돋움" pitchFamily="50" charset="-127"/>
                <a:ea typeface="돋움" pitchFamily="50" charset="-127"/>
              </a:rPr>
              <a:t>에 있는 </a:t>
            </a:r>
            <a:r>
              <a:rPr lang="en-US" altLang="ko-KR" sz="2000" b="1" dirty="0" err="1">
                <a:latin typeface="돋움" pitchFamily="50" charset="-127"/>
                <a:ea typeface="돋움" pitchFamily="50" charset="-127"/>
              </a:rPr>
              <a:t>FileInfo</a:t>
            </a:r>
            <a:r>
              <a:rPr lang="en-US" altLang="ko-KR" sz="2000" b="1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2000" b="1" dirty="0">
                <a:latin typeface="돋움" pitchFamily="50" charset="-127"/>
                <a:ea typeface="돋움" pitchFamily="50" charset="-127"/>
              </a:rPr>
              <a:t>객체들의 정보를</a:t>
            </a:r>
            <a:endParaRPr lang="en-US" altLang="ko-KR" sz="2000" b="1" dirty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2000" b="1" dirty="0">
                <a:latin typeface="돋움" pitchFamily="50" charset="-127"/>
                <a:ea typeface="돋움" pitchFamily="50" charset="-127"/>
              </a:rPr>
              <a:t>allFileInfo.txt </a:t>
            </a:r>
            <a:r>
              <a:rPr lang="ko-KR" altLang="en-US" sz="2000" b="1" dirty="0">
                <a:latin typeface="돋움" pitchFamily="50" charset="-127"/>
                <a:ea typeface="돋움" pitchFamily="50" charset="-127"/>
              </a:rPr>
              <a:t>파일에 저장한다</a:t>
            </a:r>
            <a:r>
              <a:rPr lang="en-US" altLang="ko-KR" sz="2000" b="1" dirty="0"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72C77F8-99E4-46BC-BF9E-FCAFCCCDAD09}"/>
              </a:ext>
            </a:extLst>
          </p:cNvPr>
          <p:cNvSpPr txBox="1"/>
          <p:nvPr/>
        </p:nvSpPr>
        <p:spPr>
          <a:xfrm>
            <a:off x="377475" y="1412776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돋움" pitchFamily="50" charset="-127"/>
                <a:ea typeface="돋움" pitchFamily="50" charset="-127"/>
              </a:rPr>
              <a:t>allFileInfo.txt </a:t>
            </a:r>
            <a:r>
              <a:rPr lang="en-US" altLang="ko-KR" sz="2000" b="1" dirty="0">
                <a:latin typeface="돋움" pitchFamily="50" charset="-127"/>
                <a:ea typeface="돋움" pitchFamily="50" charset="-127"/>
              </a:rPr>
              <a:t>: </a:t>
            </a:r>
            <a:r>
              <a:rPr lang="en-US" altLang="ko-KR" sz="2000" b="1" dirty="0" err="1">
                <a:latin typeface="돋움" pitchFamily="50" charset="-127"/>
                <a:ea typeface="돋움" pitchFamily="50" charset="-127"/>
              </a:rPr>
              <a:t>FileInfo</a:t>
            </a:r>
            <a:r>
              <a:rPr lang="en-US" altLang="ko-KR" sz="2000" b="1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2000" b="1" dirty="0">
                <a:latin typeface="돋움" pitchFamily="50" charset="-127"/>
                <a:ea typeface="돋움" pitchFamily="50" charset="-127"/>
              </a:rPr>
              <a:t>객체들이 저장된 파일</a:t>
            </a:r>
            <a:endParaRPr lang="en-US" altLang="ko-KR" sz="20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679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548680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어려웠던 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276872"/>
            <a:ext cx="7717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조하연 </a:t>
            </a:r>
            <a:r>
              <a:rPr lang="en-US" altLang="ko-KR" sz="2400" dirty="0"/>
              <a:t>: </a:t>
            </a:r>
            <a:r>
              <a:rPr lang="ko-KR" altLang="en-US" sz="2400" dirty="0"/>
              <a:t>파일의 저장 시점이 헷갈렸다</a:t>
            </a:r>
            <a:r>
              <a:rPr lang="en-US" altLang="ko-KR" sz="2400" dirty="0"/>
              <a:t>.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김수원 </a:t>
            </a:r>
            <a:r>
              <a:rPr lang="en-US" altLang="ko-KR" sz="2400" dirty="0"/>
              <a:t>: </a:t>
            </a:r>
            <a:r>
              <a:rPr lang="ko-KR" altLang="en-US" sz="2400" dirty="0" smtClean="0"/>
              <a:t>각자 </a:t>
            </a:r>
            <a:r>
              <a:rPr lang="ko-KR" altLang="en-US" sz="2400" dirty="0"/>
              <a:t>생각하는 </a:t>
            </a:r>
            <a:r>
              <a:rPr lang="ko-KR" altLang="en-US" sz="2400" dirty="0" err="1"/>
              <a:t>변수명</a:t>
            </a:r>
            <a:r>
              <a:rPr lang="ko-KR" altLang="en-US" sz="2400" dirty="0"/>
              <a:t> 들이 다 달라서 클래스 부분을 합치는데 있어서 어려움을 겪었고</a:t>
            </a:r>
            <a:r>
              <a:rPr lang="en-US" altLang="ko-KR" sz="2400" dirty="0"/>
              <a:t>, </a:t>
            </a:r>
            <a:r>
              <a:rPr lang="ko-KR" altLang="en-US" sz="2400" dirty="0"/>
              <a:t>달력 부분 또한 어려웠습니다</a:t>
            </a:r>
            <a:r>
              <a:rPr lang="en-US" altLang="ko-KR" sz="2400" dirty="0" smtClean="0"/>
              <a:t>.</a:t>
            </a:r>
          </a:p>
          <a:p>
            <a:endParaRPr lang="en-US" altLang="ko-KR" sz="2400" b="1" dirty="0"/>
          </a:p>
          <a:p>
            <a:r>
              <a:rPr lang="en-US" altLang="ko-KR" sz="2400" smtClean="0"/>
              <a:t>3. </a:t>
            </a:r>
            <a:r>
              <a:rPr lang="ko-KR" altLang="en-US" sz="2400" smtClean="0"/>
              <a:t>하성민 </a:t>
            </a:r>
            <a:r>
              <a:rPr lang="en-US" altLang="ko-KR" sz="2400" dirty="0"/>
              <a:t>: </a:t>
            </a:r>
            <a:r>
              <a:rPr lang="ko-KR" altLang="en-US" sz="2400" dirty="0"/>
              <a:t>달력</a:t>
            </a:r>
            <a:r>
              <a:rPr lang="en-US" altLang="ko-KR" sz="2400" dirty="0"/>
              <a:t>(</a:t>
            </a:r>
            <a:r>
              <a:rPr lang="ko-KR" altLang="en-US" sz="2400" dirty="0"/>
              <a:t>수업 시간에 </a:t>
            </a:r>
            <a:r>
              <a:rPr lang="en-US" altLang="ko-KR" sz="2400" dirty="0"/>
              <a:t>Calendar</a:t>
            </a:r>
            <a:r>
              <a:rPr lang="ko-KR" altLang="en-US" sz="2400" dirty="0"/>
              <a:t>나 </a:t>
            </a:r>
            <a:r>
              <a:rPr lang="en-US" altLang="ko-KR" sz="2400" dirty="0"/>
              <a:t>Date </a:t>
            </a:r>
            <a:r>
              <a:rPr lang="ko-KR" altLang="en-US" sz="2400" dirty="0"/>
              <a:t>클래스에 대해 배우지 않아서 </a:t>
            </a:r>
            <a:r>
              <a:rPr lang="ko-KR" altLang="en-US" sz="2400" dirty="0" err="1"/>
              <a:t>구글링을</a:t>
            </a:r>
            <a:r>
              <a:rPr lang="ko-KR" altLang="en-US" sz="2400" dirty="0"/>
              <a:t> 해가며 익히는 것이 힘들었다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9690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548680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역할분담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8064896" cy="3206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sz="2400" dirty="0"/>
              <a:t>조하연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파일입출력</a:t>
            </a:r>
            <a:r>
              <a:rPr lang="ko-KR" altLang="en-US" sz="2400" dirty="0"/>
              <a:t> 및 검색부분 </a:t>
            </a:r>
            <a:endParaRPr lang="en-US" altLang="ko-KR" sz="2400" dirty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sz="2400" dirty="0"/>
              <a:t>김수원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결과창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SearchResult</a:t>
            </a:r>
            <a:r>
              <a:rPr lang="en-US" altLang="ko-KR" sz="2400" dirty="0"/>
              <a:t>)</a:t>
            </a:r>
            <a:r>
              <a:rPr lang="ko-KR" altLang="en-US" sz="2400" dirty="0"/>
              <a:t>만들기 및 발표</a:t>
            </a:r>
            <a:endParaRPr lang="en-US" altLang="ko-KR" sz="2400" dirty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sz="2400" dirty="0"/>
              <a:t>하성민 </a:t>
            </a:r>
            <a:r>
              <a:rPr lang="en-US" altLang="ko-KR" sz="2400" dirty="0"/>
              <a:t>: UI </a:t>
            </a:r>
            <a:r>
              <a:rPr lang="ko-KR" altLang="en-US" sz="2400" dirty="0"/>
              <a:t>설계 및 </a:t>
            </a:r>
            <a:r>
              <a:rPr lang="en-US" altLang="ko-KR" sz="2400" dirty="0" err="1"/>
              <a:t>ppt</a:t>
            </a:r>
            <a:r>
              <a:rPr lang="ko-KR" altLang="en-US" sz="2400" dirty="0"/>
              <a:t>만들기</a:t>
            </a:r>
            <a:r>
              <a:rPr lang="en-US" altLang="ko-KR" sz="2400" dirty="0"/>
              <a:t>, </a:t>
            </a:r>
            <a:r>
              <a:rPr lang="ko-KR" altLang="en-US" sz="2400" dirty="0"/>
              <a:t>발표</a:t>
            </a:r>
          </a:p>
        </p:txBody>
      </p:sp>
    </p:spTree>
    <p:extLst>
      <p:ext uri="{BB962C8B-B14F-4D97-AF65-F5344CB8AC3E}">
        <p14:creationId xmlns:p14="http://schemas.microsoft.com/office/powerpoint/2010/main" val="406903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B64EC887-149D-4815-BA7B-C2008C3D2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122" y="1277307"/>
            <a:ext cx="3789945" cy="45693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816DAF9F-89F4-45EE-A354-811B1EF81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277307"/>
            <a:ext cx="3789945" cy="45693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96" y="116632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화살표 방향 </a:t>
            </a:r>
            <a:r>
              <a:rPr lang="ko-KR" altLang="en-US" sz="2400" b="1" dirty="0" err="1">
                <a:latin typeface="HY견고딕" pitchFamily="18" charset="-127"/>
                <a:ea typeface="HY견고딕" pitchFamily="18" charset="-127"/>
              </a:rPr>
              <a:t>클릭시</a:t>
            </a:r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 날짜 변경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99793" y="2204864"/>
            <a:ext cx="288031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11959" y="692696"/>
            <a:ext cx="4535361" cy="351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cxnSpLocks/>
            <a:stCxn id="6" idx="3"/>
            <a:endCxn id="7" idx="1"/>
          </p:cNvCxnSpPr>
          <p:nvPr/>
        </p:nvCxnSpPr>
        <p:spPr>
          <a:xfrm flipV="1">
            <a:off x="2987824" y="868524"/>
            <a:ext cx="1224135" cy="144435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1960" y="69269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setSelectedCalendar</a:t>
            </a:r>
            <a:r>
              <a:rPr lang="en-US" altLang="ko-KR" b="1" dirty="0"/>
              <a:t>(</a:t>
            </a:r>
            <a:r>
              <a:rPr lang="en-US" altLang="ko-KR" b="1" dirty="0" err="1"/>
              <a:t>curYear</a:t>
            </a:r>
            <a:r>
              <a:rPr lang="en-US" altLang="ko-KR" b="1" dirty="0"/>
              <a:t>, </a:t>
            </a:r>
            <a:r>
              <a:rPr lang="en-US" altLang="ko-KR" b="1" dirty="0" err="1"/>
              <a:t>curMonth</a:t>
            </a:r>
            <a:r>
              <a:rPr lang="en-US" altLang="ko-KR" b="1" dirty="0"/>
              <a:t>);</a:t>
            </a:r>
            <a:endParaRPr lang="ko-KR" altLang="en-US" b="1" dirty="0">
              <a:solidFill>
                <a:srgbClr val="3333FF"/>
              </a:solidFill>
              <a:ea typeface="돋움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12160" y="2204864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508104" y="2699628"/>
            <a:ext cx="359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333FF"/>
                </a:solidFill>
                <a:ea typeface="돋움" pitchFamily="50" charset="-127"/>
              </a:rPr>
              <a:t>이전 </a:t>
            </a:r>
            <a:r>
              <a:rPr lang="en-US" altLang="ko-KR" b="1" dirty="0" err="1">
                <a:solidFill>
                  <a:srgbClr val="3333FF"/>
                </a:solidFill>
                <a:ea typeface="돋움" pitchFamily="50" charset="-127"/>
              </a:rPr>
              <a:t>JPanel</a:t>
            </a:r>
            <a:r>
              <a:rPr lang="en-US" altLang="ko-KR" b="1" dirty="0">
                <a:solidFill>
                  <a:srgbClr val="3333FF"/>
                </a:solidFill>
                <a:ea typeface="돋움" pitchFamily="50" charset="-127"/>
              </a:rPr>
              <a:t> </a:t>
            </a:r>
            <a:r>
              <a:rPr lang="ko-KR" altLang="en-US" b="1" dirty="0">
                <a:solidFill>
                  <a:srgbClr val="3333FF"/>
                </a:solidFill>
                <a:ea typeface="돋움" pitchFamily="50" charset="-127"/>
              </a:rPr>
              <a:t>초기화 후 새로 생성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C7DADB8-D7F7-4C7A-B710-CC15A22090CF}"/>
              </a:ext>
            </a:extLst>
          </p:cNvPr>
          <p:cNvSpPr txBox="1"/>
          <p:nvPr/>
        </p:nvSpPr>
        <p:spPr>
          <a:xfrm>
            <a:off x="1425821" y="755412"/>
            <a:ext cx="170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err="1"/>
              <a:t>StudyMemo</a:t>
            </a:r>
            <a:endParaRPr lang="en-US" altLang="ko-KR" b="1" u="sng" dirty="0"/>
          </a:p>
        </p:txBody>
      </p:sp>
    </p:spTree>
    <p:extLst>
      <p:ext uri="{BB962C8B-B14F-4D97-AF65-F5344CB8AC3E}">
        <p14:creationId xmlns:p14="http://schemas.microsoft.com/office/powerpoint/2010/main" val="92668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EE9DB316-6255-4C67-BC2A-AF029B3A8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13" y="1176428"/>
            <a:ext cx="3528393" cy="42539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99E3C69A-B314-46E5-A35F-4F086F4B3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196752"/>
            <a:ext cx="3528392" cy="4253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96" y="116632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HY견고딕" pitchFamily="18" charset="-127"/>
                <a:ea typeface="HY견고딕" pitchFamily="18" charset="-127"/>
              </a:rPr>
              <a:t>ComboBox</a:t>
            </a:r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를 이용한 날짜 변경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47665" y="2348880"/>
            <a:ext cx="936103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03846" y="692696"/>
            <a:ext cx="4535363" cy="351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cxnSpLocks/>
            <a:stCxn id="7" idx="3"/>
            <a:endCxn id="8" idx="1"/>
          </p:cNvCxnSpPr>
          <p:nvPr/>
        </p:nvCxnSpPr>
        <p:spPr>
          <a:xfrm flipV="1">
            <a:off x="2483768" y="868524"/>
            <a:ext cx="720078" cy="223644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3847" y="692696"/>
            <a:ext cx="460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setSelectedCalendar</a:t>
            </a:r>
            <a:r>
              <a:rPr lang="en-US" altLang="ko-KR" b="1" dirty="0"/>
              <a:t>(</a:t>
            </a:r>
            <a:r>
              <a:rPr lang="en-US" altLang="ko-KR" b="1" dirty="0" err="1"/>
              <a:t>curYear</a:t>
            </a:r>
            <a:r>
              <a:rPr lang="en-US" altLang="ko-KR" b="1" dirty="0"/>
              <a:t>, </a:t>
            </a:r>
            <a:r>
              <a:rPr lang="en-US" altLang="ko-KR" b="1" dirty="0" err="1"/>
              <a:t>curMonth</a:t>
            </a:r>
            <a:r>
              <a:rPr lang="en-US" altLang="ko-KR" b="1" dirty="0"/>
              <a:t>);</a:t>
            </a:r>
            <a:endParaRPr lang="ko-KR" altLang="en-US" b="1" dirty="0">
              <a:solidFill>
                <a:srgbClr val="3333FF"/>
              </a:solidFill>
              <a:ea typeface="돋움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24128" y="2348880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0816" y="5795972"/>
            <a:ext cx="3345654" cy="351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cxnSpLocks/>
            <a:stCxn id="15" idx="1"/>
            <a:endCxn id="16" idx="3"/>
          </p:cNvCxnSpPr>
          <p:nvPr/>
        </p:nvCxnSpPr>
        <p:spPr>
          <a:xfrm rot="10800000" flipV="1">
            <a:off x="4116470" y="2456892"/>
            <a:ext cx="1607658" cy="3514908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5576" y="5795972"/>
            <a:ext cx="339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3333FF"/>
                </a:solidFill>
                <a:ea typeface="돋움" pitchFamily="50" charset="-127"/>
              </a:rPr>
              <a:t>콤보박스</a:t>
            </a:r>
            <a:r>
              <a:rPr lang="ko-KR" altLang="en-US" b="1" dirty="0">
                <a:solidFill>
                  <a:srgbClr val="3333FF"/>
                </a:solidFill>
                <a:ea typeface="돋움" pitchFamily="50" charset="-127"/>
              </a:rPr>
              <a:t> 미선택시 메시지 출력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428F4564-2925-4A21-BE85-8182A1A44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5517232"/>
            <a:ext cx="2345803" cy="122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8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3F10CAA0-B166-4DEC-A45D-A257CF993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2736"/>
            <a:ext cx="4320105" cy="5208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96" y="116632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Today </a:t>
            </a:r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버튼 </a:t>
            </a:r>
            <a:r>
              <a:rPr lang="ko-KR" altLang="en-US" sz="2400" b="1" dirty="0" err="1">
                <a:latin typeface="HY견고딕" pitchFamily="18" charset="-127"/>
                <a:ea typeface="HY견고딕" pitchFamily="18" charset="-127"/>
              </a:rPr>
              <a:t>클릭시</a:t>
            </a:r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 현재 날짜로 이동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07704" y="1473182"/>
            <a:ext cx="576064" cy="195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07496" y="1979548"/>
            <a:ext cx="4500428" cy="351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cxnSpLocks/>
            <a:stCxn id="7" idx="3"/>
            <a:endCxn id="8" idx="1"/>
          </p:cNvCxnSpPr>
          <p:nvPr/>
        </p:nvCxnSpPr>
        <p:spPr>
          <a:xfrm>
            <a:off x="2483768" y="1571083"/>
            <a:ext cx="2123728" cy="584293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07496" y="1979548"/>
            <a:ext cx="45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setSelectedCalendar</a:t>
            </a:r>
            <a:r>
              <a:rPr lang="en-US" altLang="ko-KR" b="1" dirty="0"/>
              <a:t>(</a:t>
            </a:r>
            <a:r>
              <a:rPr lang="en-US" altLang="ko-KR" b="1" dirty="0" err="1"/>
              <a:t>curYear</a:t>
            </a:r>
            <a:r>
              <a:rPr lang="en-US" altLang="ko-KR" b="1" dirty="0"/>
              <a:t>, </a:t>
            </a:r>
            <a:r>
              <a:rPr lang="en-US" altLang="ko-KR" b="1" dirty="0" err="1"/>
              <a:t>curMonth</a:t>
            </a:r>
            <a:r>
              <a:rPr lang="en-US" altLang="ko-KR" b="1" dirty="0"/>
              <a:t>);</a:t>
            </a:r>
            <a:endParaRPr lang="ko-KR" altLang="en-US" b="1" dirty="0">
              <a:solidFill>
                <a:srgbClr val="3333FF"/>
              </a:solidFill>
              <a:ea typeface="돋움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51920" y="4042676"/>
            <a:ext cx="504056" cy="322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508104" y="4005064"/>
            <a:ext cx="2834601" cy="351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508104" y="400506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calToday.setTime</a:t>
            </a:r>
            <a:r>
              <a:rPr lang="en-US" altLang="ko-KR" b="1" dirty="0"/>
              <a:t>(today);</a:t>
            </a:r>
            <a:endParaRPr lang="ko-KR" altLang="en-US" b="1" dirty="0">
              <a:solidFill>
                <a:srgbClr val="3333FF"/>
              </a:solidFill>
              <a:ea typeface="돋움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64088" y="444640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333FF"/>
                </a:solidFill>
                <a:latin typeface="돋움" pitchFamily="50" charset="-127"/>
                <a:ea typeface="돋움" pitchFamily="50" charset="-127"/>
              </a:rPr>
              <a:t>오늘 날짜를 배경색으로 표시</a:t>
            </a:r>
            <a:endParaRPr lang="en-US" altLang="ko-KR" b="1" dirty="0">
              <a:solidFill>
                <a:srgbClr val="3333FF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7DEA94E0-BBD4-48BE-A5B3-36DB935BCDF8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4355976" y="4189730"/>
            <a:ext cx="1152128" cy="141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68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F8DD8B7F-8FEA-48FD-AA16-E758D428D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36" y="1048772"/>
            <a:ext cx="3825732" cy="46124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96" y="116632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Calendar </a:t>
            </a:r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날짜 레이블 </a:t>
            </a:r>
            <a:r>
              <a:rPr lang="ko-KR" altLang="en-US" sz="2400" b="1" dirty="0" err="1">
                <a:latin typeface="HY견고딕" pitchFamily="18" charset="-127"/>
                <a:ea typeface="HY견고딕" pitchFamily="18" charset="-127"/>
              </a:rPr>
              <a:t>누를시</a:t>
            </a:r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 메모 창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400" b="1" dirty="0" err="1">
                <a:latin typeface="HY견고딕" pitchFamily="18" charset="-127"/>
                <a:ea typeface="HY견고딕" pitchFamily="18" charset="-127"/>
              </a:rPr>
              <a:t>Jdialog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호출</a:t>
            </a:r>
          </a:p>
        </p:txBody>
      </p:sp>
      <p:sp>
        <p:nvSpPr>
          <p:cNvPr id="2" name="오른쪽 화살표 1"/>
          <p:cNvSpPr/>
          <p:nvPr/>
        </p:nvSpPr>
        <p:spPr>
          <a:xfrm rot="13529762">
            <a:off x="1421391" y="4179162"/>
            <a:ext cx="152170" cy="154827"/>
          </a:xfrm>
          <a:prstGeom prst="rightArrow">
            <a:avLst>
              <a:gd name="adj1" fmla="val 26017"/>
              <a:gd name="adj2" fmla="val 53175"/>
            </a:avLst>
          </a:prstGeom>
          <a:solidFill>
            <a:schemeClr val="bg1"/>
          </a:solidFill>
          <a:ln w="12700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1187624" y="3933056"/>
            <a:ext cx="417099" cy="4170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7784" y="5805264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new </a:t>
            </a:r>
            <a:r>
              <a:rPr lang="en-US" altLang="ko-KR" b="1" dirty="0" err="1"/>
              <a:t>MyCalendar</a:t>
            </a:r>
            <a:r>
              <a:rPr lang="en-US" altLang="ko-KR" b="1" dirty="0"/>
              <a:t>(date, </a:t>
            </a:r>
            <a:r>
              <a:rPr lang="en-US" altLang="ko-KR" b="1" dirty="0" err="1"/>
              <a:t>curYear</a:t>
            </a:r>
            <a:r>
              <a:rPr lang="en-US" altLang="ko-KR" b="1" dirty="0"/>
              <a:t>, </a:t>
            </a:r>
            <a:r>
              <a:rPr lang="en-US" altLang="ko-KR" b="1" dirty="0" err="1"/>
              <a:t>curMonth</a:t>
            </a:r>
            <a:r>
              <a:rPr lang="en-US" altLang="ko-KR" b="1" dirty="0"/>
              <a:t>);</a:t>
            </a:r>
            <a:endParaRPr lang="en-US" altLang="ko-KR" b="1" u="sng" dirty="0"/>
          </a:p>
        </p:txBody>
      </p:sp>
      <p:sp>
        <p:nvSpPr>
          <p:cNvPr id="9" name="직사각형 8"/>
          <p:cNvSpPr/>
          <p:nvPr/>
        </p:nvSpPr>
        <p:spPr>
          <a:xfrm>
            <a:off x="2699791" y="5845914"/>
            <a:ext cx="4709783" cy="328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cxnSpLocks/>
            <a:stCxn id="9" idx="1"/>
            <a:endCxn id="3" idx="4"/>
          </p:cNvCxnSpPr>
          <p:nvPr/>
        </p:nvCxnSpPr>
        <p:spPr>
          <a:xfrm rot="10800000">
            <a:off x="1396175" y="4350155"/>
            <a:ext cx="1303617" cy="1660100"/>
          </a:xfrm>
          <a:prstGeom prst="bent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68144" y="611396"/>
            <a:ext cx="127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err="1"/>
              <a:t>MyMemo</a:t>
            </a:r>
            <a:endParaRPr lang="en-US" altLang="ko-KR" b="1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3743908" y="6237312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333FF"/>
                </a:solidFill>
                <a:latin typeface="돋움" pitchFamily="50" charset="-127"/>
                <a:ea typeface="돋움" pitchFamily="50" charset="-127"/>
              </a:rPr>
              <a:t>메모 창 출력</a:t>
            </a:r>
            <a:endParaRPr lang="en-US" altLang="ko-KR" b="1" dirty="0">
              <a:solidFill>
                <a:srgbClr val="3333FF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A5A377FF-B139-4EAD-BB30-AAEFA51CB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709" y="1015812"/>
            <a:ext cx="3018675" cy="461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8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DD70BFAD-2B08-40C3-B661-81ED6F402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95043"/>
            <a:ext cx="2736304" cy="43382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C1693A6C-1BE1-430E-AB5B-2DA5D24F9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033" y="1395043"/>
            <a:ext cx="3570375" cy="433821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381457" y="4191472"/>
            <a:ext cx="360040" cy="245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627784" y="5990168"/>
            <a:ext cx="3047196" cy="351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cxnSpLocks/>
            <a:stCxn id="6" idx="3"/>
            <a:endCxn id="7" idx="3"/>
          </p:cNvCxnSpPr>
          <p:nvPr/>
        </p:nvCxnSpPr>
        <p:spPr>
          <a:xfrm flipH="1">
            <a:off x="5674980" y="4314292"/>
            <a:ext cx="66517" cy="1851704"/>
          </a:xfrm>
          <a:prstGeom prst="bentConnector3">
            <a:avLst>
              <a:gd name="adj1" fmla="val -343672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27784" y="599016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new </a:t>
            </a:r>
            <a:r>
              <a:rPr lang="en-US" altLang="ko-KR" b="1" dirty="0" err="1"/>
              <a:t>ImageIcon</a:t>
            </a:r>
            <a:r>
              <a:rPr lang="en-US" altLang="ko-KR" b="1" dirty="0"/>
              <a:t>("file.png");</a:t>
            </a:r>
            <a:endParaRPr lang="ko-KR" altLang="en-US" b="1" dirty="0">
              <a:solidFill>
                <a:srgbClr val="3333FF"/>
              </a:solidFill>
              <a:ea typeface="돋움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7783" y="6372036"/>
            <a:ext cx="252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333FF"/>
                </a:solidFill>
                <a:latin typeface="돋움" pitchFamily="50" charset="-127"/>
                <a:ea typeface="돋움" pitchFamily="50" charset="-127"/>
              </a:rPr>
              <a:t>저장 시 이미지 생성 </a:t>
            </a:r>
            <a:endParaRPr lang="en-US" altLang="ko-KR" b="1" dirty="0">
              <a:solidFill>
                <a:srgbClr val="3333F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66171" y="5385466"/>
            <a:ext cx="360128" cy="154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cxnSpLocks/>
            <a:stCxn id="16" idx="2"/>
            <a:endCxn id="7" idx="1"/>
          </p:cNvCxnSpPr>
          <p:nvPr/>
        </p:nvCxnSpPr>
        <p:spPr>
          <a:xfrm rot="16200000" flipH="1">
            <a:off x="1774235" y="5312447"/>
            <a:ext cx="625548" cy="1081549"/>
          </a:xfrm>
          <a:prstGeom prst="bent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774797" y="2636912"/>
            <a:ext cx="132907" cy="156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꺾인 연결선 26"/>
          <p:cNvCxnSpPr>
            <a:cxnSpLocks/>
            <a:stCxn id="26" idx="2"/>
            <a:endCxn id="9" idx="0"/>
          </p:cNvCxnSpPr>
          <p:nvPr/>
        </p:nvCxnSpPr>
        <p:spPr>
          <a:xfrm rot="16200000" flipH="1">
            <a:off x="1410251" y="3224462"/>
            <a:ext cx="3196705" cy="2334705"/>
          </a:xfrm>
          <a:prstGeom prst="bentConnector3">
            <a:avLst>
              <a:gd name="adj1" fmla="val 51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3E39CC9-C544-4FB5-B25D-C30CCE388B29}"/>
              </a:ext>
            </a:extLst>
          </p:cNvPr>
          <p:cNvSpPr txBox="1"/>
          <p:nvPr/>
        </p:nvSpPr>
        <p:spPr>
          <a:xfrm>
            <a:off x="35496" y="116632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HY견고딕" pitchFamily="18" charset="-127"/>
                <a:ea typeface="HY견고딕" pitchFamily="18" charset="-127"/>
              </a:rPr>
              <a:t>메모창</a:t>
            </a:r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 내용 입력 후 파일 </a:t>
            </a:r>
            <a:r>
              <a:rPr lang="ko-KR" altLang="en-US" sz="2400" b="1" dirty="0" err="1">
                <a:latin typeface="HY견고딕" pitchFamily="18" charset="-127"/>
                <a:ea typeface="HY견고딕" pitchFamily="18" charset="-127"/>
              </a:rPr>
              <a:t>저장시</a:t>
            </a:r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 저장된 파일 목록과 해당 날짜에 아이콘 표시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7E7DB9E0-8059-42A1-BEB4-290ED6B27FFE}"/>
              </a:ext>
            </a:extLst>
          </p:cNvPr>
          <p:cNvSpPr txBox="1"/>
          <p:nvPr/>
        </p:nvSpPr>
        <p:spPr>
          <a:xfrm>
            <a:off x="3995936" y="9087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new </a:t>
            </a:r>
            <a:r>
              <a:rPr lang="en-US" altLang="ko-KR" b="1" dirty="0" err="1"/>
              <a:t>JLabel</a:t>
            </a:r>
            <a:r>
              <a:rPr lang="en-US" altLang="ko-KR" b="1" dirty="0"/>
              <a:t>[</a:t>
            </a:r>
            <a:r>
              <a:rPr lang="en-US" altLang="ko-KR" b="1" dirty="0" err="1"/>
              <a:t>fileListSet.size</a:t>
            </a:r>
            <a:r>
              <a:rPr lang="en-US" altLang="ko-KR" b="1" dirty="0"/>
              <a:t>()];</a:t>
            </a:r>
            <a:endParaRPr lang="ko-KR" altLang="en-US" b="1" dirty="0">
              <a:solidFill>
                <a:srgbClr val="3333FF"/>
              </a:solidFill>
              <a:ea typeface="돋움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BC110C23-6842-499F-A8B8-FF76688D9D3D}"/>
              </a:ext>
            </a:extLst>
          </p:cNvPr>
          <p:cNvSpPr/>
          <p:nvPr/>
        </p:nvSpPr>
        <p:spPr>
          <a:xfrm>
            <a:off x="1907704" y="2636912"/>
            <a:ext cx="239957" cy="156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7">
            <a:extLst>
              <a:ext uri="{FF2B5EF4-FFF2-40B4-BE49-F238E27FC236}">
                <a16:creationId xmlns="" xmlns:a16="http://schemas.microsoft.com/office/drawing/2014/main" id="{AA2BAF28-BA48-428D-A020-25487B883CA8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 flipV="1">
            <a:off x="2147661" y="1108620"/>
            <a:ext cx="1848274" cy="1606568"/>
          </a:xfrm>
          <a:prstGeom prst="bentConnector3">
            <a:avLst>
              <a:gd name="adj1" fmla="val 77542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61F0F0C9-F80D-4E2B-A4F0-92479D02EA2F}"/>
              </a:ext>
            </a:extLst>
          </p:cNvPr>
          <p:cNvSpPr/>
          <p:nvPr/>
        </p:nvSpPr>
        <p:spPr>
          <a:xfrm>
            <a:off x="3995935" y="932792"/>
            <a:ext cx="3216427" cy="351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2EF5F907-F035-47AE-AB7D-EEE5F0DF0B4D}"/>
              </a:ext>
            </a:extLst>
          </p:cNvPr>
          <p:cNvSpPr txBox="1"/>
          <p:nvPr/>
        </p:nvSpPr>
        <p:spPr>
          <a:xfrm>
            <a:off x="6096238" y="434627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333FF"/>
                </a:solidFill>
                <a:latin typeface="돋움" pitchFamily="50" charset="-127"/>
                <a:ea typeface="돋움" pitchFamily="50" charset="-127"/>
              </a:rPr>
              <a:t>저장 시 레이블 생성</a:t>
            </a:r>
            <a:endParaRPr lang="en-US" altLang="ko-KR" b="1" dirty="0">
              <a:solidFill>
                <a:srgbClr val="3333FF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03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1" name="그림 11270">
            <a:extLst>
              <a:ext uri="{FF2B5EF4-FFF2-40B4-BE49-F238E27FC236}">
                <a16:creationId xmlns="" xmlns:a16="http://schemas.microsoft.com/office/drawing/2014/main" id="{85522270-544D-4531-8894-C9A4B153F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70" y="1660671"/>
            <a:ext cx="2401822" cy="383356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AC4E5414-C95D-4C6D-8D05-A38A72BB3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664219"/>
            <a:ext cx="3195811" cy="385301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F7D19EF3-E5FA-4B8C-B3D9-71AE0024F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1678347"/>
            <a:ext cx="2512391" cy="383888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372200" y="4149080"/>
            <a:ext cx="391932" cy="246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635896" y="5939988"/>
            <a:ext cx="3078582" cy="351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>
            <a:cxnSpLocks/>
            <a:stCxn id="2" idx="3"/>
            <a:endCxn id="3" idx="3"/>
          </p:cNvCxnSpPr>
          <p:nvPr/>
        </p:nvCxnSpPr>
        <p:spPr>
          <a:xfrm flipH="1">
            <a:off x="6714478" y="4272252"/>
            <a:ext cx="49654" cy="1843564"/>
          </a:xfrm>
          <a:prstGeom prst="bentConnector3">
            <a:avLst>
              <a:gd name="adj1" fmla="val -460386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35896" y="5939988"/>
            <a:ext cx="312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new </a:t>
            </a:r>
            <a:r>
              <a:rPr lang="en-US" altLang="ko-KR" b="1" dirty="0" err="1"/>
              <a:t>ImageIcon</a:t>
            </a:r>
            <a:r>
              <a:rPr lang="en-US" altLang="ko-KR" b="1" dirty="0"/>
              <a:t>("file.png");</a:t>
            </a:r>
            <a:endParaRPr lang="ko-KR" altLang="en-US" b="1" dirty="0">
              <a:solidFill>
                <a:srgbClr val="3333FF"/>
              </a:solidFill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3928" y="637203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3333FF"/>
                </a:solidFill>
                <a:latin typeface="돋움" pitchFamily="50" charset="-127"/>
                <a:ea typeface="돋움" pitchFamily="50" charset="-127"/>
              </a:rPr>
              <a:t>삭제시</a:t>
            </a:r>
            <a:r>
              <a:rPr lang="ko-KR" altLang="en-US" b="1" dirty="0">
                <a:solidFill>
                  <a:srgbClr val="3333FF"/>
                </a:solidFill>
                <a:latin typeface="돋움" pitchFamily="50" charset="-127"/>
                <a:ea typeface="돋움" pitchFamily="50" charset="-127"/>
              </a:rPr>
              <a:t> 이미지 제거</a:t>
            </a:r>
            <a:endParaRPr lang="en-US" altLang="ko-KR" b="1" dirty="0">
              <a:solidFill>
                <a:srgbClr val="3333F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67945" y="2780928"/>
            <a:ext cx="158234" cy="187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cxnSpLocks/>
            <a:stCxn id="7" idx="1"/>
            <a:endCxn id="3" idx="1"/>
          </p:cNvCxnSpPr>
          <p:nvPr/>
        </p:nvCxnSpPr>
        <p:spPr>
          <a:xfrm rot="10800000" flipV="1">
            <a:off x="3635897" y="2874886"/>
            <a:ext cx="432049" cy="3240929"/>
          </a:xfrm>
          <a:prstGeom prst="bentConnector3">
            <a:avLst>
              <a:gd name="adj1" fmla="val 152911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282169" y="2276872"/>
            <a:ext cx="20159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2032766" y="1569475"/>
            <a:ext cx="1057600" cy="357195"/>
          </a:xfrm>
          <a:prstGeom prst="bent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740164" y="1043444"/>
            <a:ext cx="810649" cy="351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740164" y="1043444"/>
            <a:ext cx="82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reset()</a:t>
            </a:r>
            <a:endParaRPr lang="ko-KR" altLang="en-US" b="1" dirty="0">
              <a:solidFill>
                <a:srgbClr val="3333FF"/>
              </a:solidFill>
              <a:ea typeface="돋움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61224" y="1052736"/>
            <a:ext cx="141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333FF"/>
                </a:solidFill>
                <a:latin typeface="돋움" pitchFamily="50" charset="-127"/>
                <a:ea typeface="돋움" pitchFamily="50" charset="-127"/>
              </a:rPr>
              <a:t>초기화 버튼</a:t>
            </a:r>
            <a:endParaRPr lang="en-US" altLang="ko-KR" b="1" dirty="0">
              <a:solidFill>
                <a:srgbClr val="3333F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42E7B1-2694-4341-9AE3-F23FD433B386}"/>
              </a:ext>
            </a:extLst>
          </p:cNvPr>
          <p:cNvSpPr txBox="1"/>
          <p:nvPr/>
        </p:nvSpPr>
        <p:spPr>
          <a:xfrm>
            <a:off x="35496" y="116632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HY견고딕" pitchFamily="18" charset="-127"/>
                <a:ea typeface="HY견고딕" pitchFamily="18" charset="-127"/>
              </a:rPr>
              <a:t>메모창</a:t>
            </a:r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 내용 입력 후 파일 </a:t>
            </a:r>
            <a:r>
              <a:rPr lang="ko-KR" altLang="en-US" sz="2400" b="1" dirty="0" err="1">
                <a:latin typeface="HY견고딕" pitchFamily="18" charset="-127"/>
                <a:ea typeface="HY견고딕" pitchFamily="18" charset="-127"/>
              </a:rPr>
              <a:t>저장시</a:t>
            </a:r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 저장된 파일 목록과 해당 날짜에 아이콘 표시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F5928F9-21B6-4DDE-8F17-C875BA6CF99A}"/>
              </a:ext>
            </a:extLst>
          </p:cNvPr>
          <p:cNvSpPr/>
          <p:nvPr/>
        </p:nvSpPr>
        <p:spPr>
          <a:xfrm>
            <a:off x="4067944" y="5157192"/>
            <a:ext cx="3164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7">
            <a:extLst>
              <a:ext uri="{FF2B5EF4-FFF2-40B4-BE49-F238E27FC236}">
                <a16:creationId xmlns="" xmlns:a16="http://schemas.microsoft.com/office/drawing/2014/main" id="{47F11336-D60F-4A89-8AF8-215F6DB48600}"/>
              </a:ext>
            </a:extLst>
          </p:cNvPr>
          <p:cNvCxnSpPr>
            <a:cxnSpLocks/>
            <a:stCxn id="19" idx="2"/>
            <a:endCxn id="5" idx="0"/>
          </p:cNvCxnSpPr>
          <p:nvPr/>
        </p:nvCxnSpPr>
        <p:spPr>
          <a:xfrm rot="16200000" flipH="1">
            <a:off x="4429710" y="5169684"/>
            <a:ext cx="566772" cy="973836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03FB1C56-CA69-4B86-BCD7-97381DCF8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872" y="3225125"/>
            <a:ext cx="1681020" cy="98059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DF83F39D-FF46-4607-A468-025EEBA9D762}"/>
              </a:ext>
            </a:extLst>
          </p:cNvPr>
          <p:cNvSpPr txBox="1"/>
          <p:nvPr/>
        </p:nvSpPr>
        <p:spPr>
          <a:xfrm>
            <a:off x="5796136" y="9087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new </a:t>
            </a:r>
            <a:r>
              <a:rPr lang="en-US" altLang="ko-KR" b="1" dirty="0" err="1"/>
              <a:t>JLabel</a:t>
            </a:r>
            <a:r>
              <a:rPr lang="en-US" altLang="ko-KR" b="1" dirty="0"/>
              <a:t>[</a:t>
            </a:r>
            <a:r>
              <a:rPr lang="en-US" altLang="ko-KR" b="1" dirty="0" err="1"/>
              <a:t>fileListSet.size</a:t>
            </a:r>
            <a:r>
              <a:rPr lang="en-US" altLang="ko-KR" b="1" dirty="0"/>
              <a:t>()];</a:t>
            </a:r>
            <a:endParaRPr lang="ko-KR" altLang="en-US" b="1" dirty="0">
              <a:solidFill>
                <a:srgbClr val="3333FF"/>
              </a:solidFill>
              <a:ea typeface="돋움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FA19BBB-9BC7-4D44-9FF6-3D1C212E2256}"/>
              </a:ext>
            </a:extLst>
          </p:cNvPr>
          <p:cNvSpPr/>
          <p:nvPr/>
        </p:nvSpPr>
        <p:spPr>
          <a:xfrm>
            <a:off x="4228429" y="2786461"/>
            <a:ext cx="311965" cy="165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꺾인 연결선 7">
            <a:extLst>
              <a:ext uri="{FF2B5EF4-FFF2-40B4-BE49-F238E27FC236}">
                <a16:creationId xmlns="" xmlns:a16="http://schemas.microsoft.com/office/drawing/2014/main" id="{3BAA8F74-7A50-4802-9632-11B100E42E52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4540394" y="1108620"/>
            <a:ext cx="1255741" cy="176040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935AEA7D-4542-471C-BCE5-A32E1A2DCBD5}"/>
              </a:ext>
            </a:extLst>
          </p:cNvPr>
          <p:cNvSpPr/>
          <p:nvPr/>
        </p:nvSpPr>
        <p:spPr>
          <a:xfrm>
            <a:off x="5796135" y="932792"/>
            <a:ext cx="3216427" cy="351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62AEE010-67D1-4514-B20F-D49EE5E8AC1A}"/>
              </a:ext>
            </a:extLst>
          </p:cNvPr>
          <p:cNvSpPr txBox="1"/>
          <p:nvPr/>
        </p:nvSpPr>
        <p:spPr>
          <a:xfrm>
            <a:off x="5784169" y="12844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3333FF"/>
                </a:solidFill>
                <a:latin typeface="돋움" pitchFamily="50" charset="-127"/>
                <a:ea typeface="돋움" pitchFamily="50" charset="-127"/>
              </a:rPr>
              <a:t>삭제시</a:t>
            </a:r>
            <a:r>
              <a:rPr lang="ko-KR" altLang="en-US" b="1" dirty="0">
                <a:solidFill>
                  <a:srgbClr val="3333FF"/>
                </a:solidFill>
                <a:latin typeface="돋움" pitchFamily="50" charset="-127"/>
                <a:ea typeface="돋움" pitchFamily="50" charset="-127"/>
              </a:rPr>
              <a:t> 레이블 제거</a:t>
            </a:r>
            <a:endParaRPr lang="en-US" altLang="ko-KR" b="1" dirty="0">
              <a:solidFill>
                <a:srgbClr val="3333FF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969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126EA89C-0764-4CEA-B19C-C20B14F0E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4773808" cy="52664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96" y="159023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검색 결과 창</a:t>
            </a:r>
          </a:p>
        </p:txBody>
      </p:sp>
      <p:sp>
        <p:nvSpPr>
          <p:cNvPr id="6" name="오른쪽 화살표 5"/>
          <p:cNvSpPr/>
          <p:nvPr/>
        </p:nvSpPr>
        <p:spPr>
          <a:xfrm rot="13529762">
            <a:off x="3572426" y="5956344"/>
            <a:ext cx="171008" cy="173994"/>
          </a:xfrm>
          <a:prstGeom prst="rightArrow">
            <a:avLst>
              <a:gd name="adj1" fmla="val 26017"/>
              <a:gd name="adj2" fmla="val 53175"/>
            </a:avLst>
          </a:prstGeom>
          <a:solidFill>
            <a:schemeClr val="bg1"/>
          </a:solidFill>
          <a:ln w="12700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289506" y="5715215"/>
            <a:ext cx="490406" cy="450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89138" y="5103226"/>
            <a:ext cx="356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new </a:t>
            </a:r>
            <a:r>
              <a:rPr lang="en-US" altLang="ko-KR" b="1" dirty="0" err="1"/>
              <a:t>SearchResult</a:t>
            </a:r>
            <a:r>
              <a:rPr lang="en-US" altLang="ko-KR" b="1" dirty="0"/>
              <a:t>(</a:t>
            </a:r>
          </a:p>
          <a:p>
            <a:r>
              <a:rPr lang="en-US" altLang="ko-KR" b="1" dirty="0" err="1"/>
              <a:t>StudyMemo.this</a:t>
            </a:r>
            <a:r>
              <a:rPr lang="en-US" altLang="ko-KR" b="1" dirty="0"/>
              <a:t>, </a:t>
            </a:r>
            <a:r>
              <a:rPr lang="en-US" altLang="ko-KR" b="1" dirty="0" err="1"/>
              <a:t>searchWord</a:t>
            </a:r>
            <a:r>
              <a:rPr lang="en-US" altLang="ko-KR" b="1" dirty="0"/>
              <a:t>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89140" y="5143875"/>
            <a:ext cx="3543300" cy="661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cxnSpLocks/>
            <a:stCxn id="9" idx="1"/>
            <a:endCxn id="7" idx="6"/>
          </p:cNvCxnSpPr>
          <p:nvPr/>
        </p:nvCxnSpPr>
        <p:spPr>
          <a:xfrm rot="10800000" flipV="1">
            <a:off x="3779912" y="5474570"/>
            <a:ext cx="1209228" cy="46569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D62D4F58-7449-422C-BCB7-DEFC86E7D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268760"/>
            <a:ext cx="3543300" cy="28479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CE22B18-7DD0-4038-9232-A5B9285DBE73}"/>
              </a:ext>
            </a:extLst>
          </p:cNvPr>
          <p:cNvSpPr txBox="1"/>
          <p:nvPr/>
        </p:nvSpPr>
        <p:spPr>
          <a:xfrm>
            <a:off x="5067339" y="5940259"/>
            <a:ext cx="377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333FF"/>
                </a:solidFill>
                <a:latin typeface="돋움" pitchFamily="50" charset="-127"/>
                <a:ea typeface="돋움" pitchFamily="50" charset="-127"/>
              </a:rPr>
              <a:t>저장해둔 파일제목이나 태그로 검색 시 해당 파일목록 출력</a:t>
            </a:r>
            <a:endParaRPr lang="en-US" altLang="ko-KR" b="1" dirty="0">
              <a:solidFill>
                <a:srgbClr val="3333F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6764243-EDAF-47A1-8882-F48D4818FDCC}"/>
              </a:ext>
            </a:extLst>
          </p:cNvPr>
          <p:cNvSpPr txBox="1"/>
          <p:nvPr/>
        </p:nvSpPr>
        <p:spPr>
          <a:xfrm>
            <a:off x="6012161" y="755412"/>
            <a:ext cx="187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err="1"/>
              <a:t>SearchResult</a:t>
            </a:r>
            <a:endParaRPr lang="en-US" altLang="ko-KR" b="1" u="sng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FE797AF5-43AD-4228-85AE-CF963CA14248}"/>
              </a:ext>
            </a:extLst>
          </p:cNvPr>
          <p:cNvSpPr/>
          <p:nvPr/>
        </p:nvSpPr>
        <p:spPr>
          <a:xfrm>
            <a:off x="7812360" y="1934890"/>
            <a:ext cx="391932" cy="246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꺾인 연결선 3">
            <a:extLst>
              <a:ext uri="{FF2B5EF4-FFF2-40B4-BE49-F238E27FC236}">
                <a16:creationId xmlns="" xmlns:a16="http://schemas.microsoft.com/office/drawing/2014/main" id="{2CB8A025-F816-45A0-BD5F-626D0A1B6FC4}"/>
              </a:ext>
            </a:extLst>
          </p:cNvPr>
          <p:cNvCxnSpPr>
            <a:cxnSpLocks/>
            <a:stCxn id="26" idx="3"/>
            <a:endCxn id="9" idx="3"/>
          </p:cNvCxnSpPr>
          <p:nvPr/>
        </p:nvCxnSpPr>
        <p:spPr>
          <a:xfrm>
            <a:off x="8204292" y="2058062"/>
            <a:ext cx="328148" cy="3416508"/>
          </a:xfrm>
          <a:prstGeom prst="bentConnector3">
            <a:avLst>
              <a:gd name="adj1" fmla="val 16966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56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143C7EA9-1E0E-434C-8622-AE0E97E0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96752"/>
            <a:ext cx="3493954" cy="28083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B74A802-9A30-40B7-949C-EC6692BAB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492" y="1119335"/>
            <a:ext cx="5111004" cy="3965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F9AEB21-777D-493D-8C24-4770D2BC535E}"/>
              </a:ext>
            </a:extLst>
          </p:cNvPr>
          <p:cNvSpPr txBox="1"/>
          <p:nvPr/>
        </p:nvSpPr>
        <p:spPr>
          <a:xfrm>
            <a:off x="107504" y="4743186"/>
            <a:ext cx="367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new </a:t>
            </a:r>
            <a:r>
              <a:rPr lang="en-US" altLang="ko-KR" b="1" dirty="0" err="1"/>
              <a:t>MyMemo</a:t>
            </a:r>
            <a:r>
              <a:rPr lang="en-US" altLang="ko-KR" b="1" dirty="0"/>
              <a:t>(</a:t>
            </a:r>
          </a:p>
          <a:p>
            <a:r>
              <a:rPr lang="en-US" altLang="ko-KR" b="1" dirty="0"/>
              <a:t>date, title, </a:t>
            </a:r>
            <a:r>
              <a:rPr lang="en-US" altLang="ko-KR" b="1" dirty="0" err="1"/>
              <a:t>owner.getCalendar</a:t>
            </a:r>
            <a:r>
              <a:rPr lang="en-US" altLang="ko-KR" b="1" dirty="0"/>
              <a:t>());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2D9C00C8-2E3C-4DF8-A5AB-1E6F3DF148C2}"/>
              </a:ext>
            </a:extLst>
          </p:cNvPr>
          <p:cNvSpPr/>
          <p:nvPr/>
        </p:nvSpPr>
        <p:spPr>
          <a:xfrm>
            <a:off x="107506" y="4783835"/>
            <a:ext cx="3672408" cy="661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2EEB2FBC-5063-4050-9234-E5F21B514EA9}"/>
              </a:ext>
            </a:extLst>
          </p:cNvPr>
          <p:cNvSpPr/>
          <p:nvPr/>
        </p:nvSpPr>
        <p:spPr>
          <a:xfrm>
            <a:off x="2123728" y="2975118"/>
            <a:ext cx="1512168" cy="597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3">
            <a:extLst>
              <a:ext uri="{FF2B5EF4-FFF2-40B4-BE49-F238E27FC236}">
                <a16:creationId xmlns="" xmlns:a16="http://schemas.microsoft.com/office/drawing/2014/main" id="{3A8D86DE-3407-4B24-BC3C-C9B00E221FCD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rot="5400000">
            <a:off x="1806351" y="3710374"/>
            <a:ext cx="1210820" cy="93610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B48F472-4463-4882-8D49-BA9658A5E801}"/>
              </a:ext>
            </a:extLst>
          </p:cNvPr>
          <p:cNvSpPr txBox="1"/>
          <p:nvPr/>
        </p:nvSpPr>
        <p:spPr>
          <a:xfrm>
            <a:off x="179512" y="5601414"/>
            <a:ext cx="445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333FF"/>
                </a:solidFill>
                <a:latin typeface="돋움" pitchFamily="50" charset="-127"/>
                <a:ea typeface="돋움" pitchFamily="50" charset="-127"/>
              </a:rPr>
              <a:t>파일제목에 해당 하는 날짜에</a:t>
            </a:r>
            <a:r>
              <a:rPr lang="en-US" altLang="ko-KR" b="1" dirty="0">
                <a:solidFill>
                  <a:srgbClr val="3333FF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b="1" dirty="0">
                <a:solidFill>
                  <a:srgbClr val="3333FF"/>
                </a:solidFill>
                <a:latin typeface="돋움" pitchFamily="50" charset="-127"/>
                <a:ea typeface="돋움" pitchFamily="50" charset="-127"/>
              </a:rPr>
              <a:t>메모 창 출력</a:t>
            </a:r>
            <a:endParaRPr lang="en-US" altLang="ko-KR" b="1" dirty="0">
              <a:solidFill>
                <a:srgbClr val="3333F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E8523E8-B536-4B7D-8529-EF79AEF32A79}"/>
              </a:ext>
            </a:extLst>
          </p:cNvPr>
          <p:cNvSpPr txBox="1"/>
          <p:nvPr/>
        </p:nvSpPr>
        <p:spPr>
          <a:xfrm>
            <a:off x="35496" y="159023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파일 제목 선택</a:t>
            </a:r>
          </a:p>
        </p:txBody>
      </p:sp>
    </p:spTree>
    <p:extLst>
      <p:ext uri="{BB962C8B-B14F-4D97-AF65-F5344CB8AC3E}">
        <p14:creationId xmlns:p14="http://schemas.microsoft.com/office/powerpoint/2010/main" val="263594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295</Words>
  <Application>Microsoft Office PowerPoint</Application>
  <PresentationFormat>화면 슬라이드 쇼(4:3)</PresentationFormat>
  <Paragraphs>77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스터디 메모 프로그램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스터디 메모 프로그램</dc:title>
  <dc:creator>user</dc:creator>
  <cp:lastModifiedBy>user</cp:lastModifiedBy>
  <cp:revision>66</cp:revision>
  <dcterms:created xsi:type="dcterms:W3CDTF">2020-06-11T00:17:35Z</dcterms:created>
  <dcterms:modified xsi:type="dcterms:W3CDTF">2020-06-15T00:24:32Z</dcterms:modified>
</cp:coreProperties>
</file>