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3" d="100"/>
          <a:sy n="33" d="100"/>
        </p:scale>
        <p:origin x="169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B0767A-D8E4-490A-8EA2-88A84DFF81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295862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0767A-D8E4-490A-8EA2-88A84DFF81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249989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0767A-D8E4-490A-8EA2-88A84DFF81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343328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0767A-D8E4-490A-8EA2-88A84DFF81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145010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0767A-D8E4-490A-8EA2-88A84DFF81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212478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B0767A-D8E4-490A-8EA2-88A84DFF810F}"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13473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B0767A-D8E4-490A-8EA2-88A84DFF810F}"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40918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B0767A-D8E4-490A-8EA2-88A84DFF810F}"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185771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0767A-D8E4-490A-8EA2-88A84DFF810F}"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367693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94B0767A-D8E4-490A-8EA2-88A84DFF810F}"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244502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94B0767A-D8E4-490A-8EA2-88A84DFF810F}"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9AD3-B1C6-440E-9457-8AC7C0CD4412}" type="slidenum">
              <a:rPr lang="en-US" smtClean="0"/>
              <a:t>‹#›</a:t>
            </a:fld>
            <a:endParaRPr lang="en-US"/>
          </a:p>
        </p:txBody>
      </p:sp>
    </p:spTree>
    <p:extLst>
      <p:ext uri="{BB962C8B-B14F-4D97-AF65-F5344CB8AC3E}">
        <p14:creationId xmlns:p14="http://schemas.microsoft.com/office/powerpoint/2010/main" val="81020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94B0767A-D8E4-490A-8EA2-88A84DFF810F}" type="datetimeFigureOut">
              <a:rPr lang="en-US" smtClean="0"/>
              <a:t>5/25/2024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44CC9AD3-B1C6-440E-9457-8AC7C0CD4412}" type="slidenum">
              <a:rPr lang="en-US" smtClean="0"/>
              <a:t>‹#›</a:t>
            </a:fld>
            <a:endParaRPr lang="en-US"/>
          </a:p>
        </p:txBody>
      </p:sp>
    </p:spTree>
    <p:extLst>
      <p:ext uri="{BB962C8B-B14F-4D97-AF65-F5344CB8AC3E}">
        <p14:creationId xmlns:p14="http://schemas.microsoft.com/office/powerpoint/2010/main" val="14562018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60BA-9AA1-2BD4-821B-974D47EDDEC5}"/>
              </a:ext>
            </a:extLst>
          </p:cNvPr>
          <p:cNvSpPr>
            <a:spLocks noGrp="1"/>
          </p:cNvSpPr>
          <p:nvPr>
            <p:ph type="ctrTitle"/>
          </p:nvPr>
        </p:nvSpPr>
        <p:spPr>
          <a:xfrm>
            <a:off x="2270044" y="34925"/>
            <a:ext cx="25727184" cy="2966632"/>
          </a:xfrm>
        </p:spPr>
        <p:txBody>
          <a:bodyPr>
            <a:normAutofit/>
          </a:bodyPr>
          <a:lstStyle/>
          <a:p>
            <a:pPr>
              <a:lnSpc>
                <a:spcPct val="150000"/>
              </a:lnSpc>
            </a:pPr>
            <a:r>
              <a:rPr lang="en-US" sz="6000" b="1" dirty="0">
                <a:latin typeface="Times New Roman" panose="02020603050405020304" pitchFamily="18" charset="0"/>
                <a:cs typeface="Times New Roman" panose="02020603050405020304" pitchFamily="18" charset="0"/>
              </a:rPr>
              <a:t>ĐỒ ÁN ĐẠI HỌC CÔNG NGHIỆP HÀ NỘI 2024</a:t>
            </a:r>
            <a:br>
              <a:rPr lang="vi-VN"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NGÀNH CÔNG NGHỆ THÔNG TIN</a:t>
            </a:r>
          </a:p>
        </p:txBody>
      </p:sp>
      <p:sp>
        <p:nvSpPr>
          <p:cNvPr id="3" name="Subtitle 2">
            <a:extLst>
              <a:ext uri="{FF2B5EF4-FFF2-40B4-BE49-F238E27FC236}">
                <a16:creationId xmlns:a16="http://schemas.microsoft.com/office/drawing/2014/main" id="{314B2115-336E-8994-B057-4B64D2DBFF5C}"/>
              </a:ext>
            </a:extLst>
          </p:cNvPr>
          <p:cNvSpPr>
            <a:spLocks noGrp="1"/>
          </p:cNvSpPr>
          <p:nvPr>
            <p:ph type="subTitle" idx="1"/>
          </p:nvPr>
        </p:nvSpPr>
        <p:spPr>
          <a:xfrm>
            <a:off x="3783408" y="3346572"/>
            <a:ext cx="22700456" cy="3278716"/>
          </a:xfrm>
        </p:spPr>
        <p:txBody>
          <a:bodyPr>
            <a:normAutofit/>
          </a:bodyPr>
          <a:lstStyle/>
          <a:p>
            <a:pPr algn="ctr">
              <a:lnSpc>
                <a:spcPct val="150000"/>
              </a:lnSpc>
            </a:pPr>
            <a:r>
              <a:rPr lang="en-US" sz="6000" b="1" dirty="0">
                <a:solidFill>
                  <a:srgbClr val="FF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XÂY DỰNG WEBSITE</a:t>
            </a:r>
            <a:r>
              <a:rPr lang="vi-VN" sz="6000" b="1" dirty="0">
                <a:solidFill>
                  <a:srgbClr val="FF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THƯƠNG MẠI ĐIỆN TỬ</a:t>
            </a:r>
            <a:endParaRPr lang="en-US" sz="6000" dirty="0">
              <a:solidFill>
                <a:srgbClr val="FF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vi-VN" sz="6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BÁN GIÀY CHO CỬA HÀNG SUWTS</a:t>
            </a:r>
            <a:endParaRPr lang="en-US" sz="6000"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A yellow and red sign with a red circle and a star and a red star&#10;&#10;Description automatically generated">
            <a:extLst>
              <a:ext uri="{FF2B5EF4-FFF2-40B4-BE49-F238E27FC236}">
                <a16:creationId xmlns:a16="http://schemas.microsoft.com/office/drawing/2014/main" id="{1E4274D1-7824-5594-65AA-4E20283DD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7566" y="579438"/>
            <a:ext cx="175260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20F8FC-4F89-7E0B-A7FE-DAE7E0C4EFE2}"/>
              </a:ext>
            </a:extLst>
          </p:cNvPr>
          <p:cNvSpPr txBox="1"/>
          <p:nvPr/>
        </p:nvSpPr>
        <p:spPr>
          <a:xfrm>
            <a:off x="6077345" y="6599304"/>
            <a:ext cx="9056291" cy="1108252"/>
          </a:xfrm>
          <a:prstGeom prst="rect">
            <a:avLst/>
          </a:prstGeom>
          <a:noFill/>
        </p:spPr>
        <p:txBody>
          <a:bodyPr wrap="square" rtlCol="0">
            <a:spAutoFit/>
          </a:bodyPr>
          <a:lstStyle/>
          <a:p>
            <a:pPr>
              <a:lnSpc>
                <a:spcPct val="150000"/>
              </a:lnSpc>
            </a:pPr>
            <a:r>
              <a:rPr lang="vi-VN" sz="5000" dirty="0">
                <a:solidFill>
                  <a:schemeClr val="accent1">
                    <a:lumMod val="75000"/>
                  </a:schemeClr>
                </a:solidFill>
                <a:latin typeface="Times New Roman" panose="02020603050405020304" pitchFamily="18" charset="0"/>
                <a:cs typeface="Times New Roman" panose="02020603050405020304" pitchFamily="18" charset="0"/>
              </a:rPr>
              <a:t>Sinh viên: Vương Tú Linh - K15</a:t>
            </a:r>
            <a:endParaRPr lang="en-US" sz="5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9522A33-93C8-545A-D9BD-21DEF8EE36B4}"/>
              </a:ext>
            </a:extLst>
          </p:cNvPr>
          <p:cNvSpPr txBox="1"/>
          <p:nvPr/>
        </p:nvSpPr>
        <p:spPr>
          <a:xfrm>
            <a:off x="15894503" y="6599304"/>
            <a:ext cx="9056291" cy="1108252"/>
          </a:xfrm>
          <a:prstGeom prst="rect">
            <a:avLst/>
          </a:prstGeom>
          <a:noFill/>
        </p:spPr>
        <p:txBody>
          <a:bodyPr wrap="square" rtlCol="0">
            <a:spAutoFit/>
          </a:bodyPr>
          <a:lstStyle/>
          <a:p>
            <a:pPr>
              <a:lnSpc>
                <a:spcPct val="150000"/>
              </a:lnSpc>
            </a:pPr>
            <a:r>
              <a:rPr lang="vi-VN" sz="5000" dirty="0">
                <a:solidFill>
                  <a:schemeClr val="accent1">
                    <a:lumMod val="75000"/>
                  </a:schemeClr>
                </a:solidFill>
                <a:latin typeface="Times New Roman" panose="02020603050405020304" pitchFamily="18" charset="0"/>
                <a:cs typeface="Times New Roman" panose="02020603050405020304" pitchFamily="18" charset="0"/>
              </a:rPr>
              <a:t>GVHD: Th.S Nguyễn Tuấn Tú</a:t>
            </a:r>
            <a:endParaRPr lang="en-US" sz="5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345CF77-9D33-C46F-5FAF-E40C4FE8F89D}"/>
              </a:ext>
            </a:extLst>
          </p:cNvPr>
          <p:cNvSpPr/>
          <p:nvPr/>
        </p:nvSpPr>
        <p:spPr>
          <a:xfrm>
            <a:off x="2093234" y="8888656"/>
            <a:ext cx="11165564" cy="56413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vi-VN" sz="5000" b="1" dirty="0">
                <a:latin typeface="Times New Roman" panose="02020603050405020304" pitchFamily="18" charset="0"/>
                <a:cs typeface="Times New Roman" panose="02020603050405020304" pitchFamily="18" charset="0"/>
              </a:rPr>
              <a:t>Lý do chọn đề tài:</a:t>
            </a:r>
          </a:p>
          <a:p>
            <a:pPr>
              <a:lnSpc>
                <a:spcPct val="150000"/>
              </a:lnSpc>
            </a:pPr>
            <a:r>
              <a:rPr lang="vi-VN" sz="5000" dirty="0">
                <a:latin typeface="Times New Roman" panose="02020603050405020304" pitchFamily="18" charset="0"/>
                <a:cs typeface="Times New Roman" panose="02020603050405020304" pitchFamily="18" charset="0"/>
              </a:rPr>
              <a:t> </a:t>
            </a:r>
            <a:r>
              <a:rPr lang="vi-VN" sz="4800" dirty="0">
                <a:latin typeface="Times New Roman" panose="02020603050405020304" pitchFamily="18" charset="0"/>
                <a:cs typeface="Times New Roman" panose="02020603050405020304" pitchFamily="18" charset="0"/>
              </a:rPr>
              <a:t>Hiện nay mua sắm online đang được đông đảo người tiêu dùng lựa chọn. Việc mua sắm 1 đôi giày qua online giúp người dùng thuận tiện trong việc đi lại. </a:t>
            </a:r>
            <a:endParaRPr lang="en-US" sz="48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F732699-AAE1-D4EB-0BD0-E1191C37562B}"/>
              </a:ext>
            </a:extLst>
          </p:cNvPr>
          <p:cNvSpPr/>
          <p:nvPr/>
        </p:nvSpPr>
        <p:spPr>
          <a:xfrm>
            <a:off x="2093234" y="16160886"/>
            <a:ext cx="11165564" cy="45008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vi-VN" sz="4800" b="1" dirty="0">
                <a:latin typeface="Times New Roman" panose="02020603050405020304" pitchFamily="18" charset="0"/>
                <a:cs typeface="Times New Roman" panose="02020603050405020304" pitchFamily="18" charset="0"/>
              </a:rPr>
              <a:t>Mục tiêu: </a:t>
            </a:r>
          </a:p>
          <a:p>
            <a:pPr>
              <a:lnSpc>
                <a:spcPct val="150000"/>
              </a:lnSpc>
            </a:pPr>
            <a:r>
              <a:rPr lang="vi-VN" sz="4800" dirty="0">
                <a:latin typeface="Times New Roman" panose="02020603050405020304" pitchFamily="18" charset="0"/>
                <a:cs typeface="Times New Roman" panose="02020603050405020304" pitchFamily="18" charset="0"/>
              </a:rPr>
              <a:t>Việc xây dựng website mua sắm giày online giúp người dùng có thể mua sắm trực tuyến, tiết kiệm thời gian</a:t>
            </a:r>
            <a:endParaRPr lang="en-US" sz="4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892BFDD-1165-AC61-8BD8-73E543ED7AE0}"/>
              </a:ext>
            </a:extLst>
          </p:cNvPr>
          <p:cNvSpPr/>
          <p:nvPr/>
        </p:nvSpPr>
        <p:spPr>
          <a:xfrm>
            <a:off x="2093233" y="21482488"/>
            <a:ext cx="14785065" cy="16173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endParaRPr lang="en-US" sz="5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F517DCC-6E1D-A2D9-B41A-7DC629833BBF}"/>
              </a:ext>
            </a:extLst>
          </p:cNvPr>
          <p:cNvSpPr/>
          <p:nvPr/>
        </p:nvSpPr>
        <p:spPr>
          <a:xfrm>
            <a:off x="14305555" y="8888656"/>
            <a:ext cx="13868486" cy="11832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vi-VN" sz="4800" b="1" dirty="0">
                <a:latin typeface="Times New Roman" panose="02020603050405020304" pitchFamily="18" charset="0"/>
                <a:cs typeface="Times New Roman" panose="02020603050405020304" pitchFamily="18" charset="0"/>
              </a:rPr>
              <a:t>Mô hình MVC:</a:t>
            </a:r>
          </a:p>
          <a:p>
            <a:pPr>
              <a:lnSpc>
                <a:spcPct val="150000"/>
              </a:lnSpc>
            </a:pPr>
            <a:r>
              <a:rPr lang="vi-VN" sz="4800" dirty="0">
                <a:latin typeface="Times New Roman" panose="02020603050405020304" pitchFamily="18" charset="0"/>
                <a:cs typeface="Times New Roman" panose="02020603050405020304" pitchFamily="18" charset="0"/>
              </a:rPr>
              <a:t>Trong mô hình MVC </a:t>
            </a:r>
          </a:p>
          <a:p>
            <a:pPr>
              <a:lnSpc>
                <a:spcPct val="150000"/>
              </a:lnSpc>
            </a:pPr>
            <a:r>
              <a:rPr lang="vi-VN" sz="4800" dirty="0">
                <a:latin typeface="Times New Roman" panose="02020603050405020304" pitchFamily="18" charset="0"/>
                <a:cs typeface="Times New Roman" panose="02020603050405020304" pitchFamily="18" charset="0"/>
              </a:rPr>
              <a:t>View và Model sẽ không</a:t>
            </a:r>
          </a:p>
          <a:p>
            <a:pPr>
              <a:lnSpc>
                <a:spcPct val="150000"/>
              </a:lnSpc>
            </a:pPr>
            <a:r>
              <a:rPr lang="vi-VN" sz="4800" dirty="0">
                <a:latin typeface="Times New Roman" panose="02020603050405020304" pitchFamily="18" charset="0"/>
                <a:cs typeface="Times New Roman" panose="02020603050405020304" pitchFamily="18" charset="0"/>
              </a:rPr>
              <a:t>tương tác trực tiếp với nhau</a:t>
            </a:r>
          </a:p>
          <a:p>
            <a:pPr>
              <a:lnSpc>
                <a:spcPct val="150000"/>
              </a:lnSpc>
            </a:pPr>
            <a:r>
              <a:rPr lang="vi-VN" sz="4800" dirty="0">
                <a:latin typeface="Times New Roman" panose="02020603050405020304" pitchFamily="18" charset="0"/>
                <a:cs typeface="Times New Roman" panose="02020603050405020304" pitchFamily="18" charset="0"/>
              </a:rPr>
              <a:t>mà sẽ tương tác gián tiếp thông qua Controller. Controller chịu trách nhiệm xử lý yêu cầu, tương tác với Model và chọn View để hiển thị kết quả. View sẽ hiển thị dữ liệu cho người dùng. Model truy xuất, cập nhật và lưu trữ dữ liệu từ cơ sở dữ liệu</a:t>
            </a:r>
            <a:endParaRPr lang="en-US" sz="4800" dirty="0">
              <a:latin typeface="Times New Roman" panose="02020603050405020304" pitchFamily="18" charset="0"/>
              <a:cs typeface="Times New Roman" panose="02020603050405020304" pitchFamily="18" charset="0"/>
            </a:endParaRPr>
          </a:p>
          <a:p>
            <a:pPr>
              <a:lnSpc>
                <a:spcPct val="150000"/>
              </a:lnSpc>
            </a:pPr>
            <a:endParaRPr lang="en-US" sz="5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50D5FC-012E-0BE8-80FB-E630708EDC12}"/>
              </a:ext>
            </a:extLst>
          </p:cNvPr>
          <p:cNvPicPr>
            <a:picLocks noChangeAspect="1"/>
          </p:cNvPicPr>
          <p:nvPr/>
        </p:nvPicPr>
        <p:blipFill>
          <a:blip r:embed="rId3"/>
          <a:stretch>
            <a:fillRect/>
          </a:stretch>
        </p:blipFill>
        <p:spPr>
          <a:xfrm>
            <a:off x="2270044" y="26663281"/>
            <a:ext cx="14518360" cy="9059539"/>
          </a:xfrm>
          <a:prstGeom prst="rect">
            <a:avLst/>
          </a:prstGeom>
        </p:spPr>
      </p:pic>
      <p:sp>
        <p:nvSpPr>
          <p:cNvPr id="12" name="TextBox 11">
            <a:extLst>
              <a:ext uri="{FF2B5EF4-FFF2-40B4-BE49-F238E27FC236}">
                <a16:creationId xmlns:a16="http://schemas.microsoft.com/office/drawing/2014/main" id="{FB53D8A5-2180-444D-1C79-9352EEC1C432}"/>
              </a:ext>
            </a:extLst>
          </p:cNvPr>
          <p:cNvSpPr txBox="1"/>
          <p:nvPr/>
        </p:nvSpPr>
        <p:spPr>
          <a:xfrm>
            <a:off x="2183126" y="21541453"/>
            <a:ext cx="14695171" cy="4570738"/>
          </a:xfrm>
          <a:prstGeom prst="rect">
            <a:avLst/>
          </a:prstGeom>
          <a:noFill/>
        </p:spPr>
        <p:txBody>
          <a:bodyPr wrap="square" rtlCol="0">
            <a:spAutoFit/>
          </a:bodyPr>
          <a:lstStyle/>
          <a:p>
            <a:pPr>
              <a:lnSpc>
                <a:spcPct val="150000"/>
              </a:lnSpc>
            </a:pPr>
            <a:r>
              <a:rPr lang="vi-VN" sz="5000" b="1" dirty="0">
                <a:latin typeface="Times New Roman" panose="02020603050405020304" pitchFamily="18" charset="0"/>
                <a:cs typeface="Times New Roman" panose="02020603050405020304" pitchFamily="18" charset="0"/>
              </a:rPr>
              <a:t>Kết quả đạt được: </a:t>
            </a:r>
          </a:p>
          <a:p>
            <a:pPr>
              <a:lnSpc>
                <a:spcPct val="150000"/>
              </a:lnSpc>
            </a:pPr>
            <a:r>
              <a:rPr lang="vi-VN" sz="5000" dirty="0">
                <a:latin typeface="Times New Roman" panose="02020603050405020304" pitchFamily="18" charset="0"/>
                <a:cs typeface="Times New Roman" panose="02020603050405020304" pitchFamily="18" charset="0"/>
              </a:rPr>
              <a:t>Giúp người dùng có thể xem được toàn bộ sản phẩm của cửa hàng qua chức năng Cửa hàng, thêm sản phẩm vào giỏ hàng, thanh toán đơn hàng: </a:t>
            </a:r>
            <a:endParaRPr lang="en-US" sz="5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5DA02B1-0DA3-088C-137F-B6967D7923A2}"/>
              </a:ext>
            </a:extLst>
          </p:cNvPr>
          <p:cNvSpPr txBox="1"/>
          <p:nvPr/>
        </p:nvSpPr>
        <p:spPr>
          <a:xfrm>
            <a:off x="6535385" y="36273910"/>
            <a:ext cx="5810865" cy="830997"/>
          </a:xfrm>
          <a:prstGeom prst="rect">
            <a:avLst/>
          </a:prstGeom>
          <a:noFill/>
        </p:spPr>
        <p:txBody>
          <a:bodyPr wrap="square" rtlCol="0">
            <a:spAutoFit/>
          </a:bodyPr>
          <a:lstStyle/>
          <a:p>
            <a:r>
              <a:rPr lang="vi-VN" sz="4800">
                <a:latin typeface="Times New Roman" panose="02020603050405020304" pitchFamily="18" charset="0"/>
                <a:cs typeface="Times New Roman" panose="02020603050405020304" pitchFamily="18" charset="0"/>
              </a:rPr>
              <a:t>Màn hình Cửa hàng</a:t>
            </a:r>
            <a:endParaRPr lang="en-US" sz="48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324E9E63-05DB-5111-09EE-B37D3FA41824}"/>
              </a:ext>
            </a:extLst>
          </p:cNvPr>
          <p:cNvSpPr/>
          <p:nvPr/>
        </p:nvSpPr>
        <p:spPr>
          <a:xfrm>
            <a:off x="18523974" y="21541452"/>
            <a:ext cx="9650067" cy="8486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vi-VN" sz="4800" b="1" dirty="0">
                <a:latin typeface="Times New Roman" panose="02020603050405020304" pitchFamily="18" charset="0"/>
                <a:cs typeface="Times New Roman" panose="02020603050405020304" pitchFamily="18" charset="0"/>
              </a:rPr>
              <a:t>Kết luận:</a:t>
            </a:r>
          </a:p>
          <a:p>
            <a:pPr>
              <a:lnSpc>
                <a:spcPct val="150000"/>
              </a:lnSpc>
            </a:pPr>
            <a:r>
              <a:rPr lang="vi-VN" sz="4800" dirty="0">
                <a:latin typeface="Times New Roman" panose="02020603050405020304" pitchFamily="18" charset="0"/>
                <a:cs typeface="Times New Roman" panose="02020603050405020304" pitchFamily="18" charset="0"/>
              </a:rPr>
              <a:t>Website được xây dựng dựa trên công nghệ Spring boot và Angular, giúp cho khách hàng truy cập và thao tác với trang web. Ngoài ra giúp cho chủ cửa hàng quản lý được sản phẩm cũng như khách hàng</a:t>
            </a:r>
          </a:p>
          <a:p>
            <a:endParaRPr lang="en-US" sz="48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9453957-DB61-54EB-2304-719636F0A569}"/>
              </a:ext>
            </a:extLst>
          </p:cNvPr>
          <p:cNvSpPr/>
          <p:nvPr/>
        </p:nvSpPr>
        <p:spPr>
          <a:xfrm>
            <a:off x="18582967" y="31193050"/>
            <a:ext cx="9532080" cy="65373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vi-VN"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0C968E0B-0FE3-2C05-1416-C91790899996}"/>
              </a:ext>
            </a:extLst>
          </p:cNvPr>
          <p:cNvGraphicFramePr>
            <a:graphicFrameLocks noGrp="1"/>
          </p:cNvGraphicFramePr>
          <p:nvPr>
            <p:extLst>
              <p:ext uri="{D42A27DB-BD31-4B8C-83A1-F6EECF244321}">
                <p14:modId xmlns:p14="http://schemas.microsoft.com/office/powerpoint/2010/main" val="958297903"/>
              </p:ext>
            </p:extLst>
          </p:nvPr>
        </p:nvGraphicFramePr>
        <p:xfrm>
          <a:off x="18582967" y="32265525"/>
          <a:ext cx="12667174" cy="1230757"/>
        </p:xfrm>
        <a:graphic>
          <a:graphicData uri="http://schemas.openxmlformats.org/drawingml/2006/table">
            <a:tbl>
              <a:tblPr firstRow="1" firstCol="1" bandRow="1"/>
              <a:tblGrid>
                <a:gridCol w="514287">
                  <a:extLst>
                    <a:ext uri="{9D8B030D-6E8A-4147-A177-3AD203B41FA5}">
                      <a16:colId xmlns:a16="http://schemas.microsoft.com/office/drawing/2014/main" val="357464091"/>
                    </a:ext>
                  </a:extLst>
                </a:gridCol>
                <a:gridCol w="12152887">
                  <a:extLst>
                    <a:ext uri="{9D8B030D-6E8A-4147-A177-3AD203B41FA5}">
                      <a16:colId xmlns:a16="http://schemas.microsoft.com/office/drawing/2014/main" val="1708834658"/>
                    </a:ext>
                  </a:extLst>
                </a:gridCol>
              </a:tblGrid>
              <a:tr h="0">
                <a:tc>
                  <a:txBody>
                    <a:bodyPr/>
                    <a:lstStyle/>
                    <a:p>
                      <a:pPr algn="just">
                        <a:lnSpc>
                          <a:spcPct val="150000"/>
                        </a:lnSpc>
                      </a:pPr>
                      <a:r>
                        <a:rPr lang="en-US" sz="2800">
                          <a:effectLst/>
                          <a:latin typeface="Times New Roman" panose="02020603050405020304" pitchFamily="18" charset="0"/>
                          <a:ea typeface="Calibri" panose="020F0502020204030204" pitchFamily="34" charset="0"/>
                          <a:cs typeface="Times New Roman" panose="02020603050405020304" pitchFamily="18" charset="0"/>
                        </a:rPr>
                        <a:t>[1]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noFill/>
                  </a:tcPr>
                </a:tc>
                <a:tc>
                  <a:txBody>
                    <a:bodyPr/>
                    <a:lstStyle/>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Vũ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Dương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Phùng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Đức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Hòa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Hương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Lan,</a:t>
                      </a:r>
                      <a:endParaRPr lang="vi-V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Giáo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KH&amp;KT, 2015.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noFill/>
                  </a:tcPr>
                </a:tc>
                <a:extLst>
                  <a:ext uri="{0D108BD9-81ED-4DB2-BD59-A6C34878D82A}">
                    <a16:rowId xmlns:a16="http://schemas.microsoft.com/office/drawing/2014/main" val="3909360015"/>
                  </a:ext>
                </a:extLst>
              </a:tr>
            </a:tbl>
          </a:graphicData>
        </a:graphic>
      </p:graphicFrame>
      <p:sp>
        <p:nvSpPr>
          <p:cNvPr id="21" name="TextBox 20">
            <a:extLst>
              <a:ext uri="{FF2B5EF4-FFF2-40B4-BE49-F238E27FC236}">
                <a16:creationId xmlns:a16="http://schemas.microsoft.com/office/drawing/2014/main" id="{D1CC54F9-A6DF-B685-3807-75D043992875}"/>
              </a:ext>
            </a:extLst>
          </p:cNvPr>
          <p:cNvSpPr txBox="1"/>
          <p:nvPr/>
        </p:nvSpPr>
        <p:spPr>
          <a:xfrm>
            <a:off x="18641961" y="31193050"/>
            <a:ext cx="9355267" cy="830997"/>
          </a:xfrm>
          <a:prstGeom prst="rect">
            <a:avLst/>
          </a:prstGeom>
          <a:noFill/>
        </p:spPr>
        <p:txBody>
          <a:bodyPr wrap="square" rtlCol="0">
            <a:spAutoFit/>
          </a:bodyPr>
          <a:lstStyle/>
          <a:p>
            <a:r>
              <a:rPr lang="vi-VN" sz="4800" b="1" dirty="0">
                <a:latin typeface="Times New Roman" panose="02020603050405020304" pitchFamily="18" charset="0"/>
                <a:cs typeface="Times New Roman" panose="02020603050405020304" pitchFamily="18" charset="0"/>
              </a:rPr>
              <a:t>Tài liệu tham khảo</a:t>
            </a:r>
            <a:r>
              <a:rPr lang="vi-VN" sz="4800" dirty="0">
                <a:latin typeface="Times New Roman" panose="02020603050405020304" pitchFamily="18" charset="0"/>
                <a:cs typeface="Times New Roman" panose="02020603050405020304" pitchFamily="18" charset="0"/>
              </a:rPr>
              <a:t>:</a:t>
            </a:r>
            <a:endParaRPr lang="en-US" sz="4800" dirty="0">
              <a:latin typeface="Times New Roman" panose="02020603050405020304" pitchFamily="18" charset="0"/>
              <a:cs typeface="Times New Roman" panose="02020603050405020304" pitchFamily="18" charset="0"/>
            </a:endParaRPr>
          </a:p>
        </p:txBody>
      </p:sp>
      <p:graphicFrame>
        <p:nvGraphicFramePr>
          <p:cNvPr id="23" name="Table 22">
            <a:extLst>
              <a:ext uri="{FF2B5EF4-FFF2-40B4-BE49-F238E27FC236}">
                <a16:creationId xmlns:a16="http://schemas.microsoft.com/office/drawing/2014/main" id="{72507358-BCCC-8865-EDD9-4177D3573EB2}"/>
              </a:ext>
            </a:extLst>
          </p:cNvPr>
          <p:cNvGraphicFramePr>
            <a:graphicFrameLocks noGrp="1"/>
          </p:cNvGraphicFramePr>
          <p:nvPr>
            <p:extLst>
              <p:ext uri="{D42A27DB-BD31-4B8C-83A1-F6EECF244321}">
                <p14:modId xmlns:p14="http://schemas.microsoft.com/office/powerpoint/2010/main" val="977213252"/>
              </p:ext>
            </p:extLst>
          </p:nvPr>
        </p:nvGraphicFramePr>
        <p:xfrm>
          <a:off x="18641961" y="33956992"/>
          <a:ext cx="11664284" cy="1870837"/>
        </p:xfrm>
        <a:graphic>
          <a:graphicData uri="http://schemas.openxmlformats.org/drawingml/2006/table">
            <a:tbl>
              <a:tblPr firstRow="1" firstCol="1" bandRow="1"/>
              <a:tblGrid>
                <a:gridCol w="473570">
                  <a:extLst>
                    <a:ext uri="{9D8B030D-6E8A-4147-A177-3AD203B41FA5}">
                      <a16:colId xmlns:a16="http://schemas.microsoft.com/office/drawing/2014/main" val="3806491480"/>
                    </a:ext>
                  </a:extLst>
                </a:gridCol>
                <a:gridCol w="11190714">
                  <a:extLst>
                    <a:ext uri="{9D8B030D-6E8A-4147-A177-3AD203B41FA5}">
                      <a16:colId xmlns:a16="http://schemas.microsoft.com/office/drawing/2014/main" val="3276339536"/>
                    </a:ext>
                  </a:extLst>
                </a:gridCol>
              </a:tblGrid>
              <a:tr h="0">
                <a:tc>
                  <a:txBody>
                    <a:bodyPr/>
                    <a:lstStyle/>
                    <a:p>
                      <a:pPr algn="just">
                        <a:lnSpc>
                          <a:spcPct val="150000"/>
                        </a:lnSpc>
                      </a:pPr>
                      <a:r>
                        <a:rPr lang="en-US" sz="2800">
                          <a:effectLst/>
                          <a:latin typeface="Times New Roman" panose="02020603050405020304" pitchFamily="18" charset="0"/>
                          <a:ea typeface="Calibri" panose="020F0502020204030204" pitchFamily="34" charset="0"/>
                          <a:cs typeface="Times New Roman" panose="02020603050405020304" pitchFamily="18" charset="0"/>
                        </a:rPr>
                        <a:t>[2]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noFill/>
                  </a:tcPr>
                </a:tc>
                <a:tc>
                  <a:txBody>
                    <a:bodyPr/>
                    <a:lstStyle/>
                    <a:p>
                      <a:pPr algn="just">
                        <a:lnSpc>
                          <a:spcPct val="150000"/>
                        </a:lnSpc>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Thanh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Huyền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Ngô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Bích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Thúy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Phạm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Kim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Phượng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Giáo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Giáo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dục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Nam, 2011.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noFill/>
                  </a:tcPr>
                </a:tc>
                <a:extLst>
                  <a:ext uri="{0D108BD9-81ED-4DB2-BD59-A6C34878D82A}">
                    <a16:rowId xmlns:a16="http://schemas.microsoft.com/office/drawing/2014/main" val="410803941"/>
                  </a:ext>
                </a:extLst>
              </a:tr>
            </a:tbl>
          </a:graphicData>
        </a:graphic>
      </p:graphicFrame>
      <p:graphicFrame>
        <p:nvGraphicFramePr>
          <p:cNvPr id="24" name="Table 23">
            <a:extLst>
              <a:ext uri="{FF2B5EF4-FFF2-40B4-BE49-F238E27FC236}">
                <a16:creationId xmlns:a16="http://schemas.microsoft.com/office/drawing/2014/main" id="{43F6FE5F-1AB7-6161-CAA4-3039CCECC3A5}"/>
              </a:ext>
            </a:extLst>
          </p:cNvPr>
          <p:cNvGraphicFramePr>
            <a:graphicFrameLocks noGrp="1"/>
          </p:cNvGraphicFramePr>
          <p:nvPr>
            <p:extLst>
              <p:ext uri="{D42A27DB-BD31-4B8C-83A1-F6EECF244321}">
                <p14:modId xmlns:p14="http://schemas.microsoft.com/office/powerpoint/2010/main" val="2934607456"/>
              </p:ext>
            </p:extLst>
          </p:nvPr>
        </p:nvGraphicFramePr>
        <p:xfrm>
          <a:off x="18717611" y="36192221"/>
          <a:ext cx="9982968" cy="590677"/>
        </p:xfrm>
        <a:graphic>
          <a:graphicData uri="http://schemas.openxmlformats.org/drawingml/2006/table">
            <a:tbl>
              <a:tblPr firstRow="1" firstCol="1" bandRow="1"/>
              <a:tblGrid>
                <a:gridCol w="405309">
                  <a:extLst>
                    <a:ext uri="{9D8B030D-6E8A-4147-A177-3AD203B41FA5}">
                      <a16:colId xmlns:a16="http://schemas.microsoft.com/office/drawing/2014/main" val="1403312611"/>
                    </a:ext>
                  </a:extLst>
                </a:gridCol>
                <a:gridCol w="9577659">
                  <a:extLst>
                    <a:ext uri="{9D8B030D-6E8A-4147-A177-3AD203B41FA5}">
                      <a16:colId xmlns:a16="http://schemas.microsoft.com/office/drawing/2014/main" val="3570237601"/>
                    </a:ext>
                  </a:extLst>
                </a:gridCol>
              </a:tblGrid>
              <a:tr h="0">
                <a:tc>
                  <a:txBody>
                    <a:bodyPr/>
                    <a:lstStyle/>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2800" dirty="0">
                          <a:effectLst/>
                          <a:latin typeface="Times New Roman" panose="02020603050405020304" pitchFamily="18" charset="0"/>
                          <a:ea typeface="Calibri" panose="020F0502020204030204" pitchFamily="34" charset="0"/>
                          <a:cs typeface="Times New Roman" panose="02020603050405020304" pitchFamily="18" charset="0"/>
                        </a:rPr>
                        <a:t>3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noFill/>
                  </a:tcPr>
                </a:tc>
                <a:tc>
                  <a:txBody>
                    <a:bodyPr/>
                    <a:lstStyle/>
                    <a:p>
                      <a:pPr algn="just">
                        <a:lnSpc>
                          <a:spcPct val="150000"/>
                        </a:lnSpc>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vi-VN" sz="2800" dirty="0">
                          <a:effectLst/>
                          <a:latin typeface="Times New Roman" panose="02020603050405020304" pitchFamily="18" charset="0"/>
                          <a:ea typeface="Calibri" panose="020F0502020204030204" pitchFamily="34" charset="0"/>
                          <a:cs typeface="Times New Roman" panose="02020603050405020304" pitchFamily="18" charset="0"/>
                        </a:rPr>
                        <a:t> hiểu về spring boot : https://spring.io/projects/spring-boot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noFill/>
                  </a:tcPr>
                </a:tc>
                <a:extLst>
                  <a:ext uri="{0D108BD9-81ED-4DB2-BD59-A6C34878D82A}">
                    <a16:rowId xmlns:a16="http://schemas.microsoft.com/office/drawing/2014/main" val="2593130078"/>
                  </a:ext>
                </a:extLst>
              </a:tr>
            </a:tbl>
          </a:graphicData>
        </a:graphic>
      </p:graphicFrame>
      <p:sp>
        <p:nvSpPr>
          <p:cNvPr id="26" name="TextBox 25">
            <a:extLst>
              <a:ext uri="{FF2B5EF4-FFF2-40B4-BE49-F238E27FC236}">
                <a16:creationId xmlns:a16="http://schemas.microsoft.com/office/drawing/2014/main" id="{F7C71B92-97BD-0773-8728-BE28D370690B}"/>
              </a:ext>
            </a:extLst>
          </p:cNvPr>
          <p:cNvSpPr txBox="1"/>
          <p:nvPr/>
        </p:nvSpPr>
        <p:spPr>
          <a:xfrm>
            <a:off x="2270044" y="39528877"/>
            <a:ext cx="11255456" cy="830997"/>
          </a:xfrm>
          <a:prstGeom prst="rect">
            <a:avLst/>
          </a:prstGeom>
          <a:noFill/>
        </p:spPr>
        <p:txBody>
          <a:bodyPr wrap="square" rtlCol="0">
            <a:spAutoFit/>
          </a:bodyPr>
          <a:lstStyle/>
          <a:p>
            <a:r>
              <a:rPr lang="vi-VN" sz="4800" dirty="0">
                <a:latin typeface="Times New Roman" panose="02020603050405020304" pitchFamily="18" charset="0"/>
                <a:cs typeface="Times New Roman" panose="02020603050405020304" pitchFamily="18" charset="0"/>
              </a:rPr>
              <a:t>Email: vuonglinh280202@gmail.com</a:t>
            </a:r>
            <a:endParaRPr lang="en-US" sz="48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8F890C9-96E7-FF7C-AE6F-A8CD2DC97DD7}"/>
              </a:ext>
            </a:extLst>
          </p:cNvPr>
          <p:cNvSpPr txBox="1"/>
          <p:nvPr/>
        </p:nvSpPr>
        <p:spPr>
          <a:xfrm>
            <a:off x="16741772" y="39528877"/>
            <a:ext cx="11255456" cy="830997"/>
          </a:xfrm>
          <a:prstGeom prst="rect">
            <a:avLst/>
          </a:prstGeom>
          <a:noFill/>
        </p:spPr>
        <p:txBody>
          <a:bodyPr wrap="square" rtlCol="0">
            <a:spAutoFit/>
          </a:bodyPr>
          <a:lstStyle/>
          <a:p>
            <a:r>
              <a:rPr lang="vi-VN" sz="4800" dirty="0">
                <a:latin typeface="Times New Roman" panose="02020603050405020304" pitchFamily="18" charset="0"/>
                <a:cs typeface="Times New Roman" panose="02020603050405020304" pitchFamily="18" charset="0"/>
              </a:rPr>
              <a:t>Địa chỉ: Minh Khai, Bắc Từ Liêm, Hà Nội</a:t>
            </a:r>
            <a:endParaRPr lang="en-US" sz="4800" dirty="0">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1347D191-C8E3-3E64-718D-8F741E641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7173" y="9218122"/>
            <a:ext cx="6649859" cy="4534918"/>
          </a:xfrm>
          <a:prstGeom prst="rect">
            <a:avLst/>
          </a:prstGeom>
        </p:spPr>
      </p:pic>
    </p:spTree>
    <p:extLst>
      <p:ext uri="{BB962C8B-B14F-4D97-AF65-F5344CB8AC3E}">
        <p14:creationId xmlns:p14="http://schemas.microsoft.com/office/powerpoint/2010/main" val="615153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101</TotalTime>
  <Words>381</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ĐỒ ÁN ĐẠI HỌC CÔNG NGHIỆP HÀ NỘI 2024  NGÀNH CÔNG NGHỆ THÔNG TIN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ĐẠI HỌC CÔNG NGHIỆP HÀ NỘI 2024  NGÀNH CÔNG NGHỆ THÔNG TIN</dc:title>
  <dc:creator>Linh Vuong</dc:creator>
  <cp:lastModifiedBy>Linh Vuong</cp:lastModifiedBy>
  <cp:revision>3</cp:revision>
  <dcterms:created xsi:type="dcterms:W3CDTF">2024-05-24T18:29:54Z</dcterms:created>
  <dcterms:modified xsi:type="dcterms:W3CDTF">2024-05-25T10:15:59Z</dcterms:modified>
</cp:coreProperties>
</file>