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>
        <p:scale>
          <a:sx n="89" d="100"/>
          <a:sy n="89" d="100"/>
        </p:scale>
        <p:origin x="1432" y="4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cademicBdlg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459" y="207095"/>
            <a:ext cx="11663082" cy="64536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6445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80866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989"/>
            <a:ext cx="10363200" cy="1470025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35390"/>
            <a:ext cx="85344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776" y="819398"/>
            <a:ext cx="896448" cy="7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01601"/>
            <a:ext cx="768773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8844"/>
            <a:ext cx="10972799" cy="464732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4767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670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07098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46861"/>
            <a:ext cx="5386917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2307098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946861"/>
            <a:ext cx="5389033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938" y="208038"/>
            <a:ext cx="11672125" cy="64419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60470" y="2093434"/>
            <a:ext cx="10071060" cy="2671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60470" y="2742924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003514" y="2758222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2872522"/>
            <a:ext cx="9192768" cy="1143000"/>
          </a:xfrm>
        </p:spPr>
        <p:txBody>
          <a:bodyPr>
            <a:normAutofit/>
          </a:bodyPr>
          <a:lstStyle>
            <a:lvl1pPr>
              <a:defRPr sz="3400" b="1">
                <a:solidFill>
                  <a:srgbClr val="5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4468" y="1424596"/>
            <a:ext cx="1303064" cy="13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117107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71075"/>
            <a:ext cx="6815667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2406317"/>
            <a:ext cx="4011084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06905"/>
            <a:ext cx="73152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7983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22834"/>
            <a:ext cx="109728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203205" y="6575107"/>
            <a:ext cx="9400417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>
              <a:ln w="3175" cmpd="sng">
                <a:solidFill>
                  <a:srgbClr val="000000"/>
                </a:solidFill>
              </a:ln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23" y="231831"/>
            <a:ext cx="11424356" cy="92629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83823" y="383114"/>
            <a:ext cx="120848" cy="58240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healthdata.org/united-states-of-america" TargetMode="External"/><Relationship Id="rId2" Type="http://schemas.openxmlformats.org/officeDocument/2006/relationships/hyperlink" Target="http://www.cboe.com/products/vix-index-volatility/vix-options-and-futures/vix-index/vix-historical-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croption.com/vix-calculation/" TargetMode="External"/><Relationship Id="rId4" Type="http://schemas.openxmlformats.org/officeDocument/2006/relationships/hyperlink" Target="https://insight.kellogg.northwestern.edu/article/what-explains-the-unprecedented-stock-market-reaction-to-covid-1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9190"/>
            <a:ext cx="10363200" cy="1470025"/>
          </a:xfrm>
        </p:spPr>
        <p:txBody>
          <a:bodyPr/>
          <a:lstStyle/>
          <a:p>
            <a:r>
              <a:rPr lang="en-US" altLang="zh-CN" dirty="0"/>
              <a:t>The Effect of COVID-19 Pandemic toward Stock Market</a:t>
            </a:r>
            <a:r>
              <a:rPr lang="zh-CN" altLang="zh-CN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56528"/>
            <a:ext cx="8534400" cy="147001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Lishan</a:t>
            </a:r>
            <a:r>
              <a:rPr lang="zh-CN" altLang="en-US" dirty="0"/>
              <a:t> </a:t>
            </a:r>
            <a:r>
              <a:rPr lang="en-US" altLang="zh-CN" dirty="0"/>
              <a:t>Li			      		Statistics</a:t>
            </a:r>
          </a:p>
          <a:p>
            <a:r>
              <a:rPr lang="en-US" dirty="0"/>
              <a:t>Sahil Mishra      			   Mechanical</a:t>
            </a:r>
          </a:p>
          <a:p>
            <a:r>
              <a:rPr lang="en-US" dirty="0" err="1"/>
              <a:t>Sijia</a:t>
            </a:r>
            <a:r>
              <a:rPr lang="en-US" dirty="0"/>
              <a:t> Li 			  			Statistics</a:t>
            </a:r>
          </a:p>
          <a:p>
            <a:r>
              <a:rPr lang="en-US" dirty="0"/>
              <a:t>Wayne Yin 		Industrial Engineering</a:t>
            </a:r>
          </a:p>
          <a:p>
            <a:r>
              <a:rPr lang="en-US" dirty="0"/>
              <a:t>Xueqing Wang			      Economics</a:t>
            </a:r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7408F6-99BF-644D-A6DC-E3B628B45392}"/>
              </a:ext>
            </a:extLst>
          </p:cNvPr>
          <p:cNvSpPr txBox="1"/>
          <p:nvPr/>
        </p:nvSpPr>
        <p:spPr>
          <a:xfrm>
            <a:off x="5624813" y="386080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Group 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7375-FA50-2C40-942D-381378D8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0" dirty="0">
                <a:latin typeface="+mj-lt"/>
                <a:ea typeface="+mj-ea"/>
                <a:cs typeface="+mj-cs"/>
              </a:rPr>
              <a:t>Data Source &amp; Reference</a:t>
            </a:r>
            <a:endParaRPr kumimoji="1" lang="zh-CN" altLang="en-US" sz="4400" b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62C20-0B0C-E644-87FE-ECD6317BD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4601"/>
            <a:ext cx="10972799" cy="4647321"/>
          </a:xfrm>
        </p:spPr>
        <p:txBody>
          <a:bodyPr>
            <a:normAutofit/>
          </a:bodyPr>
          <a:lstStyle/>
          <a:p>
            <a:r>
              <a:rPr kumimoji="1" lang="en-US" altLang="zh-CN" sz="2400" b="1" dirty="0">
                <a:solidFill>
                  <a:schemeClr val="tx1"/>
                </a:solidFill>
              </a:rPr>
              <a:t>Market data: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S&amp;P 500, NASDAQ website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VIX: </a:t>
            </a:r>
            <a:r>
              <a:rPr kumimoji="1" lang="en-US" altLang="zh-CN" sz="2400" dirty="0">
                <a:solidFill>
                  <a:schemeClr val="tx1"/>
                </a:solidFill>
                <a:hlinkClick r:id="rId2"/>
              </a:rPr>
              <a:t>http://www.cboe.com/products/vix-index-volatility/vix-options-and-futures/vix-index/vix-historical-data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b="1" dirty="0">
                <a:solidFill>
                  <a:schemeClr val="tx1"/>
                </a:solidFill>
              </a:rPr>
              <a:t>COVID-19 data:</a:t>
            </a:r>
          </a:p>
          <a:p>
            <a:r>
              <a:rPr kumimoji="1" lang="en-US" altLang="zh-CN" sz="2400" dirty="0">
                <a:solidFill>
                  <a:schemeClr val="tx1"/>
                </a:solidFill>
                <a:hlinkClick r:id="rId3"/>
              </a:rPr>
              <a:t>https://covid19.healthdata.org/united-states-of-america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Reference: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“The Unprecedented Stock-Market Reaction to COVID-19” </a:t>
            </a:r>
            <a:r>
              <a:rPr kumimoji="1" lang="en-US" altLang="zh-CN" sz="2400" dirty="0">
                <a:solidFill>
                  <a:schemeClr val="tx1"/>
                </a:solidFill>
                <a:hlinkClick r:id="rId4"/>
              </a:rPr>
              <a:t>https://insight.kellogg.northwestern.edu/article/what-explains-the-unprecedented-stock-market-reaction-to-covid-19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VIX Calculation Explained: </a:t>
            </a:r>
            <a:r>
              <a:rPr kumimoji="1" lang="en-US" altLang="zh-CN" sz="2400" dirty="0">
                <a:solidFill>
                  <a:schemeClr val="tx1"/>
                </a:solidFill>
                <a:hlinkClick r:id="rId5"/>
              </a:rPr>
              <a:t>https://www.macroption.com/vix-calculation/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7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694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Goal of the Project</a:t>
            </a:r>
            <a:r>
              <a:rPr lang="zh-CN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1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94022"/>
            <a:ext cx="5384800" cy="3832143"/>
          </a:xfrm>
        </p:spPr>
        <p:txBody>
          <a:bodyPr>
            <a:normAutofit/>
          </a:bodyPr>
          <a:lstStyle/>
          <a:p>
            <a:r>
              <a:rPr lang="zh-CN" altLang="zh-CN" dirty="0"/>
              <a:t> </a:t>
            </a:r>
            <a:r>
              <a:rPr lang="en-US" altLang="zh-CN" dirty="0"/>
              <a:t>The COVID-19 has impacted the world in a painful way. </a:t>
            </a:r>
          </a:p>
          <a:p>
            <a:r>
              <a:rPr lang="en-US" altLang="zh-CN" dirty="0"/>
              <a:t>Everything was changed.</a:t>
            </a:r>
          </a:p>
          <a:p>
            <a:r>
              <a:rPr lang="en-US" altLang="zh-CN" dirty="0"/>
              <a:t> Stock market </a:t>
            </a:r>
            <a:r>
              <a:rPr lang="en-US" altLang="zh-CN" b="1" dirty="0"/>
              <a:t>surged</a:t>
            </a:r>
            <a:r>
              <a:rPr lang="en-US" altLang="zh-CN" dirty="0"/>
              <a:t>. </a:t>
            </a:r>
            <a:endParaRPr lang="en-US" dirty="0"/>
          </a:p>
        </p:txBody>
      </p:sp>
      <p:pic>
        <p:nvPicPr>
          <p:cNvPr id="13" name="图片 12" descr="地图上的文字&#10;&#10;描述已自动生成">
            <a:extLst>
              <a:ext uri="{FF2B5EF4-FFF2-40B4-BE49-F238E27FC236}">
                <a16:creationId xmlns:a16="http://schemas.microsoft.com/office/drawing/2014/main" id="{80ACC46B-C3A2-1B4B-BB41-58C4BF0E6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8"/>
          <a:stretch/>
        </p:blipFill>
        <p:spPr>
          <a:xfrm>
            <a:off x="6197603" y="2280338"/>
            <a:ext cx="5384798" cy="3151474"/>
          </a:xfrm>
          <a:prstGeom prst="rect">
            <a:avLst/>
          </a:prstGeom>
        </p:spPr>
      </p:pic>
      <p:pic>
        <p:nvPicPr>
          <p:cNvPr id="9" name="图片 8" descr="夜晚的城市街道&#10;&#10;描述已自动生成">
            <a:extLst>
              <a:ext uri="{FF2B5EF4-FFF2-40B4-BE49-F238E27FC236}">
                <a16:creationId xmlns:a16="http://schemas.microsoft.com/office/drawing/2014/main" id="{1BB5B2E4-54CC-FF42-A3C7-981A6A006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106" y="2294023"/>
            <a:ext cx="5578294" cy="31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D853C-2E06-6041-B5F4-522077AC0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893972"/>
            <a:ext cx="5384800" cy="3832143"/>
          </a:xfrm>
        </p:spPr>
        <p:txBody>
          <a:bodyPr>
            <a:normAutofit/>
          </a:bodyPr>
          <a:lstStyle/>
          <a:p>
            <a:r>
              <a:rPr lang="en-US" altLang="zh-CN" dirty="0"/>
              <a:t>The goal of our project is to dig deeper than commonsense.</a:t>
            </a:r>
          </a:p>
          <a:p>
            <a:r>
              <a:rPr lang="en-US" altLang="zh-CN" dirty="0"/>
              <a:t>Is it the worst condition we faced from 1900? </a:t>
            </a:r>
          </a:p>
          <a:p>
            <a:r>
              <a:rPr lang="en-US" altLang="zh-CN" dirty="0"/>
              <a:t>Which industry is the most frangibility one during this crisis?</a:t>
            </a:r>
          </a:p>
          <a:p>
            <a:r>
              <a:rPr lang="en-US" altLang="zh-CN" dirty="0"/>
              <a:t>How does the COVID-19 affect the stock market step by step?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6" name="内容占位符 5" descr="地图的截图&#10;&#10;描述已自动生成">
            <a:extLst>
              <a:ext uri="{FF2B5EF4-FFF2-40B4-BE49-F238E27FC236}">
                <a16:creationId xmlns:a16="http://schemas.microsoft.com/office/drawing/2014/main" id="{9B352EB7-69AF-7640-A949-F20BF3FF65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7775"/>
            <a:ext cx="5384800" cy="3488901"/>
          </a:xfrm>
        </p:spPr>
      </p:pic>
    </p:spTree>
    <p:extLst>
      <p:ext uri="{BB962C8B-B14F-4D97-AF65-F5344CB8AC3E}">
        <p14:creationId xmlns:p14="http://schemas.microsoft.com/office/powerpoint/2010/main" val="62543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/>
              <a:t>Introduction of the data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4670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1E67E-D2EF-674C-B773-9F1F4251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00016"/>
            <a:ext cx="10972800" cy="114300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Stock Market Data</a:t>
            </a:r>
            <a:r>
              <a:rPr lang="zh-CN" altLang="zh-CN" dirty="0">
                <a:solidFill>
                  <a:schemeClr val="bg1"/>
                </a:solidFill>
              </a:rPr>
              <a:t>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DD988-8F02-F340-ABB7-F76F40F00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162" y="2079710"/>
            <a:ext cx="7521576" cy="3832143"/>
          </a:xfrm>
        </p:spPr>
        <p:txBody>
          <a:bodyPr/>
          <a:lstStyle/>
          <a:p>
            <a:r>
              <a:rPr lang="en-US" altLang="zh-CN" dirty="0"/>
              <a:t>DOWs index, NASDAQ index, S&amp;P500 index.</a:t>
            </a:r>
          </a:p>
          <a:p>
            <a:r>
              <a:rPr lang="en-US" altLang="zh-CN" dirty="0"/>
              <a:t>Industry and company data.</a:t>
            </a:r>
          </a:p>
          <a:p>
            <a:r>
              <a:rPr lang="en-US" altLang="zh-CN" dirty="0"/>
              <a:t>30-day </a:t>
            </a:r>
            <a:r>
              <a:rPr lang="en-US" altLang="zh-CN" dirty="0" err="1"/>
              <a:t>cboe</a:t>
            </a:r>
            <a:r>
              <a:rPr lang="en-US" altLang="zh-CN" dirty="0"/>
              <a:t> volatility index (VIX).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55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E221B-5CB5-0D42-9422-993AAA9D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60335"/>
            <a:ext cx="10972800" cy="1143000"/>
          </a:xfrm>
        </p:spPr>
        <p:txBody>
          <a:bodyPr/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What’s VIX?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E79D4-A960-F34C-AEBC-00B948E1F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36810"/>
            <a:ext cx="5384800" cy="3832143"/>
          </a:xfrm>
        </p:spPr>
        <p:txBody>
          <a:bodyPr/>
          <a:lstStyle/>
          <a:p>
            <a:r>
              <a:rPr lang="en-US" altLang="zh-CN" dirty="0"/>
              <a:t>VIX is interpreted as annualized implied volatility of a hypothetical option on S&amp;P500 with 30 days to expiration, based on the prices of near-term S&amp;P500 options traded on CBOE.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6" name="内容占位符 5" descr="手机屏幕截图&#10;&#10;描述已自动生成">
            <a:extLst>
              <a:ext uri="{FF2B5EF4-FFF2-40B4-BE49-F238E27FC236}">
                <a16:creationId xmlns:a16="http://schemas.microsoft.com/office/drawing/2014/main" id="{6446C90B-4447-0F45-93DD-9D8B567DA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36810"/>
            <a:ext cx="5384800" cy="2484860"/>
          </a:xfrm>
        </p:spPr>
      </p:pic>
    </p:spTree>
    <p:extLst>
      <p:ext uri="{BB962C8B-B14F-4D97-AF65-F5344CB8AC3E}">
        <p14:creationId xmlns:p14="http://schemas.microsoft.com/office/powerpoint/2010/main" val="198644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353D45E-5A6F-014F-8094-D3B9F94D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0" dirty="0">
                <a:latin typeface="+mj-lt"/>
                <a:ea typeface="+mj-ea"/>
                <a:cs typeface="+mj-cs"/>
              </a:rPr>
              <a:t>VIX Calculation</a:t>
            </a:r>
            <a:endParaRPr kumimoji="1" lang="zh-CN" altLang="en-US" sz="4400" b="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FB3256-4400-9943-88DA-7E7E25F6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Select the options to be included in VIX calculation – a range of call and put strikes in two consecutive expirations around the target 30-day mark. Calculate each option’s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contribution to the total variance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 its expiration. Calculate the total variance for the first and the second expiration. Calculate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30-day variance </a:t>
            </a:r>
            <a:r>
              <a:rPr lang="en-US" altLang="zh-CN" dirty="0">
                <a:solidFill>
                  <a:schemeClr val="tx1"/>
                </a:solidFill>
              </a:rPr>
              <a:t>by interpolating the two variances, depending on the time to expiration of each. Take the square root to get volatility as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standard deviation</a:t>
            </a:r>
            <a:r>
              <a:rPr lang="en-US" altLang="zh-CN" b="1" dirty="0">
                <a:solidFill>
                  <a:schemeClr val="tx1"/>
                </a:solidFill>
              </a:rPr>
              <a:t>. </a:t>
            </a:r>
            <a:r>
              <a:rPr lang="en-US" altLang="zh-CN" dirty="0">
                <a:solidFill>
                  <a:schemeClr val="tx1"/>
                </a:solidFill>
              </a:rPr>
              <a:t>Multiply the volatility (standard deviation) by 100.The result is VIX.</a:t>
            </a:r>
            <a:r>
              <a:rPr lang="zh-CN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7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31BCE-5B34-914C-8F32-660743F3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b="0" dirty="0">
                <a:latin typeface="+mj-lt"/>
                <a:ea typeface="+mj-ea"/>
                <a:cs typeface="+mj-cs"/>
              </a:rPr>
              <a:t>COVID-19 Data</a:t>
            </a:r>
            <a:endParaRPr kumimoji="1" lang="zh-CN" altLang="en-US" sz="4400" b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EC5F9-A704-FC49-AE27-4F00E3EE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128839"/>
            <a:ext cx="4818912" cy="399732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Daily number of confirmed infections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Death rate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Infection rate etc.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39CB053-A760-AA4F-B64A-D360A7C90F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7332" y="1628775"/>
            <a:ext cx="3499200" cy="2325689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775D28EB-AC8A-6F4B-8020-D90CA267FA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31199" y="1628775"/>
            <a:ext cx="3499700" cy="2325689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F7BA922E-98FC-1C4E-9E72-E5177AE6B6F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7332" y="4066425"/>
            <a:ext cx="3499200" cy="2325600"/>
          </a:xfrm>
          <a:prstGeom prst="rect">
            <a:avLst/>
          </a:prstGeom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40DC5177-98D7-304C-90ED-4FDE6C21893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65063" y="4127502"/>
            <a:ext cx="3499200" cy="23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6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383</Words>
  <Application>Microsoft Macintosh PowerPoint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Office Theme</vt:lpstr>
      <vt:lpstr>The Effect of COVID-19 Pandemic toward Stock Market </vt:lpstr>
      <vt:lpstr>Goal of the Project </vt:lpstr>
      <vt:lpstr>PowerPoint 演示文稿</vt:lpstr>
      <vt:lpstr>PowerPoint 演示文稿</vt:lpstr>
      <vt:lpstr>Introduction of the data</vt:lpstr>
      <vt:lpstr>Stock Market Data </vt:lpstr>
      <vt:lpstr>What’s VIX?</vt:lpstr>
      <vt:lpstr>VIX Calculation</vt:lpstr>
      <vt:lpstr>COVID-19 Data</vt:lpstr>
      <vt:lpstr>Data Source &amp; 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COVID-19 Pandemic toward Stock Market </dc:title>
  <dc:creator>Xueqing Wang</dc:creator>
  <cp:lastModifiedBy>Xueqing Wang</cp:lastModifiedBy>
  <cp:revision>5</cp:revision>
  <dcterms:created xsi:type="dcterms:W3CDTF">2020-06-06T19:05:41Z</dcterms:created>
  <dcterms:modified xsi:type="dcterms:W3CDTF">2020-06-06T19:46:07Z</dcterms:modified>
</cp:coreProperties>
</file>