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Internet Of </a:t>
            </a:r>
            <a:r>
              <a:rPr lang="it-IT" dirty="0" err="1"/>
              <a:t>Things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Devices, Cloud, Security</a:t>
            </a:r>
          </a:p>
        </p:txBody>
      </p:sp>
      <p:sp>
        <p:nvSpPr>
          <p:cNvPr id="6" name="Titolo 1"/>
          <p:cNvSpPr txBox="1">
            <a:spLocks/>
          </p:cNvSpPr>
          <p:nvPr/>
        </p:nvSpPr>
        <p:spPr>
          <a:xfrm>
            <a:off x="-1603513" y="6003865"/>
            <a:ext cx="4905469" cy="6810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dirty="0"/>
              <a:t>Stefano Semeraro</a:t>
            </a:r>
          </a:p>
        </p:txBody>
      </p:sp>
    </p:spTree>
    <p:extLst>
      <p:ext uri="{BB962C8B-B14F-4D97-AF65-F5344CB8AC3E}">
        <p14:creationId xmlns:p14="http://schemas.microsoft.com/office/powerpoint/2010/main" val="756952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Wiring</a:t>
            </a:r>
            <a:r>
              <a:rPr lang="it-IT" dirty="0"/>
              <a:t> </a:t>
            </a:r>
            <a:r>
              <a:rPr lang="it-IT" dirty="0" err="1"/>
              <a:t>things</a:t>
            </a:r>
            <a:r>
              <a:rPr lang="it-IT" dirty="0"/>
              <a:t> and </a:t>
            </a:r>
            <a:r>
              <a:rPr lang="it-IT" dirty="0" err="1"/>
              <a:t>services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0321" y="2336872"/>
            <a:ext cx="5124131" cy="4102023"/>
          </a:xfrm>
        </p:spPr>
        <p:txBody>
          <a:bodyPr/>
          <a:lstStyle/>
          <a:p>
            <a:r>
              <a:rPr lang="it-IT" dirty="0" err="1"/>
              <a:t>Node</a:t>
            </a:r>
            <a:r>
              <a:rPr lang="it-IT" dirty="0"/>
              <a:t>-RED: a node.js </a:t>
            </a:r>
            <a:r>
              <a:rPr lang="it-IT" dirty="0" err="1"/>
              <a:t>based</a:t>
            </a:r>
            <a:r>
              <a:rPr lang="it-IT" dirty="0"/>
              <a:t> web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en-US" dirty="0"/>
              <a:t>for visually wiring together hardware devices, APIs and online services</a:t>
            </a:r>
          </a:p>
          <a:p>
            <a:r>
              <a:rPr lang="en-US" dirty="0"/>
              <a:t>Connect devices to Node-RED through MQTT</a:t>
            </a:r>
          </a:p>
          <a:p>
            <a:r>
              <a:rPr lang="en-US" dirty="0"/>
              <a:t>DEMO: automatically post social network updates when real world events happens</a:t>
            </a:r>
            <a:endParaRPr lang="it-IT" dirty="0"/>
          </a:p>
        </p:txBody>
      </p:sp>
      <p:pic>
        <p:nvPicPr>
          <p:cNvPr id="10242" name="Picture 2" descr="https://cdn-learn.adafruit.com/guides/images/000/000/483/medium800/node-red-screenshot.png?14483016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375" y="2347991"/>
            <a:ext cx="5731565" cy="40909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885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IoT: from </a:t>
            </a:r>
            <a:r>
              <a:rPr lang="it-IT" dirty="0" err="1"/>
              <a:t>technology</a:t>
            </a:r>
            <a:r>
              <a:rPr lang="it-IT" dirty="0"/>
              <a:t> to business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37625" y="2658794"/>
            <a:ext cx="3896751" cy="3488787"/>
          </a:xfrm>
        </p:spPr>
        <p:txBody>
          <a:bodyPr/>
          <a:lstStyle/>
          <a:p>
            <a:r>
              <a:rPr lang="it-IT" dirty="0" err="1"/>
              <a:t>Practically</a:t>
            </a:r>
            <a:r>
              <a:rPr lang="it-IT" dirty="0"/>
              <a:t> use-</a:t>
            </a:r>
            <a:r>
              <a:rPr lang="it-IT" dirty="0" err="1"/>
              <a:t>scenarios</a:t>
            </a:r>
            <a:r>
              <a:rPr lang="it-IT" dirty="0"/>
              <a:t> of Internet of </a:t>
            </a:r>
            <a:r>
              <a:rPr lang="it-IT" dirty="0" err="1"/>
              <a:t>Things</a:t>
            </a:r>
            <a:r>
              <a:rPr lang="it-IT" dirty="0"/>
              <a:t> </a:t>
            </a:r>
            <a:r>
              <a:rPr lang="it-IT" dirty="0" err="1"/>
              <a:t>solutions</a:t>
            </a:r>
            <a:endParaRPr lang="it-IT" dirty="0"/>
          </a:p>
          <a:p>
            <a:r>
              <a:rPr lang="it-IT" dirty="0" err="1"/>
              <a:t>Who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investing</a:t>
            </a:r>
            <a:r>
              <a:rPr lang="it-IT" dirty="0"/>
              <a:t> in IoT </a:t>
            </a:r>
            <a:r>
              <a:rPr lang="it-IT" dirty="0" err="1"/>
              <a:t>today</a:t>
            </a:r>
            <a:endParaRPr lang="it-IT" dirty="0"/>
          </a:p>
          <a:p>
            <a:r>
              <a:rPr lang="it-IT" dirty="0"/>
              <a:t>IoT </a:t>
            </a:r>
            <a:r>
              <a:rPr lang="it-IT" dirty="0" err="1"/>
              <a:t>expectation</a:t>
            </a:r>
            <a:r>
              <a:rPr lang="it-IT" dirty="0"/>
              <a:t> for the </a:t>
            </a:r>
            <a:r>
              <a:rPr lang="it-IT" dirty="0" err="1"/>
              <a:t>next</a:t>
            </a:r>
            <a:r>
              <a:rPr lang="it-IT" dirty="0"/>
              <a:t> </a:t>
            </a:r>
            <a:r>
              <a:rPr lang="it-IT" dirty="0" err="1"/>
              <a:t>years</a:t>
            </a:r>
            <a:endParaRPr lang="it-IT" dirty="0"/>
          </a:p>
          <a:p>
            <a:r>
              <a:rPr lang="it-IT" dirty="0"/>
              <a:t>Analysis of </a:t>
            </a:r>
            <a:r>
              <a:rPr lang="it-IT" dirty="0" err="1"/>
              <a:t>relevant</a:t>
            </a:r>
            <a:r>
              <a:rPr lang="it-IT" dirty="0"/>
              <a:t> case </a:t>
            </a:r>
            <a:r>
              <a:rPr lang="it-IT" dirty="0" err="1"/>
              <a:t>studies</a:t>
            </a:r>
            <a:endParaRPr lang="it-IT" dirty="0"/>
          </a:p>
        </p:txBody>
      </p:sp>
      <p:pic>
        <p:nvPicPr>
          <p:cNvPr id="11266" name="Picture 2" descr="https://blogonthings.files.wordpress.com/2015/03/iot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475" y="2519753"/>
            <a:ext cx="6874313" cy="38668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353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2290" name="Picture 2" descr="http://img09.deviantart.net/0248/i/2013/295/d/8/that_s_all_folks__by_surrimugge-d6rfav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022" y="2372237"/>
            <a:ext cx="7333957" cy="41253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487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Internet of </a:t>
            </a:r>
            <a:r>
              <a:rPr lang="it-IT" dirty="0" err="1"/>
              <a:t>what</a:t>
            </a:r>
            <a:r>
              <a:rPr lang="it-IT" dirty="0"/>
              <a:t>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0322" y="2336872"/>
            <a:ext cx="5057870" cy="4063927"/>
          </a:xfrm>
        </p:spPr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IoT </a:t>
            </a:r>
            <a:r>
              <a:rPr lang="it-IT" dirty="0" err="1"/>
              <a:t>is</a:t>
            </a:r>
            <a:r>
              <a:rPr lang="it-IT" dirty="0"/>
              <a:t> and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i="1" dirty="0" err="1"/>
              <a:t>isn’t</a:t>
            </a:r>
            <a:endParaRPr lang="it-IT" i="1" dirty="0"/>
          </a:p>
          <a:p>
            <a:r>
              <a:rPr lang="it-IT" dirty="0"/>
              <a:t>IoT in </a:t>
            </a:r>
            <a:r>
              <a:rPr lang="it-IT" dirty="0" err="1"/>
              <a:t>governement</a:t>
            </a:r>
            <a:r>
              <a:rPr lang="it-IT" dirty="0"/>
              <a:t>, business and consumer</a:t>
            </a:r>
          </a:p>
          <a:p>
            <a:r>
              <a:rPr lang="it-IT" dirty="0"/>
              <a:t>Smart </a:t>
            </a:r>
            <a:r>
              <a:rPr lang="it-IT" dirty="0" err="1"/>
              <a:t>cities</a:t>
            </a:r>
            <a:r>
              <a:rPr lang="it-IT" dirty="0"/>
              <a:t> and </a:t>
            </a:r>
            <a:r>
              <a:rPr lang="it-IT" dirty="0" err="1"/>
              <a:t>smart</a:t>
            </a:r>
            <a:r>
              <a:rPr lang="it-IT" dirty="0"/>
              <a:t> </a:t>
            </a:r>
            <a:r>
              <a:rPr lang="it-IT" dirty="0" err="1"/>
              <a:t>factories</a:t>
            </a:r>
            <a:endParaRPr lang="it-IT" dirty="0"/>
          </a:p>
          <a:p>
            <a:r>
              <a:rPr lang="it-IT" dirty="0" err="1"/>
              <a:t>Research</a:t>
            </a:r>
            <a:r>
              <a:rPr lang="it-IT" dirty="0"/>
              <a:t>: </a:t>
            </a:r>
            <a:r>
              <a:rPr lang="it-IT" dirty="0" err="1"/>
              <a:t>towards</a:t>
            </a:r>
            <a:r>
              <a:rPr lang="it-IT" dirty="0"/>
              <a:t> </a:t>
            </a:r>
            <a:r>
              <a:rPr lang="it-IT" dirty="0" err="1"/>
              <a:t>IoCT</a:t>
            </a:r>
            <a:r>
              <a:rPr lang="it-IT" dirty="0"/>
              <a:t> (Internet of computing </a:t>
            </a:r>
            <a:r>
              <a:rPr lang="it-IT" dirty="0" err="1"/>
              <a:t>things</a:t>
            </a:r>
            <a:r>
              <a:rPr lang="it-IT" dirty="0"/>
              <a:t>)</a:t>
            </a:r>
          </a:p>
        </p:txBody>
      </p:sp>
      <p:pic>
        <p:nvPicPr>
          <p:cNvPr id="2052" name="Picture 4" descr="http://ignite-iot.org/wp-content/uploads/2014/10/Metro-Graphic-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711" y="2125330"/>
            <a:ext cx="6114757" cy="45860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313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it-IT" dirty="0" err="1"/>
              <a:t>Key</a:t>
            </a:r>
            <a:r>
              <a:rPr lang="it-IT" dirty="0"/>
              <a:t> word: </a:t>
            </a:r>
            <a:r>
              <a:rPr lang="it-IT" dirty="0" err="1"/>
              <a:t>connectivity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0321" y="2336873"/>
            <a:ext cx="7647753" cy="2991407"/>
          </a:xfrm>
        </p:spPr>
        <p:txBody>
          <a:bodyPr/>
          <a:lstStyle/>
          <a:p>
            <a:r>
              <a:rPr lang="it-IT" dirty="0"/>
              <a:t>Connection </a:t>
            </a:r>
            <a:r>
              <a:rPr lang="it-IT" dirty="0" err="1"/>
              <a:t>types</a:t>
            </a:r>
            <a:r>
              <a:rPr lang="it-IT" dirty="0"/>
              <a:t> (RF, GSM, powerline, </a:t>
            </a:r>
            <a:r>
              <a:rPr lang="it-IT" dirty="0" err="1"/>
              <a:t>wired</a:t>
            </a:r>
            <a:r>
              <a:rPr lang="it-IT" dirty="0"/>
              <a:t> bus, </a:t>
            </a:r>
            <a:r>
              <a:rPr lang="it-IT" dirty="0" err="1"/>
              <a:t>WiFi</a:t>
            </a:r>
            <a:r>
              <a:rPr lang="it-IT" dirty="0"/>
              <a:t>)</a:t>
            </a:r>
          </a:p>
          <a:p>
            <a:r>
              <a:rPr lang="it-IT" dirty="0"/>
              <a:t>Machine to machine (M2M) </a:t>
            </a:r>
            <a:r>
              <a:rPr lang="it-IT" dirty="0" err="1"/>
              <a:t>communications</a:t>
            </a:r>
            <a:r>
              <a:rPr lang="it-IT" dirty="0"/>
              <a:t>: </a:t>
            </a:r>
            <a:r>
              <a:rPr lang="it-IT" b="1" dirty="0"/>
              <a:t>MQTT</a:t>
            </a:r>
            <a:r>
              <a:rPr lang="it-IT" dirty="0"/>
              <a:t>, the </a:t>
            </a:r>
            <a:r>
              <a:rPr lang="it-IT" dirty="0" err="1"/>
              <a:t>leading</a:t>
            </a:r>
            <a:r>
              <a:rPr lang="it-IT" dirty="0"/>
              <a:t> </a:t>
            </a:r>
            <a:r>
              <a:rPr lang="it-IT" dirty="0" err="1"/>
              <a:t>protocol</a:t>
            </a:r>
            <a:r>
              <a:rPr lang="it-IT" dirty="0"/>
              <a:t> for IoT (the </a:t>
            </a:r>
            <a:r>
              <a:rPr lang="it-IT" dirty="0" err="1"/>
              <a:t>publish</a:t>
            </a:r>
            <a:r>
              <a:rPr lang="it-IT" dirty="0"/>
              <a:t>/</a:t>
            </a:r>
            <a:r>
              <a:rPr lang="it-IT" dirty="0" err="1"/>
              <a:t>subscribe</a:t>
            </a:r>
            <a:r>
              <a:rPr lang="it-IT" dirty="0"/>
              <a:t> </a:t>
            </a:r>
            <a:r>
              <a:rPr lang="it-IT" dirty="0" err="1"/>
              <a:t>paradigm</a:t>
            </a:r>
            <a:r>
              <a:rPr lang="it-IT" dirty="0"/>
              <a:t>, </a:t>
            </a:r>
            <a:r>
              <a:rPr lang="it-IT" dirty="0" err="1"/>
              <a:t>topics</a:t>
            </a:r>
            <a:r>
              <a:rPr lang="it-IT" dirty="0"/>
              <a:t> and </a:t>
            </a:r>
            <a:r>
              <a:rPr lang="it-IT" dirty="0" err="1"/>
              <a:t>messages</a:t>
            </a:r>
            <a:r>
              <a:rPr lang="it-IT" dirty="0"/>
              <a:t>)</a:t>
            </a:r>
          </a:p>
          <a:p>
            <a:r>
              <a:rPr lang="it-IT" dirty="0"/>
              <a:t>How to </a:t>
            </a:r>
            <a:r>
              <a:rPr lang="it-IT" dirty="0" err="1"/>
              <a:t>handle</a:t>
            </a:r>
            <a:r>
              <a:rPr lang="it-IT" dirty="0"/>
              <a:t> </a:t>
            </a:r>
            <a:r>
              <a:rPr lang="it-IT" i="1" dirty="0" err="1"/>
              <a:t>very</a:t>
            </a:r>
            <a:r>
              <a:rPr lang="it-IT" dirty="0"/>
              <a:t> </a:t>
            </a:r>
            <a:r>
              <a:rPr lang="it-IT" dirty="0" err="1"/>
              <a:t>poor</a:t>
            </a:r>
            <a:r>
              <a:rPr lang="it-IT" dirty="0"/>
              <a:t> network </a:t>
            </a:r>
            <a:r>
              <a:rPr lang="it-IT" dirty="0" err="1"/>
              <a:t>availability</a:t>
            </a:r>
            <a:r>
              <a:rPr lang="it-IT" dirty="0"/>
              <a:t> and reliability: </a:t>
            </a:r>
            <a:r>
              <a:rPr lang="it-IT" dirty="0" err="1"/>
              <a:t>Quality</a:t>
            </a:r>
            <a:r>
              <a:rPr lang="it-IT" dirty="0"/>
              <a:t> of service (</a:t>
            </a:r>
            <a:r>
              <a:rPr lang="it-IT" dirty="0" err="1"/>
              <a:t>QoS</a:t>
            </a:r>
            <a:r>
              <a:rPr lang="it-IT" dirty="0"/>
              <a:t>), </a:t>
            </a:r>
            <a:r>
              <a:rPr lang="it-IT" dirty="0" err="1"/>
              <a:t>retained</a:t>
            </a:r>
            <a:r>
              <a:rPr lang="it-IT" dirty="0"/>
              <a:t> </a:t>
            </a:r>
            <a:r>
              <a:rPr lang="it-IT" dirty="0" err="1"/>
              <a:t>messages</a:t>
            </a:r>
            <a:r>
              <a:rPr lang="it-IT" dirty="0"/>
              <a:t> and last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messages</a:t>
            </a:r>
            <a:endParaRPr lang="it-IT" dirty="0"/>
          </a:p>
        </p:txBody>
      </p:sp>
      <p:pic>
        <p:nvPicPr>
          <p:cNvPr id="3074" name="Picture 2" descr="https://i1.wp.com/www.disk91.com/wp-content/uploads/2016/12/mqttorg.png?ssl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128" y="5574159"/>
            <a:ext cx="3843916" cy="93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devicebee.com/wp-content/uploads/2015/07/iOT_img_banner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9320" y="2706716"/>
            <a:ext cx="3110933" cy="274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761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it-IT"/>
              <a:t>Internet of everything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0321" y="3258520"/>
            <a:ext cx="7840826" cy="2341144"/>
          </a:xfrm>
        </p:spPr>
        <p:txBody>
          <a:bodyPr/>
          <a:lstStyle/>
          <a:p>
            <a:r>
              <a:rPr lang="it-IT" dirty="0"/>
              <a:t>Best way to </a:t>
            </a:r>
            <a:r>
              <a:rPr lang="it-IT" dirty="0" err="1"/>
              <a:t>boost</a:t>
            </a:r>
            <a:r>
              <a:rPr lang="it-IT" dirty="0"/>
              <a:t> the IoT spread: devices must </a:t>
            </a:r>
            <a:r>
              <a:rPr lang="it-IT" b="1" i="1" dirty="0"/>
              <a:t>cheap</a:t>
            </a:r>
          </a:p>
          <a:p>
            <a:r>
              <a:rPr lang="it-IT" dirty="0"/>
              <a:t>How to </a:t>
            </a:r>
            <a:r>
              <a:rPr lang="it-IT" dirty="0" err="1"/>
              <a:t>build</a:t>
            </a:r>
            <a:r>
              <a:rPr lang="it-IT" dirty="0"/>
              <a:t> </a:t>
            </a:r>
            <a:r>
              <a:rPr lang="it-IT" dirty="0" err="1"/>
              <a:t>smart</a:t>
            </a:r>
            <a:r>
              <a:rPr lang="it-IT" dirty="0"/>
              <a:t>, small, </a:t>
            </a:r>
            <a:r>
              <a:rPr lang="it-IT" dirty="0" err="1"/>
              <a:t>reliable</a:t>
            </a:r>
            <a:r>
              <a:rPr lang="it-IT" dirty="0"/>
              <a:t>, </a:t>
            </a:r>
            <a:r>
              <a:rPr lang="it-IT" i="1" dirty="0"/>
              <a:t>sub-10€</a:t>
            </a:r>
            <a:r>
              <a:rPr lang="it-IT" dirty="0"/>
              <a:t> devices </a:t>
            </a:r>
            <a:r>
              <a:rPr lang="it-IT" dirty="0" err="1"/>
              <a:t>that</a:t>
            </a:r>
            <a:r>
              <a:rPr lang="it-IT" dirty="0"/>
              <a:t> can access the </a:t>
            </a:r>
            <a:r>
              <a:rPr lang="it-IT" dirty="0" err="1"/>
              <a:t>nework</a:t>
            </a:r>
            <a:endParaRPr lang="it-IT" dirty="0"/>
          </a:p>
          <a:p>
            <a:r>
              <a:rPr lang="it-IT" dirty="0"/>
              <a:t>One of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popular</a:t>
            </a:r>
            <a:r>
              <a:rPr lang="it-IT" dirty="0"/>
              <a:t> </a:t>
            </a:r>
            <a:r>
              <a:rPr lang="it-IT" dirty="0" err="1"/>
              <a:t>WiFi-enabled</a:t>
            </a:r>
            <a:r>
              <a:rPr lang="it-IT" dirty="0"/>
              <a:t> </a:t>
            </a:r>
            <a:r>
              <a:rPr lang="it-IT" dirty="0" err="1"/>
              <a:t>microcontroller</a:t>
            </a:r>
            <a:r>
              <a:rPr lang="it-IT" dirty="0"/>
              <a:t>: the ESP8266</a:t>
            </a:r>
          </a:p>
        </p:txBody>
      </p:sp>
      <p:pic>
        <p:nvPicPr>
          <p:cNvPr id="4098" name="Picture 2" descr="http://www.weiguo.com.tw/uploads/9/8/1/5/98159550/wemosd1mini_ori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72" r="33028"/>
          <a:stretch/>
        </p:blipFill>
        <p:spPr bwMode="auto">
          <a:xfrm>
            <a:off x="9329530" y="3254030"/>
            <a:ext cx="2204754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043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Bridging</a:t>
            </a:r>
            <a:r>
              <a:rPr lang="it-IT" dirty="0"/>
              <a:t> software with the </a:t>
            </a:r>
            <a:r>
              <a:rPr lang="it-IT" dirty="0" err="1"/>
              <a:t>real</a:t>
            </a:r>
            <a:r>
              <a:rPr lang="it-IT" dirty="0"/>
              <a:t> world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Sensors</a:t>
            </a:r>
            <a:r>
              <a:rPr lang="it-IT" dirty="0"/>
              <a:t> and </a:t>
            </a:r>
            <a:r>
              <a:rPr lang="it-IT" dirty="0" err="1"/>
              <a:t>actuators</a:t>
            </a:r>
            <a:endParaRPr lang="it-IT" dirty="0"/>
          </a:p>
          <a:p>
            <a:r>
              <a:rPr lang="it-IT" dirty="0"/>
              <a:t>Power </a:t>
            </a:r>
            <a:r>
              <a:rPr lang="it-IT" dirty="0" err="1"/>
              <a:t>sources</a:t>
            </a:r>
            <a:endParaRPr lang="it-IT" dirty="0"/>
          </a:p>
          <a:p>
            <a:r>
              <a:rPr lang="it-IT" dirty="0"/>
              <a:t>How to </a:t>
            </a:r>
            <a:r>
              <a:rPr lang="it-IT" dirty="0" err="1"/>
              <a:t>easily</a:t>
            </a:r>
            <a:r>
              <a:rPr lang="it-IT" dirty="0"/>
              <a:t> </a:t>
            </a:r>
            <a:r>
              <a:rPr lang="it-IT" dirty="0" err="1"/>
              <a:t>program</a:t>
            </a:r>
            <a:r>
              <a:rPr lang="it-IT" dirty="0"/>
              <a:t> a </a:t>
            </a:r>
            <a:r>
              <a:rPr lang="it-IT" dirty="0" err="1"/>
              <a:t>microcontroller</a:t>
            </a:r>
            <a:r>
              <a:rPr lang="it-IT" dirty="0"/>
              <a:t>: fast </a:t>
            </a:r>
            <a:r>
              <a:rPr lang="it-IT" dirty="0" err="1"/>
              <a:t>prototyping</a:t>
            </a:r>
            <a:endParaRPr lang="it-IT" dirty="0"/>
          </a:p>
          <a:p>
            <a:r>
              <a:rPr lang="it-IT" dirty="0"/>
              <a:t>DEMO: </a:t>
            </a:r>
            <a:r>
              <a:rPr lang="it-IT" dirty="0" err="1"/>
              <a:t>detect</a:t>
            </a:r>
            <a:r>
              <a:rPr lang="it-IT" dirty="0"/>
              <a:t> </a:t>
            </a:r>
            <a:r>
              <a:rPr lang="it-IT" dirty="0" err="1"/>
              <a:t>people</a:t>
            </a:r>
            <a:r>
              <a:rPr lang="it-IT" dirty="0"/>
              <a:t> and </a:t>
            </a:r>
            <a:r>
              <a:rPr lang="it-IT" dirty="0" err="1"/>
              <a:t>move</a:t>
            </a:r>
            <a:r>
              <a:rPr lang="it-IT" dirty="0"/>
              <a:t> a </a:t>
            </a:r>
            <a:r>
              <a:rPr lang="it-IT" dirty="0" err="1"/>
              <a:t>servomotor</a:t>
            </a:r>
            <a:endParaRPr lang="it-IT" dirty="0"/>
          </a:p>
        </p:txBody>
      </p:sp>
      <p:pic>
        <p:nvPicPr>
          <p:cNvPr id="5122" name="Picture 2" descr="http://eecs.oregonstate.edu/education/images/pir_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325" y="4566133"/>
            <a:ext cx="2597450" cy="212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electrosome.com/wp-content/uploads/2012/06/Servo-Moto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726" y="4470114"/>
            <a:ext cx="2514160" cy="22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397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IoT in </a:t>
            </a:r>
            <a:r>
              <a:rPr lang="it-IT" dirty="0" err="1"/>
              <a:t>action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0322" y="2336873"/>
            <a:ext cx="3321836" cy="3865144"/>
          </a:xfrm>
        </p:spPr>
        <p:txBody>
          <a:bodyPr/>
          <a:lstStyle/>
          <a:p>
            <a:r>
              <a:rPr lang="it-IT" dirty="0" err="1"/>
              <a:t>Connecting</a:t>
            </a:r>
            <a:r>
              <a:rPr lang="it-IT" dirty="0"/>
              <a:t> devices </a:t>
            </a:r>
            <a:r>
              <a:rPr lang="it-IT" dirty="0" err="1"/>
              <a:t>through</a:t>
            </a:r>
            <a:r>
              <a:rPr lang="it-IT" dirty="0"/>
              <a:t> MQTT: </a:t>
            </a:r>
            <a:r>
              <a:rPr lang="it-IT" dirty="0" err="1"/>
              <a:t>using</a:t>
            </a:r>
            <a:r>
              <a:rPr lang="it-IT" dirty="0"/>
              <a:t> the </a:t>
            </a:r>
            <a:r>
              <a:rPr lang="it-IT" i="1" dirty="0" err="1"/>
              <a:t>pubsubclient</a:t>
            </a:r>
            <a:r>
              <a:rPr lang="it-IT" dirty="0"/>
              <a:t> </a:t>
            </a:r>
            <a:r>
              <a:rPr lang="it-IT" dirty="0" err="1"/>
              <a:t>library</a:t>
            </a:r>
            <a:r>
              <a:rPr lang="it-IT" dirty="0"/>
              <a:t> to abstract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connectivity-related</a:t>
            </a:r>
            <a:r>
              <a:rPr lang="it-IT" dirty="0"/>
              <a:t> </a:t>
            </a:r>
            <a:r>
              <a:rPr lang="it-IT" dirty="0" err="1"/>
              <a:t>technicalities</a:t>
            </a:r>
            <a:endParaRPr lang="it-IT" dirty="0"/>
          </a:p>
          <a:p>
            <a:r>
              <a:rPr lang="it-IT" dirty="0"/>
              <a:t>DEMO: </a:t>
            </a:r>
            <a:r>
              <a:rPr lang="it-IT" dirty="0" err="1"/>
              <a:t>get</a:t>
            </a:r>
            <a:r>
              <a:rPr lang="it-IT" dirty="0"/>
              <a:t> </a:t>
            </a:r>
            <a:r>
              <a:rPr lang="it-IT" dirty="0" err="1"/>
              <a:t>push</a:t>
            </a:r>
            <a:r>
              <a:rPr lang="it-IT" dirty="0"/>
              <a:t> </a:t>
            </a:r>
            <a:r>
              <a:rPr lang="it-IT" dirty="0" err="1"/>
              <a:t>notifications</a:t>
            </a:r>
            <a:r>
              <a:rPr lang="it-IT" dirty="0"/>
              <a:t> and </a:t>
            </a:r>
            <a:r>
              <a:rPr lang="it-IT" dirty="0" err="1"/>
              <a:t>send</a:t>
            </a:r>
            <a:r>
              <a:rPr lang="it-IT" dirty="0"/>
              <a:t> </a:t>
            </a:r>
            <a:r>
              <a:rPr lang="it-IT" dirty="0" err="1"/>
              <a:t>commands</a:t>
            </a:r>
            <a:r>
              <a:rPr lang="it-IT" dirty="0"/>
              <a:t> in wireless</a:t>
            </a:r>
          </a:p>
        </p:txBody>
      </p:sp>
      <p:pic>
        <p:nvPicPr>
          <p:cNvPr id="6146" name="Picture 2" descr="http://i.imgur.com/ytrBtqe.png%20%E2%80%9CExample%20MQTT%20Topology%E2%80%9D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642" y="2170820"/>
            <a:ext cx="7306798" cy="443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230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Security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74305" y="2283865"/>
            <a:ext cx="6144547" cy="4090431"/>
          </a:xfrm>
        </p:spPr>
        <p:txBody>
          <a:bodyPr/>
          <a:lstStyle/>
          <a:p>
            <a:r>
              <a:rPr lang="it-IT" dirty="0" err="1"/>
              <a:t>When</a:t>
            </a:r>
            <a:r>
              <a:rPr lang="it-IT" dirty="0"/>
              <a:t> devices </a:t>
            </a:r>
            <a:r>
              <a:rPr lang="it-IT" dirty="0" err="1"/>
              <a:t>interact</a:t>
            </a:r>
            <a:r>
              <a:rPr lang="it-IT" dirty="0"/>
              <a:t> with the </a:t>
            </a:r>
            <a:r>
              <a:rPr lang="it-IT" dirty="0" err="1"/>
              <a:t>real</a:t>
            </a:r>
            <a:r>
              <a:rPr lang="it-IT" dirty="0"/>
              <a:t> world, security </a:t>
            </a:r>
            <a:r>
              <a:rPr lang="it-IT" dirty="0" err="1"/>
              <a:t>is</a:t>
            </a:r>
            <a:r>
              <a:rPr lang="it-IT" dirty="0"/>
              <a:t> by far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</a:t>
            </a:r>
            <a:r>
              <a:rPr lang="it-IT" dirty="0" err="1"/>
              <a:t>aspect</a:t>
            </a:r>
            <a:r>
              <a:rPr lang="it-IT" dirty="0"/>
              <a:t> to be </a:t>
            </a:r>
            <a:r>
              <a:rPr lang="it-IT" dirty="0" err="1"/>
              <a:t>cared</a:t>
            </a:r>
            <a:r>
              <a:rPr lang="it-IT" dirty="0"/>
              <a:t> of</a:t>
            </a:r>
          </a:p>
          <a:p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concepts</a:t>
            </a:r>
            <a:r>
              <a:rPr lang="it-IT" dirty="0"/>
              <a:t>: </a:t>
            </a:r>
            <a:r>
              <a:rPr lang="it-IT" dirty="0" err="1"/>
              <a:t>authorization</a:t>
            </a:r>
            <a:r>
              <a:rPr lang="it-IT" dirty="0"/>
              <a:t>, </a:t>
            </a:r>
            <a:r>
              <a:rPr lang="it-IT" dirty="0" err="1"/>
              <a:t>authentication</a:t>
            </a:r>
            <a:r>
              <a:rPr lang="it-IT" dirty="0"/>
              <a:t> and </a:t>
            </a:r>
            <a:r>
              <a:rPr lang="it-IT" dirty="0" err="1"/>
              <a:t>encryption</a:t>
            </a:r>
            <a:endParaRPr lang="it-IT" dirty="0"/>
          </a:p>
          <a:p>
            <a:r>
              <a:rPr lang="it-IT" dirty="0"/>
              <a:t>How to </a:t>
            </a:r>
            <a:r>
              <a:rPr lang="it-IT" dirty="0" err="1"/>
              <a:t>implement</a:t>
            </a:r>
            <a:r>
              <a:rPr lang="it-IT" dirty="0"/>
              <a:t> </a:t>
            </a:r>
            <a:r>
              <a:rPr lang="it-IT" dirty="0" err="1"/>
              <a:t>robust</a:t>
            </a:r>
            <a:r>
              <a:rPr lang="it-IT" dirty="0"/>
              <a:t> security </a:t>
            </a:r>
            <a:r>
              <a:rPr lang="it-IT" dirty="0" err="1"/>
              <a:t>measures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devices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such</a:t>
            </a:r>
            <a:r>
              <a:rPr lang="it-IT" dirty="0"/>
              <a:t> a </a:t>
            </a:r>
            <a:r>
              <a:rPr lang="it-IT" dirty="0" err="1"/>
              <a:t>constrained</a:t>
            </a:r>
            <a:r>
              <a:rPr lang="it-IT" dirty="0"/>
              <a:t> computing power?</a:t>
            </a:r>
          </a:p>
          <a:p>
            <a:r>
              <a:rPr lang="it-IT" dirty="0" err="1"/>
              <a:t>Delegating</a:t>
            </a:r>
            <a:r>
              <a:rPr lang="it-IT" dirty="0"/>
              <a:t> </a:t>
            </a:r>
            <a:r>
              <a:rPr lang="it-IT" dirty="0" err="1"/>
              <a:t>encryption</a:t>
            </a:r>
            <a:r>
              <a:rPr lang="it-IT" dirty="0"/>
              <a:t> to </a:t>
            </a:r>
            <a:r>
              <a:rPr lang="it-IT" dirty="0" err="1"/>
              <a:t>maintein</a:t>
            </a:r>
            <a:r>
              <a:rPr lang="it-IT" dirty="0"/>
              <a:t> trust </a:t>
            </a:r>
            <a:r>
              <a:rPr lang="it-IT" dirty="0" err="1"/>
              <a:t>boundaries</a:t>
            </a:r>
            <a:endParaRPr lang="it-IT" dirty="0"/>
          </a:p>
        </p:txBody>
      </p:sp>
      <p:pic>
        <p:nvPicPr>
          <p:cNvPr id="7172" name="Picture 4" descr="https://optivstorage.blob.core.windows.net/web/image/ac47ca408d6748fabb20a1b713d79c70/homepage-promo-img.png?150629124543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678" y="2386634"/>
            <a:ext cx="3987662" cy="398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960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it-IT" dirty="0"/>
              <a:t>IoT in the cloud: </a:t>
            </a:r>
            <a:r>
              <a:rPr lang="it-IT" dirty="0" err="1"/>
              <a:t>Azure</a:t>
            </a:r>
            <a:r>
              <a:rPr lang="it-IT" dirty="0"/>
              <a:t> IoT </a:t>
            </a:r>
            <a:r>
              <a:rPr lang="it-IT" dirty="0" err="1"/>
              <a:t>hub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02027" y="2906716"/>
            <a:ext cx="3626634" cy="3268797"/>
          </a:xfrm>
        </p:spPr>
        <p:txBody>
          <a:bodyPr>
            <a:normAutofit/>
          </a:bodyPr>
          <a:lstStyle/>
          <a:p>
            <a:r>
              <a:rPr lang="it-IT" dirty="0" err="1"/>
              <a:t>Very</a:t>
            </a:r>
            <a:r>
              <a:rPr lang="it-IT" dirty="0"/>
              <a:t> brief </a:t>
            </a:r>
            <a:r>
              <a:rPr lang="it-IT" dirty="0" err="1"/>
              <a:t>introduction</a:t>
            </a:r>
            <a:r>
              <a:rPr lang="it-IT" dirty="0"/>
              <a:t> to the Microsoft </a:t>
            </a:r>
            <a:r>
              <a:rPr lang="it-IT" dirty="0" err="1"/>
              <a:t>Azure</a:t>
            </a:r>
            <a:r>
              <a:rPr lang="it-IT" dirty="0"/>
              <a:t> </a:t>
            </a:r>
            <a:r>
              <a:rPr lang="it-IT" dirty="0" err="1"/>
              <a:t>platform</a:t>
            </a:r>
            <a:r>
              <a:rPr lang="it-IT" dirty="0"/>
              <a:t>-</a:t>
            </a:r>
            <a:r>
              <a:rPr lang="it-IT" dirty="0" err="1"/>
              <a:t>as</a:t>
            </a:r>
            <a:r>
              <a:rPr lang="it-IT" dirty="0"/>
              <a:t>-a-service (PaaS) </a:t>
            </a:r>
            <a:r>
              <a:rPr lang="it-IT" dirty="0" err="1"/>
              <a:t>solution</a:t>
            </a:r>
            <a:endParaRPr lang="it-IT" dirty="0"/>
          </a:p>
          <a:p>
            <a:r>
              <a:rPr lang="it-IT" dirty="0"/>
              <a:t>The </a:t>
            </a:r>
            <a:r>
              <a:rPr lang="it-IT" dirty="0" err="1"/>
              <a:t>Azure</a:t>
            </a:r>
            <a:r>
              <a:rPr lang="it-IT" dirty="0"/>
              <a:t> IoT </a:t>
            </a:r>
            <a:r>
              <a:rPr lang="it-IT" dirty="0" err="1"/>
              <a:t>hub</a:t>
            </a:r>
            <a:endParaRPr lang="it-IT" dirty="0"/>
          </a:p>
          <a:p>
            <a:r>
              <a:rPr lang="it-IT" dirty="0" err="1"/>
              <a:t>Connecting</a:t>
            </a:r>
            <a:r>
              <a:rPr lang="it-IT" dirty="0"/>
              <a:t> devices to </a:t>
            </a:r>
            <a:r>
              <a:rPr lang="it-IT" dirty="0" err="1"/>
              <a:t>Azure</a:t>
            </a:r>
            <a:r>
              <a:rPr lang="it-IT" dirty="0"/>
              <a:t> IoT </a:t>
            </a:r>
            <a:r>
              <a:rPr lang="it-IT" dirty="0" err="1"/>
              <a:t>hub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MQTT</a:t>
            </a:r>
          </a:p>
        </p:txBody>
      </p:sp>
      <p:pic>
        <p:nvPicPr>
          <p:cNvPr id="4" name="Picture 4" descr="https://acomdpsstorage.blob.core.windows.net/dpsmedia-prod/azure.microsoft.com/en-us/documentation/articles/iot-hub-what-is-iot-hub/20151014060220/hub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253" y="2366793"/>
            <a:ext cx="6858000" cy="304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402027" y="5947421"/>
            <a:ext cx="10359071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t-IT" sz="2400" dirty="0"/>
              <a:t>DEMO: </a:t>
            </a:r>
            <a:r>
              <a:rPr lang="it-IT" sz="2400" dirty="0" err="1"/>
              <a:t>receive</a:t>
            </a:r>
            <a:r>
              <a:rPr lang="it-IT" sz="2400" dirty="0"/>
              <a:t> and </a:t>
            </a:r>
            <a:r>
              <a:rPr lang="it-IT" sz="2400" dirty="0" err="1"/>
              <a:t>process</a:t>
            </a:r>
            <a:r>
              <a:rPr lang="it-IT" sz="2400" dirty="0"/>
              <a:t> </a:t>
            </a:r>
            <a:r>
              <a:rPr lang="it-IT" sz="2400" dirty="0" err="1"/>
              <a:t>real</a:t>
            </a:r>
            <a:r>
              <a:rPr lang="it-IT" sz="2400" dirty="0"/>
              <a:t> world </a:t>
            </a:r>
            <a:r>
              <a:rPr lang="it-IT" sz="2400" dirty="0" err="1"/>
              <a:t>events</a:t>
            </a:r>
            <a:r>
              <a:rPr lang="it-IT" sz="2400" dirty="0"/>
              <a:t> in the cloud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82574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Gaining</a:t>
            </a:r>
            <a:r>
              <a:rPr lang="it-IT" dirty="0"/>
              <a:t> real-time insights from the world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Brief </a:t>
            </a:r>
            <a:r>
              <a:rPr lang="it-IT" dirty="0" err="1"/>
              <a:t>introduction</a:t>
            </a:r>
            <a:r>
              <a:rPr lang="it-IT" dirty="0"/>
              <a:t> to the Power BI cloud </a:t>
            </a:r>
            <a:r>
              <a:rPr lang="it-IT" dirty="0" err="1"/>
              <a:t>platform</a:t>
            </a:r>
            <a:endParaRPr lang="it-IT" dirty="0"/>
          </a:p>
          <a:p>
            <a:r>
              <a:rPr lang="en-US" dirty="0"/>
              <a:t>Consuming Data on Azure IoT Hub into Microsoft Power BI</a:t>
            </a:r>
          </a:p>
          <a:p>
            <a:r>
              <a:rPr lang="it-IT" dirty="0"/>
              <a:t>DEMO: a real-time, </a:t>
            </a:r>
            <a:r>
              <a:rPr lang="it-IT" dirty="0" err="1"/>
              <a:t>interactive</a:t>
            </a:r>
            <a:r>
              <a:rPr lang="it-IT" dirty="0"/>
              <a:t>, web-</a:t>
            </a:r>
            <a:r>
              <a:rPr lang="it-IT" dirty="0" err="1"/>
              <a:t>based</a:t>
            </a:r>
            <a:r>
              <a:rPr lang="it-IT" dirty="0"/>
              <a:t> </a:t>
            </a:r>
            <a:r>
              <a:rPr lang="it-IT" dirty="0" err="1"/>
              <a:t>dashboard</a:t>
            </a:r>
            <a:r>
              <a:rPr lang="it-IT" dirty="0"/>
              <a:t> </a:t>
            </a:r>
          </a:p>
        </p:txBody>
      </p:sp>
      <p:pic>
        <p:nvPicPr>
          <p:cNvPr id="9218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359" y="3849136"/>
            <a:ext cx="7200900" cy="2790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05837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o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TM04033917[[fn=Berlino]]</Template>
  <TotalTime>99</TotalTime>
  <Words>403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Berlino</vt:lpstr>
      <vt:lpstr>Internet Of Things</vt:lpstr>
      <vt:lpstr>Internet of what?</vt:lpstr>
      <vt:lpstr>Key word: connectivity</vt:lpstr>
      <vt:lpstr>Internet of everything</vt:lpstr>
      <vt:lpstr>Bridging software with the real world</vt:lpstr>
      <vt:lpstr>IoT in action</vt:lpstr>
      <vt:lpstr>Security</vt:lpstr>
      <vt:lpstr>IoT in the cloud: Azure IoT hub</vt:lpstr>
      <vt:lpstr>Gaining real-time insights from the world</vt:lpstr>
      <vt:lpstr>Wiring things and services</vt:lpstr>
      <vt:lpstr>IoT: from technology to business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Of Things</dc:title>
  <dc:creator>Stefano Semeraro</dc:creator>
  <cp:lastModifiedBy>Stefano Semeraro</cp:lastModifiedBy>
  <cp:revision>12</cp:revision>
  <dcterms:created xsi:type="dcterms:W3CDTF">2017-04-22T07:58:48Z</dcterms:created>
  <dcterms:modified xsi:type="dcterms:W3CDTF">2017-06-19T07:08:05Z</dcterms:modified>
</cp:coreProperties>
</file>