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81" r:id="rId3"/>
    <p:sldId id="312" r:id="rId5"/>
    <p:sldId id="313" r:id="rId6"/>
    <p:sldId id="285" r:id="rId7"/>
    <p:sldId id="317" r:id="rId8"/>
    <p:sldId id="290" r:id="rId9"/>
    <p:sldId id="318" r:id="rId10"/>
    <p:sldId id="330" r:id="rId11"/>
    <p:sldId id="331" r:id="rId12"/>
    <p:sldId id="332" r:id="rId13"/>
    <p:sldId id="284" r:id="rId14"/>
    <p:sldId id="334" r:id="rId15"/>
    <p:sldId id="335" r:id="rId16"/>
    <p:sldId id="336" r:id="rId17"/>
    <p:sldId id="337" r:id="rId18"/>
    <p:sldId id="338" r:id="rId19"/>
    <p:sldId id="339" r:id="rId20"/>
    <p:sldId id="314" r:id="rId21"/>
    <p:sldId id="376" r:id="rId22"/>
    <p:sldId id="377" r:id="rId23"/>
    <p:sldId id="414" r:id="rId24"/>
    <p:sldId id="419" r:id="rId25"/>
    <p:sldId id="415" r:id="rId26"/>
    <p:sldId id="416" r:id="rId27"/>
    <p:sldId id="417" r:id="rId28"/>
    <p:sldId id="420" r:id="rId29"/>
    <p:sldId id="422" r:id="rId30"/>
    <p:sldId id="423" r:id="rId31"/>
    <p:sldId id="424" r:id="rId32"/>
    <p:sldId id="425" r:id="rId33"/>
    <p:sldId id="426" r:id="rId34"/>
    <p:sldId id="427" r:id="rId35"/>
    <p:sldId id="467" r:id="rId36"/>
    <p:sldId id="469" r:id="rId37"/>
    <p:sldId id="468" r:id="rId38"/>
    <p:sldId id="470" r:id="rId39"/>
    <p:sldId id="471" r:id="rId40"/>
    <p:sldId id="472" r:id="rId41"/>
    <p:sldId id="473" r:id="rId42"/>
    <p:sldId id="474" r:id="rId43"/>
    <p:sldId id="475" r:id="rId44"/>
    <p:sldId id="476" r:id="rId45"/>
    <p:sldId id="477" r:id="rId46"/>
    <p:sldId id="478" r:id="rId47"/>
    <p:sldId id="378" r:id="rId48"/>
    <p:sldId id="311" r:id="rId49"/>
  </p:sldIdLst>
  <p:sldSz cx="9144000" cy="5143500" type="screen16x9"/>
  <p:notesSz cx="6858000" cy="9144000"/>
  <p:custDataLst>
    <p:tags r:id="rId5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83866" autoAdjust="0"/>
  </p:normalViewPr>
  <p:slideViewPr>
    <p:cSldViewPr>
      <p:cViewPr varScale="1">
        <p:scale>
          <a:sx n="87" d="100"/>
          <a:sy n="87" d="100"/>
        </p:scale>
        <p:origin x="92" y="60"/>
      </p:cViewPr>
      <p:guideLst>
        <p:guide orient="horz" pos="2380"/>
        <p:guide orient="horz" pos="1170"/>
        <p:guide pos="3731"/>
        <p:guide pos="1923"/>
      </p:guideLst>
    </p:cSldViewPr>
  </p:slideViewPr>
  <p:notesTextViewPr>
    <p:cViewPr>
      <p:scale>
        <a:sx n="1" d="1"/>
        <a:sy n="1" d="1"/>
      </p:scale>
      <p:origin x="0" y="0"/>
    </p:cViewPr>
  </p:notesText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
          <p:cNvSpPr>
            <a:spLocks noChangeArrowheads="1"/>
          </p:cNvSpPr>
          <p:nvPr/>
        </p:nvSpPr>
        <p:spPr bwMode="auto">
          <a:xfrm>
            <a:off x="1980362" y="4436825"/>
            <a:ext cx="5086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600" dirty="0">
                <a:solidFill>
                  <a:schemeClr val="accent1"/>
                </a:solidFill>
                <a:ea typeface="微软雅黑" panose="020B0503020204020204" pitchFamily="34" charset="-122"/>
                <a:sym typeface="Arial" panose="020B0604020202020204" pitchFamily="34" charset="0"/>
              </a:rPr>
              <a:t>汇报人：杜士磊</a:t>
            </a:r>
            <a:r>
              <a:rPr lang="en-US" altLang="zh-CN" sz="1600" dirty="0">
                <a:solidFill>
                  <a:schemeClr val="accent1"/>
                </a:solidFill>
                <a:ea typeface="微软雅黑" panose="020B0503020204020204" pitchFamily="34" charset="-122"/>
                <a:sym typeface="Arial" panose="020B0604020202020204" pitchFamily="34" charset="0"/>
              </a:rPr>
              <a:t>    </a:t>
            </a:r>
            <a:endParaRPr lang="en-US" altLang="zh-CN" sz="1600" dirty="0">
              <a:solidFill>
                <a:schemeClr val="accent1"/>
              </a:solidFill>
              <a:ea typeface="微软雅黑" panose="020B0503020204020204" pitchFamily="34" charset="-122"/>
              <a:sym typeface="Arial" panose="020B0604020202020204" pitchFamily="34" charset="0"/>
            </a:endParaRPr>
          </a:p>
        </p:txBody>
      </p:sp>
      <p:grpSp>
        <p:nvGrpSpPr>
          <p:cNvPr id="12" name="组合 11"/>
          <p:cNvGrpSpPr/>
          <p:nvPr/>
        </p:nvGrpSpPr>
        <p:grpSpPr>
          <a:xfrm>
            <a:off x="3082644" y="281459"/>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5319068" y="1148393"/>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082643" y="1368871"/>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354123" y="-63416"/>
            <a:ext cx="2657510" cy="2690641"/>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6374944" y="52994"/>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510" y="2797810"/>
            <a:ext cx="7306310" cy="1521460"/>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334959" y="2983535"/>
            <a:ext cx="6377881" cy="1198880"/>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西话细说</a:t>
            </a:r>
            <a:r>
              <a:rPr lang="en-US" altLang="zh-CN" sz="3600" b="1" dirty="0">
                <a:solidFill>
                  <a:schemeClr val="accent1"/>
                </a:solidFill>
                <a:ea typeface="微软雅黑" panose="020B0503020204020204" pitchFamily="34" charset="-122"/>
                <a:sym typeface="Arial" panose="020B0604020202020204" pitchFamily="34" charset="0"/>
              </a:rPr>
              <a:t>——</a:t>
            </a:r>
            <a:r>
              <a:rPr lang="zh-CN" altLang="en-US" sz="3600" b="1" dirty="0">
                <a:solidFill>
                  <a:schemeClr val="accent1"/>
                </a:solidFill>
                <a:ea typeface="微软雅黑" panose="020B0503020204020204" pitchFamily="34" charset="-122"/>
                <a:sym typeface="Arial" panose="020B0604020202020204" pitchFamily="34" charset="0"/>
              </a:rPr>
              <a:t>校园论坛小程序项目汇报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descr="常用素材11"/>
          <p:cNvPicPr>
            <a:picLocks noChangeAspect="1"/>
          </p:cNvPicPr>
          <p:nvPr/>
        </p:nvPicPr>
        <p:blipFill>
          <a:blip r:embed="rId1"/>
          <a:stretch>
            <a:fillRect/>
          </a:stretch>
        </p:blipFill>
        <p:spPr>
          <a:xfrm>
            <a:off x="3521075" y="141605"/>
            <a:ext cx="2329200" cy="232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2031325" cy="1077218"/>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项目计划</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405994" y="165928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 name="TextBox 30"/>
          <p:cNvSpPr txBox="1"/>
          <p:nvPr/>
        </p:nvSpPr>
        <p:spPr>
          <a:xfrm>
            <a:off x="4534304" y="2746099"/>
            <a:ext cx="147779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项目范围管理</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32"/>
          <p:cNvSpPr txBox="1"/>
          <p:nvPr/>
        </p:nvSpPr>
        <p:spPr>
          <a:xfrm>
            <a:off x="5881917" y="2746099"/>
            <a:ext cx="1829960"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项目成本管理</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4" name="TextBox 33"/>
          <p:cNvSpPr txBox="1"/>
          <p:nvPr/>
        </p:nvSpPr>
        <p:spPr>
          <a:xfrm>
            <a:off x="4534303" y="3058905"/>
            <a:ext cx="1295415"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项目时间管理</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5881916" y="3058906"/>
            <a:ext cx="1795291"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人力资源管理</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0331" y="1897522"/>
            <a:ext cx="688500" cy="64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PROJECT SCOPE MANAGEMENT</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t>项目范围管理</a:t>
            </a:r>
            <a:endParaRPr lang="zh-CN" altLang="en-US" dirty="0"/>
          </a:p>
        </p:txBody>
      </p:sp>
      <p:sp>
        <p:nvSpPr>
          <p:cNvPr id="5" name="文本框 4"/>
          <p:cNvSpPr txBox="1"/>
          <p:nvPr/>
        </p:nvSpPr>
        <p:spPr>
          <a:xfrm>
            <a:off x="395698" y="799158"/>
            <a:ext cx="710451" cy="369332"/>
          </a:xfrm>
          <a:prstGeom prst="rect">
            <a:avLst/>
          </a:prstGeom>
          <a:noFill/>
        </p:spPr>
        <p:txBody>
          <a:bodyPr wrap="none" rtlCol="0">
            <a:spAutoFit/>
          </a:bodyPr>
          <a:lstStyle/>
          <a:p>
            <a:r>
              <a:rPr lang="en-US" altLang="zh-CN" dirty="0"/>
              <a:t>WBS</a:t>
            </a:r>
            <a:endParaRPr lang="en-US" altLang="zh-CN" dirty="0"/>
          </a:p>
        </p:txBody>
      </p:sp>
      <p:pic>
        <p:nvPicPr>
          <p:cNvPr id="11" name="图片 10"/>
          <p:cNvPicPr>
            <a:picLocks noChangeAspect="1"/>
          </p:cNvPicPr>
          <p:nvPr/>
        </p:nvPicPr>
        <p:blipFill>
          <a:blip r:embed="rId1"/>
          <a:stretch>
            <a:fillRect/>
          </a:stretch>
        </p:blipFill>
        <p:spPr>
          <a:xfrm>
            <a:off x="0" y="1565760"/>
            <a:ext cx="9144000" cy="2011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PROJECT SCOPE MANAGEMENT</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t>项目范围管理</a:t>
            </a:r>
            <a:endParaRPr lang="zh-CN" altLang="en-US" dirty="0"/>
          </a:p>
        </p:txBody>
      </p:sp>
      <p:sp>
        <p:nvSpPr>
          <p:cNvPr id="5" name="文本框 4"/>
          <p:cNvSpPr txBox="1"/>
          <p:nvPr/>
        </p:nvSpPr>
        <p:spPr>
          <a:xfrm>
            <a:off x="395698" y="799158"/>
            <a:ext cx="2351926" cy="369332"/>
          </a:xfrm>
          <a:prstGeom prst="rect">
            <a:avLst/>
          </a:prstGeom>
          <a:noFill/>
        </p:spPr>
        <p:txBody>
          <a:bodyPr wrap="none" rtlCol="0">
            <a:spAutoFit/>
          </a:bodyPr>
          <a:lstStyle/>
          <a:p>
            <a:r>
              <a:rPr lang="zh-CN" altLang="en-US" dirty="0"/>
              <a:t>在</a:t>
            </a:r>
            <a:r>
              <a:rPr lang="en-US" altLang="zh-CN" dirty="0"/>
              <a:t>Project</a:t>
            </a:r>
            <a:r>
              <a:rPr lang="zh-CN" altLang="en-US" dirty="0"/>
              <a:t>用设置</a:t>
            </a:r>
            <a:r>
              <a:rPr lang="en-US" altLang="zh-CN" dirty="0"/>
              <a:t>WBS</a:t>
            </a:r>
            <a:endParaRPr lang="en-US" altLang="zh-CN" dirty="0"/>
          </a:p>
        </p:txBody>
      </p:sp>
      <p:pic>
        <p:nvPicPr>
          <p:cNvPr id="13" name="图片 12"/>
          <p:cNvPicPr>
            <a:picLocks noChangeAspect="1"/>
          </p:cNvPicPr>
          <p:nvPr/>
        </p:nvPicPr>
        <p:blipFill>
          <a:blip r:embed="rId1"/>
          <a:stretch>
            <a:fillRect/>
          </a:stretch>
        </p:blipFill>
        <p:spPr>
          <a:xfrm>
            <a:off x="1170484" y="1266663"/>
            <a:ext cx="3356513" cy="2058444"/>
          </a:xfrm>
          <a:prstGeom prst="rect">
            <a:avLst/>
          </a:prstGeom>
        </p:spPr>
      </p:pic>
      <p:pic>
        <p:nvPicPr>
          <p:cNvPr id="15" name="图片 14"/>
          <p:cNvPicPr>
            <a:picLocks noChangeAspect="1"/>
          </p:cNvPicPr>
          <p:nvPr/>
        </p:nvPicPr>
        <p:blipFill>
          <a:blip r:embed="rId2"/>
          <a:stretch>
            <a:fillRect/>
          </a:stretch>
        </p:blipFill>
        <p:spPr>
          <a:xfrm>
            <a:off x="5585022" y="681624"/>
            <a:ext cx="1552149" cy="42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PROJECT TIME MANAGEMENT</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项目时间管理</a:t>
            </a:r>
            <a:endParaRPr lang="zh-CN" altLang="en-US" dirty="0"/>
          </a:p>
        </p:txBody>
      </p:sp>
      <p:grpSp>
        <p:nvGrpSpPr>
          <p:cNvPr id="35" name="Group 21"/>
          <p:cNvGrpSpPr/>
          <p:nvPr/>
        </p:nvGrpSpPr>
        <p:grpSpPr bwMode="auto">
          <a:xfrm>
            <a:off x="2082290" y="1322239"/>
            <a:ext cx="3981821" cy="3435881"/>
            <a:chOff x="1429" y="1117"/>
            <a:chExt cx="2443" cy="2844"/>
          </a:xfrm>
        </p:grpSpPr>
        <p:grpSp>
          <p:nvGrpSpPr>
            <p:cNvPr id="36" name="Group 15"/>
            <p:cNvGrpSpPr/>
            <p:nvPr/>
          </p:nvGrpSpPr>
          <p:grpSpPr bwMode="auto">
            <a:xfrm>
              <a:off x="1429" y="1117"/>
              <a:ext cx="2443" cy="2844"/>
              <a:chOff x="1429" y="1117"/>
              <a:chExt cx="2443" cy="2844"/>
            </a:xfrm>
          </p:grpSpPr>
          <p:grpSp>
            <p:nvGrpSpPr>
              <p:cNvPr id="42" name="Group 9"/>
              <p:cNvGrpSpPr/>
              <p:nvPr/>
            </p:nvGrpSpPr>
            <p:grpSpPr bwMode="auto">
              <a:xfrm>
                <a:off x="1429" y="1117"/>
                <a:ext cx="2443" cy="2844"/>
                <a:chOff x="1332" y="981"/>
                <a:chExt cx="2443" cy="2844"/>
              </a:xfrm>
            </p:grpSpPr>
            <p:pic>
              <p:nvPicPr>
                <p:cNvPr id="48" name="Picture 8" descr="未标题-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2" y="993"/>
                  <a:ext cx="2443"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7"/>
                <p:cNvSpPr/>
                <p:nvPr/>
              </p:nvSpPr>
              <p:spPr bwMode="auto">
                <a:xfrm>
                  <a:off x="2018" y="981"/>
                  <a:ext cx="1755" cy="2818"/>
                </a:xfrm>
                <a:custGeom>
                  <a:avLst/>
                  <a:gdLst>
                    <a:gd name="T0" fmla="*/ 204943 w 528"/>
                    <a:gd name="T1" fmla="*/ 293029 h 848"/>
                    <a:gd name="T2" fmla="*/ 188712 w 528"/>
                    <a:gd name="T3" fmla="*/ 293029 h 848"/>
                    <a:gd name="T4" fmla="*/ 164295 w 528"/>
                    <a:gd name="T5" fmla="*/ 260585 h 848"/>
                    <a:gd name="T6" fmla="*/ 164295 w 528"/>
                    <a:gd name="T7" fmla="*/ 239161 h 848"/>
                    <a:gd name="T8" fmla="*/ 152100 w 528"/>
                    <a:gd name="T9" fmla="*/ 227301 h 848"/>
                    <a:gd name="T10" fmla="*/ 130621 w 528"/>
                    <a:gd name="T11" fmla="*/ 227301 h 848"/>
                    <a:gd name="T12" fmla="*/ 131097 w 528"/>
                    <a:gd name="T13" fmla="*/ 226935 h 848"/>
                    <a:gd name="T14" fmla="*/ 97755 w 528"/>
                    <a:gd name="T15" fmla="*/ 178278 h 848"/>
                    <a:gd name="T16" fmla="*/ 97389 w 528"/>
                    <a:gd name="T17" fmla="*/ 178644 h 848"/>
                    <a:gd name="T18" fmla="*/ 97389 w 528"/>
                    <a:gd name="T19" fmla="*/ 177903 h 848"/>
                    <a:gd name="T20" fmla="*/ 97755 w 528"/>
                    <a:gd name="T21" fmla="*/ 178278 h 848"/>
                    <a:gd name="T22" fmla="*/ 137924 w 528"/>
                    <a:gd name="T23" fmla="*/ 129611 h 848"/>
                    <a:gd name="T24" fmla="*/ 169178 w 528"/>
                    <a:gd name="T25" fmla="*/ 129611 h 848"/>
                    <a:gd name="T26" fmla="*/ 178947 w 528"/>
                    <a:gd name="T27" fmla="*/ 120004 h 848"/>
                    <a:gd name="T28" fmla="*/ 178947 w 528"/>
                    <a:gd name="T29" fmla="*/ 57909 h 848"/>
                    <a:gd name="T30" fmla="*/ 169178 w 528"/>
                    <a:gd name="T31" fmla="*/ 48182 h 848"/>
                    <a:gd name="T32" fmla="*/ 137924 w 528"/>
                    <a:gd name="T33" fmla="*/ 48182 h 848"/>
                    <a:gd name="T34" fmla="*/ 137924 w 528"/>
                    <a:gd name="T35" fmla="*/ 47816 h 848"/>
                    <a:gd name="T36" fmla="*/ 96914 w 528"/>
                    <a:gd name="T37" fmla="*/ 23887 h 848"/>
                    <a:gd name="T38" fmla="*/ 96914 w 528"/>
                    <a:gd name="T39" fmla="*/ 8547 h 848"/>
                    <a:gd name="T40" fmla="*/ 88505 w 528"/>
                    <a:gd name="T41" fmla="*/ 0 h 848"/>
                    <a:gd name="T42" fmla="*/ 57616 w 528"/>
                    <a:gd name="T43" fmla="*/ 0 h 848"/>
                    <a:gd name="T44" fmla="*/ 49064 w 528"/>
                    <a:gd name="T45" fmla="*/ 8547 h 848"/>
                    <a:gd name="T46" fmla="*/ 49064 w 528"/>
                    <a:gd name="T47" fmla="*/ 39269 h 848"/>
                    <a:gd name="T48" fmla="*/ 57616 w 528"/>
                    <a:gd name="T49" fmla="*/ 47816 h 848"/>
                    <a:gd name="T50" fmla="*/ 73481 w 528"/>
                    <a:gd name="T51" fmla="*/ 47816 h 848"/>
                    <a:gd name="T52" fmla="*/ 73005 w 528"/>
                    <a:gd name="T53" fmla="*/ 48182 h 848"/>
                    <a:gd name="T54" fmla="*/ 96914 w 528"/>
                    <a:gd name="T55" fmla="*/ 89139 h 848"/>
                    <a:gd name="T56" fmla="*/ 97389 w 528"/>
                    <a:gd name="T57" fmla="*/ 88777 h 848"/>
                    <a:gd name="T58" fmla="*/ 97389 w 528"/>
                    <a:gd name="T59" fmla="*/ 89139 h 848"/>
                    <a:gd name="T60" fmla="*/ 96914 w 528"/>
                    <a:gd name="T61" fmla="*/ 89139 h 848"/>
                    <a:gd name="T62" fmla="*/ 48688 w 528"/>
                    <a:gd name="T63" fmla="*/ 129611 h 848"/>
                    <a:gd name="T64" fmla="*/ 11348 w 528"/>
                    <a:gd name="T65" fmla="*/ 129611 h 848"/>
                    <a:gd name="T66" fmla="*/ 0 w 528"/>
                    <a:gd name="T67" fmla="*/ 140986 h 848"/>
                    <a:gd name="T68" fmla="*/ 0 w 528"/>
                    <a:gd name="T69" fmla="*/ 215228 h 848"/>
                    <a:gd name="T70" fmla="*/ 11348 w 528"/>
                    <a:gd name="T71" fmla="*/ 226935 h 848"/>
                    <a:gd name="T72" fmla="*/ 48688 w 528"/>
                    <a:gd name="T73" fmla="*/ 226935 h 848"/>
                    <a:gd name="T74" fmla="*/ 97389 w 528"/>
                    <a:gd name="T75" fmla="*/ 260585 h 848"/>
                    <a:gd name="T76" fmla="*/ 97755 w 528"/>
                    <a:gd name="T77" fmla="*/ 260110 h 848"/>
                    <a:gd name="T78" fmla="*/ 97755 w 528"/>
                    <a:gd name="T79" fmla="*/ 281687 h 848"/>
                    <a:gd name="T80" fmla="*/ 109508 w 528"/>
                    <a:gd name="T81" fmla="*/ 293767 h 848"/>
                    <a:gd name="T82" fmla="*/ 131097 w 528"/>
                    <a:gd name="T83" fmla="*/ 293767 h 848"/>
                    <a:gd name="T84" fmla="*/ 163554 w 528"/>
                    <a:gd name="T85" fmla="*/ 318162 h 848"/>
                    <a:gd name="T86" fmla="*/ 163554 w 528"/>
                    <a:gd name="T87" fmla="*/ 334385 h 848"/>
                    <a:gd name="T88" fmla="*/ 172482 w 528"/>
                    <a:gd name="T89" fmla="*/ 343673 h 848"/>
                    <a:gd name="T90" fmla="*/ 204943 w 528"/>
                    <a:gd name="T91" fmla="*/ 343673 h 848"/>
                    <a:gd name="T92" fmla="*/ 214200 w 528"/>
                    <a:gd name="T93" fmla="*/ 334385 h 848"/>
                    <a:gd name="T94" fmla="*/ 214200 w 528"/>
                    <a:gd name="T95" fmla="*/ 301951 h 848"/>
                    <a:gd name="T96" fmla="*/ 204943 w 528"/>
                    <a:gd name="T97" fmla="*/ 293029 h 8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8" h="848">
                      <a:moveTo>
                        <a:pt x="505" y="723"/>
                      </a:moveTo>
                      <a:cubicBezTo>
                        <a:pt x="465" y="723"/>
                        <a:pt x="465" y="723"/>
                        <a:pt x="465" y="723"/>
                      </a:cubicBezTo>
                      <a:cubicBezTo>
                        <a:pt x="405" y="723"/>
                        <a:pt x="405" y="723"/>
                        <a:pt x="405" y="643"/>
                      </a:cubicBezTo>
                      <a:cubicBezTo>
                        <a:pt x="405" y="590"/>
                        <a:pt x="405" y="590"/>
                        <a:pt x="405" y="590"/>
                      </a:cubicBezTo>
                      <a:cubicBezTo>
                        <a:pt x="405" y="574"/>
                        <a:pt x="391" y="561"/>
                        <a:pt x="375" y="561"/>
                      </a:cubicBezTo>
                      <a:cubicBezTo>
                        <a:pt x="322" y="561"/>
                        <a:pt x="322" y="561"/>
                        <a:pt x="322" y="561"/>
                      </a:cubicBezTo>
                      <a:cubicBezTo>
                        <a:pt x="323" y="560"/>
                        <a:pt x="323" y="560"/>
                        <a:pt x="323" y="560"/>
                      </a:cubicBezTo>
                      <a:cubicBezTo>
                        <a:pt x="244" y="560"/>
                        <a:pt x="241" y="555"/>
                        <a:pt x="241" y="440"/>
                      </a:cubicBezTo>
                      <a:cubicBezTo>
                        <a:pt x="240" y="441"/>
                        <a:pt x="240" y="441"/>
                        <a:pt x="240" y="441"/>
                      </a:cubicBezTo>
                      <a:cubicBezTo>
                        <a:pt x="240" y="439"/>
                        <a:pt x="240" y="439"/>
                        <a:pt x="240" y="439"/>
                      </a:cubicBezTo>
                      <a:cubicBezTo>
                        <a:pt x="241" y="440"/>
                        <a:pt x="241" y="440"/>
                        <a:pt x="241" y="440"/>
                      </a:cubicBezTo>
                      <a:cubicBezTo>
                        <a:pt x="241" y="320"/>
                        <a:pt x="241" y="320"/>
                        <a:pt x="340" y="320"/>
                      </a:cubicBezTo>
                      <a:cubicBezTo>
                        <a:pt x="417" y="320"/>
                        <a:pt x="417" y="320"/>
                        <a:pt x="417" y="320"/>
                      </a:cubicBezTo>
                      <a:cubicBezTo>
                        <a:pt x="430" y="320"/>
                        <a:pt x="441" y="309"/>
                        <a:pt x="441" y="296"/>
                      </a:cubicBezTo>
                      <a:cubicBezTo>
                        <a:pt x="441" y="143"/>
                        <a:pt x="441" y="143"/>
                        <a:pt x="441" y="143"/>
                      </a:cubicBezTo>
                      <a:cubicBezTo>
                        <a:pt x="441" y="130"/>
                        <a:pt x="430" y="119"/>
                        <a:pt x="417" y="119"/>
                      </a:cubicBezTo>
                      <a:cubicBezTo>
                        <a:pt x="340" y="119"/>
                        <a:pt x="340" y="119"/>
                        <a:pt x="340" y="119"/>
                      </a:cubicBezTo>
                      <a:cubicBezTo>
                        <a:pt x="340" y="118"/>
                        <a:pt x="340" y="118"/>
                        <a:pt x="340" y="118"/>
                      </a:cubicBezTo>
                      <a:cubicBezTo>
                        <a:pt x="239" y="118"/>
                        <a:pt x="239" y="118"/>
                        <a:pt x="239" y="59"/>
                      </a:cubicBezTo>
                      <a:cubicBezTo>
                        <a:pt x="239" y="21"/>
                        <a:pt x="239" y="21"/>
                        <a:pt x="239" y="21"/>
                      </a:cubicBezTo>
                      <a:cubicBezTo>
                        <a:pt x="239" y="10"/>
                        <a:pt x="230" y="0"/>
                        <a:pt x="218" y="0"/>
                      </a:cubicBezTo>
                      <a:cubicBezTo>
                        <a:pt x="142" y="0"/>
                        <a:pt x="142" y="0"/>
                        <a:pt x="142" y="0"/>
                      </a:cubicBezTo>
                      <a:cubicBezTo>
                        <a:pt x="130" y="0"/>
                        <a:pt x="121" y="10"/>
                        <a:pt x="121" y="21"/>
                      </a:cubicBezTo>
                      <a:cubicBezTo>
                        <a:pt x="121" y="97"/>
                        <a:pt x="121" y="97"/>
                        <a:pt x="121" y="97"/>
                      </a:cubicBezTo>
                      <a:cubicBezTo>
                        <a:pt x="121" y="109"/>
                        <a:pt x="130" y="118"/>
                        <a:pt x="142" y="118"/>
                      </a:cubicBezTo>
                      <a:cubicBezTo>
                        <a:pt x="181" y="118"/>
                        <a:pt x="181" y="118"/>
                        <a:pt x="181" y="118"/>
                      </a:cubicBezTo>
                      <a:cubicBezTo>
                        <a:pt x="180" y="119"/>
                        <a:pt x="180" y="119"/>
                        <a:pt x="180" y="119"/>
                      </a:cubicBezTo>
                      <a:cubicBezTo>
                        <a:pt x="239" y="119"/>
                        <a:pt x="239" y="119"/>
                        <a:pt x="239" y="220"/>
                      </a:cubicBezTo>
                      <a:cubicBezTo>
                        <a:pt x="240" y="219"/>
                        <a:pt x="240" y="219"/>
                        <a:pt x="240" y="219"/>
                      </a:cubicBezTo>
                      <a:cubicBezTo>
                        <a:pt x="240" y="220"/>
                        <a:pt x="240" y="220"/>
                        <a:pt x="240" y="220"/>
                      </a:cubicBezTo>
                      <a:cubicBezTo>
                        <a:pt x="239" y="220"/>
                        <a:pt x="239" y="220"/>
                        <a:pt x="239" y="220"/>
                      </a:cubicBezTo>
                      <a:cubicBezTo>
                        <a:pt x="239" y="320"/>
                        <a:pt x="239" y="320"/>
                        <a:pt x="120" y="320"/>
                      </a:cubicBezTo>
                      <a:cubicBezTo>
                        <a:pt x="28" y="320"/>
                        <a:pt x="28" y="320"/>
                        <a:pt x="28" y="320"/>
                      </a:cubicBezTo>
                      <a:cubicBezTo>
                        <a:pt x="13" y="320"/>
                        <a:pt x="0" y="333"/>
                        <a:pt x="0" y="348"/>
                      </a:cubicBezTo>
                      <a:cubicBezTo>
                        <a:pt x="0" y="531"/>
                        <a:pt x="0" y="531"/>
                        <a:pt x="0" y="531"/>
                      </a:cubicBezTo>
                      <a:cubicBezTo>
                        <a:pt x="0" y="547"/>
                        <a:pt x="13" y="560"/>
                        <a:pt x="28" y="560"/>
                      </a:cubicBezTo>
                      <a:cubicBezTo>
                        <a:pt x="120" y="560"/>
                        <a:pt x="120" y="560"/>
                        <a:pt x="120" y="560"/>
                      </a:cubicBezTo>
                      <a:cubicBezTo>
                        <a:pt x="224" y="560"/>
                        <a:pt x="240" y="571"/>
                        <a:pt x="240" y="643"/>
                      </a:cubicBezTo>
                      <a:cubicBezTo>
                        <a:pt x="241" y="642"/>
                        <a:pt x="241" y="642"/>
                        <a:pt x="241" y="642"/>
                      </a:cubicBezTo>
                      <a:cubicBezTo>
                        <a:pt x="241" y="695"/>
                        <a:pt x="241" y="695"/>
                        <a:pt x="241" y="695"/>
                      </a:cubicBezTo>
                      <a:cubicBezTo>
                        <a:pt x="241" y="711"/>
                        <a:pt x="254" y="725"/>
                        <a:pt x="270" y="725"/>
                      </a:cubicBezTo>
                      <a:cubicBezTo>
                        <a:pt x="323" y="725"/>
                        <a:pt x="323" y="725"/>
                        <a:pt x="323" y="725"/>
                      </a:cubicBezTo>
                      <a:cubicBezTo>
                        <a:pt x="403" y="725"/>
                        <a:pt x="403" y="725"/>
                        <a:pt x="403" y="785"/>
                      </a:cubicBezTo>
                      <a:cubicBezTo>
                        <a:pt x="403" y="825"/>
                        <a:pt x="403" y="825"/>
                        <a:pt x="403" y="825"/>
                      </a:cubicBezTo>
                      <a:cubicBezTo>
                        <a:pt x="403" y="838"/>
                        <a:pt x="413" y="848"/>
                        <a:pt x="425" y="848"/>
                      </a:cubicBezTo>
                      <a:cubicBezTo>
                        <a:pt x="505" y="848"/>
                        <a:pt x="505" y="848"/>
                        <a:pt x="505" y="848"/>
                      </a:cubicBezTo>
                      <a:cubicBezTo>
                        <a:pt x="518" y="848"/>
                        <a:pt x="528" y="838"/>
                        <a:pt x="528" y="825"/>
                      </a:cubicBezTo>
                      <a:cubicBezTo>
                        <a:pt x="528" y="745"/>
                        <a:pt x="528" y="745"/>
                        <a:pt x="528" y="745"/>
                      </a:cubicBezTo>
                      <a:cubicBezTo>
                        <a:pt x="528" y="733"/>
                        <a:pt x="518" y="723"/>
                        <a:pt x="505" y="723"/>
                      </a:cubicBezTo>
                      <a:close/>
                    </a:path>
                  </a:pathLst>
                </a:custGeom>
                <a:gradFill rotWithShape="1">
                  <a:gsLst>
                    <a:gs pos="0">
                      <a:srgbClr val="909090">
                        <a:alpha val="51999"/>
                      </a:srgbClr>
                    </a:gs>
                    <a:gs pos="100000">
                      <a:srgbClr val="6F6F6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15">
                    <a:solidFill>
                      <a:schemeClr val="accent1"/>
                    </a:solidFill>
                    <a:cs typeface="+mn-ea"/>
                    <a:sym typeface="+mn-lt"/>
                  </a:endParaRPr>
                </a:p>
              </p:txBody>
            </p:sp>
          </p:grpSp>
          <p:sp>
            <p:nvSpPr>
              <p:cNvPr id="43" name="AutoShape 10"/>
              <p:cNvSpPr>
                <a:spLocks noChangeArrowheads="1"/>
              </p:cNvSpPr>
              <p:nvPr/>
            </p:nvSpPr>
            <p:spPr bwMode="auto">
              <a:xfrm>
                <a:off x="2556" y="1156"/>
                <a:ext cx="318" cy="318"/>
              </a:xfrm>
              <a:prstGeom prst="roundRect">
                <a:avLst>
                  <a:gd name="adj" fmla="val 16667"/>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4" name="AutoShape 11"/>
              <p:cNvSpPr>
                <a:spLocks noChangeArrowheads="1"/>
              </p:cNvSpPr>
              <p:nvPr/>
            </p:nvSpPr>
            <p:spPr bwMode="auto">
              <a:xfrm>
                <a:off x="2953" y="1552"/>
                <a:ext cx="589" cy="589"/>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5" name="AutoShape 12"/>
              <p:cNvSpPr>
                <a:spLocks noChangeArrowheads="1"/>
              </p:cNvSpPr>
              <p:nvPr/>
            </p:nvSpPr>
            <p:spPr bwMode="auto">
              <a:xfrm>
                <a:off x="2158" y="2221"/>
                <a:ext cx="716" cy="716"/>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6" name="AutoShape 13"/>
              <p:cNvSpPr>
                <a:spLocks noChangeArrowheads="1"/>
              </p:cNvSpPr>
              <p:nvPr/>
            </p:nvSpPr>
            <p:spPr bwMode="auto">
              <a:xfrm>
                <a:off x="2955" y="3016"/>
                <a:ext cx="460" cy="460"/>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7" name="AutoShape 14"/>
              <p:cNvSpPr>
                <a:spLocks noChangeArrowheads="1"/>
              </p:cNvSpPr>
              <p:nvPr/>
            </p:nvSpPr>
            <p:spPr bwMode="auto">
              <a:xfrm>
                <a:off x="3488" y="3554"/>
                <a:ext cx="345" cy="345"/>
              </a:xfrm>
              <a:prstGeom prst="roundRect">
                <a:avLst>
                  <a:gd name="adj" fmla="val 16667"/>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grpSp>
        <p:sp>
          <p:nvSpPr>
            <p:cNvPr id="37" name="Text Box 16"/>
            <p:cNvSpPr txBox="1">
              <a:spLocks noChangeArrowheads="1"/>
            </p:cNvSpPr>
            <p:nvPr/>
          </p:nvSpPr>
          <p:spPr bwMode="auto">
            <a:xfrm>
              <a:off x="2572" y="1184"/>
              <a:ext cx="324"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01</a:t>
              </a:r>
              <a:endPar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endParaRPr>
            </a:p>
          </p:txBody>
        </p:sp>
        <p:sp>
          <p:nvSpPr>
            <p:cNvPr id="38" name="Text Box 17"/>
            <p:cNvSpPr txBox="1">
              <a:spLocks noChangeArrowheads="1"/>
            </p:cNvSpPr>
            <p:nvPr/>
          </p:nvSpPr>
          <p:spPr bwMode="auto">
            <a:xfrm>
              <a:off x="3021" y="1627"/>
              <a:ext cx="402"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3300" dirty="0">
                  <a:solidFill>
                    <a:schemeClr val="accent1"/>
                  </a:solidFill>
                  <a:effectLst>
                    <a:innerShdw blurRad="114300" dist="127000" dir="16200000">
                      <a:prstClr val="black">
                        <a:alpha val="30000"/>
                      </a:prstClr>
                    </a:innerShdw>
                  </a:effectLst>
                  <a:latin typeface="+mn-lt"/>
                  <a:ea typeface="+mn-ea"/>
                  <a:cs typeface="+mn-ea"/>
                  <a:sym typeface="+mn-lt"/>
                </a:rPr>
                <a:t>02</a:t>
              </a:r>
              <a:endParaRPr lang="en-US" altLang="zh-CN" sz="3300" dirty="0">
                <a:solidFill>
                  <a:schemeClr val="accent1"/>
                </a:solidFill>
                <a:effectLst>
                  <a:innerShdw blurRad="114300" dist="127000" dir="16200000">
                    <a:prstClr val="black">
                      <a:alpha val="30000"/>
                    </a:prstClr>
                  </a:innerShdw>
                </a:effectLst>
                <a:latin typeface="+mn-lt"/>
                <a:ea typeface="+mn-ea"/>
                <a:cs typeface="+mn-ea"/>
                <a:sym typeface="+mn-lt"/>
              </a:endParaRPr>
            </a:p>
          </p:txBody>
        </p:sp>
        <p:sp>
          <p:nvSpPr>
            <p:cNvPr id="39" name="Text Box 18"/>
            <p:cNvSpPr txBox="1">
              <a:spLocks noChangeArrowheads="1"/>
            </p:cNvSpPr>
            <p:nvPr/>
          </p:nvSpPr>
          <p:spPr bwMode="auto">
            <a:xfrm>
              <a:off x="2239" y="2295"/>
              <a:ext cx="467"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4050" dirty="0">
                  <a:solidFill>
                    <a:schemeClr val="accent1"/>
                  </a:solidFill>
                  <a:effectLst>
                    <a:innerShdw blurRad="114300" dist="127000" dir="16200000">
                      <a:prstClr val="black">
                        <a:alpha val="30000"/>
                      </a:prstClr>
                    </a:innerShdw>
                  </a:effectLst>
                  <a:latin typeface="+mn-lt"/>
                  <a:ea typeface="+mn-ea"/>
                  <a:cs typeface="+mn-ea"/>
                  <a:sym typeface="+mn-lt"/>
                </a:rPr>
                <a:t>03</a:t>
              </a:r>
              <a:endParaRPr lang="en-US" altLang="zh-CN" sz="4050" dirty="0">
                <a:solidFill>
                  <a:schemeClr val="accent1"/>
                </a:solidFill>
                <a:effectLst>
                  <a:innerShdw blurRad="114300" dist="127000" dir="16200000">
                    <a:prstClr val="black">
                      <a:alpha val="30000"/>
                    </a:prstClr>
                  </a:innerShdw>
                </a:effectLst>
                <a:latin typeface="+mn-lt"/>
                <a:ea typeface="+mn-ea"/>
                <a:cs typeface="+mn-ea"/>
                <a:sym typeface="+mn-lt"/>
              </a:endParaRPr>
            </a:p>
          </p:txBody>
        </p:sp>
        <p:sp>
          <p:nvSpPr>
            <p:cNvPr id="40" name="Text Box 19"/>
            <p:cNvSpPr txBox="1">
              <a:spLocks noChangeArrowheads="1"/>
            </p:cNvSpPr>
            <p:nvPr/>
          </p:nvSpPr>
          <p:spPr bwMode="auto">
            <a:xfrm>
              <a:off x="3056" y="3065"/>
              <a:ext cx="324"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04</a:t>
              </a:r>
              <a:endPar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endParaRPr>
            </a:p>
          </p:txBody>
        </p:sp>
        <p:sp>
          <p:nvSpPr>
            <p:cNvPr id="41" name="Text Box 20"/>
            <p:cNvSpPr txBox="1">
              <a:spLocks noChangeArrowheads="1"/>
            </p:cNvSpPr>
            <p:nvPr/>
          </p:nvSpPr>
          <p:spPr bwMode="auto">
            <a:xfrm>
              <a:off x="3524" y="3574"/>
              <a:ext cx="324"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05</a:t>
              </a:r>
              <a:endPar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endParaRPr>
            </a:p>
          </p:txBody>
        </p:sp>
      </p:grpSp>
      <p:grpSp>
        <p:nvGrpSpPr>
          <p:cNvPr id="50" name="Group 32"/>
          <p:cNvGrpSpPr/>
          <p:nvPr/>
        </p:nvGrpSpPr>
        <p:grpSpPr bwMode="auto">
          <a:xfrm>
            <a:off x="4473338" y="1266663"/>
            <a:ext cx="3178287" cy="575062"/>
            <a:chOff x="2971" y="1298"/>
            <a:chExt cx="1950" cy="476"/>
          </a:xfrm>
        </p:grpSpPr>
        <p:sp>
          <p:nvSpPr>
            <p:cNvPr id="51" name="Line 24"/>
            <p:cNvSpPr>
              <a:spLocks noChangeShapeType="1"/>
            </p:cNvSpPr>
            <p:nvPr/>
          </p:nvSpPr>
          <p:spPr bwMode="auto">
            <a:xfrm flipH="1" flipV="1">
              <a:off x="2971" y="1549"/>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52" name="Group 31"/>
            <p:cNvGrpSpPr/>
            <p:nvPr/>
          </p:nvGrpSpPr>
          <p:grpSpPr bwMode="auto">
            <a:xfrm>
              <a:off x="3804" y="1298"/>
              <a:ext cx="1117" cy="476"/>
              <a:chOff x="3804" y="1298"/>
              <a:chExt cx="1117" cy="476"/>
            </a:xfrm>
          </p:grpSpPr>
          <p:sp>
            <p:nvSpPr>
              <p:cNvPr id="53" name="Text Box 25"/>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015" dirty="0">
                    <a:effectLst>
                      <a:outerShdw blurRad="38100" dist="38100" dir="2700000" algn="tl">
                        <a:srgbClr val="C0C0C0"/>
                      </a:outerShdw>
                    </a:effectLst>
                    <a:latin typeface="+mn-lt"/>
                    <a:ea typeface="+mn-ea"/>
                    <a:cs typeface="+mn-ea"/>
                    <a:sym typeface="+mn-lt"/>
                  </a:rPr>
                  <a:t>11</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3</a:t>
                </a:r>
                <a:r>
                  <a:rPr lang="zh-CN" altLang="en-US" sz="1015" dirty="0">
                    <a:effectLst>
                      <a:outerShdw blurRad="38100" dist="38100" dir="2700000" algn="tl">
                        <a:srgbClr val="C0C0C0"/>
                      </a:outerShdw>
                    </a:effectLst>
                    <a:latin typeface="+mn-lt"/>
                    <a:ea typeface="+mn-ea"/>
                    <a:cs typeface="+mn-ea"/>
                    <a:sym typeface="+mn-lt"/>
                  </a:rPr>
                  <a:t>日</a:t>
                </a:r>
                <a:r>
                  <a:rPr lang="en-US" altLang="zh-CN" sz="1015" dirty="0">
                    <a:effectLst>
                      <a:outerShdw blurRad="38100" dist="38100" dir="2700000" algn="tl">
                        <a:srgbClr val="C0C0C0"/>
                      </a:outerShdw>
                    </a:effectLst>
                    <a:latin typeface="+mn-lt"/>
                    <a:ea typeface="+mn-ea"/>
                    <a:cs typeface="+mn-ea"/>
                    <a:sym typeface="+mn-lt"/>
                  </a:rPr>
                  <a:t>-11</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5</a:t>
                </a:r>
                <a:r>
                  <a:rPr lang="zh-CN" altLang="en-US" sz="1015" dirty="0">
                    <a:effectLst>
                      <a:outerShdw blurRad="38100" dist="38100" dir="2700000" algn="tl">
                        <a:srgbClr val="C0C0C0"/>
                      </a:outerShdw>
                    </a:effectLst>
                    <a:latin typeface="+mn-lt"/>
                    <a:ea typeface="+mn-ea"/>
                    <a:cs typeface="+mn-ea"/>
                    <a:sym typeface="+mn-lt"/>
                  </a:rPr>
                  <a:t>日</a:t>
                </a:r>
                <a:endParaRPr lang="zh-CN" altLang="en-US" sz="1015" dirty="0">
                  <a:effectLst>
                    <a:outerShdw blurRad="38100" dist="38100" dir="2700000" algn="tl">
                      <a:srgbClr val="C0C0C0"/>
                    </a:outerShdw>
                  </a:effectLst>
                  <a:latin typeface="+mn-lt"/>
                  <a:ea typeface="+mn-ea"/>
                  <a:cs typeface="+mn-ea"/>
                  <a:sym typeface="+mn-lt"/>
                </a:endParaRPr>
              </a:p>
            </p:txBody>
          </p:sp>
          <p:sp>
            <p:nvSpPr>
              <p:cNvPr id="54" name="Rectangle 28"/>
              <p:cNvSpPr>
                <a:spLocks noChangeArrowheads="1"/>
              </p:cNvSpPr>
              <p:nvPr/>
            </p:nvSpPr>
            <p:spPr bwMode="auto">
              <a:xfrm flipH="1">
                <a:off x="3997" y="1553"/>
                <a:ext cx="60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050" dirty="0">
                    <a:cs typeface="+mn-ea"/>
                    <a:sym typeface="+mn-lt"/>
                  </a:rPr>
                  <a:t>完成项目启动</a:t>
                </a:r>
                <a:endParaRPr lang="zh-CN" altLang="en-US" sz="1050" dirty="0">
                  <a:cs typeface="+mn-ea"/>
                  <a:sym typeface="+mn-lt"/>
                </a:endParaRPr>
              </a:p>
            </p:txBody>
          </p:sp>
        </p:grpSp>
      </p:grpSp>
      <p:grpSp>
        <p:nvGrpSpPr>
          <p:cNvPr id="55" name="Group 33"/>
          <p:cNvGrpSpPr/>
          <p:nvPr/>
        </p:nvGrpSpPr>
        <p:grpSpPr bwMode="auto">
          <a:xfrm>
            <a:off x="4476597" y="2746605"/>
            <a:ext cx="3338015" cy="768360"/>
            <a:chOff x="2971" y="1298"/>
            <a:chExt cx="2048" cy="636"/>
          </a:xfrm>
        </p:grpSpPr>
        <p:sp>
          <p:nvSpPr>
            <p:cNvPr id="56" name="Line 34"/>
            <p:cNvSpPr>
              <a:spLocks noChangeShapeType="1"/>
            </p:cNvSpPr>
            <p:nvPr/>
          </p:nvSpPr>
          <p:spPr bwMode="auto">
            <a:xfrm flipH="1" flipV="1">
              <a:off x="2971" y="1549"/>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57" name="Group 35"/>
            <p:cNvGrpSpPr/>
            <p:nvPr/>
          </p:nvGrpSpPr>
          <p:grpSpPr bwMode="auto">
            <a:xfrm>
              <a:off x="3804" y="1298"/>
              <a:ext cx="1215" cy="636"/>
              <a:chOff x="3804" y="1298"/>
              <a:chExt cx="1215" cy="636"/>
            </a:xfrm>
          </p:grpSpPr>
          <p:sp>
            <p:nvSpPr>
              <p:cNvPr id="58" name="Text Box 37"/>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015" dirty="0">
                    <a:effectLst>
                      <a:outerShdw blurRad="38100" dist="38100" dir="2700000" algn="tl">
                        <a:srgbClr val="C0C0C0"/>
                      </a:outerShdw>
                    </a:effectLst>
                    <a:latin typeface="+mn-lt"/>
                    <a:ea typeface="+mn-ea"/>
                    <a:cs typeface="+mn-ea"/>
                    <a:sym typeface="+mn-lt"/>
                  </a:rPr>
                  <a:t>12</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10</a:t>
                </a:r>
                <a:r>
                  <a:rPr lang="zh-CN" altLang="en-US" sz="1015" dirty="0">
                    <a:effectLst>
                      <a:outerShdw blurRad="38100" dist="38100" dir="2700000" algn="tl">
                        <a:srgbClr val="C0C0C0"/>
                      </a:outerShdw>
                    </a:effectLst>
                    <a:latin typeface="+mn-lt"/>
                    <a:ea typeface="+mn-ea"/>
                    <a:cs typeface="+mn-ea"/>
                    <a:sym typeface="+mn-lt"/>
                  </a:rPr>
                  <a:t>日</a:t>
                </a:r>
                <a:endParaRPr lang="zh-CN" altLang="en-US" sz="1015" dirty="0">
                  <a:effectLst>
                    <a:outerShdw blurRad="38100" dist="38100" dir="2700000" algn="tl">
                      <a:srgbClr val="C0C0C0"/>
                    </a:outerShdw>
                  </a:effectLst>
                  <a:latin typeface="+mn-lt"/>
                  <a:ea typeface="+mn-ea"/>
                  <a:cs typeface="+mn-ea"/>
                  <a:sym typeface="+mn-lt"/>
                </a:endParaRPr>
              </a:p>
            </p:txBody>
          </p:sp>
          <p:sp>
            <p:nvSpPr>
              <p:cNvPr id="59" name="Rectangle 28"/>
              <p:cNvSpPr>
                <a:spLocks noChangeArrowheads="1"/>
              </p:cNvSpPr>
              <p:nvPr/>
            </p:nvSpPr>
            <p:spPr bwMode="auto">
              <a:xfrm flipH="1">
                <a:off x="3997" y="1553"/>
                <a:ext cx="102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050" dirty="0">
                    <a:cs typeface="+mn-ea"/>
                    <a:sym typeface="+mn-lt"/>
                  </a:rPr>
                  <a:t>完成系统设计的所有任务</a:t>
                </a:r>
                <a:endParaRPr lang="zh-CN" altLang="en-US" sz="1050" dirty="0">
                  <a:cs typeface="+mn-ea"/>
                  <a:sym typeface="+mn-lt"/>
                </a:endParaRPr>
              </a:p>
              <a:p>
                <a:pPr>
                  <a:lnSpc>
                    <a:spcPct val="120000"/>
                  </a:lnSpc>
                </a:pPr>
                <a:r>
                  <a:rPr lang="zh-CN" altLang="en-US" sz="1050" dirty="0">
                    <a:cs typeface="+mn-ea"/>
                    <a:sym typeface="+mn-lt"/>
                  </a:rPr>
                  <a:t>提交系统设计审批报告</a:t>
                </a:r>
                <a:endParaRPr lang="en-US" altLang="zh-CN" sz="1050" dirty="0">
                  <a:cs typeface="+mn-ea"/>
                  <a:sym typeface="+mn-lt"/>
                </a:endParaRPr>
              </a:p>
            </p:txBody>
          </p:sp>
        </p:grpSp>
      </p:grpSp>
      <p:grpSp>
        <p:nvGrpSpPr>
          <p:cNvPr id="60" name="Group 47"/>
          <p:cNvGrpSpPr/>
          <p:nvPr/>
        </p:nvGrpSpPr>
        <p:grpSpPr bwMode="auto">
          <a:xfrm>
            <a:off x="1337429" y="1869512"/>
            <a:ext cx="3178286" cy="768360"/>
            <a:chOff x="975" y="1797"/>
            <a:chExt cx="1950" cy="636"/>
          </a:xfrm>
        </p:grpSpPr>
        <p:sp>
          <p:nvSpPr>
            <p:cNvPr id="61" name="Line 41"/>
            <p:cNvSpPr>
              <a:spLocks noChangeShapeType="1"/>
            </p:cNvSpPr>
            <p:nvPr/>
          </p:nvSpPr>
          <p:spPr bwMode="auto">
            <a:xfrm flipV="1">
              <a:off x="975" y="2048"/>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2" name="Text Box 44"/>
            <p:cNvSpPr txBox="1">
              <a:spLocks noChangeArrowheads="1"/>
            </p:cNvSpPr>
            <p:nvPr/>
          </p:nvSpPr>
          <p:spPr bwMode="auto">
            <a:xfrm>
              <a:off x="1066" y="1797"/>
              <a:ext cx="111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015" dirty="0">
                  <a:effectLst>
                    <a:outerShdw blurRad="38100" dist="38100" dir="2700000" algn="tl">
                      <a:srgbClr val="C0C0C0"/>
                    </a:outerShdw>
                  </a:effectLst>
                  <a:latin typeface="+mn-lt"/>
                  <a:ea typeface="+mn-ea"/>
                  <a:cs typeface="+mn-ea"/>
                  <a:sym typeface="+mn-lt"/>
                </a:rPr>
                <a:t>11</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22</a:t>
              </a:r>
              <a:r>
                <a:rPr lang="zh-CN" altLang="en-US" sz="1015" dirty="0">
                  <a:effectLst>
                    <a:outerShdw blurRad="38100" dist="38100" dir="2700000" algn="tl">
                      <a:srgbClr val="C0C0C0"/>
                    </a:outerShdw>
                  </a:effectLst>
                  <a:latin typeface="+mn-lt"/>
                  <a:ea typeface="+mn-ea"/>
                  <a:cs typeface="+mn-ea"/>
                  <a:sym typeface="+mn-lt"/>
                </a:rPr>
                <a:t>日</a:t>
              </a:r>
              <a:endParaRPr lang="zh-CN" altLang="en-US" sz="1015" dirty="0">
                <a:effectLst>
                  <a:outerShdw blurRad="38100" dist="38100" dir="2700000" algn="tl">
                    <a:srgbClr val="C0C0C0"/>
                  </a:outerShdw>
                </a:effectLst>
                <a:latin typeface="+mn-lt"/>
                <a:ea typeface="+mn-ea"/>
                <a:cs typeface="+mn-ea"/>
                <a:sym typeface="+mn-lt"/>
              </a:endParaRPr>
            </a:p>
          </p:txBody>
        </p:sp>
        <p:sp>
          <p:nvSpPr>
            <p:cNvPr id="63" name="Rectangle 28"/>
            <p:cNvSpPr>
              <a:spLocks noChangeArrowheads="1"/>
            </p:cNvSpPr>
            <p:nvPr/>
          </p:nvSpPr>
          <p:spPr bwMode="auto">
            <a:xfrm>
              <a:off x="1066" y="2052"/>
              <a:ext cx="102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050" dirty="0">
                  <a:cs typeface="+mn-ea"/>
                  <a:sym typeface="+mn-lt"/>
                </a:rPr>
                <a:t>完成需求分析的所有任务</a:t>
              </a:r>
              <a:endParaRPr lang="zh-CN" altLang="en-US" sz="1050" dirty="0">
                <a:cs typeface="+mn-ea"/>
                <a:sym typeface="+mn-lt"/>
              </a:endParaRPr>
            </a:p>
            <a:p>
              <a:pPr>
                <a:lnSpc>
                  <a:spcPct val="120000"/>
                </a:lnSpc>
              </a:pPr>
              <a:r>
                <a:rPr lang="zh-CN" altLang="en-US" sz="1050" dirty="0">
                  <a:cs typeface="+mn-ea"/>
                  <a:sym typeface="+mn-lt"/>
                </a:rPr>
                <a:t>提交需求说明书</a:t>
              </a:r>
              <a:endParaRPr lang="zh-CN" altLang="en-US" sz="1050" dirty="0">
                <a:cs typeface="+mn-ea"/>
                <a:sym typeface="+mn-lt"/>
              </a:endParaRPr>
            </a:p>
          </p:txBody>
        </p:sp>
      </p:grpSp>
      <p:grpSp>
        <p:nvGrpSpPr>
          <p:cNvPr id="64" name="Group 48"/>
          <p:cNvGrpSpPr/>
          <p:nvPr/>
        </p:nvGrpSpPr>
        <p:grpSpPr bwMode="auto">
          <a:xfrm>
            <a:off x="1334170" y="3623697"/>
            <a:ext cx="3178286" cy="768360"/>
            <a:chOff x="975" y="1797"/>
            <a:chExt cx="1950" cy="636"/>
          </a:xfrm>
        </p:grpSpPr>
        <p:sp>
          <p:nvSpPr>
            <p:cNvPr id="65" name="Line 49"/>
            <p:cNvSpPr>
              <a:spLocks noChangeShapeType="1"/>
            </p:cNvSpPr>
            <p:nvPr/>
          </p:nvSpPr>
          <p:spPr bwMode="auto">
            <a:xfrm flipV="1">
              <a:off x="975" y="2048"/>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6" name="Text Box 50"/>
            <p:cNvSpPr txBox="1">
              <a:spLocks noChangeArrowheads="1"/>
            </p:cNvSpPr>
            <p:nvPr/>
          </p:nvSpPr>
          <p:spPr bwMode="auto">
            <a:xfrm>
              <a:off x="1066" y="1797"/>
              <a:ext cx="111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dirty="0">
                  <a:effectLst>
                    <a:outerShdw blurRad="38100" dist="38100" dir="2700000" algn="tl">
                      <a:srgbClr val="C0C0C0"/>
                    </a:outerShdw>
                  </a:effectLst>
                  <a:latin typeface="+mn-lt"/>
                  <a:ea typeface="+mn-ea"/>
                  <a:cs typeface="+mn-ea"/>
                  <a:sym typeface="+mn-lt"/>
                </a:rPr>
                <a:t>来年</a:t>
              </a:r>
              <a:r>
                <a:rPr lang="en-US" altLang="zh-CN" sz="1015" dirty="0">
                  <a:effectLst>
                    <a:outerShdw blurRad="38100" dist="38100" dir="2700000" algn="tl">
                      <a:srgbClr val="C0C0C0"/>
                    </a:outerShdw>
                  </a:effectLst>
                  <a:latin typeface="+mn-lt"/>
                  <a:ea typeface="+mn-ea"/>
                  <a:cs typeface="+mn-ea"/>
                  <a:sym typeface="+mn-lt"/>
                </a:rPr>
                <a:t>2</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3</a:t>
              </a:r>
              <a:r>
                <a:rPr lang="zh-CN" altLang="en-US" sz="1015" dirty="0">
                  <a:effectLst>
                    <a:outerShdw blurRad="38100" dist="38100" dir="2700000" algn="tl">
                      <a:srgbClr val="C0C0C0"/>
                    </a:outerShdw>
                  </a:effectLst>
                  <a:latin typeface="+mn-lt"/>
                  <a:ea typeface="+mn-ea"/>
                  <a:cs typeface="+mn-ea"/>
                  <a:sym typeface="+mn-lt"/>
                </a:rPr>
                <a:t>日</a:t>
              </a:r>
              <a:endParaRPr lang="zh-CN" altLang="en-US" sz="1015" dirty="0">
                <a:effectLst>
                  <a:outerShdw blurRad="38100" dist="38100" dir="2700000" algn="tl">
                    <a:srgbClr val="C0C0C0"/>
                  </a:outerShdw>
                </a:effectLst>
                <a:latin typeface="+mn-lt"/>
                <a:ea typeface="+mn-ea"/>
                <a:cs typeface="+mn-ea"/>
                <a:sym typeface="+mn-lt"/>
              </a:endParaRPr>
            </a:p>
          </p:txBody>
        </p:sp>
        <p:sp>
          <p:nvSpPr>
            <p:cNvPr id="67" name="Rectangle 28"/>
            <p:cNvSpPr>
              <a:spLocks noChangeArrowheads="1"/>
            </p:cNvSpPr>
            <p:nvPr/>
          </p:nvSpPr>
          <p:spPr bwMode="auto">
            <a:xfrm>
              <a:off x="1066" y="2052"/>
              <a:ext cx="127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050" dirty="0">
                  <a:cs typeface="+mn-ea"/>
                  <a:sym typeface="+mn-lt"/>
                </a:rPr>
                <a:t>完成系统开发和测试的所有任务</a:t>
              </a:r>
              <a:endParaRPr lang="en-US" altLang="zh-CN" sz="1050" dirty="0">
                <a:cs typeface="+mn-ea"/>
                <a:sym typeface="+mn-lt"/>
              </a:endParaRPr>
            </a:p>
            <a:p>
              <a:pPr>
                <a:lnSpc>
                  <a:spcPct val="120000"/>
                </a:lnSpc>
              </a:pPr>
              <a:r>
                <a:rPr lang="zh-CN" altLang="en-US" sz="1050" dirty="0">
                  <a:cs typeface="+mn-ea"/>
                  <a:sym typeface="+mn-lt"/>
                </a:rPr>
                <a:t>提交测试报告</a:t>
              </a:r>
              <a:endParaRPr lang="zh-CN" altLang="en-US" sz="1050" dirty="0">
                <a:cs typeface="+mn-ea"/>
                <a:sym typeface="+mn-lt"/>
              </a:endParaRPr>
            </a:p>
          </p:txBody>
        </p:sp>
      </p:grpSp>
      <p:grpSp>
        <p:nvGrpSpPr>
          <p:cNvPr id="68" name="Group 65"/>
          <p:cNvGrpSpPr/>
          <p:nvPr/>
        </p:nvGrpSpPr>
        <p:grpSpPr bwMode="auto">
          <a:xfrm>
            <a:off x="6073887" y="4170971"/>
            <a:ext cx="2008025" cy="768360"/>
            <a:chOff x="3923" y="3430"/>
            <a:chExt cx="1232" cy="636"/>
          </a:xfrm>
        </p:grpSpPr>
        <p:sp>
          <p:nvSpPr>
            <p:cNvPr id="69" name="Line 59"/>
            <p:cNvSpPr>
              <a:spLocks noChangeShapeType="1"/>
            </p:cNvSpPr>
            <p:nvPr/>
          </p:nvSpPr>
          <p:spPr bwMode="auto">
            <a:xfrm flipH="1" flipV="1">
              <a:off x="3923" y="3681"/>
              <a:ext cx="1134"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70" name="Group 60"/>
            <p:cNvGrpSpPr/>
            <p:nvPr/>
          </p:nvGrpSpPr>
          <p:grpSpPr bwMode="auto">
            <a:xfrm>
              <a:off x="3940" y="3430"/>
              <a:ext cx="1215" cy="636"/>
              <a:chOff x="3804" y="1298"/>
              <a:chExt cx="1215" cy="636"/>
            </a:xfrm>
          </p:grpSpPr>
          <p:sp>
            <p:nvSpPr>
              <p:cNvPr id="71" name="Text Box 62"/>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015" dirty="0">
                    <a:effectLst>
                      <a:outerShdw blurRad="38100" dist="38100" dir="2700000" algn="tl">
                        <a:srgbClr val="C0C0C0"/>
                      </a:outerShdw>
                    </a:effectLst>
                    <a:latin typeface="+mn-lt"/>
                    <a:ea typeface="+mn-ea"/>
                    <a:cs typeface="+mn-ea"/>
                    <a:sym typeface="+mn-lt"/>
                  </a:rPr>
                  <a:t>2</a:t>
                </a:r>
                <a:r>
                  <a:rPr lang="zh-CN" altLang="en-US" sz="1015" dirty="0">
                    <a:effectLst>
                      <a:outerShdw blurRad="38100" dist="38100" dir="2700000" algn="tl">
                        <a:srgbClr val="C0C0C0"/>
                      </a:outerShdw>
                    </a:effectLst>
                    <a:latin typeface="+mn-lt"/>
                    <a:ea typeface="+mn-ea"/>
                    <a:cs typeface="+mn-ea"/>
                    <a:sym typeface="+mn-lt"/>
                  </a:rPr>
                  <a:t>月</a:t>
                </a:r>
                <a:r>
                  <a:rPr lang="en-US" altLang="zh-CN" sz="1015" dirty="0">
                    <a:effectLst>
                      <a:outerShdw blurRad="38100" dist="38100" dir="2700000" algn="tl">
                        <a:srgbClr val="C0C0C0"/>
                      </a:outerShdw>
                    </a:effectLst>
                    <a:latin typeface="+mn-lt"/>
                    <a:ea typeface="+mn-ea"/>
                    <a:cs typeface="+mn-ea"/>
                    <a:sym typeface="+mn-lt"/>
                  </a:rPr>
                  <a:t>14</a:t>
                </a:r>
                <a:r>
                  <a:rPr lang="zh-CN" altLang="en-US" sz="1015" dirty="0">
                    <a:effectLst>
                      <a:outerShdw blurRad="38100" dist="38100" dir="2700000" algn="tl">
                        <a:srgbClr val="C0C0C0"/>
                      </a:outerShdw>
                    </a:effectLst>
                    <a:latin typeface="+mn-lt"/>
                    <a:ea typeface="+mn-ea"/>
                    <a:cs typeface="+mn-ea"/>
                    <a:sym typeface="+mn-lt"/>
                  </a:rPr>
                  <a:t>日</a:t>
                </a:r>
                <a:endParaRPr lang="zh-CN" altLang="en-US" sz="1015" dirty="0">
                  <a:effectLst>
                    <a:outerShdw blurRad="38100" dist="38100" dir="2700000" algn="tl">
                      <a:srgbClr val="C0C0C0"/>
                    </a:outerShdw>
                  </a:effectLst>
                  <a:latin typeface="+mn-lt"/>
                  <a:ea typeface="+mn-ea"/>
                  <a:cs typeface="+mn-ea"/>
                  <a:sym typeface="+mn-lt"/>
                </a:endParaRPr>
              </a:p>
            </p:txBody>
          </p:sp>
          <p:sp>
            <p:nvSpPr>
              <p:cNvPr id="72" name="Rectangle 28"/>
              <p:cNvSpPr>
                <a:spLocks noChangeArrowheads="1"/>
              </p:cNvSpPr>
              <p:nvPr/>
            </p:nvSpPr>
            <p:spPr bwMode="auto">
              <a:xfrm flipH="1">
                <a:off x="3997" y="1553"/>
                <a:ext cx="102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050" dirty="0">
                    <a:cs typeface="+mn-ea"/>
                    <a:sym typeface="+mn-lt"/>
                  </a:rPr>
                  <a:t>完成系统交付的所有任务</a:t>
                </a:r>
                <a:endParaRPr lang="zh-CN" altLang="en-US" sz="1050" dirty="0">
                  <a:cs typeface="+mn-ea"/>
                  <a:sym typeface="+mn-lt"/>
                </a:endParaRPr>
              </a:p>
              <a:p>
                <a:pPr>
                  <a:lnSpc>
                    <a:spcPct val="120000"/>
                  </a:lnSpc>
                </a:pPr>
                <a:r>
                  <a:rPr lang="zh-CN" altLang="en-US" sz="1050" dirty="0">
                    <a:cs typeface="+mn-ea"/>
                    <a:sym typeface="+mn-lt"/>
                  </a:rPr>
                  <a:t>提交验收结果报告</a:t>
                </a:r>
                <a:endParaRPr lang="zh-CN" altLang="en-US" sz="1050" dirty="0">
                  <a:cs typeface="+mn-ea"/>
                  <a:sym typeface="+mn-lt"/>
                </a:endParaRPr>
              </a:p>
            </p:txBody>
          </p:sp>
        </p:grpSp>
      </p:grpSp>
      <p:sp>
        <p:nvSpPr>
          <p:cNvPr id="2" name="文本框 1"/>
          <p:cNvSpPr txBox="1"/>
          <p:nvPr/>
        </p:nvSpPr>
        <p:spPr>
          <a:xfrm>
            <a:off x="395698" y="788278"/>
            <a:ext cx="1107996" cy="369332"/>
          </a:xfrm>
          <a:prstGeom prst="rect">
            <a:avLst/>
          </a:prstGeom>
          <a:noFill/>
        </p:spPr>
        <p:txBody>
          <a:bodyPr wrap="none" rtlCol="0">
            <a:spAutoFit/>
          </a:bodyPr>
          <a:lstStyle/>
          <a:p>
            <a:r>
              <a:rPr lang="zh-CN" altLang="en-US" dirty="0"/>
              <a:t>进度要求</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PROJECT TIME MANAGEMENT</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项目时间管理</a:t>
            </a:r>
            <a:endParaRPr lang="zh-CN" altLang="en-US" dirty="0"/>
          </a:p>
        </p:txBody>
      </p:sp>
      <p:sp>
        <p:nvSpPr>
          <p:cNvPr id="2" name="文本框 1"/>
          <p:cNvSpPr txBox="1"/>
          <p:nvPr/>
        </p:nvSpPr>
        <p:spPr>
          <a:xfrm>
            <a:off x="395698" y="788278"/>
            <a:ext cx="1107996" cy="369332"/>
          </a:xfrm>
          <a:prstGeom prst="rect">
            <a:avLst/>
          </a:prstGeom>
          <a:noFill/>
        </p:spPr>
        <p:txBody>
          <a:bodyPr wrap="none" rtlCol="0">
            <a:spAutoFit/>
          </a:bodyPr>
          <a:lstStyle/>
          <a:p>
            <a:r>
              <a:rPr lang="zh-CN" altLang="en-US" dirty="0"/>
              <a:t>活动排序</a:t>
            </a:r>
            <a:endParaRPr lang="en-US" altLang="zh-CN" dirty="0"/>
          </a:p>
        </p:txBody>
      </p:sp>
      <p:graphicFrame>
        <p:nvGraphicFramePr>
          <p:cNvPr id="3" name="表格 3"/>
          <p:cNvGraphicFramePr>
            <a:graphicFrameLocks noGrp="1"/>
          </p:cNvGraphicFramePr>
          <p:nvPr/>
        </p:nvGraphicFramePr>
        <p:xfrm>
          <a:off x="1518969" y="1806699"/>
          <a:ext cx="6209268" cy="1854200"/>
        </p:xfrm>
        <a:graphic>
          <a:graphicData uri="http://schemas.openxmlformats.org/drawingml/2006/table">
            <a:tbl>
              <a:tblPr firstRow="1" bandRow="1">
                <a:tableStyleId>{5C22544A-7EE6-4342-B048-85BDC9FD1C3A}</a:tableStyleId>
              </a:tblPr>
              <a:tblGrid>
                <a:gridCol w="915616"/>
                <a:gridCol w="2587445"/>
                <a:gridCol w="2706207"/>
              </a:tblGrid>
              <a:tr h="370840">
                <a:tc>
                  <a:txBody>
                    <a:bodyPr/>
                    <a:lstStyle/>
                    <a:p>
                      <a:pPr algn="ctr"/>
                      <a:r>
                        <a:rPr lang="zh-CN" altLang="en-US" sz="1600" dirty="0"/>
                        <a:t>序号</a:t>
                      </a:r>
                      <a:endParaRPr lang="zh-CN" altLang="en-US" sz="1600" dirty="0"/>
                    </a:p>
                  </a:txBody>
                  <a:tcPr/>
                </a:tc>
                <a:tc>
                  <a:txBody>
                    <a:bodyPr/>
                    <a:lstStyle/>
                    <a:p>
                      <a:pPr algn="ctr"/>
                      <a:r>
                        <a:rPr lang="zh-CN" altLang="en-US" sz="1600" dirty="0"/>
                        <a:t>任务名称</a:t>
                      </a:r>
                      <a:endParaRPr lang="zh-CN" altLang="en-US" sz="1600" dirty="0"/>
                    </a:p>
                  </a:txBody>
                  <a:tcPr/>
                </a:tc>
                <a:tc>
                  <a:txBody>
                    <a:bodyPr/>
                    <a:lstStyle/>
                    <a:p>
                      <a:pPr algn="ctr"/>
                      <a:r>
                        <a:rPr lang="zh-CN" altLang="en-US" sz="1600" dirty="0"/>
                        <a:t>前置任务</a:t>
                      </a:r>
                      <a:endParaRPr lang="zh-CN" altLang="en-US" sz="1600" dirty="0"/>
                    </a:p>
                  </a:txBody>
                  <a:tcPr/>
                </a:tc>
              </a:tr>
              <a:tr h="370840">
                <a:tc>
                  <a:txBody>
                    <a:bodyPr/>
                    <a:lstStyle/>
                    <a:p>
                      <a:pPr algn="ctr"/>
                      <a:r>
                        <a:rPr lang="en-US" altLang="zh-CN" sz="1600" dirty="0"/>
                        <a:t>1</a:t>
                      </a:r>
                      <a:endParaRPr lang="zh-CN" altLang="en-US" sz="1600" dirty="0"/>
                    </a:p>
                  </a:txBody>
                  <a:tcPr/>
                </a:tc>
                <a:tc>
                  <a:txBody>
                    <a:bodyPr/>
                    <a:lstStyle/>
                    <a:p>
                      <a:r>
                        <a:rPr lang="zh-CN" altLang="en-US" sz="1600" dirty="0">
                          <a:latin typeface="宋体" panose="02010600030101010101" pitchFamily="2" charset="-122"/>
                          <a:ea typeface="宋体" panose="02010600030101010101" pitchFamily="2" charset="-122"/>
                        </a:rPr>
                        <a:t>获取需求</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a:latin typeface="宋体" panose="02010600030101010101" pitchFamily="2" charset="-122"/>
                          <a:ea typeface="宋体" panose="02010600030101010101" pitchFamily="2" charset="-122"/>
                        </a:rPr>
                        <a:t>项目章程</a:t>
                      </a:r>
                      <a:endParaRPr lang="zh-CN" altLang="en-US" sz="1600" dirty="0">
                        <a:latin typeface="宋体" panose="02010600030101010101" pitchFamily="2" charset="-122"/>
                        <a:ea typeface="宋体" panose="02010600030101010101" pitchFamily="2" charset="-122"/>
                      </a:endParaRPr>
                    </a:p>
                  </a:txBody>
                  <a:tcPr/>
                </a:tc>
              </a:tr>
              <a:tr h="370840">
                <a:tc>
                  <a:txBody>
                    <a:bodyPr/>
                    <a:lstStyle/>
                    <a:p>
                      <a:pPr algn="ctr"/>
                      <a:r>
                        <a:rPr lang="en-US" altLang="zh-CN" sz="1600" dirty="0"/>
                        <a:t>2</a:t>
                      </a:r>
                      <a:endParaRPr lang="zh-CN" altLang="en-US" sz="1600" dirty="0"/>
                    </a:p>
                  </a:txBody>
                  <a:tcPr/>
                </a:tc>
                <a:tc>
                  <a:txBody>
                    <a:bodyPr/>
                    <a:lstStyle/>
                    <a:p>
                      <a:r>
                        <a:rPr lang="zh-CN" altLang="en-US" sz="1600" dirty="0">
                          <a:latin typeface="宋体" panose="02010600030101010101" pitchFamily="2" charset="-122"/>
                          <a:ea typeface="宋体" panose="02010600030101010101" pitchFamily="2" charset="-122"/>
                        </a:rPr>
                        <a:t>分析需求</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a:latin typeface="宋体" panose="02010600030101010101" pitchFamily="2" charset="-122"/>
                          <a:ea typeface="宋体" panose="02010600030101010101" pitchFamily="2" charset="-122"/>
                        </a:rPr>
                        <a:t>获取需求</a:t>
                      </a:r>
                      <a:endParaRPr lang="zh-CN" altLang="en-US" sz="1600" dirty="0">
                        <a:latin typeface="宋体" panose="02010600030101010101" pitchFamily="2" charset="-122"/>
                        <a:ea typeface="宋体" panose="02010600030101010101" pitchFamily="2" charset="-122"/>
                      </a:endParaRPr>
                    </a:p>
                  </a:txBody>
                  <a:tcPr/>
                </a:tc>
              </a:tr>
              <a:tr h="370840">
                <a:tc>
                  <a:txBody>
                    <a:bodyPr/>
                    <a:lstStyle/>
                    <a:p>
                      <a:pPr algn="ctr"/>
                      <a:r>
                        <a:rPr lang="en-US" altLang="zh-CN" sz="1600" dirty="0"/>
                        <a:t>3</a:t>
                      </a:r>
                      <a:endParaRPr lang="zh-CN" altLang="en-US" sz="1600" dirty="0"/>
                    </a:p>
                  </a:txBody>
                  <a:tcPr/>
                </a:tc>
                <a:tc>
                  <a:txBody>
                    <a:bodyPr/>
                    <a:lstStyle/>
                    <a:p>
                      <a:r>
                        <a:rPr lang="zh-CN" altLang="en-US" sz="1600" dirty="0">
                          <a:latin typeface="宋体" panose="02010600030101010101" pitchFamily="2" charset="-122"/>
                          <a:ea typeface="宋体" panose="02010600030101010101" pitchFamily="2" charset="-122"/>
                        </a:rPr>
                        <a:t>编写需求说明书</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a:latin typeface="宋体" panose="02010600030101010101" pitchFamily="2" charset="-122"/>
                          <a:ea typeface="宋体" panose="02010600030101010101" pitchFamily="2" charset="-122"/>
                        </a:rPr>
                        <a:t>获取需求</a:t>
                      </a:r>
                      <a:endParaRPr lang="zh-CN" altLang="en-US" sz="1600" dirty="0">
                        <a:latin typeface="宋体" panose="02010600030101010101" pitchFamily="2" charset="-122"/>
                        <a:ea typeface="宋体" panose="02010600030101010101" pitchFamily="2" charset="-122"/>
                      </a:endParaRPr>
                    </a:p>
                  </a:txBody>
                  <a:tcPr/>
                </a:tc>
              </a:tr>
              <a:tr h="370840">
                <a:tc>
                  <a:txBody>
                    <a:bodyPr/>
                    <a:lstStyle/>
                    <a:p>
                      <a:pPr algn="ctr"/>
                      <a:r>
                        <a:rPr lang="en-US" altLang="zh-CN" sz="1600" dirty="0"/>
                        <a:t>4</a:t>
                      </a:r>
                      <a:endParaRPr lang="zh-CN" altLang="en-US" sz="1600" dirty="0"/>
                    </a:p>
                  </a:txBody>
                  <a:tcPr/>
                </a:tc>
                <a:tc>
                  <a:txBody>
                    <a:bodyPr/>
                    <a:lstStyle/>
                    <a:p>
                      <a:r>
                        <a:rPr lang="zh-CN" altLang="en-US" sz="1600" dirty="0">
                          <a:latin typeface="宋体" panose="02010600030101010101" pitchFamily="2" charset="-122"/>
                          <a:ea typeface="宋体" panose="02010600030101010101" pitchFamily="2" charset="-122"/>
                        </a:rPr>
                        <a:t>验证需求</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a:latin typeface="宋体" panose="02010600030101010101" pitchFamily="2" charset="-122"/>
                          <a:ea typeface="宋体" panose="02010600030101010101" pitchFamily="2" charset="-122"/>
                        </a:rPr>
                        <a:t>编写需求说明书、获取需求</a:t>
                      </a:r>
                      <a:endParaRPr lang="zh-CN" altLang="en-US" sz="1600"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PROJECT TIME MANAGEMENT</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项目时间管理</a:t>
            </a:r>
            <a:endParaRPr lang="zh-CN" altLang="en-US" dirty="0"/>
          </a:p>
        </p:txBody>
      </p:sp>
      <p:sp>
        <p:nvSpPr>
          <p:cNvPr id="2" name="文本框 1"/>
          <p:cNvSpPr txBox="1"/>
          <p:nvPr/>
        </p:nvSpPr>
        <p:spPr>
          <a:xfrm>
            <a:off x="395698" y="788278"/>
            <a:ext cx="4826962" cy="369332"/>
          </a:xfrm>
          <a:prstGeom prst="rect">
            <a:avLst/>
          </a:prstGeom>
          <a:noFill/>
        </p:spPr>
        <p:txBody>
          <a:bodyPr wrap="none" rtlCol="0">
            <a:spAutoFit/>
          </a:bodyPr>
          <a:lstStyle/>
          <a:p>
            <a:r>
              <a:rPr lang="zh-CN" altLang="en-US" dirty="0"/>
              <a:t>活动排序，设置</a:t>
            </a:r>
            <a:r>
              <a:rPr lang="en-US" altLang="zh-CN" dirty="0"/>
              <a:t>FS</a:t>
            </a:r>
            <a:r>
              <a:rPr lang="zh-CN" altLang="en-US" dirty="0"/>
              <a:t>、</a:t>
            </a:r>
            <a:r>
              <a:rPr lang="en-US" altLang="zh-CN" dirty="0"/>
              <a:t>SS</a:t>
            </a:r>
            <a:r>
              <a:rPr lang="zh-CN" altLang="en-US" dirty="0"/>
              <a:t>、</a:t>
            </a:r>
            <a:r>
              <a:rPr lang="en-US" altLang="zh-CN" dirty="0"/>
              <a:t>FF</a:t>
            </a:r>
            <a:r>
              <a:rPr lang="zh-CN" altLang="en-US" dirty="0"/>
              <a:t>、</a:t>
            </a:r>
            <a:r>
              <a:rPr lang="en-US" altLang="zh-CN" dirty="0"/>
              <a:t>SF</a:t>
            </a:r>
            <a:r>
              <a:rPr lang="zh-CN" altLang="en-US" dirty="0"/>
              <a:t>类型的任务</a:t>
            </a:r>
            <a:endParaRPr lang="en-US" altLang="zh-CN" dirty="0"/>
          </a:p>
        </p:txBody>
      </p:sp>
      <p:pic>
        <p:nvPicPr>
          <p:cNvPr id="11" name="图片 10"/>
          <p:cNvPicPr>
            <a:picLocks noChangeAspect="1"/>
          </p:cNvPicPr>
          <p:nvPr/>
        </p:nvPicPr>
        <p:blipFill>
          <a:blip r:embed="rId1"/>
          <a:stretch>
            <a:fillRect/>
          </a:stretch>
        </p:blipFill>
        <p:spPr>
          <a:xfrm>
            <a:off x="1613052" y="1446675"/>
            <a:ext cx="5917895" cy="31113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PROJECT TIME MANAGEMENT</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项目时间管理</a:t>
            </a:r>
            <a:endParaRPr lang="zh-CN" altLang="en-US" dirty="0"/>
          </a:p>
        </p:txBody>
      </p:sp>
      <p:sp>
        <p:nvSpPr>
          <p:cNvPr id="2" name="文本框 1"/>
          <p:cNvSpPr txBox="1"/>
          <p:nvPr/>
        </p:nvSpPr>
        <p:spPr>
          <a:xfrm>
            <a:off x="395698" y="788278"/>
            <a:ext cx="1800493" cy="369332"/>
          </a:xfrm>
          <a:prstGeom prst="rect">
            <a:avLst/>
          </a:prstGeom>
          <a:noFill/>
        </p:spPr>
        <p:txBody>
          <a:bodyPr wrap="none" rtlCol="0">
            <a:spAutoFit/>
          </a:bodyPr>
          <a:lstStyle/>
          <a:p>
            <a:r>
              <a:rPr lang="zh-CN" altLang="en-US" dirty="0"/>
              <a:t>建立里程碑任务</a:t>
            </a:r>
            <a:endParaRPr lang="en-US" altLang="zh-CN" dirty="0"/>
          </a:p>
        </p:txBody>
      </p:sp>
      <p:pic>
        <p:nvPicPr>
          <p:cNvPr id="4" name="图片 3"/>
          <p:cNvPicPr>
            <a:picLocks noChangeAspect="1"/>
          </p:cNvPicPr>
          <p:nvPr/>
        </p:nvPicPr>
        <p:blipFill>
          <a:blip r:embed="rId1"/>
          <a:stretch>
            <a:fillRect/>
          </a:stretch>
        </p:blipFill>
        <p:spPr>
          <a:xfrm>
            <a:off x="1466793" y="1389144"/>
            <a:ext cx="5355356" cy="728762"/>
          </a:xfrm>
          <a:prstGeom prst="rect">
            <a:avLst/>
          </a:prstGeom>
        </p:spPr>
      </p:pic>
      <p:pic>
        <p:nvPicPr>
          <p:cNvPr id="6" name="图片 5"/>
          <p:cNvPicPr>
            <a:picLocks noChangeAspect="1"/>
          </p:cNvPicPr>
          <p:nvPr/>
        </p:nvPicPr>
        <p:blipFill>
          <a:blip r:embed="rId2"/>
          <a:stretch>
            <a:fillRect/>
          </a:stretch>
        </p:blipFill>
        <p:spPr>
          <a:xfrm>
            <a:off x="1471915" y="2445455"/>
            <a:ext cx="5372011" cy="19714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PROJECT TIME MANAGEMENT</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项目时间管理</a:t>
            </a:r>
            <a:endParaRPr lang="zh-CN" altLang="en-US" dirty="0"/>
          </a:p>
        </p:txBody>
      </p:sp>
      <p:graphicFrame>
        <p:nvGraphicFramePr>
          <p:cNvPr id="3" name="表格 4"/>
          <p:cNvGraphicFramePr>
            <a:graphicFrameLocks noGrp="1"/>
          </p:cNvGraphicFramePr>
          <p:nvPr>
            <p:custDataLst>
              <p:tags r:id="rId1"/>
            </p:custDataLst>
          </p:nvPr>
        </p:nvGraphicFramePr>
        <p:xfrm>
          <a:off x="2096770" y="1581785"/>
          <a:ext cx="4928235" cy="3090545"/>
        </p:xfrm>
        <a:graphic>
          <a:graphicData uri="http://schemas.openxmlformats.org/drawingml/2006/table">
            <a:tbl>
              <a:tblPr firstRow="1" bandRow="1">
                <a:tableStyleId>{5C22544A-7EE6-4342-B048-85BDC9FD1C3A}</a:tableStyleId>
              </a:tblPr>
              <a:tblGrid>
                <a:gridCol w="746125"/>
                <a:gridCol w="2147570"/>
                <a:gridCol w="2034540"/>
              </a:tblGrid>
              <a:tr h="347345">
                <a:tc>
                  <a:txBody>
                    <a:bodyPr/>
                    <a:lstStyle/>
                    <a:p>
                      <a:pPr algn="ctr">
                        <a:lnSpc>
                          <a:spcPct val="120000"/>
                        </a:lnSpc>
                      </a:pPr>
                      <a:r>
                        <a:rPr lang="zh-CN" altLang="en-US" sz="1400" dirty="0"/>
                        <a:t>序号</a:t>
                      </a:r>
                      <a:endParaRPr lang="zh-CN" altLang="en-US" sz="1400" dirty="0"/>
                    </a:p>
                  </a:txBody>
                  <a:tcPr/>
                </a:tc>
                <a:tc>
                  <a:txBody>
                    <a:bodyPr/>
                    <a:lstStyle/>
                    <a:p>
                      <a:pPr algn="ctr">
                        <a:lnSpc>
                          <a:spcPct val="120000"/>
                        </a:lnSpc>
                      </a:pPr>
                      <a:r>
                        <a:rPr lang="zh-CN" altLang="en-US" sz="1400" dirty="0"/>
                        <a:t>里程碑任务</a:t>
                      </a:r>
                      <a:endParaRPr lang="zh-CN" altLang="en-US" sz="1400" dirty="0"/>
                    </a:p>
                  </a:txBody>
                  <a:tcPr/>
                </a:tc>
                <a:tc>
                  <a:txBody>
                    <a:bodyPr/>
                    <a:lstStyle/>
                    <a:p>
                      <a:pPr algn="ctr">
                        <a:lnSpc>
                          <a:spcPct val="120000"/>
                        </a:lnSpc>
                      </a:pPr>
                      <a:r>
                        <a:rPr lang="zh-CN" altLang="en-US" sz="1400" dirty="0"/>
                        <a:t>时间</a:t>
                      </a:r>
                      <a:endParaRPr lang="zh-CN" altLang="en-US" sz="1400" dirty="0"/>
                    </a:p>
                  </a:txBody>
                  <a:tcPr/>
                </a:tc>
              </a:tr>
              <a:tr h="304800">
                <a:tc>
                  <a:txBody>
                    <a:bodyPr/>
                    <a:lstStyle/>
                    <a:p>
                      <a:pPr algn="ctr"/>
                      <a:r>
                        <a:rPr lang="en-US" altLang="zh-CN" sz="1400" dirty="0">
                          <a:latin typeface="宋体" panose="02010600030101010101" pitchFamily="2" charset="-122"/>
                          <a:ea typeface="宋体" panose="02010600030101010101" pitchFamily="2" charset="-122"/>
                        </a:rPr>
                        <a:t>1</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项目章程</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2</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风险管理计划</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8</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3</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需求管理计划</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4</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采购计划</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30</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5</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需求说明书</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18</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6</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系统设计审批报告</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2022</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12</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10</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7</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项目开发文档</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2023</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20</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8</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测试报告</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2023</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29</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9</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验收结果报告</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2023</a:t>
                      </a:r>
                      <a:r>
                        <a:rPr lang="zh-CN" altLang="en-US" sz="1400" dirty="0">
                          <a:latin typeface="宋体" panose="02010600030101010101" pitchFamily="2" charset="-122"/>
                          <a:ea typeface="宋体" panose="02010600030101010101" pitchFamily="2" charset="-122"/>
                        </a:rPr>
                        <a:t>年</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14</a:t>
                      </a:r>
                      <a:r>
                        <a:rPr lang="zh-CN" altLang="en-US" sz="1400" dirty="0">
                          <a:latin typeface="宋体" panose="02010600030101010101" pitchFamily="2" charset="-122"/>
                          <a:ea typeface="宋体" panose="02010600030101010101" pitchFamily="2" charset="-122"/>
                        </a:rPr>
                        <a:t>日</a:t>
                      </a:r>
                      <a:endParaRPr lang="zh-CN" altLang="en-US" sz="1400"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22"/>
          <p:cNvSpPr txBox="1"/>
          <p:nvPr/>
        </p:nvSpPr>
        <p:spPr>
          <a:xfrm>
            <a:off x="1557020" y="1851660"/>
            <a:ext cx="5801360" cy="2216785"/>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gn="l" fontAlgn="auto">
              <a:spcBef>
                <a:spcPts val="0"/>
              </a:spcBef>
              <a:defRPr/>
            </a:pPr>
            <a:r>
              <a:rPr kumimoji="0" lang="zh-CN" altLang="en-US" sz="1200" b="1" i="0" u="none" strike="noStrike" kern="0" cap="none" spc="0" normalizeH="0" baseline="0" noProof="1">
                <a:solidFill>
                  <a:schemeClr val="tx1">
                    <a:lumMod val="65000"/>
                    <a:lumOff val="35000"/>
                  </a:schemeClr>
                </a:solidFill>
              </a:rPr>
              <a:t>总体支出预算不超过200,000 RMB,各个方面所需要的资源分配如下：</a:t>
            </a:r>
            <a:endParaRPr kumimoji="0" lang="zh-CN" altLang="en-US" sz="1200" b="1"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项目经理和高级程序员工资</a:t>
            </a:r>
            <a:r>
              <a:rPr kumimoji="0" lang="en-US" altLang="zh-CN" sz="1200" b="0" i="0" u="none" strike="noStrike" kern="0" cap="none" spc="0" normalizeH="0" baseline="0" noProof="1">
                <a:solidFill>
                  <a:schemeClr val="tx1">
                    <a:lumMod val="65000"/>
                    <a:lumOff val="35000"/>
                  </a:schemeClr>
                </a:solidFill>
              </a:rPr>
              <a:t>12000 RMB/</a:t>
            </a:r>
            <a:r>
              <a:rPr kumimoji="0" lang="zh-CN" altLang="en-US" sz="1200" b="0" i="0" u="none" strike="noStrike" kern="0" cap="none" spc="0" normalizeH="0" baseline="0" noProof="1">
                <a:solidFill>
                  <a:schemeClr val="tx1">
                    <a:lumMod val="65000"/>
                    <a:lumOff val="35000"/>
                  </a:schemeClr>
                </a:solidFill>
              </a:rPr>
              <a:t>月；</a:t>
            </a:r>
            <a:endParaRPr kumimoji="0" lang="zh-CN" altLang="en-US" sz="1200" b="0"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a:t>
            </a:r>
            <a:r>
              <a:rPr kumimoji="0" lang="en-US" altLang="zh-CN" sz="1200" b="0" i="0" u="none" strike="noStrike" kern="0" cap="none" spc="0" normalizeH="0" baseline="0" noProof="1">
                <a:solidFill>
                  <a:schemeClr val="tx1">
                    <a:lumMod val="65000"/>
                    <a:lumOff val="35000"/>
                  </a:schemeClr>
                </a:solidFill>
              </a:rPr>
              <a:t>        </a:t>
            </a:r>
            <a:r>
              <a:rPr kumimoji="0" lang="zh-CN" altLang="en-US" sz="1200" b="0" i="0" u="none" strike="noStrike" kern="0" cap="none" spc="0" normalizeH="0" baseline="0" noProof="1">
                <a:solidFill>
                  <a:schemeClr val="tx1">
                    <a:lumMod val="65000"/>
                    <a:lumOff val="35000"/>
                  </a:schemeClr>
                </a:solidFill>
              </a:rPr>
              <a:t>其他员工工资</a:t>
            </a:r>
            <a:r>
              <a:rPr kumimoji="0" lang="en-US" altLang="zh-CN" sz="1200" b="0" i="0" u="none" strike="noStrike" kern="0" cap="none" spc="0" normalizeH="0" baseline="0" noProof="1">
                <a:solidFill>
                  <a:schemeClr val="tx1">
                    <a:lumMod val="65000"/>
                    <a:lumOff val="35000"/>
                  </a:schemeClr>
                </a:solidFill>
              </a:rPr>
              <a:t>10000 RMB/</a:t>
            </a:r>
            <a:r>
              <a:rPr kumimoji="0" lang="zh-CN" altLang="en-US" sz="1200" b="0" i="0" u="none" strike="noStrike" kern="0" cap="none" spc="0" normalizeH="0" baseline="0" noProof="1">
                <a:solidFill>
                  <a:schemeClr val="tx1">
                    <a:lumMod val="65000"/>
                    <a:lumOff val="35000"/>
                  </a:schemeClr>
                </a:solidFill>
              </a:rPr>
              <a:t>月；</a:t>
            </a:r>
            <a:endParaRPr kumimoji="0" lang="zh-CN" altLang="en-US" sz="1200" b="0"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云服务器采购花费:116 RMB/台/月,预计购入 2 台,预计总支出 232 RMB/月；</a:t>
            </a:r>
            <a:endParaRPr kumimoji="0" lang="zh-CN" altLang="en-US" sz="1200" b="0"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项目管理软件费用:  </a:t>
            </a:r>
            <a:r>
              <a:rPr kumimoji="0" lang="en-US" altLang="zh-CN" sz="1200" b="0" i="0" u="none" strike="noStrike" kern="0" cap="none" spc="0" normalizeH="0" baseline="0" noProof="1">
                <a:solidFill>
                  <a:schemeClr val="tx1">
                    <a:lumMod val="65000"/>
                    <a:lumOff val="35000"/>
                  </a:schemeClr>
                </a:solidFill>
              </a:rPr>
              <a:t>72</a:t>
            </a:r>
            <a:r>
              <a:rPr kumimoji="0" lang="zh-CN" altLang="en-US" sz="1200" b="0" i="0" u="none" strike="noStrike" kern="0" cap="none" spc="0" normalizeH="0" baseline="0" noProof="1">
                <a:solidFill>
                  <a:schemeClr val="tx1">
                    <a:lumMod val="65000"/>
                    <a:lumOff val="35000"/>
                  </a:schemeClr>
                </a:solidFill>
              </a:rPr>
              <a:t> RMB</a:t>
            </a:r>
            <a:r>
              <a:rPr kumimoji="0" lang="en-US" altLang="zh-CN" sz="1200" b="0" i="0" u="none" strike="noStrike" kern="0" cap="none" spc="0" normalizeH="0" baseline="0" noProof="1">
                <a:solidFill>
                  <a:schemeClr val="tx1">
                    <a:lumMod val="65000"/>
                    <a:lumOff val="35000"/>
                  </a:schemeClr>
                </a:solidFill>
              </a:rPr>
              <a:t>/</a:t>
            </a:r>
            <a:r>
              <a:rPr kumimoji="0" lang="zh-CN" altLang="en-US" sz="1200" b="0" i="0" u="none" strike="noStrike" kern="0" cap="none" spc="0" normalizeH="0" baseline="0" noProof="1">
                <a:solidFill>
                  <a:schemeClr val="tx1">
                    <a:lumMod val="65000"/>
                    <a:lumOff val="35000"/>
                  </a:schemeClr>
                </a:solidFill>
              </a:rPr>
              <a:t>月；</a:t>
            </a:r>
            <a:endParaRPr kumimoji="0" lang="zh-CN" altLang="en-US" sz="1200" b="0"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产品推广费:</a:t>
            </a:r>
            <a:r>
              <a:rPr kumimoji="0" lang="en-US" altLang="zh-CN" sz="1200" b="0" i="0" u="none" strike="noStrike" kern="0" cap="none" spc="0" normalizeH="0" baseline="0" noProof="1">
                <a:solidFill>
                  <a:schemeClr val="tx1">
                    <a:lumMod val="65000"/>
                    <a:lumOff val="35000"/>
                  </a:schemeClr>
                </a:solidFill>
              </a:rPr>
              <a:t>2</a:t>
            </a:r>
            <a:r>
              <a:rPr kumimoji="0" lang="zh-CN" altLang="en-US" sz="1200" b="0" i="0" u="none" strike="noStrike" kern="0" cap="none" spc="0" normalizeH="0" baseline="0" noProof="1">
                <a:solidFill>
                  <a:schemeClr val="tx1">
                    <a:lumMod val="65000"/>
                    <a:lumOff val="35000"/>
                  </a:schemeClr>
                </a:solidFill>
              </a:rPr>
              <a:t>000 RMB/月。</a:t>
            </a:r>
            <a:endParaRPr kumimoji="0" lang="zh-CN" altLang="en-US" sz="1200" b="0" i="0" u="none" strike="noStrike" kern="0" cap="none" spc="0" normalizeH="0" baseline="0" noProof="1">
              <a:solidFill>
                <a:schemeClr val="tx1">
                  <a:lumMod val="65000"/>
                  <a:lumOff val="35000"/>
                </a:schemeClr>
              </a:solidFill>
            </a:endParaRPr>
          </a:p>
          <a:p>
            <a:pPr algn="l" fontAlgn="auto">
              <a:spcBef>
                <a:spcPts val="0"/>
              </a:spcBef>
              <a:defRPr/>
            </a:pPr>
            <a:r>
              <a:rPr kumimoji="0" lang="zh-CN" altLang="en-US" sz="1200" b="0" i="0" u="none" strike="noStrike" kern="0" cap="none" spc="0" normalizeH="0" baseline="0" noProof="1">
                <a:solidFill>
                  <a:schemeClr val="tx1">
                    <a:lumMod val="65000"/>
                    <a:lumOff val="35000"/>
                  </a:schemeClr>
                </a:solidFill>
              </a:rPr>
              <a:t> </a:t>
            </a:r>
            <a:r>
              <a:rPr kumimoji="0" lang="en-US" altLang="zh-CN" sz="1200" b="0" i="0" u="none" strike="noStrike" kern="0" cap="none" spc="0" normalizeH="0" baseline="0" noProof="1">
                <a:solidFill>
                  <a:schemeClr val="tx1">
                    <a:lumMod val="65000"/>
                    <a:lumOff val="35000"/>
                  </a:schemeClr>
                </a:solidFill>
              </a:rPr>
              <a:t>        </a:t>
            </a:r>
            <a:r>
              <a:rPr kumimoji="0" lang="zh-CN" altLang="en-US" sz="1200" b="0" i="0" u="none" strike="noStrike" kern="0" cap="none" spc="0" normalizeH="0" baseline="0" noProof="1">
                <a:solidFill>
                  <a:schemeClr val="tx1">
                    <a:lumMod val="65000"/>
                    <a:lumOff val="35000"/>
                  </a:schemeClr>
                </a:solidFill>
              </a:rPr>
              <a:t>共计</a:t>
            </a:r>
            <a:r>
              <a:rPr kumimoji="0" lang="en-US" altLang="zh-CN" sz="1200" b="0" i="0" u="none" strike="noStrike" kern="0" cap="none" spc="0" normalizeH="0" baseline="0" noProof="1">
                <a:solidFill>
                  <a:schemeClr val="tx1">
                    <a:lumMod val="65000"/>
                    <a:lumOff val="35000"/>
                  </a:schemeClr>
                </a:solidFill>
              </a:rPr>
              <a:t>198 912 </a:t>
            </a:r>
            <a:r>
              <a:rPr kumimoji="0" lang="en-US" altLang="zh-CN" sz="1200" b="0" i="0" u="none" strike="noStrike" kern="0" cap="none" spc="0" normalizeH="0" baseline="0" noProof="1">
                <a:solidFill>
                  <a:schemeClr val="tx1">
                    <a:lumMod val="65000"/>
                    <a:lumOff val="35000"/>
                  </a:schemeClr>
                </a:solidFill>
              </a:rPr>
              <a:t>RMB</a:t>
            </a:r>
            <a:endParaRPr kumimoji="0" lang="en-US" altLang="zh-CN" sz="1200" b="0" i="0" u="none" strike="noStrike" kern="0" cap="none" spc="0" normalizeH="0" baseline="0" noProof="1">
              <a:solidFill>
                <a:schemeClr val="tx1">
                  <a:lumMod val="65000"/>
                  <a:lumOff val="35000"/>
                </a:schemeClr>
              </a:solidFill>
            </a:endParaRPr>
          </a:p>
        </p:txBody>
      </p:sp>
      <p:sp>
        <p:nvSpPr>
          <p:cNvPr id="64" name="文本占位符 1"/>
          <p:cNvSpPr>
            <a:spLocks noGrp="1"/>
          </p:cNvSpPr>
          <p:nvPr>
            <p:ph type="body" sz="quarter" idx="11"/>
          </p:nvPr>
        </p:nvSpPr>
        <p:spPr>
          <a:xfrm>
            <a:off x="396240" y="394335"/>
            <a:ext cx="2545080" cy="245110"/>
          </a:xfrm>
        </p:spPr>
        <p:txBody>
          <a:bodyPr wrap="square"/>
          <a:lstStyle/>
          <a:p>
            <a:r>
              <a:rPr lang="en-US" altLang="zh-CN" dirty="0"/>
              <a:t>PROJECT COST CONTROL</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项目成本</a:t>
            </a:r>
            <a:r>
              <a:rPr lang="zh-CN" altLang="en-US" dirty="0"/>
              <a:t>管理</a:t>
            </a:r>
            <a:endParaRPr lang="zh-CN" altLang="en-US" dirty="0"/>
          </a:p>
        </p:txBody>
      </p:sp>
      <p:sp>
        <p:nvSpPr>
          <p:cNvPr id="2" name="文本框 1"/>
          <p:cNvSpPr txBox="1"/>
          <p:nvPr/>
        </p:nvSpPr>
        <p:spPr>
          <a:xfrm>
            <a:off x="386808" y="816853"/>
            <a:ext cx="1554480" cy="368300"/>
          </a:xfrm>
          <a:prstGeom prst="rect">
            <a:avLst/>
          </a:prstGeom>
          <a:noFill/>
        </p:spPr>
        <p:txBody>
          <a:bodyPr wrap="none" rtlCol="0">
            <a:spAutoFit/>
          </a:bodyPr>
          <a:p>
            <a:r>
              <a:rPr lang="zh-CN" altLang="en-US" dirty="0"/>
              <a:t>项目</a:t>
            </a:r>
            <a:r>
              <a:rPr lang="zh-CN" altLang="en-US" dirty="0"/>
              <a:t>费用估算</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40" y="394335"/>
            <a:ext cx="2545080" cy="245110"/>
          </a:xfrm>
        </p:spPr>
        <p:txBody>
          <a:bodyPr wrap="square"/>
          <a:lstStyle/>
          <a:p>
            <a:r>
              <a:rPr lang="en-US" altLang="zh-CN" dirty="0"/>
              <a:t>PROJECT COST CONTROL</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项目成本</a:t>
            </a:r>
            <a:r>
              <a:rPr lang="zh-CN" altLang="en-US" dirty="0"/>
              <a:t>管理</a:t>
            </a:r>
            <a:endParaRPr lang="zh-CN" altLang="en-US" dirty="0"/>
          </a:p>
        </p:txBody>
      </p:sp>
      <p:sp>
        <p:nvSpPr>
          <p:cNvPr id="2" name="文本框 1"/>
          <p:cNvSpPr txBox="1"/>
          <p:nvPr/>
        </p:nvSpPr>
        <p:spPr>
          <a:xfrm>
            <a:off x="386808" y="816853"/>
            <a:ext cx="1097280" cy="368300"/>
          </a:xfrm>
          <a:prstGeom prst="rect">
            <a:avLst/>
          </a:prstGeom>
          <a:noFill/>
        </p:spPr>
        <p:txBody>
          <a:bodyPr wrap="none" rtlCol="0">
            <a:spAutoFit/>
          </a:bodyPr>
          <a:p>
            <a:r>
              <a:rPr lang="zh-CN" altLang="en-US" dirty="0"/>
              <a:t>成本</a:t>
            </a:r>
            <a:r>
              <a:rPr lang="zh-CN" altLang="en-US" dirty="0"/>
              <a:t>设置</a:t>
            </a:r>
            <a:endParaRPr lang="zh-CN" altLang="en-US" dirty="0"/>
          </a:p>
        </p:txBody>
      </p:sp>
      <p:pic>
        <p:nvPicPr>
          <p:cNvPr id="3" name="图片 2"/>
          <p:cNvPicPr>
            <a:picLocks noChangeAspect="1"/>
          </p:cNvPicPr>
          <p:nvPr/>
        </p:nvPicPr>
        <p:blipFill>
          <a:blip r:embed="rId1"/>
          <a:stretch>
            <a:fillRect/>
          </a:stretch>
        </p:blipFill>
        <p:spPr>
          <a:xfrm>
            <a:off x="1962150" y="2301875"/>
            <a:ext cx="5577205" cy="1230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5514425" y="201981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3626"/>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05</a:t>
              </a:r>
              <a:endParaRPr lang="zh-CN" altLang="en-US" sz="3600" dirty="0">
                <a:solidFill>
                  <a:schemeClr val="bg1"/>
                </a:solidFill>
                <a:latin typeface="MS UI Gothic" panose="020B0600070205080204" charset="-128"/>
                <a:ea typeface="MS UI Gothic" panose="020B0600070205080204" charset="-128"/>
              </a:endParaRPr>
            </a:p>
          </p:txBody>
        </p:sp>
      </p:grpSp>
      <p:grpSp>
        <p:nvGrpSpPr>
          <p:cNvPr id="26" name="组合 25"/>
          <p:cNvGrpSpPr/>
          <p:nvPr/>
        </p:nvGrpSpPr>
        <p:grpSpPr>
          <a:xfrm>
            <a:off x="3060496" y="202667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3626"/>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03</a:t>
              </a:r>
              <a:endParaRPr lang="zh-CN" altLang="en-US" sz="3600" dirty="0">
                <a:solidFill>
                  <a:schemeClr val="bg1"/>
                </a:solidFill>
                <a:latin typeface="MS UI Gothic" panose="020B0600070205080204" charset="-128"/>
                <a:ea typeface="MS UI Gothic" panose="020B0600070205080204" charset="-128"/>
              </a:endParaRPr>
            </a:p>
          </p:txBody>
        </p:sp>
      </p:grpSp>
      <p:grpSp>
        <p:nvGrpSpPr>
          <p:cNvPr id="34" name="组合 33"/>
          <p:cNvGrpSpPr/>
          <p:nvPr/>
        </p:nvGrpSpPr>
        <p:grpSpPr>
          <a:xfrm>
            <a:off x="606425" y="2037715"/>
            <a:ext cx="1602105" cy="1359535"/>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814705" y="2217420"/>
            <a:ext cx="1185545" cy="100012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1069975" y="2423795"/>
            <a:ext cx="802640" cy="645160"/>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01</a:t>
            </a:r>
            <a:endParaRPr lang="zh-CN" altLang="en-US" sz="3600" dirty="0">
              <a:solidFill>
                <a:schemeClr val="bg1"/>
              </a:solidFill>
              <a:latin typeface="MS UI Gothic" panose="020B0600070205080204" charset="-128"/>
              <a:ea typeface="MS UI Gothic" panose="020B0600070205080204" charset="-128"/>
            </a:endParaRPr>
          </a:p>
        </p:txBody>
      </p:sp>
      <p:grpSp>
        <p:nvGrpSpPr>
          <p:cNvPr id="39" name="组合 38"/>
          <p:cNvGrpSpPr/>
          <p:nvPr/>
        </p:nvGrpSpPr>
        <p:grpSpPr>
          <a:xfrm>
            <a:off x="1836501" y="271762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3626"/>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02</a:t>
              </a:r>
              <a:endParaRPr lang="zh-CN" altLang="en-US" sz="3600" dirty="0">
                <a:solidFill>
                  <a:schemeClr val="bg1"/>
                </a:solidFill>
                <a:latin typeface="MS UI Gothic" panose="020B0600070205080204" charset="-128"/>
                <a:ea typeface="MS UI Gothic" panose="020B0600070205080204" charset="-128"/>
              </a:endParaRPr>
            </a:p>
          </p:txBody>
        </p:sp>
      </p:grpSp>
      <p:grpSp>
        <p:nvGrpSpPr>
          <p:cNvPr id="46" name="组合 45"/>
          <p:cNvGrpSpPr/>
          <p:nvPr/>
        </p:nvGrpSpPr>
        <p:grpSpPr>
          <a:xfrm>
            <a:off x="4286998" y="271081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3626"/>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04</a:t>
              </a:r>
              <a:endParaRPr lang="zh-CN" altLang="en-US" sz="3600" dirty="0">
                <a:solidFill>
                  <a:schemeClr val="bg1"/>
                </a:solidFill>
                <a:latin typeface="MS UI Gothic" panose="020B0600070205080204" charset="-128"/>
                <a:ea typeface="MS UI Gothic" panose="020B0600070205080204" charset="-128"/>
              </a:endParaRPr>
            </a:p>
          </p:txBody>
        </p:sp>
      </p:grpSp>
      <p:sp>
        <p:nvSpPr>
          <p:cNvPr id="54" name="TextBox 111"/>
          <p:cNvSpPr txBox="1"/>
          <p:nvPr/>
        </p:nvSpPr>
        <p:spPr>
          <a:xfrm>
            <a:off x="967874" y="3513008"/>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项目简介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096220" y="2086888"/>
            <a:ext cx="121303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项目启动</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3422396" y="3545994"/>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项目计划</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4588463" y="2086889"/>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项目执行</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5867444" y="3545991"/>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项目控制</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8" name="文本框 67"/>
          <p:cNvSpPr txBox="1"/>
          <p:nvPr/>
        </p:nvSpPr>
        <p:spPr>
          <a:xfrm>
            <a:off x="7574915" y="1698625"/>
            <a:ext cx="3048000" cy="368300"/>
          </a:xfrm>
          <a:prstGeom prst="rect">
            <a:avLst/>
          </a:prstGeom>
          <a:noFill/>
        </p:spPr>
        <p:txBody>
          <a:bodyPr wrap="square" rtlCol="0">
            <a:spAutoFit/>
          </a:bodyPr>
          <a:lstStyle/>
          <a:p>
            <a:endParaRPr lang="zh-CN" altLang="en-US"/>
          </a:p>
        </p:txBody>
      </p:sp>
      <p:grpSp>
        <p:nvGrpSpPr>
          <p:cNvPr id="77" name="组合 76"/>
          <p:cNvGrpSpPr/>
          <p:nvPr/>
        </p:nvGrpSpPr>
        <p:grpSpPr>
          <a:xfrm>
            <a:off x="6740003" y="2703194"/>
            <a:ext cx="1602228" cy="1359398"/>
            <a:chOff x="7388330" y="3692384"/>
            <a:chExt cx="2397222" cy="2093640"/>
          </a:xfrm>
        </p:grpSpPr>
        <p:grpSp>
          <p:nvGrpSpPr>
            <p:cNvPr id="78" name="组合 77"/>
            <p:cNvGrpSpPr/>
            <p:nvPr/>
          </p:nvGrpSpPr>
          <p:grpSpPr>
            <a:xfrm>
              <a:off x="7388330" y="3692384"/>
              <a:ext cx="2397222" cy="2093640"/>
              <a:chOff x="7388330" y="3692384"/>
              <a:chExt cx="2397222" cy="2093640"/>
            </a:xfrm>
          </p:grpSpPr>
          <p:grpSp>
            <p:nvGrpSpPr>
              <p:cNvPr id="79" name="组合 7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80"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81"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82"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83" name="TextBox 105"/>
            <p:cNvSpPr txBox="1"/>
            <p:nvPr/>
          </p:nvSpPr>
          <p:spPr>
            <a:xfrm>
              <a:off x="8048903" y="4173377"/>
              <a:ext cx="1322273" cy="993626"/>
            </a:xfrm>
            <a:prstGeom prst="rect">
              <a:avLst/>
            </a:prstGeom>
            <a:noFill/>
          </p:spPr>
          <p:txBody>
            <a:bodyPr wrap="square" rtlCol="0">
              <a:spAutoFit/>
            </a:bodyPr>
            <a:lstStyle/>
            <a:p>
              <a:r>
                <a:rPr lang="en-US" altLang="zh-CN" sz="3600" dirty="0">
                  <a:solidFill>
                    <a:schemeClr val="bg1"/>
                  </a:solidFill>
                  <a:latin typeface="MS UI Gothic" panose="020B0600070205080204" charset="-128"/>
                  <a:ea typeface="MS UI Gothic" panose="020B0600070205080204" charset="-128"/>
                </a:rPr>
                <a:t>06</a:t>
              </a:r>
              <a:endParaRPr lang="zh-CN" altLang="en-US" sz="3600" dirty="0">
                <a:solidFill>
                  <a:schemeClr val="bg1"/>
                </a:solidFill>
                <a:latin typeface="MS UI Gothic" panose="020B0600070205080204" charset="-128"/>
                <a:ea typeface="MS UI Gothic" panose="020B0600070205080204" charset="-128"/>
              </a:endParaRPr>
            </a:p>
          </p:txBody>
        </p:sp>
      </p:grpSp>
      <p:sp>
        <p:nvSpPr>
          <p:cNvPr id="84" name="TextBox 120"/>
          <p:cNvSpPr txBox="1"/>
          <p:nvPr/>
        </p:nvSpPr>
        <p:spPr>
          <a:xfrm>
            <a:off x="7041468" y="2079269"/>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项目收尾</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人力资源管理</a:t>
            </a:r>
            <a:endParaRPr lang="zh-CN" altLang="en-US" dirty="0"/>
          </a:p>
        </p:txBody>
      </p:sp>
      <p:graphicFrame>
        <p:nvGraphicFramePr>
          <p:cNvPr id="3" name="表格 4"/>
          <p:cNvGraphicFramePr>
            <a:graphicFrameLocks noGrp="1"/>
          </p:cNvGraphicFramePr>
          <p:nvPr>
            <p:custDataLst>
              <p:tags r:id="rId1"/>
            </p:custDataLst>
          </p:nvPr>
        </p:nvGraphicFramePr>
        <p:xfrm>
          <a:off x="2019300" y="1716405"/>
          <a:ext cx="4928235" cy="3090545"/>
        </p:xfrm>
        <a:graphic>
          <a:graphicData uri="http://schemas.openxmlformats.org/drawingml/2006/table">
            <a:tbl>
              <a:tblPr firstRow="1" bandRow="1">
                <a:tableStyleId>{5C22544A-7EE6-4342-B048-85BDC9FD1C3A}</a:tableStyleId>
              </a:tblPr>
              <a:tblGrid>
                <a:gridCol w="746125"/>
                <a:gridCol w="2147570"/>
                <a:gridCol w="2034540"/>
              </a:tblGrid>
              <a:tr h="347345">
                <a:tc>
                  <a:txBody>
                    <a:bodyPr/>
                    <a:lstStyle/>
                    <a:p>
                      <a:pPr algn="ctr">
                        <a:lnSpc>
                          <a:spcPct val="120000"/>
                        </a:lnSpc>
                      </a:pPr>
                      <a:r>
                        <a:rPr lang="zh-CN" altLang="en-US" sz="1400" dirty="0"/>
                        <a:t>序号</a:t>
                      </a:r>
                      <a:endParaRPr lang="zh-CN" altLang="en-US" sz="1400" dirty="0"/>
                    </a:p>
                  </a:txBody>
                  <a:tcPr/>
                </a:tc>
                <a:tc>
                  <a:txBody>
                    <a:bodyPr/>
                    <a:lstStyle/>
                    <a:p>
                      <a:pPr algn="ctr">
                        <a:lnSpc>
                          <a:spcPct val="120000"/>
                        </a:lnSpc>
                      </a:pPr>
                      <a:r>
                        <a:rPr lang="zh-CN" altLang="en-US" sz="1400" dirty="0"/>
                        <a:t>人员</a:t>
                      </a:r>
                      <a:endParaRPr lang="zh-CN" altLang="en-US" sz="1400" dirty="0"/>
                    </a:p>
                  </a:txBody>
                  <a:tcPr/>
                </a:tc>
                <a:tc>
                  <a:txBody>
                    <a:bodyPr/>
                    <a:lstStyle/>
                    <a:p>
                      <a:pPr algn="ctr">
                        <a:lnSpc>
                          <a:spcPct val="120000"/>
                        </a:lnSpc>
                      </a:pPr>
                      <a:r>
                        <a:rPr lang="zh-CN" altLang="en-US" sz="1400" dirty="0"/>
                        <a:t>分工与</a:t>
                      </a:r>
                      <a:r>
                        <a:rPr lang="zh-CN" altLang="en-US" sz="1400" dirty="0"/>
                        <a:t>职责</a:t>
                      </a:r>
                      <a:endParaRPr lang="zh-CN" altLang="en-US" sz="1400" dirty="0"/>
                    </a:p>
                  </a:txBody>
                  <a:tcPr/>
                </a:tc>
              </a:tr>
              <a:tr h="304800">
                <a:tc>
                  <a:txBody>
                    <a:bodyPr/>
                    <a:lstStyle/>
                    <a:p>
                      <a:pPr algn="ctr"/>
                      <a:r>
                        <a:rPr lang="en-US" altLang="zh-CN" sz="1400" dirty="0">
                          <a:latin typeface="宋体" panose="02010600030101010101" pitchFamily="2" charset="-122"/>
                          <a:ea typeface="宋体" panose="02010600030101010101" pitchFamily="2" charset="-122"/>
                        </a:rPr>
                        <a:t>1</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杜士磊</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项目经理兼</a:t>
                      </a:r>
                      <a:r>
                        <a:rPr lang="zh-CN" altLang="en-US" sz="1400" dirty="0">
                          <a:latin typeface="宋体" panose="02010600030101010101" pitchFamily="2" charset="-122"/>
                          <a:ea typeface="宋体" panose="02010600030101010101" pitchFamily="2" charset="-122"/>
                        </a:rPr>
                        <a:t>设计人员</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2</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刘锦堃</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开发人员</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3</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王骁</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测试人员</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4</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应铭萱</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需求分析</a:t>
                      </a:r>
                      <a:r>
                        <a:rPr lang="zh-CN" altLang="en-US" sz="1400" dirty="0">
                          <a:latin typeface="宋体" panose="02010600030101010101" pitchFamily="2" charset="-122"/>
                          <a:ea typeface="宋体" panose="02010600030101010101" pitchFamily="2" charset="-122"/>
                        </a:rPr>
                        <a:t>人员</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5</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施景阳</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开发人员</a:t>
                      </a:r>
                      <a:endParaRPr lang="zh-CN" altLang="en-US" sz="1400" dirty="0">
                        <a:latin typeface="宋体" panose="02010600030101010101" pitchFamily="2" charset="-122"/>
                        <a:ea typeface="宋体" panose="02010600030101010101" pitchFamily="2" charset="-122"/>
                      </a:endParaRPr>
                    </a:p>
                  </a:txBody>
                  <a:tcPr/>
                </a:tc>
              </a:tr>
              <a:tr h="304800">
                <a:tc>
                  <a:txBody>
                    <a:bodyPr/>
                    <a:lstStyle/>
                    <a:p>
                      <a:pPr algn="ctr"/>
                      <a:r>
                        <a:rPr lang="en-US" altLang="zh-CN" sz="1400" dirty="0">
                          <a:latin typeface="宋体" panose="02010600030101010101" pitchFamily="2" charset="-122"/>
                          <a:ea typeface="宋体" panose="02010600030101010101" pitchFamily="2" charset="-122"/>
                        </a:rPr>
                        <a:t>6</a:t>
                      </a:r>
                      <a:endParaRPr lang="en-US" altLang="zh-CN"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李国航</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zh-CN" altLang="en-US" sz="1400" dirty="0">
                          <a:latin typeface="宋体" panose="02010600030101010101" pitchFamily="2" charset="-122"/>
                          <a:ea typeface="宋体" panose="02010600030101010101" pitchFamily="2" charset="-122"/>
                        </a:rPr>
                        <a:t>质保人员</a:t>
                      </a:r>
                      <a:endParaRPr lang="zh-CN" altLang="en-US" sz="1400"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011680" cy="1076325"/>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项目执行</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1"/>
          <p:cNvSpPr txBox="1"/>
          <p:nvPr/>
        </p:nvSpPr>
        <p:spPr>
          <a:xfrm>
            <a:off x="4840605" y="2817495"/>
            <a:ext cx="1231900"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项目资源</a:t>
            </a:r>
            <a:r>
              <a:rPr lang="zh-CN" altLang="en-US" sz="1200" dirty="0">
                <a:solidFill>
                  <a:schemeClr val="accent1"/>
                </a:solidFill>
                <a:latin typeface="微软雅黑" panose="020B0503020204020204" pitchFamily="34" charset="-122"/>
                <a:ea typeface="微软雅黑" panose="020B0503020204020204" pitchFamily="34" charset="-122"/>
              </a:rPr>
              <a:t>分配</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4" name="TextBox 33"/>
          <p:cNvSpPr txBox="1"/>
          <p:nvPr/>
        </p:nvSpPr>
        <p:spPr>
          <a:xfrm>
            <a:off x="6326505" y="2817495"/>
            <a:ext cx="133159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项目资源调整</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4840605" y="3129915"/>
            <a:ext cx="119570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计划实际对比</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项目资源</a:t>
            </a:r>
            <a:r>
              <a:rPr lang="zh-CN" altLang="en-US" dirty="0"/>
              <a:t>分配</a:t>
            </a:r>
            <a:endParaRPr lang="zh-CN" altLang="en-US" dirty="0"/>
          </a:p>
        </p:txBody>
      </p:sp>
      <p:pic>
        <p:nvPicPr>
          <p:cNvPr id="2" name="图片 1"/>
          <p:cNvPicPr>
            <a:picLocks noChangeAspect="1"/>
          </p:cNvPicPr>
          <p:nvPr/>
        </p:nvPicPr>
        <p:blipFill>
          <a:blip r:embed="rId1"/>
          <a:stretch>
            <a:fillRect/>
          </a:stretch>
        </p:blipFill>
        <p:spPr>
          <a:xfrm>
            <a:off x="1943735" y="1489075"/>
            <a:ext cx="5255895" cy="28619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项目资源</a:t>
            </a:r>
            <a:r>
              <a:rPr lang="zh-CN" altLang="en-US" dirty="0"/>
              <a:t>分配</a:t>
            </a:r>
            <a:endParaRPr lang="zh-CN" altLang="en-US" dirty="0"/>
          </a:p>
        </p:txBody>
      </p:sp>
      <p:pic>
        <p:nvPicPr>
          <p:cNvPr id="2" name="图片 1"/>
          <p:cNvPicPr>
            <a:picLocks noChangeAspect="1"/>
          </p:cNvPicPr>
          <p:nvPr/>
        </p:nvPicPr>
        <p:blipFill>
          <a:blip r:embed="rId1"/>
          <a:stretch>
            <a:fillRect/>
          </a:stretch>
        </p:blipFill>
        <p:spPr>
          <a:xfrm>
            <a:off x="1754505" y="1496695"/>
            <a:ext cx="5634990" cy="21507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项目资源</a:t>
            </a:r>
            <a:r>
              <a:rPr lang="zh-CN" altLang="en-US" dirty="0"/>
              <a:t>分配</a:t>
            </a:r>
            <a:endParaRPr lang="zh-CN" altLang="en-US" dirty="0"/>
          </a:p>
        </p:txBody>
      </p:sp>
      <p:pic>
        <p:nvPicPr>
          <p:cNvPr id="4" name="内容占位符 3"/>
          <p:cNvPicPr>
            <a:picLocks noChangeAspect="1"/>
          </p:cNvPicPr>
          <p:nvPr/>
        </p:nvPicPr>
        <p:blipFill>
          <a:blip r:embed="rId1"/>
          <a:stretch>
            <a:fillRect/>
          </a:stretch>
        </p:blipFill>
        <p:spPr>
          <a:xfrm>
            <a:off x="1326515" y="1497330"/>
            <a:ext cx="6491018" cy="214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计划与实际</a:t>
            </a:r>
            <a:r>
              <a:rPr lang="zh-CN" altLang="en-US" dirty="0"/>
              <a:t>对比</a:t>
            </a:r>
            <a:endParaRPr lang="zh-CN" altLang="en-US" dirty="0"/>
          </a:p>
        </p:txBody>
      </p:sp>
      <p:pic>
        <p:nvPicPr>
          <p:cNvPr id="6" name="内容占位符 5"/>
          <p:cNvPicPr>
            <a:picLocks noChangeAspect="1"/>
          </p:cNvPicPr>
          <p:nvPr/>
        </p:nvPicPr>
        <p:blipFill>
          <a:blip r:embed="rId1"/>
          <a:stretch>
            <a:fillRect/>
          </a:stretch>
        </p:blipFill>
        <p:spPr>
          <a:xfrm>
            <a:off x="1341755" y="1176655"/>
            <a:ext cx="6460490" cy="3261995"/>
          </a:xfrm>
          <a:prstGeom prst="rect">
            <a:avLst/>
          </a:prstGeom>
        </p:spPr>
      </p:pic>
      <p:sp>
        <p:nvSpPr>
          <p:cNvPr id="2" name="文本框 1"/>
          <p:cNvSpPr txBox="1"/>
          <p:nvPr/>
        </p:nvSpPr>
        <p:spPr>
          <a:xfrm>
            <a:off x="1694180" y="4701540"/>
            <a:ext cx="3048000" cy="337185"/>
          </a:xfrm>
          <a:prstGeom prst="rect">
            <a:avLst/>
          </a:prstGeom>
          <a:noFill/>
        </p:spPr>
        <p:txBody>
          <a:bodyPr wrap="square" rtlCol="0">
            <a:spAutoFit/>
          </a:bodyPr>
          <a:p>
            <a:r>
              <a:rPr lang="zh-CN" altLang="en-US" sz="1600"/>
              <a:t>成本超过预期、进度落后</a:t>
            </a:r>
            <a:endParaRPr lang="zh-CN"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3" name="图片 2"/>
          <p:cNvPicPr>
            <a:picLocks noChangeAspect="1"/>
          </p:cNvPicPr>
          <p:nvPr/>
        </p:nvPicPr>
        <p:blipFill>
          <a:blip r:embed="rId1"/>
          <a:stretch>
            <a:fillRect/>
          </a:stretch>
        </p:blipFill>
        <p:spPr>
          <a:xfrm>
            <a:off x="1627505" y="1627505"/>
            <a:ext cx="5888990" cy="28663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2" name="图片 1"/>
          <p:cNvPicPr>
            <a:picLocks noChangeAspect="1"/>
          </p:cNvPicPr>
          <p:nvPr/>
        </p:nvPicPr>
        <p:blipFill>
          <a:blip r:embed="rId1"/>
          <a:stretch>
            <a:fillRect/>
          </a:stretch>
        </p:blipFill>
        <p:spPr>
          <a:xfrm>
            <a:off x="1962150" y="1627505"/>
            <a:ext cx="5002890" cy="2844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3" name="图片 2"/>
          <p:cNvPicPr>
            <a:picLocks noChangeAspect="1"/>
          </p:cNvPicPr>
          <p:nvPr/>
        </p:nvPicPr>
        <p:blipFill>
          <a:blip r:embed="rId1"/>
          <a:stretch>
            <a:fillRect/>
          </a:stretch>
        </p:blipFill>
        <p:spPr>
          <a:xfrm>
            <a:off x="1824355" y="1623695"/>
            <a:ext cx="5122379" cy="2844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2" name="图片 1"/>
          <p:cNvPicPr>
            <a:picLocks noChangeAspect="1"/>
          </p:cNvPicPr>
          <p:nvPr/>
        </p:nvPicPr>
        <p:blipFill>
          <a:blip r:embed="rId1"/>
          <a:stretch>
            <a:fillRect/>
          </a:stretch>
        </p:blipFill>
        <p:spPr>
          <a:xfrm>
            <a:off x="2141855" y="1626870"/>
            <a:ext cx="4329731" cy="284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201168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项目简介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sp>
        <p:nvSpPr>
          <p:cNvPr id="12" name="TextBox 24"/>
          <p:cNvSpPr txBox="1"/>
          <p:nvPr/>
        </p:nvSpPr>
        <p:spPr>
          <a:xfrm>
            <a:off x="5048143" y="2486669"/>
            <a:ext cx="1027882"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项目内容</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6412230" y="2486660"/>
            <a:ext cx="141287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项目发起人</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27"/>
          <p:cNvSpPr txBox="1"/>
          <p:nvPr/>
        </p:nvSpPr>
        <p:spPr>
          <a:xfrm>
            <a:off x="5048250" y="2834005"/>
            <a:ext cx="177609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预期解决问题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6" name="TextBox 28"/>
          <p:cNvSpPr txBox="1"/>
          <p:nvPr/>
        </p:nvSpPr>
        <p:spPr>
          <a:xfrm>
            <a:off x="6412230" y="2834005"/>
            <a:ext cx="1978660"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预期达成的效果</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4" name="图片 3"/>
          <p:cNvPicPr>
            <a:picLocks noChangeAspect="1"/>
          </p:cNvPicPr>
          <p:nvPr/>
        </p:nvPicPr>
        <p:blipFill>
          <a:blip r:embed="rId1"/>
          <a:stretch>
            <a:fillRect/>
          </a:stretch>
        </p:blipFill>
        <p:spPr>
          <a:xfrm>
            <a:off x="2412365" y="1625600"/>
            <a:ext cx="4319698" cy="2844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2" name="图片 1"/>
          <p:cNvPicPr>
            <a:picLocks noChangeAspect="1"/>
          </p:cNvPicPr>
          <p:nvPr/>
        </p:nvPicPr>
        <p:blipFill>
          <a:blip r:embed="rId1"/>
          <a:stretch>
            <a:fillRect/>
          </a:stretch>
        </p:blipFill>
        <p:spPr>
          <a:xfrm>
            <a:off x="1964690" y="1623695"/>
            <a:ext cx="5215329" cy="2844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HUMAN RESOURCE MANAGEMENT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查看资源</a:t>
            </a:r>
            <a:r>
              <a:rPr lang="zh-CN" altLang="en-US" dirty="0"/>
              <a:t>图表</a:t>
            </a:r>
            <a:endParaRPr lang="zh-CN" altLang="en-US" dirty="0"/>
          </a:p>
        </p:txBody>
      </p:sp>
      <p:pic>
        <p:nvPicPr>
          <p:cNvPr id="3" name="图片 2"/>
          <p:cNvPicPr>
            <a:picLocks noChangeAspect="1"/>
          </p:cNvPicPr>
          <p:nvPr/>
        </p:nvPicPr>
        <p:blipFill>
          <a:blip r:embed="rId1"/>
          <a:stretch>
            <a:fillRect/>
          </a:stretch>
        </p:blipFill>
        <p:spPr>
          <a:xfrm>
            <a:off x="2189480" y="1625600"/>
            <a:ext cx="4765192" cy="2844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011680" cy="1076325"/>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项目控制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1"/>
          <p:cNvSpPr txBox="1"/>
          <p:nvPr/>
        </p:nvSpPr>
        <p:spPr>
          <a:xfrm>
            <a:off x="4840605" y="2817495"/>
            <a:ext cx="119189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项目任务</a:t>
            </a:r>
            <a:r>
              <a:rPr lang="zh-CN" altLang="en-US" sz="1200" dirty="0">
                <a:solidFill>
                  <a:schemeClr val="accent1"/>
                </a:solidFill>
                <a:latin typeface="微软雅黑" panose="020B0503020204020204" pitchFamily="34" charset="-122"/>
                <a:ea typeface="微软雅黑" panose="020B0503020204020204" pitchFamily="34" charset="-122"/>
              </a:rPr>
              <a:t>控制</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32"/>
          <p:cNvSpPr txBox="1"/>
          <p:nvPr/>
        </p:nvSpPr>
        <p:spPr>
          <a:xfrm>
            <a:off x="6101715" y="2811780"/>
            <a:ext cx="127190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项目资源</a:t>
            </a:r>
            <a:r>
              <a:rPr lang="zh-CN" altLang="en-US" sz="1200" dirty="0">
                <a:solidFill>
                  <a:schemeClr val="accent1"/>
                </a:solidFill>
                <a:latin typeface="微软雅黑" panose="020B0503020204020204" pitchFamily="34" charset="-122"/>
                <a:ea typeface="微软雅黑" panose="020B0503020204020204" pitchFamily="34" charset="-122"/>
              </a:rPr>
              <a:t>控制</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4840605" y="3129915"/>
            <a:ext cx="134810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项目时间</a:t>
            </a:r>
            <a:r>
              <a:rPr lang="zh-CN" altLang="en-US" sz="1200" dirty="0">
                <a:solidFill>
                  <a:schemeClr val="accent1"/>
                </a:solidFill>
                <a:latin typeface="微软雅黑" panose="020B0503020204020204" pitchFamily="34" charset="-122"/>
                <a:ea typeface="微软雅黑" panose="020B0503020204020204" pitchFamily="34" charset="-122"/>
              </a:rPr>
              <a:t>控制</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TASK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项目任务</a:t>
            </a:r>
            <a:r>
              <a:rPr lang="zh-CN" altLang="en-US" dirty="0"/>
              <a:t>控制</a:t>
            </a:r>
            <a:endParaRPr lang="zh-CN" altLang="en-US" dirty="0"/>
          </a:p>
        </p:txBody>
      </p:sp>
      <p:sp>
        <p:nvSpPr>
          <p:cNvPr id="4" name="文本框 3"/>
          <p:cNvSpPr txBox="1"/>
          <p:nvPr/>
        </p:nvSpPr>
        <p:spPr>
          <a:xfrm>
            <a:off x="386173" y="816853"/>
            <a:ext cx="1097280" cy="368300"/>
          </a:xfrm>
          <a:prstGeom prst="rect">
            <a:avLst/>
          </a:prstGeom>
          <a:noFill/>
        </p:spPr>
        <p:txBody>
          <a:bodyPr wrap="none" rtlCol="0">
            <a:spAutoFit/>
          </a:bodyPr>
          <a:p>
            <a:r>
              <a:rPr lang="zh-CN" altLang="en-US" dirty="0"/>
              <a:t>设置</a:t>
            </a:r>
            <a:r>
              <a:rPr lang="zh-CN" altLang="en-US" dirty="0"/>
              <a:t>基线</a:t>
            </a:r>
            <a:endParaRPr lang="en-US" altLang="zh-CN" dirty="0"/>
          </a:p>
        </p:txBody>
      </p:sp>
      <p:pic>
        <p:nvPicPr>
          <p:cNvPr id="5" name="图片 4"/>
          <p:cNvPicPr>
            <a:picLocks noChangeAspect="1"/>
          </p:cNvPicPr>
          <p:nvPr/>
        </p:nvPicPr>
        <p:blipFill>
          <a:blip r:embed="rId1"/>
          <a:stretch>
            <a:fillRect/>
          </a:stretch>
        </p:blipFill>
        <p:spPr>
          <a:xfrm>
            <a:off x="1871980" y="1402080"/>
            <a:ext cx="5435450" cy="324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TASK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项目任务</a:t>
            </a:r>
            <a:r>
              <a:rPr lang="zh-CN" altLang="en-US" dirty="0"/>
              <a:t>控制</a:t>
            </a:r>
            <a:endParaRPr lang="zh-CN" altLang="en-US" dirty="0"/>
          </a:p>
        </p:txBody>
      </p:sp>
      <p:pic>
        <p:nvPicPr>
          <p:cNvPr id="2" name="图片 1"/>
          <p:cNvPicPr>
            <a:picLocks noChangeAspect="1"/>
          </p:cNvPicPr>
          <p:nvPr/>
        </p:nvPicPr>
        <p:blipFill>
          <a:blip r:embed="rId1"/>
          <a:stretch>
            <a:fillRect/>
          </a:stretch>
        </p:blipFill>
        <p:spPr>
          <a:xfrm>
            <a:off x="712470" y="1446530"/>
            <a:ext cx="7719334" cy="3240000"/>
          </a:xfrm>
          <a:prstGeom prst="rect">
            <a:avLst/>
          </a:prstGeom>
        </p:spPr>
      </p:pic>
      <p:sp>
        <p:nvSpPr>
          <p:cNvPr id="4" name="文本框 3"/>
          <p:cNvSpPr txBox="1"/>
          <p:nvPr/>
        </p:nvSpPr>
        <p:spPr>
          <a:xfrm>
            <a:off x="386173" y="816853"/>
            <a:ext cx="1097280" cy="368300"/>
          </a:xfrm>
          <a:prstGeom prst="rect">
            <a:avLst/>
          </a:prstGeom>
          <a:noFill/>
        </p:spPr>
        <p:txBody>
          <a:bodyPr wrap="none" rtlCol="0">
            <a:spAutoFit/>
          </a:bodyPr>
          <a:p>
            <a:r>
              <a:rPr lang="zh-CN" altLang="en-US" dirty="0"/>
              <a:t>设置</a:t>
            </a:r>
            <a:r>
              <a:rPr lang="zh-CN" altLang="en-US" dirty="0"/>
              <a:t>基线</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TIM</a:t>
            </a:r>
            <a:r>
              <a:rPr dirty="0"/>
              <a:t>E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a:t>
            </a:r>
            <a:r>
              <a:rPr lang="zh-CN" altLang="en-US" dirty="0"/>
              <a:t>时间控制</a:t>
            </a:r>
            <a:endParaRPr lang="zh-CN" altLang="en-US" dirty="0"/>
          </a:p>
        </p:txBody>
      </p:sp>
      <p:sp>
        <p:nvSpPr>
          <p:cNvPr id="4" name="文本框 3"/>
          <p:cNvSpPr txBox="1"/>
          <p:nvPr/>
        </p:nvSpPr>
        <p:spPr>
          <a:xfrm>
            <a:off x="386173" y="816853"/>
            <a:ext cx="1554480" cy="368300"/>
          </a:xfrm>
          <a:prstGeom prst="rect">
            <a:avLst/>
          </a:prstGeom>
          <a:noFill/>
        </p:spPr>
        <p:txBody>
          <a:bodyPr wrap="none" rtlCol="0">
            <a:spAutoFit/>
          </a:bodyPr>
          <a:p>
            <a:r>
              <a:rPr lang="zh-CN" altLang="en-US" dirty="0"/>
              <a:t>延迟任务报表</a:t>
            </a:r>
            <a:endParaRPr lang="zh-CN" altLang="en-US" dirty="0"/>
          </a:p>
        </p:txBody>
      </p:sp>
      <p:pic>
        <p:nvPicPr>
          <p:cNvPr id="3" name="图片 2" descr="进度落后的任务_00"/>
          <p:cNvPicPr>
            <a:picLocks noChangeAspect="1"/>
          </p:cNvPicPr>
          <p:nvPr/>
        </p:nvPicPr>
        <p:blipFill>
          <a:blip r:embed="rId1"/>
          <a:srcRect b="43420"/>
          <a:stretch>
            <a:fillRect/>
          </a:stretch>
        </p:blipFill>
        <p:spPr>
          <a:xfrm>
            <a:off x="963930" y="1356995"/>
            <a:ext cx="7274560" cy="2910205"/>
          </a:xfrm>
          <a:prstGeom prst="rect">
            <a:avLst/>
          </a:prstGeom>
        </p:spPr>
      </p:pic>
      <p:pic>
        <p:nvPicPr>
          <p:cNvPr id="5" name="图片 4" descr="进度落后的任务_01"/>
          <p:cNvPicPr>
            <a:picLocks noChangeAspect="1"/>
          </p:cNvPicPr>
          <p:nvPr/>
        </p:nvPicPr>
        <p:blipFill>
          <a:blip r:embed="rId2"/>
          <a:srcRect l="5499" r="83755" b="48000"/>
          <a:stretch>
            <a:fillRect/>
          </a:stretch>
        </p:blipFill>
        <p:spPr>
          <a:xfrm>
            <a:off x="7399655" y="1356995"/>
            <a:ext cx="781685" cy="26746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RESOURCE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a:t>
            </a:r>
            <a:r>
              <a:rPr lang="zh-CN" altLang="en-US" dirty="0"/>
              <a:t>资源控制</a:t>
            </a:r>
            <a:endParaRPr lang="zh-CN" altLang="en-US" dirty="0"/>
          </a:p>
        </p:txBody>
      </p:sp>
      <p:sp>
        <p:nvSpPr>
          <p:cNvPr id="4" name="文本框 3"/>
          <p:cNvSpPr txBox="1"/>
          <p:nvPr/>
        </p:nvSpPr>
        <p:spPr>
          <a:xfrm>
            <a:off x="386173" y="816853"/>
            <a:ext cx="1554480" cy="368300"/>
          </a:xfrm>
          <a:prstGeom prst="rect">
            <a:avLst/>
          </a:prstGeom>
          <a:noFill/>
        </p:spPr>
        <p:txBody>
          <a:bodyPr wrap="none" rtlCol="0">
            <a:spAutoFit/>
          </a:bodyPr>
          <a:p>
            <a:r>
              <a:rPr lang="zh-CN" altLang="en-US" dirty="0"/>
              <a:t>查看资源</a:t>
            </a:r>
            <a:r>
              <a:rPr lang="zh-CN" altLang="en-US" dirty="0"/>
              <a:t>冲突</a:t>
            </a:r>
            <a:endParaRPr lang="zh-CN" altLang="en-US" dirty="0"/>
          </a:p>
        </p:txBody>
      </p:sp>
      <p:pic>
        <p:nvPicPr>
          <p:cNvPr id="2" name="图片 1"/>
          <p:cNvPicPr>
            <a:picLocks noChangeAspect="1"/>
          </p:cNvPicPr>
          <p:nvPr/>
        </p:nvPicPr>
        <p:blipFill>
          <a:blip r:embed="rId1"/>
          <a:stretch>
            <a:fillRect/>
          </a:stretch>
        </p:blipFill>
        <p:spPr>
          <a:xfrm>
            <a:off x="1530350" y="1626870"/>
            <a:ext cx="6082560" cy="2908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RESOURCE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a:t>
            </a:r>
            <a:r>
              <a:rPr lang="zh-CN" altLang="en-US" dirty="0"/>
              <a:t>资源控制</a:t>
            </a:r>
            <a:endParaRPr lang="zh-CN" altLang="en-US" dirty="0"/>
          </a:p>
        </p:txBody>
      </p:sp>
      <p:sp>
        <p:nvSpPr>
          <p:cNvPr id="4" name="文本框 3"/>
          <p:cNvSpPr txBox="1"/>
          <p:nvPr/>
        </p:nvSpPr>
        <p:spPr>
          <a:xfrm>
            <a:off x="386173" y="816853"/>
            <a:ext cx="1325880" cy="368300"/>
          </a:xfrm>
          <a:prstGeom prst="rect">
            <a:avLst/>
          </a:prstGeom>
          <a:noFill/>
        </p:spPr>
        <p:txBody>
          <a:bodyPr wrap="none" rtlCol="0">
            <a:spAutoFit/>
          </a:bodyPr>
          <a:p>
            <a:r>
              <a:rPr lang="zh-CN" altLang="en-US" dirty="0"/>
              <a:t>调整资源</a:t>
            </a:r>
            <a:r>
              <a:rPr lang="zh-CN" altLang="en-US" dirty="0"/>
              <a:t>值</a:t>
            </a:r>
            <a:endParaRPr lang="zh-CN" altLang="en-US" dirty="0"/>
          </a:p>
        </p:txBody>
      </p:sp>
      <p:pic>
        <p:nvPicPr>
          <p:cNvPr id="3" name="图片 2"/>
          <p:cNvPicPr>
            <a:picLocks noChangeAspect="1"/>
          </p:cNvPicPr>
          <p:nvPr/>
        </p:nvPicPr>
        <p:blipFill>
          <a:blip r:embed="rId1"/>
          <a:stretch>
            <a:fillRect/>
          </a:stretch>
        </p:blipFill>
        <p:spPr>
          <a:xfrm>
            <a:off x="1252855" y="1401445"/>
            <a:ext cx="6638543" cy="316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PROJECT RESOURCE CONTROL</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a:t>
            </a:r>
            <a:r>
              <a:rPr lang="zh-CN" altLang="en-US" dirty="0"/>
              <a:t>资源控制</a:t>
            </a:r>
            <a:endParaRPr lang="zh-CN" altLang="en-US" dirty="0"/>
          </a:p>
        </p:txBody>
      </p:sp>
      <p:sp>
        <p:nvSpPr>
          <p:cNvPr id="4" name="文本框 3"/>
          <p:cNvSpPr txBox="1"/>
          <p:nvPr/>
        </p:nvSpPr>
        <p:spPr>
          <a:xfrm>
            <a:off x="386173" y="816853"/>
            <a:ext cx="2240280" cy="368300"/>
          </a:xfrm>
          <a:prstGeom prst="rect">
            <a:avLst/>
          </a:prstGeom>
          <a:noFill/>
        </p:spPr>
        <p:txBody>
          <a:bodyPr wrap="none" rtlCol="0">
            <a:spAutoFit/>
          </a:bodyPr>
          <a:p>
            <a:r>
              <a:rPr lang="zh-CN" altLang="en-US" dirty="0"/>
              <a:t>查看项目的任务</a:t>
            </a:r>
            <a:r>
              <a:rPr lang="zh-CN" altLang="en-US" dirty="0"/>
              <a:t>成本</a:t>
            </a:r>
            <a:endParaRPr lang="zh-CN" altLang="en-US" dirty="0"/>
          </a:p>
        </p:txBody>
      </p:sp>
      <p:pic>
        <p:nvPicPr>
          <p:cNvPr id="2" name="内容占位符 3"/>
          <p:cNvPicPr>
            <a:picLocks noChangeAspect="1"/>
          </p:cNvPicPr>
          <p:nvPr/>
        </p:nvPicPr>
        <p:blipFill>
          <a:blip r:embed="rId1"/>
          <a:stretch>
            <a:fillRect/>
          </a:stretch>
        </p:blipFill>
        <p:spPr>
          <a:xfrm>
            <a:off x="2408555" y="1362075"/>
            <a:ext cx="4327401" cy="316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6152" name="椭圆 8"/>
          <p:cNvSpPr>
            <a:spLocks noChangeArrowheads="1"/>
          </p:cNvSpPr>
          <p:nvPr/>
        </p:nvSpPr>
        <p:spPr bwMode="auto">
          <a:xfrm>
            <a:off x="701675" y="1131888"/>
            <a:ext cx="1709738"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lt1"/>
                </a:solidFill>
                <a:latin typeface="+mn-lt"/>
                <a:ea typeface="微软雅黑" panose="020B0503020204020204" pitchFamily="34" charset="-122"/>
                <a:sym typeface="Arial" panose="020B0604020202020204" pitchFamily="34" charset="0"/>
              </a:rPr>
              <a:t>项目内容</a:t>
            </a:r>
            <a:endParaRPr lang="zh-CN" altLang="en-US" dirty="0">
              <a:solidFill>
                <a:schemeClr val="lt1"/>
              </a:solidFill>
              <a:latin typeface="+mn-lt"/>
              <a:ea typeface="微软雅黑" panose="020B0503020204020204" pitchFamily="34" charset="-122"/>
            </a:endParaRPr>
          </a:p>
        </p:txBody>
      </p:sp>
      <p:sp>
        <p:nvSpPr>
          <p:cNvPr id="6153" name="椭圆 18"/>
          <p:cNvSpPr>
            <a:spLocks noChangeArrowheads="1"/>
          </p:cNvSpPr>
          <p:nvPr/>
        </p:nvSpPr>
        <p:spPr bwMode="auto">
          <a:xfrm>
            <a:off x="4646613" y="1131888"/>
            <a:ext cx="1709737"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sym typeface="Arial" panose="020B0604020202020204" pitchFamily="34" charset="0"/>
              </a:rPr>
              <a:t>预期解决的问题</a:t>
            </a:r>
            <a:endParaRPr lang="zh-CN" altLang="en-US" dirty="0">
              <a:ea typeface="微软雅黑" panose="020B0503020204020204" pitchFamily="34" charset="-122"/>
            </a:endParaRPr>
          </a:p>
        </p:txBody>
      </p:sp>
      <p:sp>
        <p:nvSpPr>
          <p:cNvPr id="6157" name="椭圆 17"/>
          <p:cNvSpPr>
            <a:spLocks noChangeArrowheads="1"/>
          </p:cNvSpPr>
          <p:nvPr/>
        </p:nvSpPr>
        <p:spPr bwMode="auto">
          <a:xfrm>
            <a:off x="2673350" y="1131888"/>
            <a:ext cx="1711325"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sym typeface="Arial" panose="020B0604020202020204" pitchFamily="34" charset="0"/>
              </a:rPr>
              <a:t>项目发起人</a:t>
            </a:r>
            <a:endParaRPr lang="zh-CN" altLang="en-US" dirty="0">
              <a:solidFill>
                <a:schemeClr val="accent1"/>
              </a:solidFill>
              <a:ea typeface="微软雅黑" panose="020B0503020204020204" pitchFamily="34" charset="-122"/>
            </a:endParaRPr>
          </a:p>
        </p:txBody>
      </p:sp>
      <p:sp>
        <p:nvSpPr>
          <p:cNvPr id="6158" name="椭圆 19"/>
          <p:cNvSpPr>
            <a:spLocks noChangeArrowheads="1"/>
          </p:cNvSpPr>
          <p:nvPr/>
        </p:nvSpPr>
        <p:spPr bwMode="auto">
          <a:xfrm>
            <a:off x="6619875" y="1131888"/>
            <a:ext cx="1709738"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rPr>
              <a:t>预期达到的效果</a:t>
            </a:r>
            <a:endParaRPr lang="zh-CN" altLang="en-US" dirty="0">
              <a:solidFill>
                <a:schemeClr val="accent1"/>
              </a:solidFill>
              <a:ea typeface="微软雅黑" panose="020B0503020204020204" pitchFamily="34" charset="-122"/>
            </a:endParaRPr>
          </a:p>
        </p:txBody>
      </p:sp>
      <p:sp>
        <p:nvSpPr>
          <p:cNvPr id="6159" name="矩形 9"/>
          <p:cNvSpPr>
            <a:spLocks noChangeArrowheads="1"/>
          </p:cNvSpPr>
          <p:nvPr/>
        </p:nvSpPr>
        <p:spPr bwMode="auto">
          <a:xfrm>
            <a:off x="701675" y="3084513"/>
            <a:ext cx="1709738" cy="82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a:solidFill>
                  <a:srgbClr val="595959"/>
                </a:solidFill>
                <a:latin typeface="微软雅黑" panose="020B0503020204020204" pitchFamily="34" charset="-122"/>
                <a:sym typeface="微软雅黑" panose="020B0503020204020204" pitchFamily="34" charset="-122"/>
              </a:rPr>
              <a:t>依托微信平台，开发一个可以让全校范围内的师生互相交流的平台。</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0" name="矩形 10"/>
          <p:cNvSpPr>
            <a:spLocks noChangeArrowheads="1"/>
          </p:cNvSpPr>
          <p:nvPr/>
        </p:nvSpPr>
        <p:spPr bwMode="auto">
          <a:xfrm>
            <a:off x="2673350" y="3084513"/>
            <a:ext cx="1711325" cy="34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a:solidFill>
                  <a:srgbClr val="595959"/>
                </a:solidFill>
                <a:latin typeface="微软雅黑" panose="020B0503020204020204" pitchFamily="34" charset="-122"/>
                <a:sym typeface="微软雅黑" panose="020B0503020204020204" pitchFamily="34" charset="-122"/>
              </a:rPr>
              <a:t>郭立宏校长</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1" name="矩形 12"/>
          <p:cNvSpPr>
            <a:spLocks noChangeArrowheads="1"/>
          </p:cNvSpPr>
          <p:nvPr/>
        </p:nvSpPr>
        <p:spPr bwMode="auto">
          <a:xfrm>
            <a:off x="4646613" y="3084513"/>
            <a:ext cx="1709737" cy="85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a:solidFill>
                  <a:srgbClr val="595959"/>
                </a:solidFill>
                <a:latin typeface="微软雅黑" panose="020B0503020204020204" pitchFamily="34" charset="-122"/>
                <a:sym typeface="微软雅黑" panose="020B0503020204020204" pitchFamily="34" charset="-122"/>
              </a:rPr>
              <a:t>开发一个公认的校园交流平台，</a:t>
            </a:r>
            <a:r>
              <a:rPr lang="zh-CN" altLang="en-US" sz="1100" dirty="0">
                <a:solidFill>
                  <a:srgbClr val="595959"/>
                </a:solidFill>
                <a:latin typeface="微软雅黑" panose="020B0503020204020204" pitchFamily="34" charset="-122"/>
                <a:sym typeface="微软雅黑" panose="020B0503020204020204" pitchFamily="34" charset="-122"/>
              </a:rPr>
              <a:t>取缔其他私人的QQ表白墙</a:t>
            </a:r>
            <a:r>
              <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2" name="矩形 13"/>
          <p:cNvSpPr>
            <a:spLocks noChangeArrowheads="1"/>
          </p:cNvSpPr>
          <p:nvPr/>
        </p:nvSpPr>
        <p:spPr bwMode="auto">
          <a:xfrm>
            <a:off x="6619875" y="3084513"/>
            <a:ext cx="1709738"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a:solidFill>
                  <a:srgbClr val="595959"/>
                </a:solidFill>
                <a:latin typeface="微软雅黑" panose="020B0503020204020204" pitchFamily="34" charset="-122"/>
                <a:sym typeface="微软雅黑" panose="020B0503020204020204" pitchFamily="34" charset="-122"/>
              </a:rPr>
              <a:t>全校师生可以自由在这个平台上进行文明、合法的交流互动。</a:t>
            </a:r>
            <a:endParaRPr lang="zh-CN" altLang="en-US" sz="1100" dirty="0">
              <a:solidFill>
                <a:srgbClr val="595959"/>
              </a:solidFill>
              <a:latin typeface="微软雅黑" panose="020B0503020204020204" pitchFamily="34" charset="-122"/>
              <a:sym typeface="微软雅黑" panose="020B0503020204020204" pitchFamily="34" charset="-122"/>
            </a:endParaRPr>
          </a:p>
          <a:p>
            <a:pPr algn="ctr">
              <a:lnSpc>
                <a:spcPct val="150000"/>
              </a:lnSpc>
            </a:pPr>
            <a:r>
              <a:rPr lang="zh-CN" altLang="en-US" sz="1100" dirty="0">
                <a:solidFill>
                  <a:srgbClr val="595959"/>
                </a:solidFill>
                <a:latin typeface="微软雅黑" panose="020B0503020204020204" pitchFamily="34" charset="-122"/>
                <a:sym typeface="微软雅黑" panose="020B0503020204020204" pitchFamily="34" charset="-122"/>
              </a:rPr>
              <a:t>日活跃用户</a:t>
            </a:r>
            <a:r>
              <a:rPr lang="zh-CN" altLang="en-US" sz="1100" dirty="0">
                <a:solidFill>
                  <a:srgbClr val="595959"/>
                </a:solidFill>
                <a:latin typeface="微软雅黑" panose="020B0503020204020204" pitchFamily="34" charset="-122"/>
                <a:sym typeface="微软雅黑" panose="020B0503020204020204" pitchFamily="34" charset="-122"/>
              </a:rPr>
              <a:t>1000人。</a:t>
            </a:r>
            <a:endParaRPr lang="zh-CN" altLang="en-US" sz="1100" dirty="0">
              <a:solidFill>
                <a:srgbClr val="595959"/>
              </a:solidFill>
              <a:latin typeface="微软雅黑" panose="020B0503020204020204" pitchFamily="34" charset="-122"/>
              <a:sym typeface="微软雅黑" panose="020B0503020204020204" pitchFamily="34" charset="-122"/>
            </a:endParaRPr>
          </a:p>
        </p:txBody>
      </p:sp>
      <p:sp>
        <p:nvSpPr>
          <p:cNvPr id="2" name="文本占位符 1"/>
          <p:cNvSpPr>
            <a:spLocks noGrp="1"/>
          </p:cNvSpPr>
          <p:nvPr>
            <p:ph type="body" sz="quarter" idx="11"/>
          </p:nvPr>
        </p:nvSpPr>
        <p:spPr>
          <a:xfrm>
            <a:off x="396261" y="394068"/>
            <a:ext cx="2881223" cy="245110"/>
          </a:xfrm>
        </p:spPr>
        <p:txBody>
          <a:bodyPr/>
          <a:lstStyle/>
          <a:p>
            <a:r>
              <a:rPr lang="en-US" altLang="zh-CN" dirty="0"/>
              <a:t>PROJECT BRIEF</a:t>
            </a:r>
            <a:endParaRPr lang="zh-CN" altLang="en-US" dirty="0"/>
          </a:p>
        </p:txBody>
      </p:sp>
      <p:sp>
        <p:nvSpPr>
          <p:cNvPr id="3" name="文本占位符 2"/>
          <p:cNvSpPr>
            <a:spLocks noGrp="1"/>
          </p:cNvSpPr>
          <p:nvPr>
            <p:ph type="body" sz="quarter" idx="12"/>
          </p:nvPr>
        </p:nvSpPr>
        <p:spPr/>
        <p:txBody>
          <a:bodyPr/>
          <a:lstStyle/>
          <a:p>
            <a:r>
              <a:rPr lang="zh-CN" altLang="en-US" dirty="0">
                <a:sym typeface="+mn-ea"/>
              </a:rPr>
              <a:t>项目简介</a:t>
            </a:r>
            <a:endParaRPr lang="zh-CN" altLang="en-US" dirty="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011680" cy="1076325"/>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六部分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项目收尾</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1"/>
          <p:cNvSpPr txBox="1"/>
          <p:nvPr/>
        </p:nvSpPr>
        <p:spPr>
          <a:xfrm>
            <a:off x="4840605" y="2817495"/>
            <a:ext cx="139255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项目出现的</a:t>
            </a:r>
            <a:r>
              <a:rPr lang="zh-CN" altLang="en-US" sz="1200" dirty="0">
                <a:solidFill>
                  <a:schemeClr val="accent1"/>
                </a:solidFill>
                <a:latin typeface="微软雅黑" panose="020B0503020204020204" pitchFamily="34" charset="-122"/>
                <a:ea typeface="微软雅黑" panose="020B0503020204020204" pitchFamily="34" charset="-122"/>
              </a:rPr>
              <a:t>问题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32"/>
          <p:cNvSpPr txBox="1"/>
          <p:nvPr/>
        </p:nvSpPr>
        <p:spPr>
          <a:xfrm>
            <a:off x="6282055" y="2817495"/>
            <a:ext cx="1424940"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项目经理</a:t>
            </a:r>
            <a:r>
              <a:rPr lang="zh-CN" altLang="en-US" sz="1200" dirty="0">
                <a:solidFill>
                  <a:schemeClr val="accent1"/>
                </a:solidFill>
                <a:latin typeface="微软雅黑" panose="020B0503020204020204" pitchFamily="34" charset="-122"/>
                <a:ea typeface="微软雅黑" panose="020B0503020204020204" pitchFamily="34" charset="-122"/>
              </a:rPr>
              <a:t>总结</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4840605" y="3129915"/>
            <a:ext cx="2301875" cy="243840"/>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团队成员工作感受</a:t>
            </a:r>
            <a:r>
              <a:rPr lang="zh-CN" altLang="en-US" sz="1200" dirty="0">
                <a:solidFill>
                  <a:schemeClr val="accent1"/>
                </a:solidFill>
                <a:latin typeface="微软雅黑" panose="020B0503020204020204" pitchFamily="34" charset="-122"/>
                <a:ea typeface="微软雅黑" panose="020B0503020204020204" pitchFamily="34" charset="-122"/>
              </a:rPr>
              <a:t>分享</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5110"/>
          </a:xfrm>
        </p:spPr>
        <p:txBody>
          <a:bodyPr/>
          <a:lstStyle/>
          <a:p>
            <a:r>
              <a:rPr dirty="0"/>
              <a:t>PROBLEMS WITH THE PROJECT</a:t>
            </a:r>
            <a:endParaRPr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项目出现的</a:t>
            </a:r>
            <a:r>
              <a:rPr lang="zh-CN" altLang="en-US" dirty="0"/>
              <a:t>问题</a:t>
            </a:r>
            <a:endParaRPr lang="zh-CN" altLang="en-US" dirty="0"/>
          </a:p>
        </p:txBody>
      </p:sp>
      <p:sp>
        <p:nvSpPr>
          <p:cNvPr id="4" name="文本框 3"/>
          <p:cNvSpPr txBox="1"/>
          <p:nvPr/>
        </p:nvSpPr>
        <p:spPr>
          <a:xfrm>
            <a:off x="396333" y="816853"/>
            <a:ext cx="1783080" cy="368300"/>
          </a:xfrm>
          <a:prstGeom prst="rect">
            <a:avLst/>
          </a:prstGeom>
          <a:noFill/>
        </p:spPr>
        <p:txBody>
          <a:bodyPr wrap="none" rtlCol="0">
            <a:spAutoFit/>
          </a:bodyPr>
          <a:p>
            <a:r>
              <a:rPr lang="zh-CN" altLang="en-US" dirty="0"/>
              <a:t>项目出现的问题</a:t>
            </a:r>
            <a:endParaRPr lang="zh-CN" altLang="en-US" dirty="0"/>
          </a:p>
        </p:txBody>
      </p:sp>
      <p:sp>
        <p:nvSpPr>
          <p:cNvPr id="32" name="文本框 30"/>
          <p:cNvSpPr txBox="1"/>
          <p:nvPr/>
        </p:nvSpPr>
        <p:spPr>
          <a:xfrm flipH="1">
            <a:off x="2439035" y="3921760"/>
            <a:ext cx="838200" cy="616585"/>
          </a:xfrm>
          <a:prstGeom prst="rect">
            <a:avLst/>
          </a:prstGeom>
          <a:noFill/>
        </p:spPr>
        <p:txBody>
          <a:bodyPr wrap="square" lIns="68615" tIns="34308" rIns="68615" bIns="34308" rtlCol="0">
            <a:noAutofit/>
          </a:bodyPr>
          <a:p>
            <a:pPr algn="ctr"/>
            <a:r>
              <a:rPr lang="en-US" altLang="zh-CN" sz="4050" b="1" dirty="0">
                <a:solidFill>
                  <a:schemeClr val="accent1"/>
                </a:solidFill>
                <a:effectLst>
                  <a:innerShdw blurRad="114300" dist="127000" dir="16200000">
                    <a:prstClr val="black">
                      <a:alpha val="30000"/>
                    </a:prstClr>
                  </a:innerShdw>
                </a:effectLst>
                <a:cs typeface="+mn-ea"/>
              </a:rPr>
              <a:t>01</a:t>
            </a:r>
            <a:endParaRPr lang="zh-CN" altLang="en-US" sz="4050" b="1" dirty="0">
              <a:solidFill>
                <a:schemeClr val="accent1"/>
              </a:solidFill>
              <a:effectLst>
                <a:innerShdw blurRad="114300" dist="127000" dir="16200000">
                  <a:prstClr val="black">
                    <a:alpha val="30000"/>
                  </a:prstClr>
                </a:innerShdw>
              </a:effectLst>
              <a:cs typeface="+mn-ea"/>
            </a:endParaRPr>
          </a:p>
        </p:txBody>
      </p:sp>
      <p:sp>
        <p:nvSpPr>
          <p:cNvPr id="5" name="圆角矩形 4"/>
          <p:cNvSpPr/>
          <p:nvPr/>
        </p:nvSpPr>
        <p:spPr>
          <a:xfrm>
            <a:off x="1503680" y="1702435"/>
            <a:ext cx="2453005" cy="197993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6" name="圆角矩形 5"/>
          <p:cNvSpPr/>
          <p:nvPr/>
        </p:nvSpPr>
        <p:spPr>
          <a:xfrm>
            <a:off x="1677670" y="1858645"/>
            <a:ext cx="2127250" cy="1676400"/>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36" name="文本框 11"/>
          <p:cNvSpPr txBox="1"/>
          <p:nvPr/>
        </p:nvSpPr>
        <p:spPr>
          <a:xfrm flipH="1">
            <a:off x="1677670" y="1851660"/>
            <a:ext cx="2131060" cy="1673860"/>
          </a:xfrm>
          <a:prstGeom prst="rect">
            <a:avLst/>
          </a:prstGeom>
          <a:noFill/>
        </p:spPr>
        <p:txBody>
          <a:bodyPr wrap="square" lIns="68615" tIns="34308" rIns="68615" bIns="34308" rtlCol="0">
            <a:noAutofit/>
          </a:bodyPr>
          <a:p>
            <a:pPr algn="ctr">
              <a:lnSpc>
                <a:spcPct val="150000"/>
              </a:lnSpc>
            </a:pPr>
            <a:r>
              <a:rPr lang="zh-CN" altLang="en-US" sz="1400" b="1" dirty="0">
                <a:latin typeface="微软雅黑" panose="020B0503020204020204" pitchFamily="34" charset="-122"/>
                <a:ea typeface="微软雅黑" panose="020B0503020204020204" pitchFamily="34" charset="-122"/>
              </a:rPr>
              <a:t>项目管理经验欠缺</a:t>
            </a:r>
            <a:endParaRPr lang="zh-CN" altLang="en-US" sz="1400" b="1" dirty="0">
              <a:latin typeface="微软雅黑" panose="020B0503020204020204" pitchFamily="34" charset="-122"/>
              <a:ea typeface="微软雅黑" panose="020B0503020204020204" pitchFamily="34" charset="-122"/>
            </a:endParaRPr>
          </a:p>
          <a:p>
            <a:pPr algn="l">
              <a:lnSpc>
                <a:spcPct val="150000"/>
              </a:lnSpc>
            </a:pPr>
            <a:r>
              <a:rPr lang="zh-CN" altLang="en-US" sz="1000" dirty="0">
                <a:latin typeface="微软雅黑" panose="020B0503020204020204" pitchFamily="34" charset="-122"/>
                <a:ea typeface="微软雅黑" panose="020B0503020204020204" pitchFamily="34" charset="-122"/>
              </a:rPr>
              <a:t>项目经理第一次主持一个项目、团队成员也是第一次从项目管理的角度参与项目，缺乏项目管理的经验。</a:t>
            </a:r>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p:txBody>
      </p:sp>
      <p:sp>
        <p:nvSpPr>
          <p:cNvPr id="8" name="文本框 30"/>
          <p:cNvSpPr txBox="1"/>
          <p:nvPr/>
        </p:nvSpPr>
        <p:spPr>
          <a:xfrm flipH="1">
            <a:off x="5912485" y="3917950"/>
            <a:ext cx="838200" cy="616585"/>
          </a:xfrm>
          <a:prstGeom prst="rect">
            <a:avLst/>
          </a:prstGeom>
          <a:noFill/>
        </p:spPr>
        <p:txBody>
          <a:bodyPr wrap="square" lIns="68615" tIns="34308" rIns="68615" bIns="34308" rtlCol="0">
            <a:noAutofit/>
          </a:bodyPr>
          <a:p>
            <a:pPr algn="ctr"/>
            <a:r>
              <a:rPr lang="en-US" altLang="zh-CN" sz="4050" b="1" dirty="0">
                <a:solidFill>
                  <a:schemeClr val="accent1"/>
                </a:solidFill>
                <a:effectLst>
                  <a:innerShdw blurRad="114300" dist="127000" dir="16200000">
                    <a:prstClr val="black">
                      <a:alpha val="30000"/>
                    </a:prstClr>
                  </a:innerShdw>
                </a:effectLst>
                <a:cs typeface="+mn-ea"/>
              </a:rPr>
              <a:t>02</a:t>
            </a:r>
            <a:endParaRPr lang="zh-CN" altLang="en-US" sz="4050" b="1" dirty="0">
              <a:solidFill>
                <a:schemeClr val="accent1"/>
              </a:solidFill>
              <a:effectLst>
                <a:innerShdw blurRad="114300" dist="127000" dir="16200000">
                  <a:prstClr val="black">
                    <a:alpha val="30000"/>
                  </a:prstClr>
                </a:innerShdw>
              </a:effectLst>
              <a:cs typeface="+mn-ea"/>
            </a:endParaRPr>
          </a:p>
        </p:txBody>
      </p:sp>
      <p:sp>
        <p:nvSpPr>
          <p:cNvPr id="9" name="圆角矩形 8"/>
          <p:cNvSpPr/>
          <p:nvPr/>
        </p:nvSpPr>
        <p:spPr>
          <a:xfrm>
            <a:off x="4977130" y="1698625"/>
            <a:ext cx="2453005" cy="197993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10" name="圆角矩形 9"/>
          <p:cNvSpPr/>
          <p:nvPr/>
        </p:nvSpPr>
        <p:spPr>
          <a:xfrm>
            <a:off x="5151120" y="1854835"/>
            <a:ext cx="2127250" cy="1676400"/>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11" name="文本框 11"/>
          <p:cNvSpPr txBox="1"/>
          <p:nvPr/>
        </p:nvSpPr>
        <p:spPr>
          <a:xfrm flipH="1">
            <a:off x="5151120" y="1847850"/>
            <a:ext cx="2131060" cy="1673860"/>
          </a:xfrm>
          <a:prstGeom prst="rect">
            <a:avLst/>
          </a:prstGeom>
          <a:noFill/>
        </p:spPr>
        <p:txBody>
          <a:bodyPr wrap="square" lIns="68615" tIns="34308" rIns="68615" bIns="34308" rtlCol="0">
            <a:noAutofit/>
          </a:bodyPr>
          <a:p>
            <a:pPr algn="ctr">
              <a:lnSpc>
                <a:spcPct val="150000"/>
              </a:lnSpc>
            </a:pPr>
            <a:r>
              <a:rPr lang="zh-CN" altLang="en-US" sz="1400" b="1" dirty="0">
                <a:latin typeface="微软雅黑" panose="020B0503020204020204" pitchFamily="34" charset="-122"/>
                <a:ea typeface="微软雅黑" panose="020B0503020204020204" pitchFamily="34" charset="-122"/>
              </a:rPr>
              <a:t>管理软件运用不熟练</a:t>
            </a:r>
            <a:endParaRPr lang="zh-CN" altLang="en-US" sz="1400" b="1" dirty="0">
              <a:latin typeface="微软雅黑" panose="020B0503020204020204" pitchFamily="34" charset="-122"/>
              <a:ea typeface="微软雅黑" panose="020B0503020204020204" pitchFamily="34" charset="-122"/>
            </a:endParaRPr>
          </a:p>
          <a:p>
            <a:pPr algn="l">
              <a:lnSpc>
                <a:spcPct val="150000"/>
              </a:lnSpc>
            </a:pPr>
            <a:r>
              <a:rPr lang="zh-CN" altLang="en-US" sz="1000" dirty="0">
                <a:latin typeface="微软雅黑" panose="020B0503020204020204" pitchFamily="34" charset="-122"/>
                <a:ea typeface="微软雅黑" panose="020B0503020204020204" pitchFamily="34" charset="-122"/>
              </a:rPr>
              <a:t>第一次使用</a:t>
            </a:r>
            <a:r>
              <a:rPr lang="en-US" altLang="zh-CN" sz="1000" dirty="0">
                <a:latin typeface="微软雅黑" panose="020B0503020204020204" pitchFamily="34" charset="-122"/>
                <a:ea typeface="微软雅黑" panose="020B0503020204020204" pitchFamily="34" charset="-122"/>
              </a:rPr>
              <a:t>Microsoft Project</a:t>
            </a:r>
            <a:r>
              <a:rPr lang="zh-CN" altLang="en-US" sz="1000" dirty="0">
                <a:latin typeface="微软雅黑" panose="020B0503020204020204" pitchFamily="34" charset="-122"/>
                <a:ea typeface="微软雅黑" panose="020B0503020204020204" pitchFamily="34" charset="-122"/>
              </a:rPr>
              <a:t>，各种图、报表、分析表不能熟练</a:t>
            </a:r>
            <a:r>
              <a:rPr lang="zh-CN" altLang="en-US" sz="1000" dirty="0">
                <a:latin typeface="微软雅黑" panose="020B0503020204020204" pitchFamily="34" charset="-122"/>
                <a:ea typeface="微软雅黑" panose="020B0503020204020204" pitchFamily="34" charset="-122"/>
              </a:rPr>
              <a:t>运用。</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462088" y="1023938"/>
            <a:ext cx="2016125" cy="3276600"/>
            <a:chOff x="395288" y="1023938"/>
            <a:chExt cx="2016125" cy="3276600"/>
          </a:xfrm>
        </p:grpSpPr>
        <p:sp>
          <p:nvSpPr>
            <p:cNvPr id="16395" name="矩形 20"/>
            <p:cNvSpPr>
              <a:spLocks noChangeArrowheads="1"/>
            </p:cNvSpPr>
            <p:nvPr/>
          </p:nvSpPr>
          <p:spPr bwMode="auto">
            <a:xfrm>
              <a:off x="39528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396" name="直角三角形 21"/>
            <p:cNvSpPr>
              <a:spLocks noChangeArrowheads="1"/>
            </p:cNvSpPr>
            <p:nvPr/>
          </p:nvSpPr>
          <p:spPr bwMode="auto">
            <a:xfrm flipH="1">
              <a:off x="39528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397" name="矩形 31"/>
            <p:cNvSpPr>
              <a:spLocks noChangeArrowheads="1"/>
            </p:cNvSpPr>
            <p:nvPr/>
          </p:nvSpPr>
          <p:spPr bwMode="auto">
            <a:xfrm>
              <a:off x="521335" y="1452245"/>
              <a:ext cx="17653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刘锦堃</a:t>
              </a:r>
              <a:endPar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8" name="TextBox 32"/>
            <p:cNvSpPr>
              <a:spLocks noChangeArrowheads="1"/>
            </p:cNvSpPr>
            <p:nvPr/>
          </p:nvSpPr>
          <p:spPr bwMode="auto">
            <a:xfrm>
              <a:off x="520383" y="2035493"/>
              <a:ext cx="17653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ctr">
                <a:lnSpc>
                  <a:spcPct val="130000"/>
                </a:lnSpc>
                <a:spcBef>
                  <a:spcPts val="600"/>
                </a:spcBef>
              </a:pPr>
              <a:r>
                <a:rPr lang="zh-CN" altLang="en-US" sz="1200" dirty="0">
                  <a:solidFill>
                    <a:schemeClr val="accent1"/>
                  </a:solidFill>
                  <a:ea typeface="微软雅黑" panose="020B0503020204020204" pitchFamily="34" charset="-122"/>
                  <a:sym typeface="Arial" panose="020B0604020202020204" pitchFamily="34" charset="0"/>
                </a:rPr>
                <a:t>待填</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399" name="直接连接符 33"/>
            <p:cNvSpPr>
              <a:spLocks noChangeShapeType="1"/>
            </p:cNvSpPr>
            <p:nvPr/>
          </p:nvSpPr>
          <p:spPr bwMode="auto">
            <a:xfrm>
              <a:off x="701675" y="1927225"/>
              <a:ext cx="1403350" cy="1588"/>
            </a:xfrm>
            <a:prstGeom prst="line">
              <a:avLst/>
            </a:prstGeom>
            <a:noFill/>
            <a:ln w="9525" cap="flat" cmpd="sng">
              <a:solidFill>
                <a:srgbClr val="1A7BAE"/>
              </a:solidFill>
              <a:miter lim="800000"/>
            </a:ln>
            <a:extLst>
              <a:ext uri="{909E8E84-426E-40DD-AFC4-6F175D3DCCD1}">
                <a14:hiddenFill xmlns:a14="http://schemas.microsoft.com/office/drawing/2010/main">
                  <a:noFill/>
                </a14:hiddenFill>
              </a:ext>
            </a:extLst>
          </p:spPr>
          <p:txBody>
            <a:bodyPr/>
            <a:lstStyle/>
            <a:p>
              <a:endParaRPr lang="zh-CN" altLang="en-US">
                <a:solidFill>
                  <a:schemeClr val="accent1"/>
                </a:solidFill>
              </a:endParaRPr>
            </a:p>
          </p:txBody>
        </p:sp>
      </p:grpSp>
      <p:grpSp>
        <p:nvGrpSpPr>
          <p:cNvPr id="6" name="组合 5"/>
          <p:cNvGrpSpPr/>
          <p:nvPr/>
        </p:nvGrpSpPr>
        <p:grpSpPr>
          <a:xfrm>
            <a:off x="3586163" y="1023938"/>
            <a:ext cx="2016125" cy="3276600"/>
            <a:chOff x="2519363" y="1023938"/>
            <a:chExt cx="2016125" cy="3276600"/>
          </a:xfrm>
        </p:grpSpPr>
        <p:sp>
          <p:nvSpPr>
            <p:cNvPr id="16401" name="矩形 35"/>
            <p:cNvSpPr>
              <a:spLocks noChangeArrowheads="1"/>
            </p:cNvSpPr>
            <p:nvPr/>
          </p:nvSpPr>
          <p:spPr bwMode="auto">
            <a:xfrm>
              <a:off x="2519363"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16402" name="直角三角形 36"/>
            <p:cNvSpPr>
              <a:spLocks noChangeArrowheads="1"/>
            </p:cNvSpPr>
            <p:nvPr/>
          </p:nvSpPr>
          <p:spPr bwMode="auto">
            <a:xfrm flipH="1">
              <a:off x="2519363"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403" name="矩形 37"/>
            <p:cNvSpPr>
              <a:spLocks noChangeArrowheads="1"/>
            </p:cNvSpPr>
            <p:nvPr/>
          </p:nvSpPr>
          <p:spPr bwMode="auto">
            <a:xfrm>
              <a:off x="2680335" y="1452245"/>
              <a:ext cx="1766888"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王骁</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4" name="TextBox 38"/>
            <p:cNvSpPr>
              <a:spLocks noChangeArrowheads="1"/>
            </p:cNvSpPr>
            <p:nvPr/>
          </p:nvSpPr>
          <p:spPr bwMode="auto">
            <a:xfrm>
              <a:off x="2644458" y="2052003"/>
              <a:ext cx="1767205" cy="213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ctr">
                <a:lnSpc>
                  <a:spcPct val="130000"/>
                </a:lnSpc>
                <a:spcBef>
                  <a:spcPts val="600"/>
                </a:spcBef>
              </a:pPr>
              <a:r>
                <a:rPr lang="zh-CN" altLang="en-US" sz="1200" dirty="0">
                  <a:solidFill>
                    <a:schemeClr val="bg1"/>
                  </a:solidFill>
                  <a:ea typeface="微软雅黑" panose="020B0503020204020204" pitchFamily="34" charset="-122"/>
                  <a:sym typeface="Arial" panose="020B0604020202020204" pitchFamily="34" charset="0"/>
                </a:rPr>
                <a:t>印象最深的地方就是project的应用，由于第一次接触很不熟悉，很多操作都不会加上对项目管理的各方面把握的不太准确，用的时候出现的问题比较多，不过好在最后都解决的。</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16405" name="直接连接符 39"/>
            <p:cNvSpPr>
              <a:spLocks noChangeShapeType="1"/>
            </p:cNvSpPr>
            <p:nvPr/>
          </p:nvSpPr>
          <p:spPr bwMode="auto">
            <a:xfrm>
              <a:off x="2825750" y="1927225"/>
              <a:ext cx="1403350" cy="1588"/>
            </a:xfrm>
            <a:prstGeom prst="line">
              <a:avLst/>
            </a:prstGeom>
            <a:noFill/>
            <a:ln w="9525" cap="flat" cmpd="sng">
              <a:solidFill>
                <a:srgbClr val="F2F2F2"/>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6407" name="直角三角形 41"/>
          <p:cNvSpPr>
            <a:spLocks noChangeArrowheads="1"/>
          </p:cNvSpPr>
          <p:nvPr/>
        </p:nvSpPr>
        <p:spPr bwMode="auto">
          <a:xfrm flipH="1">
            <a:off x="5710555" y="1024255"/>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37" name="文本占位符 1"/>
          <p:cNvSpPr>
            <a:spLocks noGrp="1"/>
          </p:cNvSpPr>
          <p:nvPr>
            <p:ph type="body" sz="quarter" idx="11"/>
          </p:nvPr>
        </p:nvSpPr>
        <p:spPr>
          <a:xfrm>
            <a:off x="396261" y="394068"/>
            <a:ext cx="2881223" cy="245110"/>
          </a:xfrm>
        </p:spPr>
        <p:txBody>
          <a:bodyPr/>
          <a:lstStyle/>
          <a:p>
            <a:r>
              <a:rPr dirty="0"/>
              <a:t>MEMBER FEELINGS SHARINGG</a:t>
            </a:r>
            <a:endParaRPr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成员感受分享</a:t>
            </a:r>
            <a:endParaRPr lang="zh-CN" altLang="en-US" dirty="0"/>
          </a:p>
        </p:txBody>
      </p:sp>
      <p:grpSp>
        <p:nvGrpSpPr>
          <p:cNvPr id="3" name="组合 2"/>
          <p:cNvGrpSpPr/>
          <p:nvPr/>
        </p:nvGrpSpPr>
        <p:grpSpPr>
          <a:xfrm>
            <a:off x="5722938" y="1017588"/>
            <a:ext cx="2016125" cy="3276600"/>
            <a:chOff x="395288" y="1023938"/>
            <a:chExt cx="2016125" cy="3276600"/>
          </a:xfrm>
        </p:grpSpPr>
        <p:sp>
          <p:nvSpPr>
            <p:cNvPr id="8" name="矩形 20"/>
            <p:cNvSpPr>
              <a:spLocks noChangeArrowheads="1"/>
            </p:cNvSpPr>
            <p:nvPr/>
          </p:nvSpPr>
          <p:spPr bwMode="auto">
            <a:xfrm>
              <a:off x="39528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 name="直角三角形 21"/>
            <p:cNvSpPr>
              <a:spLocks noChangeArrowheads="1"/>
            </p:cNvSpPr>
            <p:nvPr/>
          </p:nvSpPr>
          <p:spPr bwMode="auto">
            <a:xfrm flipH="1">
              <a:off x="39528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p>
              <a:pPr algn="ctr"/>
              <a:endParaRPr lang="zh-CN" altLang="zh-CN">
                <a:solidFill>
                  <a:schemeClr val="accent1"/>
                </a:solidFill>
              </a:endParaRPr>
            </a:p>
          </p:txBody>
        </p:sp>
        <p:sp>
          <p:nvSpPr>
            <p:cNvPr id="10" name="矩形 31"/>
            <p:cNvSpPr>
              <a:spLocks noChangeArrowheads="1"/>
            </p:cNvSpPr>
            <p:nvPr/>
          </p:nvSpPr>
          <p:spPr bwMode="auto">
            <a:xfrm>
              <a:off x="521335" y="1452245"/>
              <a:ext cx="17653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应铭萱</a:t>
              </a:r>
              <a:endPar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Box 32"/>
            <p:cNvSpPr>
              <a:spLocks noChangeArrowheads="1"/>
            </p:cNvSpPr>
            <p:nvPr/>
          </p:nvSpPr>
          <p:spPr bwMode="auto">
            <a:xfrm>
              <a:off x="520383" y="2035493"/>
              <a:ext cx="17653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p>
              <a:pPr algn="ctr">
                <a:lnSpc>
                  <a:spcPct val="130000"/>
                </a:lnSpc>
                <a:spcBef>
                  <a:spcPts val="600"/>
                </a:spcBef>
              </a:pPr>
              <a:r>
                <a:rPr lang="zh-CN" altLang="en-US" sz="1200" dirty="0">
                  <a:solidFill>
                    <a:schemeClr val="accent1"/>
                  </a:solidFill>
                  <a:ea typeface="微软雅黑" panose="020B0503020204020204" pitchFamily="34" charset="-122"/>
                  <a:sym typeface="Arial" panose="020B0604020202020204" pitchFamily="34" charset="0"/>
                </a:rPr>
                <a:t>待填</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2" name="直接连接符 33"/>
            <p:cNvSpPr>
              <a:spLocks noChangeShapeType="1"/>
            </p:cNvSpPr>
            <p:nvPr/>
          </p:nvSpPr>
          <p:spPr bwMode="auto">
            <a:xfrm>
              <a:off x="701675" y="1927225"/>
              <a:ext cx="1403350" cy="1588"/>
            </a:xfrm>
            <a:prstGeom prst="line">
              <a:avLst/>
            </a:prstGeom>
            <a:noFill/>
            <a:ln w="9525" cap="flat" cmpd="sng">
              <a:solidFill>
                <a:srgbClr val="1A7BAE"/>
              </a:solidFill>
              <a:miter lim="800000"/>
            </a:ln>
            <a:extLst>
              <a:ext uri="{909E8E84-426E-40DD-AFC4-6F175D3DCCD1}">
                <a14:hiddenFill xmlns:a14="http://schemas.microsoft.com/office/drawing/2010/main">
                  <a:noFill/>
                </a14:hiddenFill>
              </a:ext>
            </a:extLst>
          </p:spPr>
          <p:txBody>
            <a:bodyPr/>
            <a:p>
              <a:endParaRPr lang="zh-CN" altLang="en-US">
                <a:solidFill>
                  <a:schemeClr val="accent1"/>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18038" y="1023938"/>
            <a:ext cx="2016125" cy="3276600"/>
            <a:chOff x="395288" y="1023938"/>
            <a:chExt cx="2016125" cy="3276600"/>
          </a:xfrm>
        </p:grpSpPr>
        <p:sp>
          <p:nvSpPr>
            <p:cNvPr id="16395" name="矩形 20"/>
            <p:cNvSpPr>
              <a:spLocks noChangeArrowheads="1"/>
            </p:cNvSpPr>
            <p:nvPr/>
          </p:nvSpPr>
          <p:spPr bwMode="auto">
            <a:xfrm>
              <a:off x="39528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396" name="直角三角形 21"/>
            <p:cNvSpPr>
              <a:spLocks noChangeArrowheads="1"/>
            </p:cNvSpPr>
            <p:nvPr/>
          </p:nvSpPr>
          <p:spPr bwMode="auto">
            <a:xfrm flipH="1">
              <a:off x="39528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397" name="矩形 31"/>
            <p:cNvSpPr>
              <a:spLocks noChangeArrowheads="1"/>
            </p:cNvSpPr>
            <p:nvPr/>
          </p:nvSpPr>
          <p:spPr bwMode="auto">
            <a:xfrm>
              <a:off x="521335" y="1452245"/>
              <a:ext cx="17653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李国航</a:t>
              </a:r>
              <a:endParaRPr lang="zh-CN" altLang="en-US"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8" name="TextBox 32"/>
            <p:cNvSpPr>
              <a:spLocks noChangeArrowheads="1"/>
            </p:cNvSpPr>
            <p:nvPr/>
          </p:nvSpPr>
          <p:spPr bwMode="auto">
            <a:xfrm>
              <a:off x="520383" y="2035493"/>
              <a:ext cx="17653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ctr">
                <a:lnSpc>
                  <a:spcPct val="130000"/>
                </a:lnSpc>
                <a:spcBef>
                  <a:spcPts val="600"/>
                </a:spcBef>
              </a:pPr>
              <a:r>
                <a:rPr lang="zh-CN" altLang="en-US" sz="1200" dirty="0">
                  <a:solidFill>
                    <a:schemeClr val="accent1"/>
                  </a:solidFill>
                  <a:ea typeface="微软雅黑" panose="020B0503020204020204" pitchFamily="34" charset="-122"/>
                  <a:sym typeface="Arial" panose="020B0604020202020204" pitchFamily="34" charset="0"/>
                </a:rPr>
                <a:t>对于本次项目我的个人工作感受就是在项目经理的统筹管理下，每个人应各司其职，将自己所负责的工作按时做好，并及时给予项目经理反馈，不要耽误项目顺利的向下进行。</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399" name="直接连接符 33"/>
            <p:cNvSpPr>
              <a:spLocks noChangeShapeType="1"/>
            </p:cNvSpPr>
            <p:nvPr/>
          </p:nvSpPr>
          <p:spPr bwMode="auto">
            <a:xfrm>
              <a:off x="701675" y="1927225"/>
              <a:ext cx="1403350" cy="1588"/>
            </a:xfrm>
            <a:prstGeom prst="line">
              <a:avLst/>
            </a:prstGeom>
            <a:noFill/>
            <a:ln w="9525" cap="flat" cmpd="sng">
              <a:solidFill>
                <a:srgbClr val="1A7BAE"/>
              </a:solidFill>
              <a:miter lim="800000"/>
            </a:ln>
            <a:extLst>
              <a:ext uri="{909E8E84-426E-40DD-AFC4-6F175D3DCCD1}">
                <a14:hiddenFill xmlns:a14="http://schemas.microsoft.com/office/drawing/2010/main">
                  <a:noFill/>
                </a14:hiddenFill>
              </a:ext>
            </a:extLst>
          </p:spPr>
          <p:txBody>
            <a:bodyPr/>
            <a:lstStyle/>
            <a:p>
              <a:endParaRPr lang="zh-CN" altLang="en-US">
                <a:solidFill>
                  <a:schemeClr val="accent1"/>
                </a:solidFill>
              </a:endParaRPr>
            </a:p>
          </p:txBody>
        </p:sp>
      </p:grpSp>
      <p:sp>
        <p:nvSpPr>
          <p:cNvPr id="37" name="文本占位符 1"/>
          <p:cNvSpPr>
            <a:spLocks noGrp="1"/>
          </p:cNvSpPr>
          <p:nvPr>
            <p:ph type="body" sz="quarter" idx="11"/>
          </p:nvPr>
        </p:nvSpPr>
        <p:spPr>
          <a:xfrm>
            <a:off x="396261" y="394068"/>
            <a:ext cx="2881223" cy="245110"/>
          </a:xfrm>
        </p:spPr>
        <p:txBody>
          <a:bodyPr/>
          <a:lstStyle/>
          <a:p>
            <a:r>
              <a:rPr dirty="0"/>
              <a:t>MEMBER FEELINGS SHARING</a:t>
            </a:r>
            <a:endParaRPr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成员感受</a:t>
            </a:r>
            <a:r>
              <a:rPr lang="zh-CN" altLang="en-US" dirty="0"/>
              <a:t>分享</a:t>
            </a:r>
            <a:endParaRPr lang="zh-CN" altLang="en-US" dirty="0"/>
          </a:p>
        </p:txBody>
      </p:sp>
      <p:grpSp>
        <p:nvGrpSpPr>
          <p:cNvPr id="2" name="组合 1"/>
          <p:cNvGrpSpPr/>
          <p:nvPr/>
        </p:nvGrpSpPr>
        <p:grpSpPr>
          <a:xfrm>
            <a:off x="2513013" y="1017588"/>
            <a:ext cx="2016125" cy="3276600"/>
            <a:chOff x="2519363" y="1023938"/>
            <a:chExt cx="2016125" cy="3276600"/>
          </a:xfrm>
        </p:grpSpPr>
        <p:sp>
          <p:nvSpPr>
            <p:cNvPr id="4" name="矩形 35"/>
            <p:cNvSpPr>
              <a:spLocks noChangeArrowheads="1"/>
            </p:cNvSpPr>
            <p:nvPr/>
          </p:nvSpPr>
          <p:spPr bwMode="auto">
            <a:xfrm>
              <a:off x="2519363"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5" name="直角三角形 36"/>
            <p:cNvSpPr>
              <a:spLocks noChangeArrowheads="1"/>
            </p:cNvSpPr>
            <p:nvPr/>
          </p:nvSpPr>
          <p:spPr bwMode="auto">
            <a:xfrm flipH="1">
              <a:off x="2519363"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p>
              <a:pPr algn="ctr"/>
              <a:endParaRPr lang="zh-CN" altLang="zh-CN">
                <a:solidFill>
                  <a:srgbClr val="FFFFFF"/>
                </a:solidFill>
              </a:endParaRPr>
            </a:p>
          </p:txBody>
        </p:sp>
        <p:sp>
          <p:nvSpPr>
            <p:cNvPr id="19" name="矩形 37"/>
            <p:cNvSpPr>
              <a:spLocks noChangeArrowheads="1"/>
            </p:cNvSpPr>
            <p:nvPr/>
          </p:nvSpPr>
          <p:spPr bwMode="auto">
            <a:xfrm>
              <a:off x="2680335" y="1452245"/>
              <a:ext cx="1766888"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施景阳</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38"/>
            <p:cNvSpPr>
              <a:spLocks noChangeArrowheads="1"/>
            </p:cNvSpPr>
            <p:nvPr/>
          </p:nvSpPr>
          <p:spPr bwMode="auto">
            <a:xfrm>
              <a:off x="2644458" y="2052003"/>
              <a:ext cx="1767205" cy="213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p>
              <a:pPr algn="ctr">
                <a:lnSpc>
                  <a:spcPct val="130000"/>
                </a:lnSpc>
                <a:spcBef>
                  <a:spcPts val="600"/>
                </a:spcBef>
              </a:pPr>
              <a:r>
                <a:rPr lang="zh-CN" altLang="en-US" sz="1200" dirty="0">
                  <a:solidFill>
                    <a:schemeClr val="bg1"/>
                  </a:solidFill>
                  <a:ea typeface="微软雅黑" panose="020B0503020204020204" pitchFamily="34" charset="-122"/>
                  <a:sym typeface="Arial" panose="020B0604020202020204" pitchFamily="34" charset="0"/>
                </a:rPr>
                <a:t>待填</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21" name="直接连接符 39"/>
            <p:cNvSpPr>
              <a:spLocks noChangeShapeType="1"/>
            </p:cNvSpPr>
            <p:nvPr/>
          </p:nvSpPr>
          <p:spPr bwMode="auto">
            <a:xfrm>
              <a:off x="2825750" y="1927225"/>
              <a:ext cx="1403350" cy="1588"/>
            </a:xfrm>
            <a:prstGeom prst="line">
              <a:avLst/>
            </a:prstGeom>
            <a:noFill/>
            <a:ln w="9525" cap="flat" cmpd="sng">
              <a:solidFill>
                <a:srgbClr val="F2F2F2"/>
              </a:solidFill>
              <a:miter lim="800000"/>
            </a:ln>
            <a:extLst>
              <a:ext uri="{909E8E84-426E-40DD-AFC4-6F175D3DCCD1}">
                <a14:hiddenFill xmlns:a14="http://schemas.microsoft.com/office/drawing/2010/main">
                  <a:noFill/>
                </a14:hiddenFill>
              </a:ext>
            </a:extLst>
          </p:spPr>
          <p:txBody>
            <a:bodyPr/>
            <a:p>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grpSp>
        <p:nvGrpSpPr>
          <p:cNvPr id="2" name="组合 1"/>
          <p:cNvGrpSpPr/>
          <p:nvPr/>
        </p:nvGrpSpPr>
        <p:grpSpPr>
          <a:xfrm>
            <a:off x="3206750" y="995165"/>
            <a:ext cx="1425575" cy="1433512"/>
            <a:chOff x="3206750" y="995165"/>
            <a:chExt cx="1425575" cy="1433512"/>
          </a:xfrm>
        </p:grpSpPr>
        <p:sp>
          <p:nvSpPr>
            <p:cNvPr id="9229" name="椭圆 75"/>
            <p:cNvSpPr>
              <a:spLocks noChangeArrowheads="1"/>
            </p:cNvSpPr>
            <p:nvPr/>
          </p:nvSpPr>
          <p:spPr bwMode="auto">
            <a:xfrm>
              <a:off x="3206750" y="995165"/>
              <a:ext cx="1425575" cy="1433512"/>
            </a:xfrm>
            <a:custGeom>
              <a:avLst/>
              <a:gdLst>
                <a:gd name="T0" fmla="*/ 0 w 1425662"/>
                <a:gd name="T1" fmla="*/ 0 h 1433908"/>
                <a:gd name="T2" fmla="*/ 1425662 w 1425662"/>
                <a:gd name="T3" fmla="*/ 1433908 h 1433908"/>
              </a:gdLst>
              <a:ahLst/>
              <a:cxnLst/>
              <a:rect l="T0" t="T1" r="T2" b="T3"/>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1" name="矩形 16"/>
            <p:cNvSpPr>
              <a:spLocks noChangeArrowheads="1"/>
            </p:cNvSpPr>
            <p:nvPr/>
          </p:nvSpPr>
          <p:spPr bwMode="auto">
            <a:xfrm>
              <a:off x="3366420" y="1633931"/>
              <a:ext cx="10096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2990110" y="2316562"/>
            <a:ext cx="1406525" cy="1392238"/>
            <a:chOff x="2990110" y="2316562"/>
            <a:chExt cx="1406525" cy="1392238"/>
          </a:xfrm>
        </p:grpSpPr>
        <p:sp>
          <p:nvSpPr>
            <p:cNvPr id="9228" name="矩形 65"/>
            <p:cNvSpPr>
              <a:spLocks noChangeArrowheads="1"/>
            </p:cNvSpPr>
            <p:nvPr/>
          </p:nvSpPr>
          <p:spPr bwMode="auto">
            <a:xfrm>
              <a:off x="2990110" y="2316562"/>
              <a:ext cx="1406525" cy="1392238"/>
            </a:xfrm>
            <a:custGeom>
              <a:avLst/>
              <a:gdLst>
                <a:gd name="T0" fmla="*/ 0 w 1406366"/>
                <a:gd name="T1" fmla="*/ 0 h 1392560"/>
                <a:gd name="T2" fmla="*/ 1406366 w 1406366"/>
                <a:gd name="T3" fmla="*/ 1392560 h 1392560"/>
              </a:gdLst>
              <a:ahLst/>
              <a:cxnLst/>
              <a:rect l="T0" t="T1" r="T2" b="T3"/>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2" name="矩形 17"/>
            <p:cNvSpPr>
              <a:spLocks noChangeArrowheads="1"/>
            </p:cNvSpPr>
            <p:nvPr/>
          </p:nvSpPr>
          <p:spPr bwMode="auto">
            <a:xfrm>
              <a:off x="3248944" y="2984021"/>
              <a:ext cx="10096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grpSp>
      <p:grpSp>
        <p:nvGrpSpPr>
          <p:cNvPr id="3" name="组合 2"/>
          <p:cNvGrpSpPr/>
          <p:nvPr/>
        </p:nvGrpSpPr>
        <p:grpSpPr>
          <a:xfrm>
            <a:off x="4508544" y="1252063"/>
            <a:ext cx="1384300" cy="1408113"/>
            <a:chOff x="4508544" y="1252063"/>
            <a:chExt cx="1384300" cy="1408113"/>
          </a:xfrm>
        </p:grpSpPr>
        <p:sp>
          <p:nvSpPr>
            <p:cNvPr id="9230" name="椭圆 76"/>
            <p:cNvSpPr>
              <a:spLocks noChangeArrowheads="1"/>
            </p:cNvSpPr>
            <p:nvPr/>
          </p:nvSpPr>
          <p:spPr bwMode="auto">
            <a:xfrm>
              <a:off x="4508544" y="1252063"/>
              <a:ext cx="1384300" cy="1408113"/>
            </a:xfrm>
            <a:custGeom>
              <a:avLst/>
              <a:gdLst>
                <a:gd name="T0" fmla="*/ 0 w 1384756"/>
                <a:gd name="T1" fmla="*/ 0 h 1408472"/>
                <a:gd name="T2" fmla="*/ 1384756 w 1384756"/>
                <a:gd name="T3" fmla="*/ 1408472 h 1408472"/>
              </a:gdLst>
              <a:ahLst/>
              <a:cxnLst/>
              <a:rect l="T0" t="T1" r="T2" b="T3"/>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3" name="矩形 18"/>
            <p:cNvSpPr>
              <a:spLocks noChangeArrowheads="1"/>
            </p:cNvSpPr>
            <p:nvPr/>
          </p:nvSpPr>
          <p:spPr bwMode="auto">
            <a:xfrm>
              <a:off x="4653006" y="1576311"/>
              <a:ext cx="10080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grpSp>
      <p:grpSp>
        <p:nvGrpSpPr>
          <p:cNvPr id="4" name="组合 3"/>
          <p:cNvGrpSpPr/>
          <p:nvPr/>
        </p:nvGrpSpPr>
        <p:grpSpPr>
          <a:xfrm>
            <a:off x="4256979" y="2535953"/>
            <a:ext cx="1401763" cy="1385887"/>
            <a:chOff x="4256979" y="2535953"/>
            <a:chExt cx="1401763" cy="1385887"/>
          </a:xfrm>
        </p:grpSpPr>
        <p:sp>
          <p:nvSpPr>
            <p:cNvPr id="9227" name="椭圆 68"/>
            <p:cNvSpPr>
              <a:spLocks noChangeArrowheads="1"/>
            </p:cNvSpPr>
            <p:nvPr/>
          </p:nvSpPr>
          <p:spPr bwMode="auto">
            <a:xfrm>
              <a:off x="4256979" y="2535953"/>
              <a:ext cx="1401763" cy="1385887"/>
            </a:xfrm>
            <a:custGeom>
              <a:avLst/>
              <a:gdLst>
                <a:gd name="T0" fmla="*/ 0 w 1401767"/>
                <a:gd name="T1" fmla="*/ 0 h 1386644"/>
                <a:gd name="T2" fmla="*/ 1401767 w 1401767"/>
                <a:gd name="T3" fmla="*/ 1386644 h 1386644"/>
              </a:gdLst>
              <a:ahLst/>
              <a:cxnLst/>
              <a:rect l="T0" t="T1" r="T2" b="T3"/>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4" name="矩形 22"/>
            <p:cNvSpPr>
              <a:spLocks noChangeArrowheads="1"/>
            </p:cNvSpPr>
            <p:nvPr/>
          </p:nvSpPr>
          <p:spPr bwMode="auto">
            <a:xfrm>
              <a:off x="4570456" y="3029024"/>
              <a:ext cx="10080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35" name="矩形 23"/>
          <p:cNvSpPr>
            <a:spLocks noChangeArrowheads="1"/>
          </p:cNvSpPr>
          <p:nvPr/>
        </p:nvSpPr>
        <p:spPr bwMode="auto">
          <a:xfrm>
            <a:off x="1079500" y="106997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01.</a:t>
            </a: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6" name="TextBox 24"/>
          <p:cNvSpPr>
            <a:spLocks noChangeArrowheads="1"/>
          </p:cNvSpPr>
          <p:nvPr/>
        </p:nvSpPr>
        <p:spPr bwMode="auto">
          <a:xfrm>
            <a:off x="1079500" y="1390650"/>
            <a:ext cx="193833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37" name="矩形 25"/>
          <p:cNvSpPr>
            <a:spLocks noChangeArrowheads="1"/>
          </p:cNvSpPr>
          <p:nvPr/>
        </p:nvSpPr>
        <p:spPr bwMode="auto">
          <a:xfrm>
            <a:off x="1079500" y="277812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03.</a:t>
            </a: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8" name="TextBox 26"/>
          <p:cNvSpPr>
            <a:spLocks noChangeArrowheads="1"/>
          </p:cNvSpPr>
          <p:nvPr/>
        </p:nvSpPr>
        <p:spPr bwMode="auto">
          <a:xfrm>
            <a:off x="1079500" y="3101975"/>
            <a:ext cx="193833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39" name="矩形 27"/>
          <p:cNvSpPr>
            <a:spLocks noChangeArrowheads="1"/>
          </p:cNvSpPr>
          <p:nvPr/>
        </p:nvSpPr>
        <p:spPr bwMode="auto">
          <a:xfrm>
            <a:off x="6048375" y="106997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400" b="1" dirty="0">
                <a:solidFill>
                  <a:schemeClr val="accent1"/>
                </a:solidFill>
                <a:ea typeface="微软雅黑" panose="020B0503020204020204" pitchFamily="34" charset="-122"/>
                <a:sym typeface="Arial" panose="020B0604020202020204" pitchFamily="34" charset="0"/>
              </a:rPr>
              <a:t>02.</a:t>
            </a: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0" name="TextBox 28"/>
          <p:cNvSpPr>
            <a:spLocks noChangeArrowheads="1"/>
          </p:cNvSpPr>
          <p:nvPr/>
        </p:nvSpPr>
        <p:spPr bwMode="auto">
          <a:xfrm>
            <a:off x="6048375" y="1390650"/>
            <a:ext cx="193833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41" name="矩形 29"/>
          <p:cNvSpPr>
            <a:spLocks noChangeArrowheads="1"/>
          </p:cNvSpPr>
          <p:nvPr/>
        </p:nvSpPr>
        <p:spPr bwMode="auto">
          <a:xfrm>
            <a:off x="6048375" y="277812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400" b="1" dirty="0">
                <a:solidFill>
                  <a:schemeClr val="accent1"/>
                </a:solidFill>
                <a:ea typeface="微软雅黑" panose="020B0503020204020204" pitchFamily="34" charset="-122"/>
                <a:sym typeface="Arial" panose="020B0604020202020204" pitchFamily="34" charset="0"/>
              </a:rPr>
              <a:t>04.</a:t>
            </a:r>
            <a:r>
              <a:rPr lang="zh-CN" altLang="en-US" sz="1400" b="1" dirty="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2" name="TextBox 30"/>
          <p:cNvSpPr>
            <a:spLocks noChangeArrowheads="1"/>
          </p:cNvSpPr>
          <p:nvPr/>
        </p:nvSpPr>
        <p:spPr bwMode="auto">
          <a:xfrm>
            <a:off x="6048375" y="3101975"/>
            <a:ext cx="193833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27" name="文本占位符 1"/>
          <p:cNvSpPr>
            <a:spLocks noGrp="1"/>
          </p:cNvSpPr>
          <p:nvPr>
            <p:ph type="body" sz="quarter" idx="11"/>
          </p:nvPr>
        </p:nvSpPr>
        <p:spPr>
          <a:xfrm>
            <a:off x="396261" y="394068"/>
            <a:ext cx="2881223" cy="245110"/>
          </a:xfrm>
        </p:spPr>
        <p:txBody>
          <a:bodyPr/>
          <a:lstStyle/>
          <a:p>
            <a:r>
              <a:rPr dirty="0"/>
              <a:t>PROJECT MANAGER SUMMARY</a:t>
            </a:r>
            <a:endParaRPr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项目经理</a:t>
            </a:r>
            <a:r>
              <a:rPr lang="zh-CN" altLang="en-US" dirty="0"/>
              <a:t>总结</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5" name="内容占位符 4"/>
          <p:cNvSpPr/>
          <p:nvPr>
            <p:ph idx="1"/>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754138"/>
            <a:ext cx="2011680" cy="1076325"/>
          </a:xfrm>
          <a:prstGeom prst="rect">
            <a:avLst/>
          </a:prstGeom>
          <a:noFill/>
        </p:spPr>
        <p:txBody>
          <a:bodyPr wrap="none" rtlCol="0">
            <a:spAutoFit/>
          </a:bodyPr>
          <a:lstStyle/>
          <a:p>
            <a:pPr marL="0" lvl="1"/>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项目启动</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sp>
        <p:nvSpPr>
          <p:cNvPr id="12" name="TextBox 31"/>
          <p:cNvSpPr txBox="1"/>
          <p:nvPr/>
        </p:nvSpPr>
        <p:spPr>
          <a:xfrm>
            <a:off x="4644242" y="2906266"/>
            <a:ext cx="1277848"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项目起止时间</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32"/>
          <p:cNvSpPr txBox="1"/>
          <p:nvPr/>
        </p:nvSpPr>
        <p:spPr>
          <a:xfrm>
            <a:off x="5926920" y="2906266"/>
            <a:ext cx="1615278"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设置项目基本信息</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4644241" y="3219072"/>
            <a:ext cx="1179279"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项目计划书</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6" name="TextBox 35"/>
          <p:cNvSpPr txBox="1"/>
          <p:nvPr/>
        </p:nvSpPr>
        <p:spPr>
          <a:xfrm>
            <a:off x="5926919" y="3219072"/>
            <a:ext cx="1390263"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设置工作日历</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9"/>
            <a:ext cx="2825649" cy="311622"/>
          </a:xfrm>
        </p:spPr>
        <p:txBody>
          <a:bodyPr/>
          <a:lstStyle/>
          <a:p>
            <a:r>
              <a:rPr lang="en-US" altLang="zh-CN" dirty="0"/>
              <a:t>START AND END TIME OF THE PROJECT</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a:t>项目起止时间</a:t>
            </a:r>
            <a:endParaRPr lang="zh-CN" altLang="en-US" dirty="0"/>
          </a:p>
        </p:txBody>
      </p:sp>
      <p:sp>
        <p:nvSpPr>
          <p:cNvPr id="74" name="TextBox 75"/>
          <p:cNvSpPr txBox="1"/>
          <p:nvPr/>
        </p:nvSpPr>
        <p:spPr>
          <a:xfrm>
            <a:off x="2355407" y="1339974"/>
            <a:ext cx="1496546" cy="311622"/>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2022</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年</a:t>
            </a: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11</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月</a:t>
            </a: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3</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日 </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83" name="组合 82"/>
          <p:cNvGrpSpPr/>
          <p:nvPr/>
        </p:nvGrpSpPr>
        <p:grpSpPr>
          <a:xfrm>
            <a:off x="971761" y="914854"/>
            <a:ext cx="1170078" cy="1161863"/>
            <a:chOff x="6962369" y="1155522"/>
            <a:chExt cx="928602" cy="928602"/>
          </a:xfrm>
        </p:grpSpPr>
        <p:grpSp>
          <p:nvGrpSpPr>
            <p:cNvPr id="84" name="组合 83"/>
            <p:cNvGrpSpPr/>
            <p:nvPr/>
          </p:nvGrpSpPr>
          <p:grpSpPr>
            <a:xfrm>
              <a:off x="6962369" y="1155522"/>
              <a:ext cx="928602" cy="928602"/>
              <a:chOff x="2848131" y="1860029"/>
              <a:chExt cx="3807502" cy="3807502"/>
            </a:xfrm>
          </p:grpSpPr>
          <p:sp>
            <p:nvSpPr>
              <p:cNvPr id="86" name="椭圆 85"/>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87" name="椭圆 86"/>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85" name="文本框 2"/>
            <p:cNvSpPr txBox="1"/>
            <p:nvPr/>
          </p:nvSpPr>
          <p:spPr>
            <a:xfrm>
              <a:off x="7153492" y="1339322"/>
              <a:ext cx="558902" cy="565768"/>
            </a:xfrm>
            <a:prstGeom prst="rect">
              <a:avLst/>
            </a:prstGeom>
            <a:noFill/>
          </p:spPr>
          <p:txBody>
            <a:bodyPr wrap="square" rtlCol="0">
              <a:spAutoFit/>
            </a:bodyPr>
            <a:lstStyle/>
            <a:p>
              <a:r>
                <a:rPr lang="zh-CN" altLang="en-US" sz="2000" dirty="0">
                  <a:solidFill>
                    <a:schemeClr val="accent1"/>
                  </a:solidFill>
                  <a:latin typeface="+mn-ea"/>
                  <a:ea typeface="+mn-ea"/>
                </a:rPr>
                <a:t>开始时间</a:t>
              </a:r>
              <a:endParaRPr lang="zh-CN" altLang="en-US" sz="2000" dirty="0">
                <a:solidFill>
                  <a:schemeClr val="accent1"/>
                </a:solidFill>
                <a:latin typeface="+mn-ea"/>
                <a:ea typeface="+mn-ea"/>
              </a:endParaRPr>
            </a:p>
          </p:txBody>
        </p:sp>
      </p:grpSp>
      <p:grpSp>
        <p:nvGrpSpPr>
          <p:cNvPr id="2" name="组合 1"/>
          <p:cNvGrpSpPr/>
          <p:nvPr/>
        </p:nvGrpSpPr>
        <p:grpSpPr>
          <a:xfrm>
            <a:off x="5832084" y="3471810"/>
            <a:ext cx="1170078" cy="1161863"/>
            <a:chOff x="6962369" y="1155522"/>
            <a:chExt cx="928602" cy="928602"/>
          </a:xfrm>
        </p:grpSpPr>
        <p:grpSp>
          <p:nvGrpSpPr>
            <p:cNvPr id="3" name="组合 2"/>
            <p:cNvGrpSpPr/>
            <p:nvPr/>
          </p:nvGrpSpPr>
          <p:grpSpPr>
            <a:xfrm>
              <a:off x="6962369" y="1155522"/>
              <a:ext cx="928602" cy="928602"/>
              <a:chOff x="2848131" y="1860029"/>
              <a:chExt cx="3807502" cy="3807502"/>
            </a:xfrm>
          </p:grpSpPr>
          <p:sp>
            <p:nvSpPr>
              <p:cNvPr id="5" name="椭圆 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6" name="椭圆 5"/>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4" name="文本框 2"/>
            <p:cNvSpPr txBox="1"/>
            <p:nvPr/>
          </p:nvSpPr>
          <p:spPr>
            <a:xfrm>
              <a:off x="7153492" y="1339322"/>
              <a:ext cx="558902" cy="565768"/>
            </a:xfrm>
            <a:prstGeom prst="rect">
              <a:avLst/>
            </a:prstGeom>
            <a:noFill/>
          </p:spPr>
          <p:txBody>
            <a:bodyPr wrap="square" rtlCol="0">
              <a:spAutoFit/>
            </a:bodyPr>
            <a:lstStyle/>
            <a:p>
              <a:r>
                <a:rPr lang="zh-CN" altLang="en-US" sz="2000" dirty="0">
                  <a:solidFill>
                    <a:schemeClr val="accent1"/>
                  </a:solidFill>
                  <a:latin typeface="+mn-ea"/>
                  <a:ea typeface="+mn-ea"/>
                </a:rPr>
                <a:t>结束时间</a:t>
              </a:r>
              <a:endParaRPr lang="zh-CN" altLang="en-US" sz="2000" dirty="0">
                <a:solidFill>
                  <a:schemeClr val="accent1"/>
                </a:solidFill>
                <a:latin typeface="+mn-ea"/>
                <a:ea typeface="+mn-ea"/>
              </a:endParaRPr>
            </a:p>
          </p:txBody>
        </p:sp>
      </p:grpSp>
      <p:sp>
        <p:nvSpPr>
          <p:cNvPr id="7" name="TextBox 75"/>
          <p:cNvSpPr txBox="1"/>
          <p:nvPr/>
        </p:nvSpPr>
        <p:spPr>
          <a:xfrm>
            <a:off x="7246503" y="3896930"/>
            <a:ext cx="1345053" cy="311622"/>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2023</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年</a:t>
            </a: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2</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月</a:t>
            </a: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3</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日 </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8" name="组合 7"/>
          <p:cNvGrpSpPr/>
          <p:nvPr/>
        </p:nvGrpSpPr>
        <p:grpSpPr>
          <a:xfrm>
            <a:off x="3536931" y="2329171"/>
            <a:ext cx="1008000" cy="1007630"/>
            <a:chOff x="6962369" y="1155522"/>
            <a:chExt cx="928602" cy="928602"/>
          </a:xfrm>
        </p:grpSpPr>
        <p:grpSp>
          <p:nvGrpSpPr>
            <p:cNvPr id="9" name="组合 8"/>
            <p:cNvGrpSpPr/>
            <p:nvPr/>
          </p:nvGrpSpPr>
          <p:grpSpPr>
            <a:xfrm>
              <a:off x="6962369" y="1155522"/>
              <a:ext cx="928602" cy="928602"/>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12" name="椭圆 11"/>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accent1"/>
                  </a:solidFill>
                  <a:latin typeface="+mn-ea"/>
                </a:endParaRPr>
              </a:p>
            </p:txBody>
          </p:sp>
        </p:grpSp>
        <p:sp>
          <p:nvSpPr>
            <p:cNvPr id="10" name="文本框 2"/>
            <p:cNvSpPr txBox="1"/>
            <p:nvPr/>
          </p:nvSpPr>
          <p:spPr>
            <a:xfrm>
              <a:off x="7166445" y="1444619"/>
              <a:ext cx="558902" cy="326587"/>
            </a:xfrm>
            <a:prstGeom prst="rect">
              <a:avLst/>
            </a:prstGeom>
            <a:noFill/>
          </p:spPr>
          <p:txBody>
            <a:bodyPr wrap="square" rtlCol="0">
              <a:spAutoFit/>
            </a:bodyPr>
            <a:lstStyle/>
            <a:p>
              <a:r>
                <a:rPr lang="zh-CN" altLang="en-US" sz="1600" dirty="0">
                  <a:solidFill>
                    <a:schemeClr val="accent1"/>
                  </a:solidFill>
                  <a:latin typeface="+mn-ea"/>
                  <a:ea typeface="+mn-ea"/>
                </a:rPr>
                <a:t>用时</a:t>
              </a:r>
              <a:endParaRPr lang="zh-CN" altLang="en-US" sz="1600" dirty="0">
                <a:solidFill>
                  <a:schemeClr val="accent1"/>
                </a:solidFill>
                <a:latin typeface="+mn-ea"/>
                <a:ea typeface="+mn-ea"/>
              </a:endParaRPr>
            </a:p>
          </p:txBody>
        </p:sp>
      </p:grpSp>
      <p:sp>
        <p:nvSpPr>
          <p:cNvPr id="13" name="TextBox 75"/>
          <p:cNvSpPr txBox="1"/>
          <p:nvPr/>
        </p:nvSpPr>
        <p:spPr>
          <a:xfrm>
            <a:off x="4761232" y="2677175"/>
            <a:ext cx="835731" cy="311622"/>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3</a:t>
            </a: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个月</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PREPARE PROJECT PLAN</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制定项目计划书</a:t>
            </a:r>
            <a:endParaRPr lang="zh-CN" altLang="en-US" dirty="0"/>
          </a:p>
        </p:txBody>
      </p:sp>
      <p:pic>
        <p:nvPicPr>
          <p:cNvPr id="3" name="图片 2"/>
          <p:cNvPicPr>
            <a:picLocks noChangeAspect="1"/>
          </p:cNvPicPr>
          <p:nvPr/>
        </p:nvPicPr>
        <p:blipFill>
          <a:blip r:embed="rId1"/>
          <a:stretch>
            <a:fillRect/>
          </a:stretch>
        </p:blipFill>
        <p:spPr>
          <a:xfrm>
            <a:off x="1736811" y="963067"/>
            <a:ext cx="5927348" cy="37443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SET BASIC PROJECT INFORMATION</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设置项目基本信息</a:t>
            </a:r>
            <a:endParaRPr lang="zh-CN" altLang="en-US" dirty="0"/>
          </a:p>
        </p:txBody>
      </p:sp>
      <p:pic>
        <p:nvPicPr>
          <p:cNvPr id="3" name="图片 2"/>
          <p:cNvPicPr>
            <a:picLocks noChangeAspect="1"/>
          </p:cNvPicPr>
          <p:nvPr/>
        </p:nvPicPr>
        <p:blipFill>
          <a:blip r:embed="rId1"/>
          <a:stretch>
            <a:fillRect/>
          </a:stretch>
        </p:blipFill>
        <p:spPr>
          <a:xfrm>
            <a:off x="1355559" y="1052301"/>
            <a:ext cx="6432881" cy="34545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SET UP A WORK CALENDAR</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设置工作日历</a:t>
            </a:r>
            <a:endParaRPr lang="zh-CN" altLang="en-US" dirty="0"/>
          </a:p>
        </p:txBody>
      </p:sp>
      <p:pic>
        <p:nvPicPr>
          <p:cNvPr id="10" name="图片 9"/>
          <p:cNvPicPr>
            <a:picLocks noChangeAspect="1"/>
          </p:cNvPicPr>
          <p:nvPr/>
        </p:nvPicPr>
        <p:blipFill>
          <a:blip r:embed="rId1"/>
          <a:stretch>
            <a:fillRect/>
          </a:stretch>
        </p:blipFill>
        <p:spPr>
          <a:xfrm>
            <a:off x="336381" y="1176657"/>
            <a:ext cx="2577737" cy="2412000"/>
          </a:xfrm>
          <a:prstGeom prst="rect">
            <a:avLst/>
          </a:prstGeom>
        </p:spPr>
      </p:pic>
      <p:pic>
        <p:nvPicPr>
          <p:cNvPr id="12" name="图片 11"/>
          <p:cNvPicPr>
            <a:picLocks noChangeAspect="1"/>
          </p:cNvPicPr>
          <p:nvPr/>
        </p:nvPicPr>
        <p:blipFill>
          <a:blip r:embed="rId2"/>
          <a:stretch>
            <a:fillRect/>
          </a:stretch>
        </p:blipFill>
        <p:spPr>
          <a:xfrm>
            <a:off x="3283131" y="1176657"/>
            <a:ext cx="2577737" cy="2412000"/>
          </a:xfrm>
          <a:prstGeom prst="rect">
            <a:avLst/>
          </a:prstGeom>
        </p:spPr>
      </p:pic>
      <p:pic>
        <p:nvPicPr>
          <p:cNvPr id="14" name="图片 13"/>
          <p:cNvPicPr>
            <a:picLocks noChangeAspect="1"/>
          </p:cNvPicPr>
          <p:nvPr/>
        </p:nvPicPr>
        <p:blipFill>
          <a:blip r:embed="rId3"/>
          <a:stretch>
            <a:fillRect/>
          </a:stretch>
        </p:blipFill>
        <p:spPr>
          <a:xfrm>
            <a:off x="6232814" y="1176657"/>
            <a:ext cx="2577737" cy="241200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64e868a3-28e5-4fdb-a281-5c6f14b69344}"/>
  <p:tag name="TABLE_ENDDRAG_ORIGIN_RECT" val="388*215"/>
  <p:tag name="TABLE_ENDDRAG_RECT" val="189*152*388*215"/>
</p:tagLst>
</file>

<file path=ppt/tags/tag2.xml><?xml version="1.0" encoding="utf-8"?>
<p:tagLst xmlns:p="http://schemas.openxmlformats.org/presentationml/2006/main">
  <p:tag name="KSO_WM_UNIT_TABLE_BEAUTIFY" val="smartTable{64e868a3-28e5-4fdb-a281-5c6f14b69344}"/>
  <p:tag name="TABLE_ENDDRAG_ORIGIN_RECT" val="388*215"/>
  <p:tag name="TABLE_ENDDRAG_RECT" val="189*152*388*215"/>
</p:tagLst>
</file>

<file path=ppt/tags/tag3.xml><?xml version="1.0" encoding="utf-8"?>
<p:tagLst xmlns:p="http://schemas.openxmlformats.org/presentationml/2006/main">
  <p:tag name="COMMONDATA" val="eyJoZGlkIjoiYzZkNzQ4ZWFiZmQ4NTRhOWRkZTk3YTMwMjlmMmZhYmUifQ=="/>
  <p:tag name="KSO_WPP_MARK_KEY" val="1b747213-7d78-4728-9769-f28c6431b992"/>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4658</Words>
  <Application>WPS 演示</Application>
  <PresentationFormat>全屏显示(16:9)</PresentationFormat>
  <Paragraphs>545</Paragraphs>
  <Slides>46</Slides>
  <Notes>52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46</vt:i4>
      </vt:variant>
    </vt:vector>
  </HeadingPairs>
  <TitlesOfParts>
    <vt:vector size="65" baseType="lpstr">
      <vt:lpstr>Arial</vt:lpstr>
      <vt:lpstr>宋体</vt:lpstr>
      <vt:lpstr>Wingdings</vt:lpstr>
      <vt:lpstr>Impact</vt:lpstr>
      <vt:lpstr>微软雅黑</vt:lpstr>
      <vt:lpstr>仿宋_GB2312</vt:lpstr>
      <vt:lpstr>仿宋</vt:lpstr>
      <vt:lpstr>Arial</vt:lpstr>
      <vt:lpstr>MS UI Gothic</vt:lpstr>
      <vt:lpstr>Calibri</vt:lpstr>
      <vt:lpstr>Arial Unicode MS</vt:lpstr>
      <vt:lpstr>黑体</vt:lpstr>
      <vt:lpstr>时尚中黑简体</vt:lpstr>
      <vt:lpstr>Gill Sans MT</vt:lpstr>
      <vt:lpstr>Segoe Print</vt:lpstr>
      <vt:lpstr>Calibri</vt:lpstr>
      <vt:lpstr>Yu Gothic UI Semibold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ShileiDu</cp:lastModifiedBy>
  <cp:revision>741</cp:revision>
  <dcterms:created xsi:type="dcterms:W3CDTF">2015-07-27T04:24:00Z</dcterms:created>
  <dcterms:modified xsi:type="dcterms:W3CDTF">2022-12-13T12:41:13Z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BF0CDFBEDA0442FE84494E4CA128F009</vt:lpwstr>
  </property>
</Properties>
</file>