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90" r:id="rId7"/>
    <p:sldId id="287" r:id="rId8"/>
    <p:sldId id="288" r:id="rId9"/>
    <p:sldId id="289" r:id="rId10"/>
    <p:sldId id="291" r:id="rId11"/>
    <p:sldId id="292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97" y="87"/>
      </p:cViewPr>
      <p:guideLst>
        <p:guide orient="horz" pos="21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10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A5447-8131-46E8-A078-44ED4C0D43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F5DC-AE46-476B-96AA-D9B68D836B7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8F50-01F8-4515-A123-418EB8B9F8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5B941-2DF6-4625-AE9E-F9125EC709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ags" Target="../tags/tag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01227" y="1201785"/>
            <a:ext cx="44486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宠物行业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PPT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990337" y="2313388"/>
            <a:ext cx="606183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2"/>
          <p:cNvSpPr txBox="1"/>
          <p:nvPr/>
        </p:nvSpPr>
        <p:spPr>
          <a:xfrm>
            <a:off x="4990337" y="2431773"/>
            <a:ext cx="6649421" cy="43472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适用于宠物医院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工作汇报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宠物店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保护动物等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" name="图片 1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233339" y="710959"/>
            <a:ext cx="2542684" cy="1898304"/>
            <a:chOff x="1239441" y="2202924"/>
            <a:chExt cx="2542684" cy="1898304"/>
          </a:xfrm>
        </p:grpSpPr>
        <p:sp>
          <p:nvSpPr>
            <p:cNvPr id="18" name="文本框 17"/>
            <p:cNvSpPr txBox="1"/>
            <p:nvPr/>
          </p:nvSpPr>
          <p:spPr>
            <a:xfrm>
              <a:off x="1239441" y="2202924"/>
              <a:ext cx="254268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0" b="1" i="0" u="none" strike="noStrike" kern="1200" cap="none" spc="0" normalizeH="0" baseline="0" noProof="0" dirty="0">
                  <a:ln>
                    <a:noFill/>
                  </a:ln>
                  <a:solidFill>
                    <a:srgbClr val="00A3A4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目 录</a:t>
              </a:r>
              <a:endPara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68294" y="3454897"/>
              <a:ext cx="2484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A3A4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CONTENTS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38" name="Freeform 10"/>
          <p:cNvSpPr/>
          <p:nvPr/>
        </p:nvSpPr>
        <p:spPr bwMode="auto">
          <a:xfrm>
            <a:off x="5152331" y="123323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39" name="组合 58"/>
          <p:cNvGrpSpPr/>
          <p:nvPr/>
        </p:nvGrpSpPr>
        <p:grpSpPr bwMode="auto">
          <a:xfrm>
            <a:off x="5255514" y="1288777"/>
            <a:ext cx="503214" cy="528421"/>
            <a:chOff x="0" y="0"/>
            <a:chExt cx="588963" cy="618440"/>
          </a:xfrm>
        </p:grpSpPr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1" name="TextBox 60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42" name="Freeform 10_8"/>
          <p:cNvSpPr/>
          <p:nvPr/>
        </p:nvSpPr>
        <p:spPr bwMode="auto">
          <a:xfrm>
            <a:off x="5152331" y="2199629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3" name="组合 62"/>
          <p:cNvGrpSpPr/>
          <p:nvPr/>
        </p:nvGrpSpPr>
        <p:grpSpPr bwMode="auto">
          <a:xfrm>
            <a:off x="5255514" y="2255166"/>
            <a:ext cx="503214" cy="528421"/>
            <a:chOff x="0" y="0"/>
            <a:chExt cx="588963" cy="618440"/>
          </a:xfrm>
        </p:grpSpPr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5" name="TextBox 64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2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46" name="Freeform 10_10"/>
          <p:cNvSpPr/>
          <p:nvPr/>
        </p:nvSpPr>
        <p:spPr bwMode="auto">
          <a:xfrm>
            <a:off x="5152331" y="314221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47" name="组合 71"/>
          <p:cNvGrpSpPr/>
          <p:nvPr/>
        </p:nvGrpSpPr>
        <p:grpSpPr bwMode="auto">
          <a:xfrm>
            <a:off x="5255514" y="3197756"/>
            <a:ext cx="503214" cy="526834"/>
            <a:chOff x="0" y="0"/>
            <a:chExt cx="588963" cy="618440"/>
          </a:xfrm>
        </p:grpSpPr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49" name="TextBox 78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2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3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50" name="Freeform 10_12"/>
          <p:cNvSpPr/>
          <p:nvPr/>
        </p:nvSpPr>
        <p:spPr bwMode="auto">
          <a:xfrm>
            <a:off x="5152331" y="4070522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51" name="组合 80"/>
          <p:cNvGrpSpPr/>
          <p:nvPr/>
        </p:nvGrpSpPr>
        <p:grpSpPr bwMode="auto">
          <a:xfrm>
            <a:off x="5255514" y="4126065"/>
            <a:ext cx="503214" cy="528421"/>
            <a:chOff x="0" y="0"/>
            <a:chExt cx="588963" cy="618440"/>
          </a:xfrm>
        </p:grpSpPr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53" name="TextBox 82"/>
            <p:cNvSpPr txBox="1">
              <a:spLocks noChangeArrowheads="1"/>
            </p:cNvSpPr>
            <p:nvPr/>
          </p:nvSpPr>
          <p:spPr bwMode="auto">
            <a:xfrm>
              <a:off x="59482" y="0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4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54" name="TextBox 91"/>
          <p:cNvSpPr txBox="1">
            <a:spLocks noChangeArrowheads="1"/>
          </p:cNvSpPr>
          <p:nvPr/>
        </p:nvSpPr>
        <p:spPr bwMode="auto">
          <a:xfrm>
            <a:off x="5928047" y="1309404"/>
            <a:ext cx="3645631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项目简介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5" name="TextBox 92"/>
          <p:cNvSpPr txBox="1">
            <a:spLocks noChangeArrowheads="1"/>
          </p:cNvSpPr>
          <p:nvPr/>
        </p:nvSpPr>
        <p:spPr bwMode="auto">
          <a:xfrm>
            <a:off x="5928047" y="2272623"/>
            <a:ext cx="3463759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项目启动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6" name="TextBox 93"/>
          <p:cNvSpPr txBox="1">
            <a:spLocks noChangeArrowheads="1"/>
          </p:cNvSpPr>
          <p:nvPr/>
        </p:nvSpPr>
        <p:spPr bwMode="auto">
          <a:xfrm>
            <a:off x="5928047" y="3183474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项目计划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5928047" y="4127649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项目执行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5" name="Freeform 10_10"/>
          <p:cNvSpPr/>
          <p:nvPr/>
        </p:nvSpPr>
        <p:spPr bwMode="auto">
          <a:xfrm>
            <a:off x="5152331" y="4981176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44546A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9" name="Freeform 10_12"/>
          <p:cNvSpPr/>
          <p:nvPr/>
        </p:nvSpPr>
        <p:spPr bwMode="auto">
          <a:xfrm>
            <a:off x="5152331" y="5923452"/>
            <a:ext cx="5236249" cy="681420"/>
          </a:xfrm>
          <a:custGeom>
            <a:avLst/>
            <a:gdLst>
              <a:gd name="T0" fmla="*/ 64938 w 6425"/>
              <a:gd name="T1" fmla="*/ 0 h 911"/>
              <a:gd name="T2" fmla="*/ 4420639 w 6425"/>
              <a:gd name="T3" fmla="*/ 0 h 911"/>
              <a:gd name="T4" fmla="*/ 4486275 w 6425"/>
              <a:gd name="T5" fmla="*/ 65148 h 911"/>
              <a:gd name="T6" fmla="*/ 4486275 w 6425"/>
              <a:gd name="T7" fmla="*/ 573027 h 911"/>
              <a:gd name="T8" fmla="*/ 4420639 w 6425"/>
              <a:gd name="T9" fmla="*/ 638175 h 911"/>
              <a:gd name="T10" fmla="*/ 64938 w 6425"/>
              <a:gd name="T11" fmla="*/ 638175 h 911"/>
              <a:gd name="T12" fmla="*/ 0 w 6425"/>
              <a:gd name="T13" fmla="*/ 573027 h 911"/>
              <a:gd name="T14" fmla="*/ 0 w 6425"/>
              <a:gd name="T15" fmla="*/ 65148 h 911"/>
              <a:gd name="T16" fmla="*/ 64938 w 6425"/>
              <a:gd name="T17" fmla="*/ 0 h 91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25" h="911">
                <a:moveTo>
                  <a:pt x="93" y="0"/>
                </a:moveTo>
                <a:lnTo>
                  <a:pt x="6331" y="0"/>
                </a:lnTo>
                <a:cubicBezTo>
                  <a:pt x="6383" y="0"/>
                  <a:pt x="6425" y="42"/>
                  <a:pt x="6425" y="93"/>
                </a:cubicBezTo>
                <a:lnTo>
                  <a:pt x="6425" y="818"/>
                </a:lnTo>
                <a:cubicBezTo>
                  <a:pt x="6425" y="869"/>
                  <a:pt x="6383" y="911"/>
                  <a:pt x="6331" y="911"/>
                </a:cubicBezTo>
                <a:lnTo>
                  <a:pt x="93" y="911"/>
                </a:lnTo>
                <a:cubicBezTo>
                  <a:pt x="42" y="911"/>
                  <a:pt x="0" y="869"/>
                  <a:pt x="0" y="818"/>
                </a:cubicBezTo>
                <a:lnTo>
                  <a:pt x="0" y="93"/>
                </a:lnTo>
                <a:cubicBezTo>
                  <a:pt x="0" y="42"/>
                  <a:pt x="42" y="0"/>
                  <a:pt x="93" y="0"/>
                </a:cubicBezTo>
                <a:close/>
              </a:path>
            </a:pathLst>
          </a:custGeom>
          <a:solidFill>
            <a:srgbClr val="00A3A4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grpSp>
        <p:nvGrpSpPr>
          <p:cNvPr id="11" name="组合 80"/>
          <p:cNvGrpSpPr/>
          <p:nvPr/>
        </p:nvGrpSpPr>
        <p:grpSpPr bwMode="auto">
          <a:xfrm>
            <a:off x="5256149" y="5027132"/>
            <a:ext cx="503214" cy="551279"/>
            <a:chOff x="0" y="-26752"/>
            <a:chExt cx="588963" cy="645192"/>
          </a:xfrm>
        </p:grpSpPr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13" name="TextBox 82"/>
            <p:cNvSpPr txBox="1">
              <a:spLocks noChangeArrowheads="1"/>
            </p:cNvSpPr>
            <p:nvPr/>
          </p:nvSpPr>
          <p:spPr bwMode="auto">
            <a:xfrm>
              <a:off x="59482" y="-26752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5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grpSp>
        <p:nvGrpSpPr>
          <p:cNvPr id="14" name="组合 80"/>
          <p:cNvGrpSpPr/>
          <p:nvPr/>
        </p:nvGrpSpPr>
        <p:grpSpPr bwMode="auto">
          <a:xfrm>
            <a:off x="5256784" y="5989154"/>
            <a:ext cx="503214" cy="547472"/>
            <a:chOff x="0" y="-22296"/>
            <a:chExt cx="588963" cy="640736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0" y="27890"/>
              <a:ext cx="588963" cy="5905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  <p:sp>
          <p:nvSpPr>
            <p:cNvPr id="20" name="TextBox 82"/>
            <p:cNvSpPr txBox="1">
              <a:spLocks noChangeArrowheads="1"/>
            </p:cNvSpPr>
            <p:nvPr/>
          </p:nvSpPr>
          <p:spPr bwMode="auto">
            <a:xfrm>
              <a:off x="59482" y="-22296"/>
              <a:ext cx="450654" cy="610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entury Gothic" panose="020B0502020202020204"/>
                  <a:ea typeface="思源黑体 CN Bold"/>
                  <a:cs typeface="+mn-ea"/>
                  <a:sym typeface="+mn-lt"/>
                </a:rPr>
                <a:t>6</a:t>
              </a: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endParaRPr>
            </a:p>
          </p:txBody>
        </p:sp>
      </p:grp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5946462" y="5071894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项目控制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6025837" y="6016139"/>
            <a:ext cx="39050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2" tIns="45705" rIns="91412" bIns="4570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项目收尾</a:t>
            </a:r>
            <a:endParaRPr kumimoji="0" lang="zh-CN" altLang="en-US" sz="30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2" grpId="0" bldLvl="0" animBg="1"/>
      <p:bldP spid="46" grpId="0" bldLvl="0" animBg="1"/>
      <p:bldP spid="50" grpId="0" bldLvl="0" animBg="1"/>
      <p:bldP spid="54" grpId="0" autoUpdateAnimBg="0"/>
      <p:bldP spid="55" grpId="0" autoUpdateAnimBg="0"/>
      <p:bldP spid="56" grpId="0" autoUpdateAnimBg="0"/>
      <p:bldP spid="57" grpId="0" autoUpdateAnimBg="0"/>
      <p:bldP spid="5" grpId="0" bldLvl="0" animBg="1"/>
      <p:bldP spid="9" grpId="0" bldLvl="0" animBg="1"/>
      <p:bldP spid="21" grpId="0" autoUpdateAnimBg="0"/>
      <p:bldP spid="2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300941" y="3650761"/>
            <a:ext cx="2939969" cy="320723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7" t="41856" r="53207" b="38059"/>
          <a:stretch>
            <a:fillRect/>
          </a:stretch>
        </p:blipFill>
        <p:spPr>
          <a:xfrm rot="19862965">
            <a:off x="3465072" y="5138108"/>
            <a:ext cx="1747777" cy="137738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5" t="39156" b="38059"/>
          <a:stretch>
            <a:fillRect/>
          </a:stretch>
        </p:blipFill>
        <p:spPr>
          <a:xfrm rot="1671966">
            <a:off x="10359460" y="5140015"/>
            <a:ext cx="1877134" cy="156258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46" t="8270" r="4854" b="72068"/>
          <a:stretch>
            <a:fillRect/>
          </a:stretch>
        </p:blipFill>
        <p:spPr>
          <a:xfrm rot="1039134">
            <a:off x="9998597" y="491371"/>
            <a:ext cx="1655180" cy="134845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r="55738" b="68270"/>
          <a:stretch>
            <a:fillRect/>
          </a:stretch>
        </p:blipFill>
        <p:spPr>
          <a:xfrm rot="20592323">
            <a:off x="1027883" y="533634"/>
            <a:ext cx="2023749" cy="160888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406042" y="3572166"/>
            <a:ext cx="439613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prstClr val="black"/>
                </a:solidFill>
                <a:latin typeface="Century Gothic" panose="020B0502020202020204"/>
                <a:ea typeface="思源黑体 CN Bold"/>
                <a:cs typeface="+mn-ea"/>
                <a:sym typeface="+mn-lt"/>
              </a:rPr>
              <a:t>项目控制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72207" y="1646596"/>
            <a:ext cx="2463800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05</a:t>
            </a:r>
            <a:endParaRPr kumimoji="0" lang="zh-CN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23" name="图片 22" descr="logo西北大学黑色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5.2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项目时间控制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75590" y="1044575"/>
            <a:ext cx="11633835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/>
              <a:t>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项目开始于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日，预计结束于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2023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日。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截至项目完成，由于工期内的资源调整，项目并未出现过度分配资源以及任务延迟的情况，项目按照规划如期完成。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关键任务表列出各项任务的细节，并显示完成情况。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由挣值报表可知，成本偏差（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CV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）为负值，所以项目成本超出预算。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详细资金分配见于现金流报表。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dirty="0"/>
              <a:t>      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5.2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项目时间控制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文本框 44"/>
          <p:cNvSpPr txBox="1"/>
          <p:nvPr/>
        </p:nvSpPr>
        <p:spPr>
          <a:xfrm>
            <a:off x="1688951" y="1189982"/>
            <a:ext cx="49452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挣值报告报表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511" y="942391"/>
            <a:ext cx="7554016" cy="55534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5.2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项目时间控制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文本框 44"/>
          <p:cNvSpPr txBox="1"/>
          <p:nvPr/>
        </p:nvSpPr>
        <p:spPr>
          <a:xfrm>
            <a:off x="1030147" y="1206314"/>
            <a:ext cx="485192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现金流量报表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610" y="954690"/>
            <a:ext cx="8330780" cy="51127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5.2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项目时间控制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文本框 44"/>
          <p:cNvSpPr txBox="1"/>
          <p:nvPr/>
        </p:nvSpPr>
        <p:spPr>
          <a:xfrm>
            <a:off x="1208361" y="1458241"/>
            <a:ext cx="3592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关键任务报表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32" y="1044354"/>
            <a:ext cx="8399736" cy="53806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5.3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项目资源控制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0" y="3795395"/>
            <a:ext cx="9397365" cy="25946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3088" y="3204150"/>
            <a:ext cx="23326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资源成本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315" y="1152525"/>
            <a:ext cx="102254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控制项目资源、进行资源调配在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中进行，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Project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可以直观地查看项目的资源和任务成本，以及项目的关键路径。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跟踪项目执行的过程中可以发现，至项目结束基本按照预期计划进行。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2" t="72068" r="28398" b="1603"/>
          <a:stretch>
            <a:fillRect/>
          </a:stretch>
        </p:blipFill>
        <p:spPr>
          <a:xfrm>
            <a:off x="147094" y="81024"/>
            <a:ext cx="883053" cy="963330"/>
          </a:xfrm>
          <a:prstGeom prst="rect">
            <a:avLst/>
          </a:prstGeom>
        </p:spPr>
      </p:pic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1208361" y="270301"/>
            <a:ext cx="32969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5.3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A3A4"/>
                </a:solidFill>
                <a:effectLst/>
                <a:uLnTx/>
                <a:uFillTx/>
                <a:latin typeface="Century Gothic" panose="020B0502020202020204"/>
                <a:ea typeface="思源黑体 CN Bold"/>
                <a:cs typeface="+mn-ea"/>
                <a:sym typeface="+mn-lt"/>
              </a:rPr>
              <a:t>项目资源控制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A3A4"/>
              </a:solidFill>
              <a:effectLst/>
              <a:uLnTx/>
              <a:uFillTx/>
              <a:latin typeface="Century Gothic" panose="020B0502020202020204"/>
              <a:ea typeface="思源黑体 CN Bold"/>
              <a:cs typeface="+mn-ea"/>
              <a:sym typeface="+mn-lt"/>
            </a:endParaRPr>
          </a:p>
        </p:txBody>
      </p:sp>
      <p:pic>
        <p:nvPicPr>
          <p:cNvPr id="43" name="图片 42" descr="logo西北大学黑色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22560" y="0"/>
            <a:ext cx="1869440" cy="6280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327918" y="1044354"/>
            <a:ext cx="233265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任务成本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530" y="1633855"/>
            <a:ext cx="8072755" cy="4879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10.xml><?xml version="1.0" encoding="utf-8"?>
<p:tagLst xmlns:p="http://schemas.openxmlformats.org/presentationml/2006/main">
  <p:tag name="KSO_WPP_MARK_KEY" val="d63009d6-9d45-40aa-b16b-2d0829d2f3fb"/>
  <p:tag name="COMMONDATA" val="eyJjb3VudCI6MiwiaGRpZCI6ImFmNTJkZTZlZjA5YWI1ZGUzNGQ0MGZhMmM2MWExYzQ2IiwidXNlckNvdW50IjoyfQ=="/>
</p:tagLst>
</file>

<file path=ppt/tags/tag2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3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4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5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6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7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8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ags/tag9.xml><?xml version="1.0" encoding="utf-8"?>
<p:tagLst xmlns:p="http://schemas.openxmlformats.org/presentationml/2006/main">
  <p:tag name="KSO_WM_UNIT_PLACING_PICTURE_USER_VIEWPORT" val="{&quot;height&quot;:1230,&quot;width&quot;:3662.500787401574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izles0y">
      <a:majorFont>
        <a:latin typeface="Century Gothic"/>
        <a:ea typeface="思源黑体 CN Bold"/>
        <a:cs typeface=""/>
      </a:majorFont>
      <a:minorFont>
        <a:latin typeface="Century Gothic"/>
        <a:ea typeface="思源黑体 CN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Century Gothic</vt:lpstr>
      <vt:lpstr>思源黑体 CN Bold</vt:lpstr>
      <vt:lpstr>黑体</vt:lpstr>
      <vt:lpstr>Aller Light</vt:lpstr>
      <vt:lpstr>Roboto</vt:lpstr>
      <vt:lpstr>微软雅黑</vt:lpstr>
      <vt:lpstr>等线 Light</vt:lpstr>
      <vt:lpstr>等线</vt:lpstr>
      <vt:lpstr>Calibri</vt:lpstr>
      <vt:lpstr>DejaVu Math TeX Gyre</vt:lpstr>
      <vt:lpstr>Times New Roman</vt:lpstr>
      <vt:lpstr>Arial Unicode MS</vt:lpstr>
      <vt:lpstr>思源黑体 CN Bold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Original Dream</cp:lastModifiedBy>
  <cp:revision>8</cp:revision>
  <dcterms:created xsi:type="dcterms:W3CDTF">2020-03-21T07:08:00Z</dcterms:created>
  <dcterms:modified xsi:type="dcterms:W3CDTF">2022-12-14T17:40:58Z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TemplateUUID">
    <vt:lpwstr>v1.0_mb_wSgCtZK7/CxzS0duKsqzMQ==</vt:lpwstr>
  </property>
  <property fmtid="{D5CDD505-2E9C-101B-9397-08002B2CF9AE}" pid="4" name="ICV">
    <vt:lpwstr>FF232A18387B482D83FDE9DC86C85D2A</vt:lpwstr>
  </property>
</Properties>
</file>