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480" r:id="rId2"/>
    <p:sldId id="507" r:id="rId3"/>
    <p:sldId id="481" r:id="rId4"/>
    <p:sldId id="494" r:id="rId5"/>
    <p:sldId id="446" r:id="rId6"/>
    <p:sldId id="495" r:id="rId7"/>
    <p:sldId id="508" r:id="rId8"/>
    <p:sldId id="509" r:id="rId9"/>
    <p:sldId id="539" r:id="rId10"/>
    <p:sldId id="510" r:id="rId11"/>
    <p:sldId id="511" r:id="rId12"/>
    <p:sldId id="512" r:id="rId13"/>
    <p:sldId id="514" r:id="rId14"/>
    <p:sldId id="515" r:id="rId15"/>
    <p:sldId id="516" r:id="rId16"/>
    <p:sldId id="517" r:id="rId17"/>
    <p:sldId id="518" r:id="rId18"/>
    <p:sldId id="579" r:id="rId19"/>
    <p:sldId id="519" r:id="rId20"/>
    <p:sldId id="598" r:id="rId21"/>
    <p:sldId id="597" r:id="rId22"/>
    <p:sldId id="520" r:id="rId23"/>
    <p:sldId id="585" r:id="rId24"/>
    <p:sldId id="586" r:id="rId25"/>
    <p:sldId id="596" r:id="rId26"/>
    <p:sldId id="587" r:id="rId27"/>
    <p:sldId id="588" r:id="rId28"/>
    <p:sldId id="589" r:id="rId29"/>
    <p:sldId id="523" r:id="rId30"/>
    <p:sldId id="524" r:id="rId31"/>
    <p:sldId id="525" r:id="rId32"/>
    <p:sldId id="580" r:id="rId33"/>
    <p:sldId id="581" r:id="rId34"/>
    <p:sldId id="593" r:id="rId35"/>
    <p:sldId id="590" r:id="rId36"/>
    <p:sldId id="594" r:id="rId37"/>
    <p:sldId id="529" r:id="rId38"/>
    <p:sldId id="591" r:id="rId39"/>
    <p:sldId id="592" r:id="rId40"/>
    <p:sldId id="599" r:id="rId41"/>
    <p:sldId id="595" r:id="rId42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57B"/>
    <a:srgbClr val="BFC8E7"/>
    <a:srgbClr val="7578BD"/>
    <a:srgbClr val="545687"/>
    <a:srgbClr val="EBF0F6"/>
    <a:srgbClr val="FEBE52"/>
    <a:srgbClr val="0C0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5556C-C218-4D89-9AF1-53B3096536BD}" v="1231" dt="2023-12-27T08:03:37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.T. Sun" userId="d8e846cab07525bd" providerId="LiveId" clId="{1805556C-C218-4D89-9AF1-53B3096536BD}"/>
    <pc:docChg chg="delSld modSld">
      <pc:chgData name="X.T. Sun" userId="d8e846cab07525bd" providerId="LiveId" clId="{1805556C-C218-4D89-9AF1-53B3096536BD}" dt="2023-12-27T08:03:41.026" v="8" actId="2696"/>
      <pc:docMkLst>
        <pc:docMk/>
      </pc:docMkLst>
      <pc:sldChg chg="del">
        <pc:chgData name="X.T. Sun" userId="d8e846cab07525bd" providerId="LiveId" clId="{1805556C-C218-4D89-9AF1-53B3096536BD}" dt="2023-12-27T08:03:41.026" v="8" actId="2696"/>
        <pc:sldMkLst>
          <pc:docMk/>
          <pc:sldMk cId="0" sldId="513"/>
        </pc:sldMkLst>
      </pc:sldChg>
      <pc:sldChg chg="addSp modSp mod">
        <pc:chgData name="X.T. Sun" userId="d8e846cab07525bd" providerId="LiveId" clId="{1805556C-C218-4D89-9AF1-53B3096536BD}" dt="2023-12-27T08:03:37.586" v="7"/>
        <pc:sldMkLst>
          <pc:docMk/>
          <pc:sldMk cId="0" sldId="514"/>
        </pc:sldMkLst>
        <pc:spChg chg="ord">
          <ac:chgData name="X.T. Sun" userId="d8e846cab07525bd" providerId="LiveId" clId="{1805556C-C218-4D89-9AF1-53B3096536BD}" dt="2023-12-27T08:03:08.864" v="3" actId="167"/>
          <ac:spMkLst>
            <pc:docMk/>
            <pc:sldMk cId="0" sldId="514"/>
            <ac:spMk id="2" creationId="{00000000-0000-0000-0000-000000000000}"/>
          </ac:spMkLst>
        </pc:spChg>
        <pc:spChg chg="add mod">
          <ac:chgData name="X.T. Sun" userId="d8e846cab07525bd" providerId="LiveId" clId="{1805556C-C218-4D89-9AF1-53B3096536BD}" dt="2023-12-27T08:03:37.586" v="7"/>
          <ac:spMkLst>
            <pc:docMk/>
            <pc:sldMk cId="0" sldId="514"/>
            <ac:spMk id="4" creationId="{306956AB-99FE-A2C8-2951-BBACFE8C3B18}"/>
          </ac:spMkLst>
        </pc:spChg>
        <pc:spChg chg="mod">
          <ac:chgData name="X.T. Sun" userId="d8e846cab07525bd" providerId="LiveId" clId="{1805556C-C218-4D89-9AF1-53B3096536BD}" dt="2023-12-27T08:03:25.254" v="6" actId="14100"/>
          <ac:spMkLst>
            <pc:docMk/>
            <pc:sldMk cId="0" sldId="514"/>
            <ac:spMk id="7" creationId="{00000000-0000-0000-0000-000000000000}"/>
          </ac:spMkLst>
        </pc:spChg>
        <pc:picChg chg="ord">
          <ac:chgData name="X.T. Sun" userId="d8e846cab07525bd" providerId="LiveId" clId="{1805556C-C218-4D89-9AF1-53B3096536BD}" dt="2023-12-27T08:03:12.938" v="4" actId="167"/>
          <ac:picMkLst>
            <pc:docMk/>
            <pc:sldMk cId="0" sldId="514"/>
            <ac:picMk id="3" creationId="{00000000-0000-0000-0000-000000000000}"/>
          </ac:picMkLst>
        </pc:picChg>
        <pc:picChg chg="mod ord">
          <ac:chgData name="X.T. Sun" userId="d8e846cab07525bd" providerId="LiveId" clId="{1805556C-C218-4D89-9AF1-53B3096536BD}" dt="2023-12-27T08:03:04.592" v="2" actId="167"/>
          <ac:picMkLst>
            <pc:docMk/>
            <pc:sldMk cId="0" sldId="514"/>
            <ac:picMk id="6" creationId="{06E79EE0-4A7C-7B5F-D2E9-23B746693F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14ED7-698B-4B94-A17C-5DB321D3E30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AB0A8-FA8A-4AE6-8140-5352C1EE15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" y="3"/>
            <a:ext cx="12191997" cy="685799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  <a:prstGeom prst="rect">
            <a:avLst/>
          </a:prstGeom>
        </p:spPr>
      </p:pic>
      <p:sp>
        <p:nvSpPr>
          <p:cNvPr id="4" name="任意多边形 3"/>
          <p:cNvSpPr/>
          <p:nvPr userDrawn="1"/>
        </p:nvSpPr>
        <p:spPr>
          <a:xfrm>
            <a:off x="241007" y="533087"/>
            <a:ext cx="7811491" cy="6010973"/>
          </a:xfrm>
          <a:custGeom>
            <a:avLst/>
            <a:gdLst>
              <a:gd name="connsiteX0" fmla="*/ 390589 w 7811491"/>
              <a:gd name="connsiteY0" fmla="*/ 1097750 h 6010973"/>
              <a:gd name="connsiteX1" fmla="*/ 2049706 w 7811491"/>
              <a:gd name="connsiteY1" fmla="*/ 211631 h 6010973"/>
              <a:gd name="connsiteX2" fmla="*/ 6188073 w 7811491"/>
              <a:gd name="connsiteY2" fmla="*/ 183350 h 6010973"/>
              <a:gd name="connsiteX3" fmla="*/ 7800057 w 7811491"/>
              <a:gd name="connsiteY3" fmla="*/ 2285527 h 6010973"/>
              <a:gd name="connsiteX4" fmla="*/ 6791389 w 7811491"/>
              <a:gd name="connsiteY4" fmla="*/ 5292678 h 6010973"/>
              <a:gd name="connsiteX5" fmla="*/ 4632651 w 7811491"/>
              <a:gd name="connsiteY5" fmla="*/ 6009115 h 6010973"/>
              <a:gd name="connsiteX6" fmla="*/ 767661 w 7811491"/>
              <a:gd name="connsiteY6" fmla="*/ 5434080 h 6010973"/>
              <a:gd name="connsiteX7" fmla="*/ 22944 w 7811491"/>
              <a:gd name="connsiteY7" fmla="*/ 3624134 h 6010973"/>
              <a:gd name="connsiteX8" fmla="*/ 211480 w 7811491"/>
              <a:gd name="connsiteY8" fmla="*/ 1644505 h 6010973"/>
              <a:gd name="connsiteX9" fmla="*/ 390589 w 7811491"/>
              <a:gd name="connsiteY9" fmla="*/ 1097750 h 601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11491" h="6010973">
                <a:moveTo>
                  <a:pt x="390589" y="1097750"/>
                </a:moveTo>
                <a:cubicBezTo>
                  <a:pt x="696960" y="858938"/>
                  <a:pt x="1083459" y="364031"/>
                  <a:pt x="2049706" y="211631"/>
                </a:cubicBezTo>
                <a:cubicBezTo>
                  <a:pt x="3015953" y="59231"/>
                  <a:pt x="5229681" y="-162299"/>
                  <a:pt x="6188073" y="183350"/>
                </a:cubicBezTo>
                <a:cubicBezTo>
                  <a:pt x="7146465" y="528999"/>
                  <a:pt x="7699504" y="1433972"/>
                  <a:pt x="7800057" y="2285527"/>
                </a:cubicBezTo>
                <a:cubicBezTo>
                  <a:pt x="7900610" y="3137082"/>
                  <a:pt x="7319290" y="4672080"/>
                  <a:pt x="6791389" y="5292678"/>
                </a:cubicBezTo>
                <a:cubicBezTo>
                  <a:pt x="6263488" y="5913276"/>
                  <a:pt x="5636606" y="5985548"/>
                  <a:pt x="4632651" y="6009115"/>
                </a:cubicBezTo>
                <a:cubicBezTo>
                  <a:pt x="3628696" y="6032682"/>
                  <a:pt x="1535945" y="5831577"/>
                  <a:pt x="767661" y="5434080"/>
                </a:cubicBezTo>
                <a:cubicBezTo>
                  <a:pt x="-623" y="5036583"/>
                  <a:pt x="115641" y="4255730"/>
                  <a:pt x="22944" y="3624134"/>
                </a:cubicBezTo>
                <a:cubicBezTo>
                  <a:pt x="-69753" y="2992538"/>
                  <a:pt x="143921" y="2070282"/>
                  <a:pt x="211480" y="1644505"/>
                </a:cubicBezTo>
                <a:cubicBezTo>
                  <a:pt x="279039" y="1218728"/>
                  <a:pt x="84218" y="1336562"/>
                  <a:pt x="390589" y="10977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5174359" y="2178397"/>
            <a:ext cx="1841585" cy="3252248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C53D8-D71E-49B8-BEB3-2D2ABAED20A6}" type="datetime1">
              <a:rPr lang="zh-CN" altLang="en-US">
                <a:solidFill>
                  <a:srgbClr val="000000">
                    <a:tint val="75000"/>
                  </a:srgbClr>
                </a:solidFill>
              </a:rPr>
              <a:t>2023/12/27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cs typeface="+mn-ea"/>
              </a:defRPr>
            </a:lvl1pPr>
          </a:lstStyle>
          <a:p>
            <a:pPr>
              <a:defRPr/>
            </a:pPr>
            <a:fld id="{2BD1B78F-5A41-4B15-8A09-3E5FFE9BDD54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en-US" altLang="zh-CN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 Mock Up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  <a:prstGeom prst="rect">
            <a:avLst/>
          </a:prstGeom>
        </p:spPr>
      </p:pic>
      <p:sp>
        <p:nvSpPr>
          <p:cNvPr id="7" name="任意多边形 6"/>
          <p:cNvSpPr/>
          <p:nvPr userDrawn="1"/>
        </p:nvSpPr>
        <p:spPr>
          <a:xfrm>
            <a:off x="241007" y="533087"/>
            <a:ext cx="7811491" cy="6010973"/>
          </a:xfrm>
          <a:custGeom>
            <a:avLst/>
            <a:gdLst>
              <a:gd name="connsiteX0" fmla="*/ 390589 w 7811491"/>
              <a:gd name="connsiteY0" fmla="*/ 1097750 h 6010973"/>
              <a:gd name="connsiteX1" fmla="*/ 2049706 w 7811491"/>
              <a:gd name="connsiteY1" fmla="*/ 211631 h 6010973"/>
              <a:gd name="connsiteX2" fmla="*/ 6188073 w 7811491"/>
              <a:gd name="connsiteY2" fmla="*/ 183350 h 6010973"/>
              <a:gd name="connsiteX3" fmla="*/ 7800057 w 7811491"/>
              <a:gd name="connsiteY3" fmla="*/ 2285527 h 6010973"/>
              <a:gd name="connsiteX4" fmla="*/ 6791389 w 7811491"/>
              <a:gd name="connsiteY4" fmla="*/ 5292678 h 6010973"/>
              <a:gd name="connsiteX5" fmla="*/ 4632651 w 7811491"/>
              <a:gd name="connsiteY5" fmla="*/ 6009115 h 6010973"/>
              <a:gd name="connsiteX6" fmla="*/ 767661 w 7811491"/>
              <a:gd name="connsiteY6" fmla="*/ 5434080 h 6010973"/>
              <a:gd name="connsiteX7" fmla="*/ 22944 w 7811491"/>
              <a:gd name="connsiteY7" fmla="*/ 3624134 h 6010973"/>
              <a:gd name="connsiteX8" fmla="*/ 211480 w 7811491"/>
              <a:gd name="connsiteY8" fmla="*/ 1644505 h 6010973"/>
              <a:gd name="connsiteX9" fmla="*/ 390589 w 7811491"/>
              <a:gd name="connsiteY9" fmla="*/ 1097750 h 601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11491" h="6010973">
                <a:moveTo>
                  <a:pt x="390589" y="1097750"/>
                </a:moveTo>
                <a:cubicBezTo>
                  <a:pt x="696960" y="858938"/>
                  <a:pt x="1083459" y="364031"/>
                  <a:pt x="2049706" y="211631"/>
                </a:cubicBezTo>
                <a:cubicBezTo>
                  <a:pt x="3015953" y="59231"/>
                  <a:pt x="5229681" y="-162299"/>
                  <a:pt x="6188073" y="183350"/>
                </a:cubicBezTo>
                <a:cubicBezTo>
                  <a:pt x="7146465" y="528999"/>
                  <a:pt x="7699504" y="1433972"/>
                  <a:pt x="7800057" y="2285527"/>
                </a:cubicBezTo>
                <a:cubicBezTo>
                  <a:pt x="7900610" y="3137082"/>
                  <a:pt x="7319290" y="4672080"/>
                  <a:pt x="6791389" y="5292678"/>
                </a:cubicBezTo>
                <a:cubicBezTo>
                  <a:pt x="6263488" y="5913276"/>
                  <a:pt x="5636606" y="5985548"/>
                  <a:pt x="4632651" y="6009115"/>
                </a:cubicBezTo>
                <a:cubicBezTo>
                  <a:pt x="3628696" y="6032682"/>
                  <a:pt x="1535945" y="5831577"/>
                  <a:pt x="767661" y="5434080"/>
                </a:cubicBezTo>
                <a:cubicBezTo>
                  <a:pt x="-623" y="5036583"/>
                  <a:pt x="115641" y="4255730"/>
                  <a:pt x="22944" y="3624134"/>
                </a:cubicBezTo>
                <a:cubicBezTo>
                  <a:pt x="-69753" y="2992538"/>
                  <a:pt x="143921" y="2070282"/>
                  <a:pt x="211480" y="1644505"/>
                </a:cubicBezTo>
                <a:cubicBezTo>
                  <a:pt x="279039" y="1218728"/>
                  <a:pt x="84218" y="1336562"/>
                  <a:pt x="390589" y="10977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825727" y="2019354"/>
            <a:ext cx="4645530" cy="4229467"/>
            <a:chOff x="369044" y="1942733"/>
            <a:chExt cx="4645530" cy="422946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9044" y="1942733"/>
              <a:ext cx="4645530" cy="4229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873102" y="2485170"/>
              <a:ext cx="3767655" cy="20664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7327994" y="2561791"/>
            <a:ext cx="3767328" cy="20665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ne Mock Up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占位符 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  <a:prstGeom prst="rect">
            <a:avLst/>
          </a:prstGeom>
        </p:spPr>
      </p:pic>
      <p:sp>
        <p:nvSpPr>
          <p:cNvPr id="24" name="任意多边形 23"/>
          <p:cNvSpPr/>
          <p:nvPr userDrawn="1"/>
        </p:nvSpPr>
        <p:spPr>
          <a:xfrm>
            <a:off x="241007" y="533087"/>
            <a:ext cx="7811491" cy="6010973"/>
          </a:xfrm>
          <a:custGeom>
            <a:avLst/>
            <a:gdLst>
              <a:gd name="connsiteX0" fmla="*/ 390589 w 7811491"/>
              <a:gd name="connsiteY0" fmla="*/ 1097750 h 6010973"/>
              <a:gd name="connsiteX1" fmla="*/ 2049706 w 7811491"/>
              <a:gd name="connsiteY1" fmla="*/ 211631 h 6010973"/>
              <a:gd name="connsiteX2" fmla="*/ 6188073 w 7811491"/>
              <a:gd name="connsiteY2" fmla="*/ 183350 h 6010973"/>
              <a:gd name="connsiteX3" fmla="*/ 7800057 w 7811491"/>
              <a:gd name="connsiteY3" fmla="*/ 2285527 h 6010973"/>
              <a:gd name="connsiteX4" fmla="*/ 6791389 w 7811491"/>
              <a:gd name="connsiteY4" fmla="*/ 5292678 h 6010973"/>
              <a:gd name="connsiteX5" fmla="*/ 4632651 w 7811491"/>
              <a:gd name="connsiteY5" fmla="*/ 6009115 h 6010973"/>
              <a:gd name="connsiteX6" fmla="*/ 767661 w 7811491"/>
              <a:gd name="connsiteY6" fmla="*/ 5434080 h 6010973"/>
              <a:gd name="connsiteX7" fmla="*/ 22944 w 7811491"/>
              <a:gd name="connsiteY7" fmla="*/ 3624134 h 6010973"/>
              <a:gd name="connsiteX8" fmla="*/ 211480 w 7811491"/>
              <a:gd name="connsiteY8" fmla="*/ 1644505 h 6010973"/>
              <a:gd name="connsiteX9" fmla="*/ 390589 w 7811491"/>
              <a:gd name="connsiteY9" fmla="*/ 1097750 h 601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11491" h="6010973">
                <a:moveTo>
                  <a:pt x="390589" y="1097750"/>
                </a:moveTo>
                <a:cubicBezTo>
                  <a:pt x="696960" y="858938"/>
                  <a:pt x="1083459" y="364031"/>
                  <a:pt x="2049706" y="211631"/>
                </a:cubicBezTo>
                <a:cubicBezTo>
                  <a:pt x="3015953" y="59231"/>
                  <a:pt x="5229681" y="-162299"/>
                  <a:pt x="6188073" y="183350"/>
                </a:cubicBezTo>
                <a:cubicBezTo>
                  <a:pt x="7146465" y="528999"/>
                  <a:pt x="7699504" y="1433972"/>
                  <a:pt x="7800057" y="2285527"/>
                </a:cubicBezTo>
                <a:cubicBezTo>
                  <a:pt x="7900610" y="3137082"/>
                  <a:pt x="7319290" y="4672080"/>
                  <a:pt x="6791389" y="5292678"/>
                </a:cubicBezTo>
                <a:cubicBezTo>
                  <a:pt x="6263488" y="5913276"/>
                  <a:pt x="5636606" y="5985548"/>
                  <a:pt x="4632651" y="6009115"/>
                </a:cubicBezTo>
                <a:cubicBezTo>
                  <a:pt x="3628696" y="6032682"/>
                  <a:pt x="1535945" y="5831577"/>
                  <a:pt x="767661" y="5434080"/>
                </a:cubicBezTo>
                <a:cubicBezTo>
                  <a:pt x="-623" y="5036583"/>
                  <a:pt x="115641" y="4255730"/>
                  <a:pt x="22944" y="3624134"/>
                </a:cubicBezTo>
                <a:cubicBezTo>
                  <a:pt x="-69753" y="2992538"/>
                  <a:pt x="143921" y="2070282"/>
                  <a:pt x="211480" y="1644505"/>
                </a:cubicBezTo>
                <a:cubicBezTo>
                  <a:pt x="279039" y="1218728"/>
                  <a:pt x="84218" y="1336562"/>
                  <a:pt x="390589" y="10977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5065835" y="1896140"/>
            <a:ext cx="2060330" cy="4276060"/>
            <a:chOff x="5065835" y="1896140"/>
            <a:chExt cx="2060330" cy="4276060"/>
          </a:xfrm>
        </p:grpSpPr>
        <p:sp>
          <p:nvSpPr>
            <p:cNvPr id="3" name="Freeform 78"/>
            <p:cNvSpPr/>
            <p:nvPr/>
          </p:nvSpPr>
          <p:spPr bwMode="auto">
            <a:xfrm>
              <a:off x="5065835" y="1896140"/>
              <a:ext cx="2060330" cy="4276060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4" name="Freeform 79"/>
            <p:cNvSpPr/>
            <p:nvPr/>
          </p:nvSpPr>
          <p:spPr bwMode="auto">
            <a:xfrm>
              <a:off x="5090901" y="1921206"/>
              <a:ext cx="2010200" cy="4225930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5" name="Oval 80"/>
            <p:cNvSpPr>
              <a:spLocks noChangeArrowheads="1"/>
            </p:cNvSpPr>
            <p:nvPr/>
          </p:nvSpPr>
          <p:spPr bwMode="auto">
            <a:xfrm>
              <a:off x="6063416" y="2101673"/>
              <a:ext cx="65170" cy="6015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6" name="Oval 81"/>
            <p:cNvSpPr>
              <a:spLocks noChangeArrowheads="1"/>
            </p:cNvSpPr>
            <p:nvPr/>
          </p:nvSpPr>
          <p:spPr bwMode="auto">
            <a:xfrm>
              <a:off x="6088479" y="2121725"/>
              <a:ext cx="15040" cy="150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7" name="Oval 82"/>
            <p:cNvSpPr>
              <a:spLocks noChangeArrowheads="1"/>
            </p:cNvSpPr>
            <p:nvPr/>
          </p:nvSpPr>
          <p:spPr bwMode="auto">
            <a:xfrm>
              <a:off x="6063416" y="2096658"/>
              <a:ext cx="65170" cy="60156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8" name="Oval 83"/>
            <p:cNvSpPr>
              <a:spLocks noChangeArrowheads="1"/>
            </p:cNvSpPr>
            <p:nvPr/>
          </p:nvSpPr>
          <p:spPr bwMode="auto">
            <a:xfrm>
              <a:off x="6088479" y="2116711"/>
              <a:ext cx="15040" cy="1504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9" name="Oval 84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10" name="Oval 85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11" name="Oval 86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12" name="Oval 87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13" name="Freeform 88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14" name="Freeform 89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15" name="Oval 90"/>
            <p:cNvSpPr>
              <a:spLocks noChangeArrowheads="1"/>
            </p:cNvSpPr>
            <p:nvPr/>
          </p:nvSpPr>
          <p:spPr bwMode="auto">
            <a:xfrm>
              <a:off x="5933079" y="5721034"/>
              <a:ext cx="325844" cy="325844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16" name="Freeform 91"/>
            <p:cNvSpPr/>
            <p:nvPr/>
          </p:nvSpPr>
          <p:spPr bwMode="auto">
            <a:xfrm>
              <a:off x="6013286" y="5801241"/>
              <a:ext cx="165430" cy="165430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17" name="Rectangle 92"/>
            <p:cNvSpPr>
              <a:spLocks noChangeArrowheads="1"/>
            </p:cNvSpPr>
            <p:nvPr/>
          </p:nvSpPr>
          <p:spPr bwMode="auto">
            <a:xfrm>
              <a:off x="5211213" y="2527774"/>
              <a:ext cx="1769578" cy="309300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18" name="Rectangle 93"/>
            <p:cNvSpPr>
              <a:spLocks noChangeArrowheads="1"/>
            </p:cNvSpPr>
            <p:nvPr/>
          </p:nvSpPr>
          <p:spPr bwMode="auto">
            <a:xfrm>
              <a:off x="5231265" y="2547826"/>
              <a:ext cx="1729474" cy="3052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19" name="Freeform 94"/>
            <p:cNvSpPr/>
            <p:nvPr/>
          </p:nvSpPr>
          <p:spPr bwMode="auto">
            <a:xfrm>
              <a:off x="5943106" y="2247047"/>
              <a:ext cx="365948" cy="85222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20" name="Freeform 95"/>
            <p:cNvSpPr/>
            <p:nvPr/>
          </p:nvSpPr>
          <p:spPr bwMode="auto">
            <a:xfrm>
              <a:off x="5963157" y="2272114"/>
              <a:ext cx="325844" cy="35092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  <p:sp>
          <p:nvSpPr>
            <p:cNvPr id="21" name="Oval 96"/>
            <p:cNvSpPr>
              <a:spLocks noChangeArrowheads="1"/>
            </p:cNvSpPr>
            <p:nvPr/>
          </p:nvSpPr>
          <p:spPr bwMode="auto">
            <a:xfrm>
              <a:off x="5822794" y="2262088"/>
              <a:ext cx="55145" cy="5514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000000"/>
                </a:solidFill>
              </a:endParaRPr>
            </a:p>
          </p:txBody>
        </p:sp>
      </p:grpSp>
      <p:sp>
        <p:nvSpPr>
          <p:cNvPr id="2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5230813" y="2547938"/>
            <a:ext cx="1728216" cy="30540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  <a:prstGeom prst="rect">
            <a:avLst/>
          </a:prstGeom>
        </p:spPr>
      </p:pic>
      <p:sp>
        <p:nvSpPr>
          <p:cNvPr id="17" name="任意多边形 16"/>
          <p:cNvSpPr/>
          <p:nvPr userDrawn="1"/>
        </p:nvSpPr>
        <p:spPr>
          <a:xfrm>
            <a:off x="241007" y="533087"/>
            <a:ext cx="7811491" cy="6010973"/>
          </a:xfrm>
          <a:custGeom>
            <a:avLst/>
            <a:gdLst>
              <a:gd name="connsiteX0" fmla="*/ 390589 w 7811491"/>
              <a:gd name="connsiteY0" fmla="*/ 1097750 h 6010973"/>
              <a:gd name="connsiteX1" fmla="*/ 2049706 w 7811491"/>
              <a:gd name="connsiteY1" fmla="*/ 211631 h 6010973"/>
              <a:gd name="connsiteX2" fmla="*/ 6188073 w 7811491"/>
              <a:gd name="connsiteY2" fmla="*/ 183350 h 6010973"/>
              <a:gd name="connsiteX3" fmla="*/ 7800057 w 7811491"/>
              <a:gd name="connsiteY3" fmla="*/ 2285527 h 6010973"/>
              <a:gd name="connsiteX4" fmla="*/ 6791389 w 7811491"/>
              <a:gd name="connsiteY4" fmla="*/ 5292678 h 6010973"/>
              <a:gd name="connsiteX5" fmla="*/ 4632651 w 7811491"/>
              <a:gd name="connsiteY5" fmla="*/ 6009115 h 6010973"/>
              <a:gd name="connsiteX6" fmla="*/ 767661 w 7811491"/>
              <a:gd name="connsiteY6" fmla="*/ 5434080 h 6010973"/>
              <a:gd name="connsiteX7" fmla="*/ 22944 w 7811491"/>
              <a:gd name="connsiteY7" fmla="*/ 3624134 h 6010973"/>
              <a:gd name="connsiteX8" fmla="*/ 211480 w 7811491"/>
              <a:gd name="connsiteY8" fmla="*/ 1644505 h 6010973"/>
              <a:gd name="connsiteX9" fmla="*/ 390589 w 7811491"/>
              <a:gd name="connsiteY9" fmla="*/ 1097750 h 601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11491" h="6010973">
                <a:moveTo>
                  <a:pt x="390589" y="1097750"/>
                </a:moveTo>
                <a:cubicBezTo>
                  <a:pt x="696960" y="858938"/>
                  <a:pt x="1083459" y="364031"/>
                  <a:pt x="2049706" y="211631"/>
                </a:cubicBezTo>
                <a:cubicBezTo>
                  <a:pt x="3015953" y="59231"/>
                  <a:pt x="5229681" y="-162299"/>
                  <a:pt x="6188073" y="183350"/>
                </a:cubicBezTo>
                <a:cubicBezTo>
                  <a:pt x="7146465" y="528999"/>
                  <a:pt x="7699504" y="1433972"/>
                  <a:pt x="7800057" y="2285527"/>
                </a:cubicBezTo>
                <a:cubicBezTo>
                  <a:pt x="7900610" y="3137082"/>
                  <a:pt x="7319290" y="4672080"/>
                  <a:pt x="6791389" y="5292678"/>
                </a:cubicBezTo>
                <a:cubicBezTo>
                  <a:pt x="6263488" y="5913276"/>
                  <a:pt x="5636606" y="5985548"/>
                  <a:pt x="4632651" y="6009115"/>
                </a:cubicBezTo>
                <a:cubicBezTo>
                  <a:pt x="3628696" y="6032682"/>
                  <a:pt x="1535945" y="5831577"/>
                  <a:pt x="767661" y="5434080"/>
                </a:cubicBezTo>
                <a:cubicBezTo>
                  <a:pt x="-623" y="5036583"/>
                  <a:pt x="115641" y="4255730"/>
                  <a:pt x="22944" y="3624134"/>
                </a:cubicBezTo>
                <a:cubicBezTo>
                  <a:pt x="-69753" y="2992538"/>
                  <a:pt x="143921" y="2070282"/>
                  <a:pt x="211480" y="1644505"/>
                </a:cubicBezTo>
                <a:cubicBezTo>
                  <a:pt x="279039" y="1218728"/>
                  <a:pt x="84218" y="1336562"/>
                  <a:pt x="390589" y="10977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3423387" y="1235529"/>
            <a:ext cx="1267755" cy="1267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5631330" y="1235529"/>
            <a:ext cx="1267755" cy="1267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7839273" y="1235529"/>
            <a:ext cx="1267755" cy="1267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Рисунок 8"/>
          <p:cNvSpPr>
            <a:spLocks noGrp="1"/>
          </p:cNvSpPr>
          <p:nvPr>
            <p:ph type="pic" sz="quarter" idx="13"/>
          </p:nvPr>
        </p:nvSpPr>
        <p:spPr>
          <a:xfrm>
            <a:off x="3423387" y="3772836"/>
            <a:ext cx="1267755" cy="1267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Рисунок 8"/>
          <p:cNvSpPr>
            <a:spLocks noGrp="1"/>
          </p:cNvSpPr>
          <p:nvPr>
            <p:ph type="pic" sz="quarter" idx="14"/>
          </p:nvPr>
        </p:nvSpPr>
        <p:spPr>
          <a:xfrm>
            <a:off x="5631330" y="3772836"/>
            <a:ext cx="1267755" cy="1267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Рисунок 8"/>
          <p:cNvSpPr>
            <a:spLocks noGrp="1"/>
          </p:cNvSpPr>
          <p:nvPr>
            <p:ph type="pic" sz="quarter" idx="15"/>
          </p:nvPr>
        </p:nvSpPr>
        <p:spPr>
          <a:xfrm>
            <a:off x="7839273" y="3772836"/>
            <a:ext cx="1267755" cy="1267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8" name="Рисунок 8"/>
          <p:cNvSpPr>
            <a:spLocks noGrp="1"/>
          </p:cNvSpPr>
          <p:nvPr>
            <p:ph type="pic" sz="quarter" idx="16"/>
          </p:nvPr>
        </p:nvSpPr>
        <p:spPr>
          <a:xfrm>
            <a:off x="10047216" y="1235529"/>
            <a:ext cx="1267755" cy="1267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Рисунок 8"/>
          <p:cNvSpPr>
            <a:spLocks noGrp="1"/>
          </p:cNvSpPr>
          <p:nvPr>
            <p:ph type="pic" sz="quarter" idx="17"/>
          </p:nvPr>
        </p:nvSpPr>
        <p:spPr>
          <a:xfrm>
            <a:off x="10047216" y="3772836"/>
            <a:ext cx="1267755" cy="1267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  <a:prstGeom prst="rect">
            <a:avLst/>
          </a:prstGeom>
        </p:spPr>
      </p:pic>
      <p:sp>
        <p:nvSpPr>
          <p:cNvPr id="3" name="任意多边形 2"/>
          <p:cNvSpPr/>
          <p:nvPr userDrawn="1"/>
        </p:nvSpPr>
        <p:spPr>
          <a:xfrm>
            <a:off x="241007" y="533087"/>
            <a:ext cx="7811491" cy="6010973"/>
          </a:xfrm>
          <a:custGeom>
            <a:avLst/>
            <a:gdLst>
              <a:gd name="connsiteX0" fmla="*/ 390589 w 7811491"/>
              <a:gd name="connsiteY0" fmla="*/ 1097750 h 6010973"/>
              <a:gd name="connsiteX1" fmla="*/ 2049706 w 7811491"/>
              <a:gd name="connsiteY1" fmla="*/ 211631 h 6010973"/>
              <a:gd name="connsiteX2" fmla="*/ 6188073 w 7811491"/>
              <a:gd name="connsiteY2" fmla="*/ 183350 h 6010973"/>
              <a:gd name="connsiteX3" fmla="*/ 7800057 w 7811491"/>
              <a:gd name="connsiteY3" fmla="*/ 2285527 h 6010973"/>
              <a:gd name="connsiteX4" fmla="*/ 6791389 w 7811491"/>
              <a:gd name="connsiteY4" fmla="*/ 5292678 h 6010973"/>
              <a:gd name="connsiteX5" fmla="*/ 4632651 w 7811491"/>
              <a:gd name="connsiteY5" fmla="*/ 6009115 h 6010973"/>
              <a:gd name="connsiteX6" fmla="*/ 767661 w 7811491"/>
              <a:gd name="connsiteY6" fmla="*/ 5434080 h 6010973"/>
              <a:gd name="connsiteX7" fmla="*/ 22944 w 7811491"/>
              <a:gd name="connsiteY7" fmla="*/ 3624134 h 6010973"/>
              <a:gd name="connsiteX8" fmla="*/ 211480 w 7811491"/>
              <a:gd name="connsiteY8" fmla="*/ 1644505 h 6010973"/>
              <a:gd name="connsiteX9" fmla="*/ 390589 w 7811491"/>
              <a:gd name="connsiteY9" fmla="*/ 1097750 h 601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11491" h="6010973">
                <a:moveTo>
                  <a:pt x="390589" y="1097750"/>
                </a:moveTo>
                <a:cubicBezTo>
                  <a:pt x="696960" y="858938"/>
                  <a:pt x="1083459" y="364031"/>
                  <a:pt x="2049706" y="211631"/>
                </a:cubicBezTo>
                <a:cubicBezTo>
                  <a:pt x="3015953" y="59231"/>
                  <a:pt x="5229681" y="-162299"/>
                  <a:pt x="6188073" y="183350"/>
                </a:cubicBezTo>
                <a:cubicBezTo>
                  <a:pt x="7146465" y="528999"/>
                  <a:pt x="7699504" y="1433972"/>
                  <a:pt x="7800057" y="2285527"/>
                </a:cubicBezTo>
                <a:cubicBezTo>
                  <a:pt x="7900610" y="3137082"/>
                  <a:pt x="7319290" y="4672080"/>
                  <a:pt x="6791389" y="5292678"/>
                </a:cubicBezTo>
                <a:cubicBezTo>
                  <a:pt x="6263488" y="5913276"/>
                  <a:pt x="5636606" y="5985548"/>
                  <a:pt x="4632651" y="6009115"/>
                </a:cubicBezTo>
                <a:cubicBezTo>
                  <a:pt x="3628696" y="6032682"/>
                  <a:pt x="1535945" y="5831577"/>
                  <a:pt x="767661" y="5434080"/>
                </a:cubicBezTo>
                <a:cubicBezTo>
                  <a:pt x="-623" y="5036583"/>
                  <a:pt x="115641" y="4255730"/>
                  <a:pt x="22944" y="3624134"/>
                </a:cubicBezTo>
                <a:cubicBezTo>
                  <a:pt x="-69753" y="2992538"/>
                  <a:pt x="143921" y="2070282"/>
                  <a:pt x="211480" y="1644505"/>
                </a:cubicBezTo>
                <a:cubicBezTo>
                  <a:pt x="279039" y="1218728"/>
                  <a:pt x="84218" y="1336562"/>
                  <a:pt x="390589" y="10977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8.png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29.png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0.png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6000" y="408305"/>
            <a:ext cx="10160000" cy="6273800"/>
          </a:xfrm>
          <a:custGeom>
            <a:avLst/>
            <a:gdLst>
              <a:gd name="connsiteX0" fmla="*/ 2108472 w 7620000"/>
              <a:gd name="connsiteY0" fmla="*/ 0 h 4705350"/>
              <a:gd name="connsiteX1" fmla="*/ 6211420 w 7620000"/>
              <a:gd name="connsiteY1" fmla="*/ 0 h 4705350"/>
              <a:gd name="connsiteX2" fmla="*/ 6239693 w 7620000"/>
              <a:gd name="connsiteY2" fmla="*/ 91530 h 4705350"/>
              <a:gd name="connsiteX3" fmla="*/ 6509133 w 7620000"/>
              <a:gd name="connsiteY3" fmla="*/ 520317 h 4705350"/>
              <a:gd name="connsiteX4" fmla="*/ 7507537 w 7620000"/>
              <a:gd name="connsiteY4" fmla="*/ 952116 h 4705350"/>
              <a:gd name="connsiteX5" fmla="*/ 7620000 w 7620000"/>
              <a:gd name="connsiteY5" fmla="*/ 973848 h 4705350"/>
              <a:gd name="connsiteX6" fmla="*/ 7620000 w 7620000"/>
              <a:gd name="connsiteY6" fmla="*/ 3015460 h 4705350"/>
              <a:gd name="connsiteX7" fmla="*/ 7615736 w 7620000"/>
              <a:gd name="connsiteY7" fmla="*/ 3020210 h 4705350"/>
              <a:gd name="connsiteX8" fmla="*/ 7357431 w 7620000"/>
              <a:gd name="connsiteY8" fmla="*/ 3351652 h 4705350"/>
              <a:gd name="connsiteX9" fmla="*/ 7170145 w 7620000"/>
              <a:gd name="connsiteY9" fmla="*/ 3946563 h 4705350"/>
              <a:gd name="connsiteX10" fmla="*/ 6960824 w 7620000"/>
              <a:gd name="connsiteY10" fmla="*/ 4376221 h 4705350"/>
              <a:gd name="connsiteX11" fmla="*/ 5859137 w 7620000"/>
              <a:gd name="connsiteY11" fmla="*/ 4387238 h 4705350"/>
              <a:gd name="connsiteX12" fmla="*/ 5682975 w 7620000"/>
              <a:gd name="connsiteY12" fmla="*/ 4635957 h 4705350"/>
              <a:gd name="connsiteX13" fmla="*/ 5664780 w 7620000"/>
              <a:gd name="connsiteY13" fmla="*/ 4705350 h 4705350"/>
              <a:gd name="connsiteX14" fmla="*/ 2243665 w 7620000"/>
              <a:gd name="connsiteY14" fmla="*/ 4705350 h 4705350"/>
              <a:gd name="connsiteX15" fmla="*/ 2146454 w 7620000"/>
              <a:gd name="connsiteY15" fmla="*/ 4635117 h 4705350"/>
              <a:gd name="connsiteX16" fmla="*/ 1595611 w 7620000"/>
              <a:gd name="connsiteY16" fmla="*/ 4343170 h 4705350"/>
              <a:gd name="connsiteX17" fmla="*/ 394771 w 7620000"/>
              <a:gd name="connsiteY17" fmla="*/ 4210968 h 4705350"/>
              <a:gd name="connsiteX18" fmla="*/ 152400 w 7620000"/>
              <a:gd name="connsiteY18" fmla="*/ 3483855 h 4705350"/>
              <a:gd name="connsiteX19" fmla="*/ 19854 w 7620000"/>
              <a:gd name="connsiteY19" fmla="*/ 2662818 h 4705350"/>
              <a:gd name="connsiteX20" fmla="*/ 0 w 7620000"/>
              <a:gd name="connsiteY20" fmla="*/ 2643366 h 4705350"/>
              <a:gd name="connsiteX21" fmla="*/ 0 w 7620000"/>
              <a:gd name="connsiteY21" fmla="*/ 1672747 h 4705350"/>
              <a:gd name="connsiteX22" fmla="*/ 104105 w 7620000"/>
              <a:gd name="connsiteY22" fmla="*/ 1629697 h 4705350"/>
              <a:gd name="connsiteX23" fmla="*/ 438839 w 7620000"/>
              <a:gd name="connsiteY23" fmla="*/ 1467768 h 4705350"/>
              <a:gd name="connsiteX24" fmla="*/ 1210019 w 7620000"/>
              <a:gd name="connsiteY24" fmla="*/ 949975 h 4705350"/>
              <a:gd name="connsiteX25" fmla="*/ 2097781 w 7620000"/>
              <a:gd name="connsiteY25" fmla="*/ 2727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20000" h="4705350">
                <a:moveTo>
                  <a:pt x="2108472" y="0"/>
                </a:moveTo>
                <a:lnTo>
                  <a:pt x="6211420" y="0"/>
                </a:lnTo>
                <a:lnTo>
                  <a:pt x="6239693" y="91530"/>
                </a:lnTo>
                <a:cubicBezTo>
                  <a:pt x="6301878" y="260474"/>
                  <a:pt x="6392079" y="418411"/>
                  <a:pt x="6509133" y="520317"/>
                </a:cubicBezTo>
                <a:cubicBezTo>
                  <a:pt x="6704224" y="690161"/>
                  <a:pt x="7137439" y="865025"/>
                  <a:pt x="7507537" y="952116"/>
                </a:cubicBezTo>
                <a:lnTo>
                  <a:pt x="7620000" y="973848"/>
                </a:lnTo>
                <a:lnTo>
                  <a:pt x="7620000" y="3015460"/>
                </a:lnTo>
                <a:lnTo>
                  <a:pt x="7615736" y="3020210"/>
                </a:lnTo>
                <a:cubicBezTo>
                  <a:pt x="7510462" y="3145861"/>
                  <a:pt x="7414581" y="3281420"/>
                  <a:pt x="7357431" y="3351652"/>
                </a:cubicBezTo>
                <a:cubicBezTo>
                  <a:pt x="7205031" y="3538939"/>
                  <a:pt x="7236246" y="3775802"/>
                  <a:pt x="7170145" y="3946563"/>
                </a:cubicBezTo>
                <a:cubicBezTo>
                  <a:pt x="7104044" y="4117325"/>
                  <a:pt x="7179325" y="4302775"/>
                  <a:pt x="6960824" y="4376221"/>
                </a:cubicBezTo>
                <a:cubicBezTo>
                  <a:pt x="6742323" y="4449667"/>
                  <a:pt x="6053768" y="4262380"/>
                  <a:pt x="5859137" y="4387238"/>
                </a:cubicBezTo>
                <a:cubicBezTo>
                  <a:pt x="5786151" y="4434060"/>
                  <a:pt x="5721427" y="4528392"/>
                  <a:pt x="5682975" y="4635957"/>
                </a:cubicBezTo>
                <a:lnTo>
                  <a:pt x="5664780" y="4705350"/>
                </a:lnTo>
                <a:lnTo>
                  <a:pt x="2243665" y="4705350"/>
                </a:lnTo>
                <a:lnTo>
                  <a:pt x="2146454" y="4635117"/>
                </a:lnTo>
                <a:cubicBezTo>
                  <a:pt x="1973856" y="4517145"/>
                  <a:pt x="1773716" y="4406517"/>
                  <a:pt x="1595611" y="4343170"/>
                </a:cubicBezTo>
                <a:cubicBezTo>
                  <a:pt x="1239398" y="4216476"/>
                  <a:pt x="635306" y="4354187"/>
                  <a:pt x="394771" y="4210968"/>
                </a:cubicBezTo>
                <a:cubicBezTo>
                  <a:pt x="154236" y="4067749"/>
                  <a:pt x="222174" y="3746424"/>
                  <a:pt x="152400" y="3483855"/>
                </a:cubicBezTo>
                <a:cubicBezTo>
                  <a:pt x="91349" y="3254107"/>
                  <a:pt x="106210" y="2781156"/>
                  <a:pt x="19854" y="2662818"/>
                </a:cubicBezTo>
                <a:lnTo>
                  <a:pt x="0" y="2643366"/>
                </a:lnTo>
                <a:lnTo>
                  <a:pt x="0" y="1672747"/>
                </a:lnTo>
                <a:lnTo>
                  <a:pt x="104105" y="1629697"/>
                </a:lnTo>
                <a:cubicBezTo>
                  <a:pt x="220912" y="1576043"/>
                  <a:pt x="337622" y="1509770"/>
                  <a:pt x="438839" y="1467768"/>
                </a:cubicBezTo>
                <a:cubicBezTo>
                  <a:pt x="708752" y="1355763"/>
                  <a:pt x="927253" y="1210707"/>
                  <a:pt x="1210019" y="949975"/>
                </a:cubicBezTo>
                <a:cubicBezTo>
                  <a:pt x="1457440" y="721835"/>
                  <a:pt x="1955092" y="330621"/>
                  <a:pt x="2097781" y="27270"/>
                </a:cubicBezTo>
                <a:close/>
              </a:path>
            </a:pathLst>
          </a:custGeom>
        </p:spPr>
      </p:pic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2454910" y="749935"/>
            <a:ext cx="7095490" cy="90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defTabSz="913765">
              <a:spcBef>
                <a:spcPct val="20000"/>
              </a:spcBef>
            </a:pPr>
            <a:r>
              <a:rPr lang="en-US" altLang="zh-CN" sz="5865" b="1" cap="all">
                <a:solidFill>
                  <a:srgbClr val="44457B"/>
                </a:solidFill>
                <a:effectLst>
                  <a:outerShdw dist="63500" dir="3000000" algn="t" rotWithShape="0">
                    <a:prstClr val="black">
                      <a:alpha val="13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IT</a:t>
            </a:r>
            <a:r>
              <a:rPr lang="zh-CN" altLang="en-US" sz="5865" b="1" cap="all">
                <a:solidFill>
                  <a:srgbClr val="44457B"/>
                </a:solidFill>
                <a:effectLst>
                  <a:outerShdw dist="63500" dir="3000000" algn="t" rotWithShape="0">
                    <a:prstClr val="black">
                      <a:alpha val="13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项目管理汇报</a:t>
            </a:r>
          </a:p>
        </p:txBody>
      </p:sp>
      <p:sp>
        <p:nvSpPr>
          <p:cNvPr id="33" name="矩形 32"/>
          <p:cNvSpPr/>
          <p:nvPr/>
        </p:nvSpPr>
        <p:spPr>
          <a:xfrm>
            <a:off x="3813832" y="1803401"/>
            <a:ext cx="437777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 defTabSz="913765">
              <a:defRPr/>
            </a:pPr>
            <a:r>
              <a:rPr lang="zh-CN" altLang="en-US" sz="800">
                <a:solidFill>
                  <a:srgbClr val="44457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GREAT ACHIEVEMENTS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07805" y="6197600"/>
            <a:ext cx="236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44457B"/>
                </a:solidFill>
              </a:rPr>
              <a:t>汇报人：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16890" y="254000"/>
            <a:ext cx="770890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4400">
                <a:solidFill>
                  <a:srgbClr val="44457B"/>
                </a:solidFill>
                <a:sym typeface="+mn-ea"/>
              </a:rPr>
              <a:t>项目范围管理</a:t>
            </a:r>
          </a:p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44457B"/>
                </a:solidFill>
                <a:sym typeface="+mn-ea"/>
              </a:rPr>
              <a:t>1</a:t>
            </a:r>
            <a:r>
              <a:rPr lang="zh-CN" altLang="en-US" sz="3200">
                <a:solidFill>
                  <a:srgbClr val="44457B"/>
                </a:solidFill>
                <a:sym typeface="+mn-ea"/>
              </a:rPr>
              <a:t>、</a:t>
            </a:r>
            <a:r>
              <a:rPr lang="en-US" altLang="zh-CN" sz="3200">
                <a:solidFill>
                  <a:srgbClr val="44457B"/>
                </a:solidFill>
                <a:sym typeface="+mn-ea"/>
              </a:rPr>
              <a:t>WBS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E62DDB-3799-88EA-F9B2-AA0A890E1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442" y="0"/>
            <a:ext cx="2469208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D97E3E-F5F7-A9C3-C813-1CE9B38FC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650" y="0"/>
            <a:ext cx="2496050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D55CD9-BD64-04CB-A52A-37949BF9B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033" y="0"/>
            <a:ext cx="2838846" cy="4353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22250" y="117475"/>
            <a:ext cx="37522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44457B"/>
                </a:solidFill>
                <a:sym typeface="+mn-ea"/>
              </a:rPr>
              <a:t>2</a:t>
            </a:r>
            <a:r>
              <a:rPr lang="zh-CN" altLang="en-US" sz="3200">
                <a:solidFill>
                  <a:srgbClr val="44457B"/>
                </a:solidFill>
                <a:sym typeface="+mn-ea"/>
              </a:rPr>
              <a:t>、在</a:t>
            </a:r>
            <a:r>
              <a:rPr lang="en-US" altLang="zh-CN" sz="3200">
                <a:solidFill>
                  <a:srgbClr val="44457B"/>
                </a:solidFill>
                <a:sym typeface="+mn-ea"/>
              </a:rPr>
              <a:t>project</a:t>
            </a:r>
            <a:r>
              <a:rPr lang="zh-CN" altLang="en-US" sz="3200">
                <a:solidFill>
                  <a:srgbClr val="44457B"/>
                </a:solidFill>
                <a:sym typeface="+mn-ea"/>
              </a:rPr>
              <a:t>中完成</a:t>
            </a:r>
            <a:endParaRPr lang="en-US" altLang="zh-CN" sz="3200">
              <a:solidFill>
                <a:srgbClr val="44457B"/>
              </a:solidFill>
              <a:sym typeface="+mn-ea"/>
            </a:endParaRPr>
          </a:p>
          <a:p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546735" y="1572260"/>
            <a:ext cx="24447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</a:t>
            </a:r>
            <a:r>
              <a:rPr lang="zh-CN" altLang="en-US" sz="2400"/>
              <a:t>项目分为</a:t>
            </a:r>
            <a:r>
              <a:rPr lang="en-US" altLang="zh-CN" sz="2400"/>
              <a:t>6</a:t>
            </a:r>
            <a:r>
              <a:rPr lang="zh-CN" altLang="en-US" sz="2400"/>
              <a:t>个模块：项目管理，系统定义，系统设计，系统实现，系统交付，系统运行</a:t>
            </a:r>
            <a:r>
              <a:rPr lang="zh-CN" altLang="en-US"/>
              <a:t>。</a:t>
            </a:r>
          </a:p>
          <a:p>
            <a:r>
              <a:rPr lang="zh-CN" altLang="en-US"/>
              <a:t>并且设置好任务的关系：</a:t>
            </a:r>
            <a:r>
              <a:rPr lang="en-US" altLang="zh-CN"/>
              <a:t>FS FF SS SF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AA4EC3-CB5A-F57A-CC34-34418AB5F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319" y="975155"/>
            <a:ext cx="8774087" cy="531408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16890" y="254000"/>
            <a:ext cx="770890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4400">
                <a:solidFill>
                  <a:srgbClr val="44457B"/>
                </a:solidFill>
                <a:sym typeface="+mn-ea"/>
              </a:rPr>
              <a:t>项目时间管理</a:t>
            </a:r>
          </a:p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44457B"/>
                </a:solidFill>
                <a:sym typeface="+mn-ea"/>
              </a:rPr>
              <a:t>1</a:t>
            </a:r>
            <a:r>
              <a:rPr lang="zh-CN" altLang="en-US" sz="3200">
                <a:solidFill>
                  <a:srgbClr val="44457B"/>
                </a:solidFill>
                <a:sym typeface="+mn-ea"/>
              </a:rPr>
              <a:t>、项目进度要求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39950" y="2345690"/>
            <a:ext cx="7912100" cy="181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4000"/>
              <a:t>   </a:t>
            </a:r>
            <a:r>
              <a:rPr lang="en-US" altLang="zh-CN" sz="3200"/>
              <a:t>   </a:t>
            </a:r>
            <a:r>
              <a:rPr lang="zh-CN" altLang="en-US" sz="3200"/>
              <a:t>项目应该在项目规定的时间内，按照项目的要求完成每个模块，并在</a:t>
            </a:r>
            <a:r>
              <a:rPr lang="en-US" altLang="zh-CN" sz="3200"/>
              <a:t>2024</a:t>
            </a:r>
            <a:r>
              <a:rPr lang="zh-CN" altLang="en-US" sz="3200"/>
              <a:t>年</a:t>
            </a:r>
            <a:r>
              <a:rPr lang="en-US" altLang="zh-CN" sz="3200"/>
              <a:t>1</a:t>
            </a:r>
            <a:r>
              <a:rPr lang="zh-CN" altLang="en-US" sz="3200"/>
              <a:t>月18日前完成项目</a:t>
            </a:r>
            <a:r>
              <a:rPr lang="zh-CN" altLang="en-US" sz="400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E79EE0-4A7C-7B5F-D2E9-23B746693F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742" y="969186"/>
            <a:ext cx="10581413" cy="4949014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9719732" y="1981200"/>
            <a:ext cx="24722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里程碑事件：</a:t>
            </a:r>
          </a:p>
          <a:p>
            <a:endParaRPr lang="zh-CN" altLang="en-US" dirty="0"/>
          </a:p>
          <a:p>
            <a:r>
              <a:rPr lang="zh-CN" altLang="en-US" dirty="0"/>
              <a:t>需求分析评审（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日）</a:t>
            </a:r>
          </a:p>
          <a:p>
            <a:r>
              <a:rPr lang="zh-CN" altLang="en-US" dirty="0"/>
              <a:t>编写概要设计文档（</a:t>
            </a: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日）</a:t>
            </a:r>
          </a:p>
          <a:p>
            <a:r>
              <a:rPr lang="zh-CN" altLang="en-US" dirty="0"/>
              <a:t>数据库结构设计（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日）</a:t>
            </a:r>
            <a:endParaRPr lang="en-US" altLang="zh-CN" dirty="0"/>
          </a:p>
          <a:p>
            <a:r>
              <a:rPr lang="zh-CN" altLang="en-US" dirty="0"/>
              <a:t>具体模块算法设计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日）</a:t>
            </a:r>
            <a:endParaRPr lang="en-US" altLang="zh-CN" dirty="0"/>
          </a:p>
          <a:p>
            <a:r>
              <a:rPr lang="zh-CN" altLang="en-US" dirty="0"/>
              <a:t>编写详细设计文档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日）</a:t>
            </a:r>
            <a:endParaRPr lang="en-US" altLang="zh-CN" dirty="0"/>
          </a:p>
          <a:p>
            <a:r>
              <a:rPr lang="zh-CN" altLang="en-US" dirty="0"/>
              <a:t>购买模块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日）</a:t>
            </a:r>
            <a:endParaRPr lang="en-US" altLang="zh-CN" dirty="0"/>
          </a:p>
          <a:p>
            <a:r>
              <a:rPr lang="zh-CN" altLang="en-US" dirty="0"/>
              <a:t>模块组合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6956AB-99FE-A2C8-2951-BBACFE8C3B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16890" y="254000"/>
            <a:ext cx="7708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sz="3200" dirty="0">
                <a:solidFill>
                  <a:srgbClr val="44457B"/>
                </a:solidFill>
                <a:sym typeface="+mn-ea"/>
              </a:rPr>
              <a:t>2</a:t>
            </a:r>
            <a:r>
              <a:rPr lang="zh-CN" altLang="en-US" sz="3200" dirty="0">
                <a:solidFill>
                  <a:srgbClr val="44457B"/>
                </a:solidFill>
                <a:sym typeface="+mn-ea"/>
              </a:rPr>
              <a:t>、活动的排序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9168765" y="2115185"/>
            <a:ext cx="23329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里程碑事件：</a:t>
            </a:r>
          </a:p>
          <a:p>
            <a:endParaRPr lang="zh-CN" altLang="en-US"/>
          </a:p>
          <a:p>
            <a:r>
              <a:rPr lang="zh-CN" altLang="en-US"/>
              <a:t>制定验收测试计划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2023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6</a:t>
            </a:r>
            <a:r>
              <a:rPr lang="zh-CN" altLang="en-US"/>
              <a:t>日）</a:t>
            </a:r>
            <a:endParaRPr lang="en-US" altLang="zh-CN"/>
          </a:p>
          <a:p>
            <a:r>
              <a:rPr lang="zh-CN" altLang="en-US"/>
              <a:t>测试用户管理模块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2023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24</a:t>
            </a:r>
            <a:r>
              <a:rPr lang="zh-CN" altLang="en-US"/>
              <a:t>日）</a:t>
            </a:r>
            <a:endParaRPr lang="en-US" altLang="zh-CN"/>
          </a:p>
          <a:p>
            <a:r>
              <a:rPr lang="zh-CN" altLang="en-US"/>
              <a:t>编写测试报告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2023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22</a:t>
            </a:r>
            <a:r>
              <a:rPr lang="zh-CN" altLang="en-US"/>
              <a:t>日）</a:t>
            </a:r>
            <a:endParaRPr lang="en-US" altLang="zh-CN"/>
          </a:p>
          <a:p>
            <a:r>
              <a:rPr lang="zh-CN" altLang="en-US"/>
              <a:t>总结经验教训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2024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18</a:t>
            </a:r>
            <a:r>
              <a:rPr lang="zh-CN" altLang="en-US"/>
              <a:t>日）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086D39-2A21-426B-F84A-83F2AE31A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21" y="903467"/>
            <a:ext cx="8310314" cy="37072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495300" y="1217612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932180" y="825500"/>
            <a:ext cx="9665970" cy="784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16890" y="254000"/>
            <a:ext cx="770890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4400">
                <a:solidFill>
                  <a:srgbClr val="44457B"/>
                </a:solidFill>
                <a:sym typeface="+mn-ea"/>
              </a:rPr>
              <a:t>项目成本管理</a:t>
            </a:r>
          </a:p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44457B"/>
                </a:solidFill>
                <a:sym typeface="+mn-ea"/>
              </a:rPr>
              <a:t>1</a:t>
            </a:r>
            <a:r>
              <a:rPr lang="zh-CN" altLang="en-US" sz="3200">
                <a:solidFill>
                  <a:srgbClr val="44457B"/>
                </a:solidFill>
                <a:sym typeface="+mn-ea"/>
              </a:rPr>
              <a:t>、成本估算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8100" y="1645285"/>
            <a:ext cx="768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该项目预期成本为</a:t>
            </a:r>
            <a:r>
              <a:rPr lang="en-US" altLang="zh-CN"/>
              <a:t>543660</a:t>
            </a:r>
            <a:r>
              <a:rPr lang="zh-CN" altLang="en-US"/>
              <a:t>人民币，包括人员工资、场地费、电脑等。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52450" y="1364615"/>
            <a:ext cx="672080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4400">
                <a:solidFill>
                  <a:srgbClr val="44457B"/>
                </a:solidFill>
                <a:sym typeface="+mn-ea"/>
              </a:rPr>
              <a:t>	</a:t>
            </a:r>
            <a:endParaRPr lang="zh-CN" altLang="en-US" sz="4400">
              <a:solidFill>
                <a:srgbClr val="44457B"/>
              </a:solidFill>
              <a:sym typeface="+mn-ea"/>
            </a:endParaRPr>
          </a:p>
          <a:p>
            <a:pPr lvl="0">
              <a:buClrTx/>
              <a:buSzTx/>
              <a:buFontTx/>
            </a:pPr>
            <a:r>
              <a:rPr lang="en-US" altLang="zh-CN" sz="3200">
                <a:solidFill>
                  <a:srgbClr val="44457B"/>
                </a:solidFill>
                <a:sym typeface="+mn-ea"/>
              </a:rPr>
              <a:t>2</a:t>
            </a:r>
            <a:r>
              <a:rPr lang="zh-CN" altLang="en-US" sz="3200">
                <a:solidFill>
                  <a:srgbClr val="44457B"/>
                </a:solidFill>
                <a:sym typeface="+mn-ea"/>
              </a:rPr>
              <a:t>、</a:t>
            </a:r>
            <a:r>
              <a:rPr lang="en-US" altLang="zh-CN" sz="3200">
                <a:solidFill>
                  <a:srgbClr val="44457B"/>
                </a:solidFill>
                <a:sym typeface="+mn-ea"/>
              </a:rPr>
              <a:t>project</a:t>
            </a:r>
            <a:r>
              <a:rPr lang="zh-CN" altLang="en-US" sz="3200">
                <a:solidFill>
                  <a:srgbClr val="44457B"/>
                </a:solidFill>
                <a:sym typeface="+mn-ea"/>
              </a:rPr>
              <a:t>中设置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31595" y="3176270"/>
            <a:ext cx="2302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设置成本基线约为</a:t>
            </a:r>
            <a:r>
              <a:rPr lang="en-US" altLang="zh-CN"/>
              <a:t>543660</a:t>
            </a:r>
            <a:r>
              <a:rPr lang="zh-CN" altLang="en-US"/>
              <a:t>人民币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88BFD8-3F8E-B460-9A3C-64384DD00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0241" y="2206696"/>
            <a:ext cx="5197281" cy="4193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28578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11200" y="2332355"/>
            <a:ext cx="2494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   </a:t>
            </a:r>
            <a:r>
              <a:rPr lang="zh-CN" altLang="en-US" sz="2000"/>
              <a:t>预估成本与实际成本的对比：预估为</a:t>
            </a:r>
            <a:r>
              <a:rPr lang="en-US" altLang="zh-CN" sz="2000"/>
              <a:t>54</a:t>
            </a:r>
            <a:r>
              <a:rPr lang="zh-CN" altLang="en-US" sz="2000"/>
              <a:t>万人民币，根据实际计算出的成本为</a:t>
            </a:r>
            <a:r>
              <a:rPr lang="en-US" altLang="zh-CN" sz="2000"/>
              <a:t>23</a:t>
            </a:r>
            <a:r>
              <a:rPr lang="zh-CN" altLang="en-US" sz="2000"/>
              <a:t>万多。其中选取</a:t>
            </a:r>
            <a:r>
              <a:rPr lang="en-US" altLang="zh-CN" sz="2000"/>
              <a:t>9</a:t>
            </a:r>
            <a:r>
              <a:rPr lang="zh-CN" altLang="en-US" sz="2000"/>
              <a:t>万元用作储备金。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68AAA6-C1FD-D828-9088-32191EDAE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288" y="753612"/>
            <a:ext cx="7746132" cy="5433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16890" y="254000"/>
            <a:ext cx="770890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4400">
                <a:solidFill>
                  <a:srgbClr val="44457B"/>
                </a:solidFill>
                <a:sym typeface="+mn-ea"/>
              </a:rPr>
              <a:t>人力资源管理</a:t>
            </a:r>
          </a:p>
          <a:p>
            <a:pPr lvl="0" algn="l">
              <a:buClrTx/>
              <a:buSzTx/>
              <a:buFontTx/>
            </a:pPr>
            <a:endParaRPr lang="zh-CN" altLang="en-US" sz="3200">
              <a:solidFill>
                <a:srgbClr val="44457B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4990" y="1430020"/>
            <a:ext cx="8408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资源分为人力、场地费、电脑、服务器，一共有六名人员。其中项目经理标准费率为</a:t>
            </a:r>
            <a:r>
              <a:rPr lang="en-US" altLang="zh-CN"/>
              <a:t>100</a:t>
            </a:r>
            <a:r>
              <a:rPr lang="zh-CN" altLang="en-US"/>
              <a:t>，加班费率为</a:t>
            </a:r>
            <a:r>
              <a:rPr lang="en-US" altLang="zh-CN"/>
              <a:t>150</a:t>
            </a:r>
            <a:r>
              <a:rPr lang="zh-CN" altLang="en-US"/>
              <a:t>，其他人员的标准费率为</a:t>
            </a:r>
            <a:r>
              <a:rPr lang="en-US" altLang="zh-CN"/>
              <a:t>80 </a:t>
            </a:r>
            <a:r>
              <a:rPr lang="zh-CN" altLang="en-US"/>
              <a:t>，加班费率为</a:t>
            </a:r>
            <a:r>
              <a:rPr lang="en-US" altLang="zh-CN"/>
              <a:t>150</a:t>
            </a:r>
            <a:r>
              <a:rPr lang="zh-CN" altLang="en-US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08849E-B67A-260D-3276-EA04A690D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18" y="2376340"/>
            <a:ext cx="11383964" cy="2105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830" y="2452777"/>
            <a:ext cx="4809239" cy="2969705"/>
          </a:xfrm>
          <a:custGeom>
            <a:avLst/>
            <a:gdLst>
              <a:gd name="connsiteX0" fmla="*/ 2108472 w 7620000"/>
              <a:gd name="connsiteY0" fmla="*/ 0 h 4705350"/>
              <a:gd name="connsiteX1" fmla="*/ 6211420 w 7620000"/>
              <a:gd name="connsiteY1" fmla="*/ 0 h 4705350"/>
              <a:gd name="connsiteX2" fmla="*/ 6239693 w 7620000"/>
              <a:gd name="connsiteY2" fmla="*/ 91530 h 4705350"/>
              <a:gd name="connsiteX3" fmla="*/ 6509133 w 7620000"/>
              <a:gd name="connsiteY3" fmla="*/ 520317 h 4705350"/>
              <a:gd name="connsiteX4" fmla="*/ 7507537 w 7620000"/>
              <a:gd name="connsiteY4" fmla="*/ 952116 h 4705350"/>
              <a:gd name="connsiteX5" fmla="*/ 7620000 w 7620000"/>
              <a:gd name="connsiteY5" fmla="*/ 973848 h 4705350"/>
              <a:gd name="connsiteX6" fmla="*/ 7620000 w 7620000"/>
              <a:gd name="connsiteY6" fmla="*/ 3015460 h 4705350"/>
              <a:gd name="connsiteX7" fmla="*/ 7615736 w 7620000"/>
              <a:gd name="connsiteY7" fmla="*/ 3020210 h 4705350"/>
              <a:gd name="connsiteX8" fmla="*/ 7357431 w 7620000"/>
              <a:gd name="connsiteY8" fmla="*/ 3351652 h 4705350"/>
              <a:gd name="connsiteX9" fmla="*/ 7170145 w 7620000"/>
              <a:gd name="connsiteY9" fmla="*/ 3946563 h 4705350"/>
              <a:gd name="connsiteX10" fmla="*/ 6960824 w 7620000"/>
              <a:gd name="connsiteY10" fmla="*/ 4376221 h 4705350"/>
              <a:gd name="connsiteX11" fmla="*/ 5859137 w 7620000"/>
              <a:gd name="connsiteY11" fmla="*/ 4387238 h 4705350"/>
              <a:gd name="connsiteX12" fmla="*/ 5682975 w 7620000"/>
              <a:gd name="connsiteY12" fmla="*/ 4635957 h 4705350"/>
              <a:gd name="connsiteX13" fmla="*/ 5664780 w 7620000"/>
              <a:gd name="connsiteY13" fmla="*/ 4705350 h 4705350"/>
              <a:gd name="connsiteX14" fmla="*/ 2243665 w 7620000"/>
              <a:gd name="connsiteY14" fmla="*/ 4705350 h 4705350"/>
              <a:gd name="connsiteX15" fmla="*/ 2146454 w 7620000"/>
              <a:gd name="connsiteY15" fmla="*/ 4635117 h 4705350"/>
              <a:gd name="connsiteX16" fmla="*/ 1595611 w 7620000"/>
              <a:gd name="connsiteY16" fmla="*/ 4343170 h 4705350"/>
              <a:gd name="connsiteX17" fmla="*/ 394771 w 7620000"/>
              <a:gd name="connsiteY17" fmla="*/ 4210968 h 4705350"/>
              <a:gd name="connsiteX18" fmla="*/ 152400 w 7620000"/>
              <a:gd name="connsiteY18" fmla="*/ 3483855 h 4705350"/>
              <a:gd name="connsiteX19" fmla="*/ 19854 w 7620000"/>
              <a:gd name="connsiteY19" fmla="*/ 2662818 h 4705350"/>
              <a:gd name="connsiteX20" fmla="*/ 0 w 7620000"/>
              <a:gd name="connsiteY20" fmla="*/ 2643366 h 4705350"/>
              <a:gd name="connsiteX21" fmla="*/ 0 w 7620000"/>
              <a:gd name="connsiteY21" fmla="*/ 1672747 h 4705350"/>
              <a:gd name="connsiteX22" fmla="*/ 104105 w 7620000"/>
              <a:gd name="connsiteY22" fmla="*/ 1629697 h 4705350"/>
              <a:gd name="connsiteX23" fmla="*/ 438839 w 7620000"/>
              <a:gd name="connsiteY23" fmla="*/ 1467768 h 4705350"/>
              <a:gd name="connsiteX24" fmla="*/ 1210019 w 7620000"/>
              <a:gd name="connsiteY24" fmla="*/ 949975 h 4705350"/>
              <a:gd name="connsiteX25" fmla="*/ 2097781 w 7620000"/>
              <a:gd name="connsiteY25" fmla="*/ 2727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20000" h="4705350">
                <a:moveTo>
                  <a:pt x="2108472" y="0"/>
                </a:moveTo>
                <a:lnTo>
                  <a:pt x="6211420" y="0"/>
                </a:lnTo>
                <a:lnTo>
                  <a:pt x="6239693" y="91530"/>
                </a:lnTo>
                <a:cubicBezTo>
                  <a:pt x="6301878" y="260474"/>
                  <a:pt x="6392079" y="418411"/>
                  <a:pt x="6509133" y="520317"/>
                </a:cubicBezTo>
                <a:cubicBezTo>
                  <a:pt x="6704224" y="690161"/>
                  <a:pt x="7137439" y="865025"/>
                  <a:pt x="7507537" y="952116"/>
                </a:cubicBezTo>
                <a:lnTo>
                  <a:pt x="7620000" y="973848"/>
                </a:lnTo>
                <a:lnTo>
                  <a:pt x="7620000" y="3015460"/>
                </a:lnTo>
                <a:lnTo>
                  <a:pt x="7615736" y="3020210"/>
                </a:lnTo>
                <a:cubicBezTo>
                  <a:pt x="7510462" y="3145861"/>
                  <a:pt x="7414581" y="3281420"/>
                  <a:pt x="7357431" y="3351652"/>
                </a:cubicBezTo>
                <a:cubicBezTo>
                  <a:pt x="7205031" y="3538939"/>
                  <a:pt x="7236246" y="3775802"/>
                  <a:pt x="7170145" y="3946563"/>
                </a:cubicBezTo>
                <a:cubicBezTo>
                  <a:pt x="7104044" y="4117325"/>
                  <a:pt x="7179325" y="4302775"/>
                  <a:pt x="6960824" y="4376221"/>
                </a:cubicBezTo>
                <a:cubicBezTo>
                  <a:pt x="6742323" y="4449667"/>
                  <a:pt x="6053768" y="4262380"/>
                  <a:pt x="5859137" y="4387238"/>
                </a:cubicBezTo>
                <a:cubicBezTo>
                  <a:pt x="5786151" y="4434060"/>
                  <a:pt x="5721427" y="4528392"/>
                  <a:pt x="5682975" y="4635957"/>
                </a:cubicBezTo>
                <a:lnTo>
                  <a:pt x="5664780" y="4705350"/>
                </a:lnTo>
                <a:lnTo>
                  <a:pt x="2243665" y="4705350"/>
                </a:lnTo>
                <a:lnTo>
                  <a:pt x="2146454" y="4635117"/>
                </a:lnTo>
                <a:cubicBezTo>
                  <a:pt x="1973856" y="4517145"/>
                  <a:pt x="1773716" y="4406517"/>
                  <a:pt x="1595611" y="4343170"/>
                </a:cubicBezTo>
                <a:cubicBezTo>
                  <a:pt x="1239398" y="4216476"/>
                  <a:pt x="635306" y="4354187"/>
                  <a:pt x="394771" y="4210968"/>
                </a:cubicBezTo>
                <a:cubicBezTo>
                  <a:pt x="154236" y="4067749"/>
                  <a:pt x="222174" y="3746424"/>
                  <a:pt x="152400" y="3483855"/>
                </a:cubicBezTo>
                <a:cubicBezTo>
                  <a:pt x="91349" y="3254107"/>
                  <a:pt x="106210" y="2781156"/>
                  <a:pt x="19854" y="2662818"/>
                </a:cubicBezTo>
                <a:lnTo>
                  <a:pt x="0" y="2643366"/>
                </a:lnTo>
                <a:lnTo>
                  <a:pt x="0" y="1672747"/>
                </a:lnTo>
                <a:lnTo>
                  <a:pt x="104105" y="1629697"/>
                </a:lnTo>
                <a:cubicBezTo>
                  <a:pt x="220912" y="1576043"/>
                  <a:pt x="337622" y="1509770"/>
                  <a:pt x="438839" y="1467768"/>
                </a:cubicBezTo>
                <a:cubicBezTo>
                  <a:pt x="708752" y="1355763"/>
                  <a:pt x="927253" y="1210707"/>
                  <a:pt x="1210019" y="949975"/>
                </a:cubicBezTo>
                <a:cubicBezTo>
                  <a:pt x="1457440" y="721835"/>
                  <a:pt x="1955092" y="330621"/>
                  <a:pt x="2097781" y="27270"/>
                </a:cubicBezTo>
                <a:close/>
              </a:path>
            </a:pathLst>
          </a:custGeom>
        </p:spPr>
      </p:pic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5935980" y="2226310"/>
            <a:ext cx="3186430" cy="90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3765">
              <a:spcBef>
                <a:spcPct val="20000"/>
              </a:spcBef>
            </a:pPr>
            <a:r>
              <a:rPr lang="zh-CN" altLang="en-US" sz="5865" b="1" cap="all">
                <a:solidFill>
                  <a:srgbClr val="44457B"/>
                </a:solidFill>
                <a:effectLst>
                  <a:outerShdw dist="63500" dir="3000000" algn="t" rotWithShape="0">
                    <a:prstClr val="black">
                      <a:alpha val="13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第四部分</a:t>
            </a:r>
          </a:p>
        </p:txBody>
      </p:sp>
      <p:sp>
        <p:nvSpPr>
          <p:cNvPr id="33" name="矩形 32"/>
          <p:cNvSpPr/>
          <p:nvPr/>
        </p:nvSpPr>
        <p:spPr>
          <a:xfrm>
            <a:off x="6040120" y="3199765"/>
            <a:ext cx="1638935" cy="2292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dist" defTabSz="913765">
              <a:defRPr/>
            </a:pPr>
            <a:r>
              <a:rPr lang="en-US" altLang="zh-CN" sz="1200">
                <a:solidFill>
                  <a:srgbClr val="44457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  four</a:t>
            </a:r>
          </a:p>
        </p:txBody>
      </p:sp>
      <p:sp>
        <p:nvSpPr>
          <p:cNvPr id="9" name="TextBox 153"/>
          <p:cNvSpPr txBox="1"/>
          <p:nvPr/>
        </p:nvSpPr>
        <p:spPr>
          <a:xfrm>
            <a:off x="5946775" y="3716655"/>
            <a:ext cx="3175635" cy="106489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2000" b="1">
                <a:solidFill>
                  <a:schemeClr val="tx2"/>
                </a:solidFill>
                <a:cs typeface="+mn-ea"/>
              </a:defRPr>
            </a:lvl1pPr>
          </a:lstStyle>
          <a:p>
            <a:pPr algn="l"/>
            <a:r>
              <a:rPr lang="zh-CN" altLang="en-US" sz="4800">
                <a:solidFill>
                  <a:srgbClr val="545687"/>
                </a:solidFill>
                <a:sym typeface="+mn-lt"/>
              </a:rPr>
              <a:t>项目执行</a:t>
            </a:r>
          </a:p>
        </p:txBody>
      </p:sp>
      <p:sp>
        <p:nvSpPr>
          <p:cNvPr id="4" name="矩形 3"/>
          <p:cNvSpPr/>
          <p:nvPr/>
        </p:nvSpPr>
        <p:spPr>
          <a:xfrm>
            <a:off x="6029960" y="4691380"/>
            <a:ext cx="1638935" cy="2292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dist" defTabSz="913765">
              <a:defRPr/>
            </a:pPr>
            <a:r>
              <a:rPr lang="en-US" altLang="zh-CN" sz="1200">
                <a:solidFill>
                  <a:srgbClr val="44457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 execution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16890" y="254000"/>
            <a:ext cx="7708900" cy="12604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4400">
                <a:solidFill>
                  <a:srgbClr val="44457B"/>
                </a:solidFill>
                <a:sym typeface="+mn-ea"/>
              </a:rPr>
              <a:t>项目时间调整</a:t>
            </a:r>
          </a:p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44457B"/>
                </a:solidFill>
                <a:sym typeface="+mn-ea"/>
              </a:rPr>
              <a:t>需求分析延迟一周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CC70A4-A7E2-4DDB-FD5B-2F5B11D24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3" y="2147888"/>
            <a:ext cx="10467975" cy="256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830" y="2452777"/>
            <a:ext cx="4809239" cy="2969705"/>
          </a:xfrm>
          <a:custGeom>
            <a:avLst/>
            <a:gdLst>
              <a:gd name="connsiteX0" fmla="*/ 2108472 w 7620000"/>
              <a:gd name="connsiteY0" fmla="*/ 0 h 4705350"/>
              <a:gd name="connsiteX1" fmla="*/ 6211420 w 7620000"/>
              <a:gd name="connsiteY1" fmla="*/ 0 h 4705350"/>
              <a:gd name="connsiteX2" fmla="*/ 6239693 w 7620000"/>
              <a:gd name="connsiteY2" fmla="*/ 91530 h 4705350"/>
              <a:gd name="connsiteX3" fmla="*/ 6509133 w 7620000"/>
              <a:gd name="connsiteY3" fmla="*/ 520317 h 4705350"/>
              <a:gd name="connsiteX4" fmla="*/ 7507537 w 7620000"/>
              <a:gd name="connsiteY4" fmla="*/ 952116 h 4705350"/>
              <a:gd name="connsiteX5" fmla="*/ 7620000 w 7620000"/>
              <a:gd name="connsiteY5" fmla="*/ 973848 h 4705350"/>
              <a:gd name="connsiteX6" fmla="*/ 7620000 w 7620000"/>
              <a:gd name="connsiteY6" fmla="*/ 3015460 h 4705350"/>
              <a:gd name="connsiteX7" fmla="*/ 7615736 w 7620000"/>
              <a:gd name="connsiteY7" fmla="*/ 3020210 h 4705350"/>
              <a:gd name="connsiteX8" fmla="*/ 7357431 w 7620000"/>
              <a:gd name="connsiteY8" fmla="*/ 3351652 h 4705350"/>
              <a:gd name="connsiteX9" fmla="*/ 7170145 w 7620000"/>
              <a:gd name="connsiteY9" fmla="*/ 3946563 h 4705350"/>
              <a:gd name="connsiteX10" fmla="*/ 6960824 w 7620000"/>
              <a:gd name="connsiteY10" fmla="*/ 4376221 h 4705350"/>
              <a:gd name="connsiteX11" fmla="*/ 5859137 w 7620000"/>
              <a:gd name="connsiteY11" fmla="*/ 4387238 h 4705350"/>
              <a:gd name="connsiteX12" fmla="*/ 5682975 w 7620000"/>
              <a:gd name="connsiteY12" fmla="*/ 4635957 h 4705350"/>
              <a:gd name="connsiteX13" fmla="*/ 5664780 w 7620000"/>
              <a:gd name="connsiteY13" fmla="*/ 4705350 h 4705350"/>
              <a:gd name="connsiteX14" fmla="*/ 2243665 w 7620000"/>
              <a:gd name="connsiteY14" fmla="*/ 4705350 h 4705350"/>
              <a:gd name="connsiteX15" fmla="*/ 2146454 w 7620000"/>
              <a:gd name="connsiteY15" fmla="*/ 4635117 h 4705350"/>
              <a:gd name="connsiteX16" fmla="*/ 1595611 w 7620000"/>
              <a:gd name="connsiteY16" fmla="*/ 4343170 h 4705350"/>
              <a:gd name="connsiteX17" fmla="*/ 394771 w 7620000"/>
              <a:gd name="connsiteY17" fmla="*/ 4210968 h 4705350"/>
              <a:gd name="connsiteX18" fmla="*/ 152400 w 7620000"/>
              <a:gd name="connsiteY18" fmla="*/ 3483855 h 4705350"/>
              <a:gd name="connsiteX19" fmla="*/ 19854 w 7620000"/>
              <a:gd name="connsiteY19" fmla="*/ 2662818 h 4705350"/>
              <a:gd name="connsiteX20" fmla="*/ 0 w 7620000"/>
              <a:gd name="connsiteY20" fmla="*/ 2643366 h 4705350"/>
              <a:gd name="connsiteX21" fmla="*/ 0 w 7620000"/>
              <a:gd name="connsiteY21" fmla="*/ 1672747 h 4705350"/>
              <a:gd name="connsiteX22" fmla="*/ 104105 w 7620000"/>
              <a:gd name="connsiteY22" fmla="*/ 1629697 h 4705350"/>
              <a:gd name="connsiteX23" fmla="*/ 438839 w 7620000"/>
              <a:gd name="connsiteY23" fmla="*/ 1467768 h 4705350"/>
              <a:gd name="connsiteX24" fmla="*/ 1210019 w 7620000"/>
              <a:gd name="connsiteY24" fmla="*/ 949975 h 4705350"/>
              <a:gd name="connsiteX25" fmla="*/ 2097781 w 7620000"/>
              <a:gd name="connsiteY25" fmla="*/ 2727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20000" h="4705350">
                <a:moveTo>
                  <a:pt x="2108472" y="0"/>
                </a:moveTo>
                <a:lnTo>
                  <a:pt x="6211420" y="0"/>
                </a:lnTo>
                <a:lnTo>
                  <a:pt x="6239693" y="91530"/>
                </a:lnTo>
                <a:cubicBezTo>
                  <a:pt x="6301878" y="260474"/>
                  <a:pt x="6392079" y="418411"/>
                  <a:pt x="6509133" y="520317"/>
                </a:cubicBezTo>
                <a:cubicBezTo>
                  <a:pt x="6704224" y="690161"/>
                  <a:pt x="7137439" y="865025"/>
                  <a:pt x="7507537" y="952116"/>
                </a:cubicBezTo>
                <a:lnTo>
                  <a:pt x="7620000" y="973848"/>
                </a:lnTo>
                <a:lnTo>
                  <a:pt x="7620000" y="3015460"/>
                </a:lnTo>
                <a:lnTo>
                  <a:pt x="7615736" y="3020210"/>
                </a:lnTo>
                <a:cubicBezTo>
                  <a:pt x="7510462" y="3145861"/>
                  <a:pt x="7414581" y="3281420"/>
                  <a:pt x="7357431" y="3351652"/>
                </a:cubicBezTo>
                <a:cubicBezTo>
                  <a:pt x="7205031" y="3538939"/>
                  <a:pt x="7236246" y="3775802"/>
                  <a:pt x="7170145" y="3946563"/>
                </a:cubicBezTo>
                <a:cubicBezTo>
                  <a:pt x="7104044" y="4117325"/>
                  <a:pt x="7179325" y="4302775"/>
                  <a:pt x="6960824" y="4376221"/>
                </a:cubicBezTo>
                <a:cubicBezTo>
                  <a:pt x="6742323" y="4449667"/>
                  <a:pt x="6053768" y="4262380"/>
                  <a:pt x="5859137" y="4387238"/>
                </a:cubicBezTo>
                <a:cubicBezTo>
                  <a:pt x="5786151" y="4434060"/>
                  <a:pt x="5721427" y="4528392"/>
                  <a:pt x="5682975" y="4635957"/>
                </a:cubicBezTo>
                <a:lnTo>
                  <a:pt x="5664780" y="4705350"/>
                </a:lnTo>
                <a:lnTo>
                  <a:pt x="2243665" y="4705350"/>
                </a:lnTo>
                <a:lnTo>
                  <a:pt x="2146454" y="4635117"/>
                </a:lnTo>
                <a:cubicBezTo>
                  <a:pt x="1973856" y="4517145"/>
                  <a:pt x="1773716" y="4406517"/>
                  <a:pt x="1595611" y="4343170"/>
                </a:cubicBezTo>
                <a:cubicBezTo>
                  <a:pt x="1239398" y="4216476"/>
                  <a:pt x="635306" y="4354187"/>
                  <a:pt x="394771" y="4210968"/>
                </a:cubicBezTo>
                <a:cubicBezTo>
                  <a:pt x="154236" y="4067749"/>
                  <a:pt x="222174" y="3746424"/>
                  <a:pt x="152400" y="3483855"/>
                </a:cubicBezTo>
                <a:cubicBezTo>
                  <a:pt x="91349" y="3254107"/>
                  <a:pt x="106210" y="2781156"/>
                  <a:pt x="19854" y="2662818"/>
                </a:cubicBezTo>
                <a:lnTo>
                  <a:pt x="0" y="2643366"/>
                </a:lnTo>
                <a:lnTo>
                  <a:pt x="0" y="1672747"/>
                </a:lnTo>
                <a:lnTo>
                  <a:pt x="104105" y="1629697"/>
                </a:lnTo>
                <a:cubicBezTo>
                  <a:pt x="220912" y="1576043"/>
                  <a:pt x="337622" y="1509770"/>
                  <a:pt x="438839" y="1467768"/>
                </a:cubicBezTo>
                <a:cubicBezTo>
                  <a:pt x="708752" y="1355763"/>
                  <a:pt x="927253" y="1210707"/>
                  <a:pt x="1210019" y="949975"/>
                </a:cubicBezTo>
                <a:cubicBezTo>
                  <a:pt x="1457440" y="721835"/>
                  <a:pt x="1955092" y="330621"/>
                  <a:pt x="2097781" y="27270"/>
                </a:cubicBezTo>
                <a:close/>
              </a:path>
            </a:pathLst>
          </a:custGeom>
        </p:spPr>
      </p:pic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0172509"/>
              </p:ext>
            </p:extLst>
          </p:nvPr>
        </p:nvGraphicFramePr>
        <p:xfrm>
          <a:off x="5612235" y="2138680"/>
          <a:ext cx="543105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5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分工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孙潇桐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项目经理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施宇杰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需求人员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陈罗星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设计人员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叶嘉宁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开发人员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俞家宝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测试人员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雷璟锟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质保人员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545518"/>
                  </a:ext>
                </a:extLst>
              </a:tr>
            </a:tbl>
          </a:graphicData>
        </a:graphic>
      </p:graphicFrame>
      <p:sp>
        <p:nvSpPr>
          <p:cNvPr id="7" name="矩形 25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92445" y="970915"/>
            <a:ext cx="5173345" cy="90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3765">
              <a:spcBef>
                <a:spcPct val="20000"/>
              </a:spcBef>
            </a:pPr>
            <a:r>
              <a:rPr lang="zh-CN" altLang="en-US" sz="5865" b="1" cap="all">
                <a:solidFill>
                  <a:srgbClr val="44457B"/>
                </a:solidFill>
                <a:effectLst>
                  <a:outerShdw dist="63500" dir="3000000" algn="t" rotWithShape="0">
                    <a:prstClr val="black">
                      <a:alpha val="13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人员分工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F186E-D680-28D9-B51E-756AA1501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BB4552A3-19AD-02D3-527B-EB72F4D7B3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4997FF2-0F80-D2E4-B942-63F6A0C34689}"/>
              </a:ext>
            </a:extLst>
          </p:cNvPr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118874-10E4-F350-182C-7768F2DABCF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6890" y="254000"/>
            <a:ext cx="7708900" cy="12604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l"/>
            <a:r>
              <a:rPr lang="zh-CN" sz="4400">
                <a:solidFill>
                  <a:srgbClr val="44457B"/>
                </a:solidFill>
                <a:sym typeface="+mn-ea"/>
              </a:rPr>
              <a:t>项目工序调整</a:t>
            </a:r>
            <a:endParaRPr lang="zh-CN"/>
          </a:p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44457B"/>
                </a:solidFill>
                <a:cs typeface="Arial"/>
              </a:rPr>
              <a:t>工期缩短了1个月</a:t>
            </a:r>
            <a:endParaRPr lang="zh-CN" altLang="en-US" sz="3200" dirty="0">
              <a:solidFill>
                <a:srgbClr val="44457B"/>
              </a:solidFill>
              <a:cs typeface="Arial"/>
            </a:endParaRPr>
          </a:p>
        </p:txBody>
      </p:sp>
      <p:pic>
        <p:nvPicPr>
          <p:cNvPr id="4" name="图片 3" descr="表格&#10;&#10;已自动生成说明">
            <a:extLst>
              <a:ext uri="{FF2B5EF4-FFF2-40B4-BE49-F238E27FC236}">
                <a16:creationId xmlns:a16="http://schemas.microsoft.com/office/drawing/2014/main" id="{F983778B-A155-15B6-9EB5-33FA5B377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74" y="1516549"/>
            <a:ext cx="11607210" cy="426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57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772B9-96F0-944B-C8E2-0A8E69BD8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614940BA-3C36-A634-971F-AB8EC6E2A6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56A84BB-0CDA-9350-3C11-A34BB3453A15}"/>
              </a:ext>
            </a:extLst>
          </p:cNvPr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D63243-72F0-0B54-27AD-772F444CDCF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6890" y="254000"/>
            <a:ext cx="7708900" cy="12604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4400">
                <a:solidFill>
                  <a:srgbClr val="44457B"/>
                </a:solidFill>
                <a:sym typeface="+mn-ea"/>
              </a:rPr>
              <a:t>项目资源分配</a:t>
            </a:r>
          </a:p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44457B"/>
                </a:solidFill>
                <a:sym typeface="+mn-ea"/>
              </a:rPr>
              <a:t>1、资源分配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48FCEF-97B5-C3E4-F96A-0F356B9C7C24}"/>
              </a:ext>
            </a:extLst>
          </p:cNvPr>
          <p:cNvSpPr txBox="1"/>
          <p:nvPr/>
        </p:nvSpPr>
        <p:spPr>
          <a:xfrm>
            <a:off x="882015" y="2768600"/>
            <a:ext cx="218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</a:t>
            </a:r>
            <a:r>
              <a:rPr lang="zh-CN" altLang="en-US"/>
              <a:t>将资源分配给各任务，可以在资源名称栏看到。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F6659F-C02F-F0BF-AF59-40113395C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939" y="1193800"/>
            <a:ext cx="8039149" cy="518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69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17855" y="2099310"/>
            <a:ext cx="2373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在资源使用情况中可以看到：具体人员的总工时构成及成本构成。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78BC40-643E-8B4A-7FD5-71ED23570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38" y="133910"/>
            <a:ext cx="3686123" cy="23719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51B99C8-8D17-DE92-D911-9B588A327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86" y="133910"/>
            <a:ext cx="2553876" cy="23719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67B356-2E5E-A14D-6F9A-8E9F5AA98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530" y="2563"/>
            <a:ext cx="2193700" cy="315830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DD06B01-A879-A0AB-FCE5-A549EEA3B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977" y="3028534"/>
            <a:ext cx="3141308" cy="33117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ACEFCA9-3FEB-ADBE-0D8A-A1EFDFC00A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0285" y="3298190"/>
            <a:ext cx="3518594" cy="220381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2699A2D-CE64-B11E-CC96-002C89589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8342" y="3179321"/>
            <a:ext cx="2657366" cy="3640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830" y="2452777"/>
            <a:ext cx="4809239" cy="2969705"/>
          </a:xfrm>
          <a:custGeom>
            <a:avLst/>
            <a:gdLst>
              <a:gd name="connsiteX0" fmla="*/ 2108472 w 7620000"/>
              <a:gd name="connsiteY0" fmla="*/ 0 h 4705350"/>
              <a:gd name="connsiteX1" fmla="*/ 6211420 w 7620000"/>
              <a:gd name="connsiteY1" fmla="*/ 0 h 4705350"/>
              <a:gd name="connsiteX2" fmla="*/ 6239693 w 7620000"/>
              <a:gd name="connsiteY2" fmla="*/ 91530 h 4705350"/>
              <a:gd name="connsiteX3" fmla="*/ 6509133 w 7620000"/>
              <a:gd name="connsiteY3" fmla="*/ 520317 h 4705350"/>
              <a:gd name="connsiteX4" fmla="*/ 7507537 w 7620000"/>
              <a:gd name="connsiteY4" fmla="*/ 952116 h 4705350"/>
              <a:gd name="connsiteX5" fmla="*/ 7620000 w 7620000"/>
              <a:gd name="connsiteY5" fmla="*/ 973848 h 4705350"/>
              <a:gd name="connsiteX6" fmla="*/ 7620000 w 7620000"/>
              <a:gd name="connsiteY6" fmla="*/ 3015460 h 4705350"/>
              <a:gd name="connsiteX7" fmla="*/ 7615736 w 7620000"/>
              <a:gd name="connsiteY7" fmla="*/ 3020210 h 4705350"/>
              <a:gd name="connsiteX8" fmla="*/ 7357431 w 7620000"/>
              <a:gd name="connsiteY8" fmla="*/ 3351652 h 4705350"/>
              <a:gd name="connsiteX9" fmla="*/ 7170145 w 7620000"/>
              <a:gd name="connsiteY9" fmla="*/ 3946563 h 4705350"/>
              <a:gd name="connsiteX10" fmla="*/ 6960824 w 7620000"/>
              <a:gd name="connsiteY10" fmla="*/ 4376221 h 4705350"/>
              <a:gd name="connsiteX11" fmla="*/ 5859137 w 7620000"/>
              <a:gd name="connsiteY11" fmla="*/ 4387238 h 4705350"/>
              <a:gd name="connsiteX12" fmla="*/ 5682975 w 7620000"/>
              <a:gd name="connsiteY12" fmla="*/ 4635957 h 4705350"/>
              <a:gd name="connsiteX13" fmla="*/ 5664780 w 7620000"/>
              <a:gd name="connsiteY13" fmla="*/ 4705350 h 4705350"/>
              <a:gd name="connsiteX14" fmla="*/ 2243665 w 7620000"/>
              <a:gd name="connsiteY14" fmla="*/ 4705350 h 4705350"/>
              <a:gd name="connsiteX15" fmla="*/ 2146454 w 7620000"/>
              <a:gd name="connsiteY15" fmla="*/ 4635117 h 4705350"/>
              <a:gd name="connsiteX16" fmla="*/ 1595611 w 7620000"/>
              <a:gd name="connsiteY16" fmla="*/ 4343170 h 4705350"/>
              <a:gd name="connsiteX17" fmla="*/ 394771 w 7620000"/>
              <a:gd name="connsiteY17" fmla="*/ 4210968 h 4705350"/>
              <a:gd name="connsiteX18" fmla="*/ 152400 w 7620000"/>
              <a:gd name="connsiteY18" fmla="*/ 3483855 h 4705350"/>
              <a:gd name="connsiteX19" fmla="*/ 19854 w 7620000"/>
              <a:gd name="connsiteY19" fmla="*/ 2662818 h 4705350"/>
              <a:gd name="connsiteX20" fmla="*/ 0 w 7620000"/>
              <a:gd name="connsiteY20" fmla="*/ 2643366 h 4705350"/>
              <a:gd name="connsiteX21" fmla="*/ 0 w 7620000"/>
              <a:gd name="connsiteY21" fmla="*/ 1672747 h 4705350"/>
              <a:gd name="connsiteX22" fmla="*/ 104105 w 7620000"/>
              <a:gd name="connsiteY22" fmla="*/ 1629697 h 4705350"/>
              <a:gd name="connsiteX23" fmla="*/ 438839 w 7620000"/>
              <a:gd name="connsiteY23" fmla="*/ 1467768 h 4705350"/>
              <a:gd name="connsiteX24" fmla="*/ 1210019 w 7620000"/>
              <a:gd name="connsiteY24" fmla="*/ 949975 h 4705350"/>
              <a:gd name="connsiteX25" fmla="*/ 2097781 w 7620000"/>
              <a:gd name="connsiteY25" fmla="*/ 2727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20000" h="4705350">
                <a:moveTo>
                  <a:pt x="2108472" y="0"/>
                </a:moveTo>
                <a:lnTo>
                  <a:pt x="6211420" y="0"/>
                </a:lnTo>
                <a:lnTo>
                  <a:pt x="6239693" y="91530"/>
                </a:lnTo>
                <a:cubicBezTo>
                  <a:pt x="6301878" y="260474"/>
                  <a:pt x="6392079" y="418411"/>
                  <a:pt x="6509133" y="520317"/>
                </a:cubicBezTo>
                <a:cubicBezTo>
                  <a:pt x="6704224" y="690161"/>
                  <a:pt x="7137439" y="865025"/>
                  <a:pt x="7507537" y="952116"/>
                </a:cubicBezTo>
                <a:lnTo>
                  <a:pt x="7620000" y="973848"/>
                </a:lnTo>
                <a:lnTo>
                  <a:pt x="7620000" y="3015460"/>
                </a:lnTo>
                <a:lnTo>
                  <a:pt x="7615736" y="3020210"/>
                </a:lnTo>
                <a:cubicBezTo>
                  <a:pt x="7510462" y="3145861"/>
                  <a:pt x="7414581" y="3281420"/>
                  <a:pt x="7357431" y="3351652"/>
                </a:cubicBezTo>
                <a:cubicBezTo>
                  <a:pt x="7205031" y="3538939"/>
                  <a:pt x="7236246" y="3775802"/>
                  <a:pt x="7170145" y="3946563"/>
                </a:cubicBezTo>
                <a:cubicBezTo>
                  <a:pt x="7104044" y="4117325"/>
                  <a:pt x="7179325" y="4302775"/>
                  <a:pt x="6960824" y="4376221"/>
                </a:cubicBezTo>
                <a:cubicBezTo>
                  <a:pt x="6742323" y="4449667"/>
                  <a:pt x="6053768" y="4262380"/>
                  <a:pt x="5859137" y="4387238"/>
                </a:cubicBezTo>
                <a:cubicBezTo>
                  <a:pt x="5786151" y="4434060"/>
                  <a:pt x="5721427" y="4528392"/>
                  <a:pt x="5682975" y="4635957"/>
                </a:cubicBezTo>
                <a:lnTo>
                  <a:pt x="5664780" y="4705350"/>
                </a:lnTo>
                <a:lnTo>
                  <a:pt x="2243665" y="4705350"/>
                </a:lnTo>
                <a:lnTo>
                  <a:pt x="2146454" y="4635117"/>
                </a:lnTo>
                <a:cubicBezTo>
                  <a:pt x="1973856" y="4517145"/>
                  <a:pt x="1773716" y="4406517"/>
                  <a:pt x="1595611" y="4343170"/>
                </a:cubicBezTo>
                <a:cubicBezTo>
                  <a:pt x="1239398" y="4216476"/>
                  <a:pt x="635306" y="4354187"/>
                  <a:pt x="394771" y="4210968"/>
                </a:cubicBezTo>
                <a:cubicBezTo>
                  <a:pt x="154236" y="4067749"/>
                  <a:pt x="222174" y="3746424"/>
                  <a:pt x="152400" y="3483855"/>
                </a:cubicBezTo>
                <a:cubicBezTo>
                  <a:pt x="91349" y="3254107"/>
                  <a:pt x="106210" y="2781156"/>
                  <a:pt x="19854" y="2662818"/>
                </a:cubicBezTo>
                <a:lnTo>
                  <a:pt x="0" y="2643366"/>
                </a:lnTo>
                <a:lnTo>
                  <a:pt x="0" y="1672747"/>
                </a:lnTo>
                <a:lnTo>
                  <a:pt x="104105" y="1629697"/>
                </a:lnTo>
                <a:cubicBezTo>
                  <a:pt x="220912" y="1576043"/>
                  <a:pt x="337622" y="1509770"/>
                  <a:pt x="438839" y="1467768"/>
                </a:cubicBezTo>
                <a:cubicBezTo>
                  <a:pt x="708752" y="1355763"/>
                  <a:pt x="927253" y="1210707"/>
                  <a:pt x="1210019" y="949975"/>
                </a:cubicBezTo>
                <a:cubicBezTo>
                  <a:pt x="1457440" y="721835"/>
                  <a:pt x="1955092" y="330621"/>
                  <a:pt x="2097781" y="27270"/>
                </a:cubicBezTo>
                <a:close/>
              </a:path>
            </a:pathLst>
          </a:custGeom>
        </p:spPr>
      </p:pic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5935980" y="2226310"/>
            <a:ext cx="3186430" cy="90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3765">
              <a:spcBef>
                <a:spcPct val="20000"/>
              </a:spcBef>
            </a:pPr>
            <a:r>
              <a:rPr lang="zh-CN" altLang="en-US" sz="5865" b="1" cap="all">
                <a:solidFill>
                  <a:srgbClr val="44457B"/>
                </a:solidFill>
                <a:effectLst>
                  <a:outerShdw dist="63500" dir="3000000" algn="t" rotWithShape="0">
                    <a:prstClr val="black">
                      <a:alpha val="13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第五部分</a:t>
            </a:r>
          </a:p>
        </p:txBody>
      </p:sp>
      <p:sp>
        <p:nvSpPr>
          <p:cNvPr id="33" name="矩形 32"/>
          <p:cNvSpPr/>
          <p:nvPr/>
        </p:nvSpPr>
        <p:spPr>
          <a:xfrm>
            <a:off x="6040120" y="3199765"/>
            <a:ext cx="1638935" cy="2292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dist" defTabSz="913765">
              <a:defRPr/>
            </a:pPr>
            <a:r>
              <a:rPr lang="en-US" altLang="zh-CN" sz="1200">
                <a:solidFill>
                  <a:srgbClr val="44457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  five</a:t>
            </a:r>
          </a:p>
        </p:txBody>
      </p:sp>
      <p:sp>
        <p:nvSpPr>
          <p:cNvPr id="9" name="TextBox 153"/>
          <p:cNvSpPr txBox="1"/>
          <p:nvPr/>
        </p:nvSpPr>
        <p:spPr>
          <a:xfrm>
            <a:off x="5946775" y="3716655"/>
            <a:ext cx="3175635" cy="106489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2000" b="1">
                <a:solidFill>
                  <a:schemeClr val="tx2"/>
                </a:solidFill>
                <a:cs typeface="+mn-ea"/>
              </a:defRPr>
            </a:lvl1pPr>
          </a:lstStyle>
          <a:p>
            <a:pPr algn="l"/>
            <a:r>
              <a:rPr lang="zh-CN" altLang="en-US" sz="4800">
                <a:solidFill>
                  <a:srgbClr val="545687"/>
                </a:solidFill>
                <a:sym typeface="+mn-lt"/>
              </a:rPr>
              <a:t>项目控制</a:t>
            </a:r>
          </a:p>
        </p:txBody>
      </p:sp>
      <p:sp>
        <p:nvSpPr>
          <p:cNvPr id="4" name="矩形 3"/>
          <p:cNvSpPr/>
          <p:nvPr/>
        </p:nvSpPr>
        <p:spPr>
          <a:xfrm>
            <a:off x="6029960" y="4691380"/>
            <a:ext cx="1638935" cy="2292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dist" defTabSz="913765">
              <a:defRPr/>
            </a:pPr>
            <a:r>
              <a:rPr lang="en-US" altLang="zh-CN" sz="1200">
                <a:solidFill>
                  <a:srgbClr val="44457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 execution</a:t>
            </a:r>
          </a:p>
        </p:txBody>
      </p:sp>
    </p:spTree>
    <p:extLst>
      <p:ext uri="{BB962C8B-B14F-4D97-AF65-F5344CB8AC3E}">
        <p14:creationId xmlns:p14="http://schemas.microsoft.com/office/powerpoint/2010/main" val="53509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495300" y="1217612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932180" y="825500"/>
            <a:ext cx="9665970" cy="784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16890" y="254000"/>
            <a:ext cx="77089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4400">
                <a:solidFill>
                  <a:srgbClr val="44457B"/>
                </a:solidFill>
                <a:cs typeface="Arial"/>
              </a:rPr>
              <a:t>中期成本设置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8133" y="1107961"/>
            <a:ext cx="768858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zh-CN" altLang="en-US">
              <a:cs typeface="Arial"/>
            </a:endParaRPr>
          </a:p>
        </p:txBody>
      </p:sp>
      <p:pic>
        <p:nvPicPr>
          <p:cNvPr id="10" name="图片 9" descr="表格&#10;&#10;已自动生成说明">
            <a:extLst>
              <a:ext uri="{FF2B5EF4-FFF2-40B4-BE49-F238E27FC236}">
                <a16:creationId xmlns:a16="http://schemas.microsoft.com/office/drawing/2014/main" id="{FB55FBB0-4373-21E1-85FF-A9BB43569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042" y="611372"/>
            <a:ext cx="5768311" cy="5582093"/>
          </a:xfrm>
          <a:prstGeom prst="rect">
            <a:avLst/>
          </a:prstGeom>
        </p:spPr>
      </p:pic>
      <p:pic>
        <p:nvPicPr>
          <p:cNvPr id="11" name="图片 10" descr="图形用户界面, 文本, 应用程序, 电子邮件&#10;&#10;已自动生成说明">
            <a:extLst>
              <a:ext uri="{FF2B5EF4-FFF2-40B4-BE49-F238E27FC236}">
                <a16:creationId xmlns:a16="http://schemas.microsoft.com/office/drawing/2014/main" id="{BBE00925-F8EB-C46E-6C33-3993E545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932" y="1754040"/>
            <a:ext cx="29622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17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32787-8AC6-F998-7F59-DD38E2CA2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08687D9E-4532-D2F0-6544-BEEBE6821F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999B871-1CC4-F67A-7001-71A8C80B0111}"/>
              </a:ext>
            </a:extLst>
          </p:cNvPr>
          <p:cNvSpPr/>
          <p:nvPr/>
        </p:nvSpPr>
        <p:spPr>
          <a:xfrm>
            <a:off x="495300" y="1217612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A745C6-DC72-4792-BEB4-E13715FFEE17}"/>
              </a:ext>
            </a:extLst>
          </p:cNvPr>
          <p:cNvSpPr txBox="1"/>
          <p:nvPr/>
        </p:nvSpPr>
        <p:spPr>
          <a:xfrm>
            <a:off x="932180" y="825500"/>
            <a:ext cx="9665970" cy="784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36447C-8FA0-1857-878B-93941646EE1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6890" y="254000"/>
            <a:ext cx="770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4400">
                <a:solidFill>
                  <a:srgbClr val="44457B"/>
                </a:solidFill>
                <a:sym typeface="+mn-ea"/>
              </a:rPr>
              <a:t>基线设置</a:t>
            </a:r>
            <a:endParaRPr lang="zh-CN" altLang="en-US" sz="3200">
              <a:solidFill>
                <a:srgbClr val="44457B"/>
              </a:solidFill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59CD3E-D89D-838D-E7F9-4FFA6904C974}"/>
              </a:ext>
            </a:extLst>
          </p:cNvPr>
          <p:cNvSpPr txBox="1"/>
          <p:nvPr/>
        </p:nvSpPr>
        <p:spPr>
          <a:xfrm>
            <a:off x="488133" y="1107961"/>
            <a:ext cx="768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该项目预期成本为</a:t>
            </a:r>
            <a:r>
              <a:rPr lang="en-US" altLang="zh-CN"/>
              <a:t>543660</a:t>
            </a:r>
            <a:r>
              <a:rPr lang="zh-CN" altLang="en-US"/>
              <a:t>人民币，包括人员工资、场地费、电脑等。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43FB0D-C978-8686-E4E5-9BF8A73D62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16890" y="1719739"/>
            <a:ext cx="672080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4400">
                <a:solidFill>
                  <a:srgbClr val="44457B"/>
                </a:solidFill>
                <a:sym typeface="+mn-ea"/>
              </a:rPr>
              <a:t>	</a:t>
            </a:r>
            <a:endParaRPr lang="zh-CN" altLang="en-US" sz="4400">
              <a:solidFill>
                <a:srgbClr val="44457B"/>
              </a:solidFill>
              <a:sym typeface="+mn-ea"/>
            </a:endParaRPr>
          </a:p>
          <a:p>
            <a:pPr lvl="0">
              <a:buClrTx/>
              <a:buSzTx/>
              <a:buFontTx/>
            </a:pPr>
            <a:r>
              <a:rPr lang="en-US" altLang="zh-CN" sz="3200">
                <a:solidFill>
                  <a:srgbClr val="44457B"/>
                </a:solidFill>
                <a:sym typeface="+mn-ea"/>
              </a:rPr>
              <a:t>1</a:t>
            </a:r>
            <a:r>
              <a:rPr lang="zh-CN" altLang="en-US" sz="3200">
                <a:solidFill>
                  <a:srgbClr val="44457B"/>
                </a:solidFill>
                <a:sym typeface="+mn-ea"/>
              </a:rPr>
              <a:t>、基线成本设置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9B9A0C-B548-F072-0D3E-2627B198B4BB}"/>
              </a:ext>
            </a:extLst>
          </p:cNvPr>
          <p:cNvSpPr txBox="1"/>
          <p:nvPr/>
        </p:nvSpPr>
        <p:spPr>
          <a:xfrm>
            <a:off x="1331595" y="3176270"/>
            <a:ext cx="2302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设置成本基线约为</a:t>
            </a:r>
            <a:r>
              <a:rPr lang="en-US" altLang="zh-CN"/>
              <a:t>543660</a:t>
            </a:r>
            <a:r>
              <a:rPr lang="zh-CN" altLang="en-US"/>
              <a:t>人民币</a:t>
            </a:r>
          </a:p>
        </p:txBody>
      </p:sp>
      <p:pic>
        <p:nvPicPr>
          <p:cNvPr id="8" name="图片 7" descr="表格&#10;&#10;已自动生成说明">
            <a:extLst>
              <a:ext uri="{FF2B5EF4-FFF2-40B4-BE49-F238E27FC236}">
                <a16:creationId xmlns:a16="http://schemas.microsoft.com/office/drawing/2014/main" id="{69957B8A-0338-E301-6D45-84E789118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818" y="1476000"/>
            <a:ext cx="6580364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495300" y="1217612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932180" y="825500"/>
            <a:ext cx="9665970" cy="784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16890" y="254000"/>
            <a:ext cx="770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4400">
                <a:solidFill>
                  <a:srgbClr val="44457B"/>
                </a:solidFill>
                <a:sym typeface="+mn-ea"/>
              </a:rPr>
              <a:t>基线设置</a:t>
            </a:r>
            <a:endParaRPr lang="zh-CN" altLang="en-US" sz="3200">
              <a:solidFill>
                <a:srgbClr val="44457B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8133" y="1107961"/>
            <a:ext cx="768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该项目预期成本为</a:t>
            </a:r>
            <a:r>
              <a:rPr lang="en-US" altLang="zh-CN"/>
              <a:t>543660</a:t>
            </a:r>
            <a:r>
              <a:rPr lang="zh-CN" altLang="en-US"/>
              <a:t>人民币，包括人员工资、场地费、电脑等。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16890" y="1719739"/>
            <a:ext cx="672080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4400">
                <a:solidFill>
                  <a:srgbClr val="44457B"/>
                </a:solidFill>
                <a:sym typeface="+mn-ea"/>
              </a:rPr>
              <a:t>	</a:t>
            </a:r>
            <a:endParaRPr lang="zh-CN" altLang="en-US" sz="4400">
              <a:solidFill>
                <a:srgbClr val="44457B"/>
              </a:solidFill>
              <a:sym typeface="+mn-ea"/>
            </a:endParaRPr>
          </a:p>
          <a:p>
            <a:pPr lvl="0">
              <a:buClrTx/>
              <a:buSzTx/>
              <a:buFontTx/>
            </a:pPr>
            <a:r>
              <a:rPr lang="en-US" altLang="zh-CN" sz="3200">
                <a:solidFill>
                  <a:srgbClr val="44457B"/>
                </a:solidFill>
                <a:sym typeface="+mn-ea"/>
              </a:rPr>
              <a:t>2</a:t>
            </a:r>
            <a:r>
              <a:rPr lang="zh-CN" altLang="en-US" sz="3200">
                <a:solidFill>
                  <a:srgbClr val="44457B"/>
                </a:solidFill>
                <a:sym typeface="+mn-ea"/>
              </a:rPr>
              <a:t>、基线时间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5009" y="3193769"/>
            <a:ext cx="410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设置了基线时间，并和实际的时间进行了对比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88BFD8-3F8E-B460-9A3C-64384DD00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2847" y="1508026"/>
            <a:ext cx="5131084" cy="509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37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495300" y="1217612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932180" y="825500"/>
            <a:ext cx="9665970" cy="784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16890" y="254000"/>
            <a:ext cx="770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4400">
                <a:solidFill>
                  <a:srgbClr val="44457B"/>
                </a:solidFill>
                <a:sym typeface="+mn-ea"/>
              </a:rPr>
              <a:t>基线设置</a:t>
            </a:r>
            <a:endParaRPr lang="zh-CN" altLang="en-US" sz="3200">
              <a:solidFill>
                <a:srgbClr val="44457B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16890" y="1719739"/>
            <a:ext cx="672080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4400">
                <a:solidFill>
                  <a:srgbClr val="44457B"/>
                </a:solidFill>
                <a:sym typeface="+mn-ea"/>
              </a:rPr>
              <a:t>	</a:t>
            </a:r>
            <a:endParaRPr lang="zh-CN" altLang="en-US" sz="4400">
              <a:solidFill>
                <a:srgbClr val="44457B"/>
              </a:solidFill>
              <a:sym typeface="+mn-ea"/>
            </a:endParaRPr>
          </a:p>
          <a:p>
            <a:pPr lvl="0">
              <a:buClrTx/>
              <a:buSzTx/>
              <a:buFontTx/>
            </a:pPr>
            <a:r>
              <a:rPr lang="en-US" altLang="zh-CN" sz="3200">
                <a:solidFill>
                  <a:srgbClr val="44457B"/>
                </a:solidFill>
                <a:sym typeface="+mn-ea"/>
              </a:rPr>
              <a:t>3</a:t>
            </a:r>
            <a:r>
              <a:rPr lang="zh-CN" altLang="en-US" sz="3200">
                <a:solidFill>
                  <a:srgbClr val="44457B"/>
                </a:solidFill>
                <a:sym typeface="+mn-ea"/>
              </a:rPr>
              <a:t>、开始时间差异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5009" y="3193769"/>
            <a:ext cx="410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设置了基线开始时间，并和实际的开始时间进行了对比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1430B-04C7-B999-0BCC-27FE85495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500" y="1298496"/>
            <a:ext cx="5143962" cy="56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57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359508" y="1217612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932180" y="825500"/>
            <a:ext cx="9665970" cy="784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56308" y="-218831"/>
            <a:ext cx="70813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4400">
                <a:solidFill>
                  <a:srgbClr val="44457B"/>
                </a:solidFill>
                <a:sym typeface="+mn-ea"/>
              </a:rPr>
              <a:t>	</a:t>
            </a:r>
            <a:endParaRPr lang="zh-CN" altLang="en-US" sz="4400">
              <a:solidFill>
                <a:srgbClr val="44457B"/>
              </a:solidFill>
              <a:sym typeface="+mn-ea"/>
            </a:endParaRPr>
          </a:p>
          <a:p>
            <a:pPr lvl="0">
              <a:buClrTx/>
              <a:buSzTx/>
              <a:buFontTx/>
            </a:pPr>
            <a:r>
              <a:rPr lang="zh-CN" altLang="en-US" sz="3200">
                <a:solidFill>
                  <a:srgbClr val="44457B"/>
                </a:solidFill>
                <a:sym typeface="+mn-ea"/>
              </a:rPr>
              <a:t>项目成本和工时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4E13D-BA68-D2D7-53D1-95A7F8091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26" y="1346993"/>
            <a:ext cx="6214815" cy="35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79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93370" y="2048510"/>
            <a:ext cx="2424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在资源图表中可以看到：每个成员都有过度分配的情况。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DB71893-052E-36B8-E57B-5483872E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55" y="167779"/>
            <a:ext cx="8528575" cy="60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26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830" y="2452777"/>
            <a:ext cx="4809239" cy="2969705"/>
          </a:xfrm>
          <a:custGeom>
            <a:avLst/>
            <a:gdLst>
              <a:gd name="connsiteX0" fmla="*/ 2108472 w 7620000"/>
              <a:gd name="connsiteY0" fmla="*/ 0 h 4705350"/>
              <a:gd name="connsiteX1" fmla="*/ 6211420 w 7620000"/>
              <a:gd name="connsiteY1" fmla="*/ 0 h 4705350"/>
              <a:gd name="connsiteX2" fmla="*/ 6239693 w 7620000"/>
              <a:gd name="connsiteY2" fmla="*/ 91530 h 4705350"/>
              <a:gd name="connsiteX3" fmla="*/ 6509133 w 7620000"/>
              <a:gd name="connsiteY3" fmla="*/ 520317 h 4705350"/>
              <a:gd name="connsiteX4" fmla="*/ 7507537 w 7620000"/>
              <a:gd name="connsiteY4" fmla="*/ 952116 h 4705350"/>
              <a:gd name="connsiteX5" fmla="*/ 7620000 w 7620000"/>
              <a:gd name="connsiteY5" fmla="*/ 973848 h 4705350"/>
              <a:gd name="connsiteX6" fmla="*/ 7620000 w 7620000"/>
              <a:gd name="connsiteY6" fmla="*/ 3015460 h 4705350"/>
              <a:gd name="connsiteX7" fmla="*/ 7615736 w 7620000"/>
              <a:gd name="connsiteY7" fmla="*/ 3020210 h 4705350"/>
              <a:gd name="connsiteX8" fmla="*/ 7357431 w 7620000"/>
              <a:gd name="connsiteY8" fmla="*/ 3351652 h 4705350"/>
              <a:gd name="connsiteX9" fmla="*/ 7170145 w 7620000"/>
              <a:gd name="connsiteY9" fmla="*/ 3946563 h 4705350"/>
              <a:gd name="connsiteX10" fmla="*/ 6960824 w 7620000"/>
              <a:gd name="connsiteY10" fmla="*/ 4376221 h 4705350"/>
              <a:gd name="connsiteX11" fmla="*/ 5859137 w 7620000"/>
              <a:gd name="connsiteY11" fmla="*/ 4387238 h 4705350"/>
              <a:gd name="connsiteX12" fmla="*/ 5682975 w 7620000"/>
              <a:gd name="connsiteY12" fmla="*/ 4635957 h 4705350"/>
              <a:gd name="connsiteX13" fmla="*/ 5664780 w 7620000"/>
              <a:gd name="connsiteY13" fmla="*/ 4705350 h 4705350"/>
              <a:gd name="connsiteX14" fmla="*/ 2243665 w 7620000"/>
              <a:gd name="connsiteY14" fmla="*/ 4705350 h 4705350"/>
              <a:gd name="connsiteX15" fmla="*/ 2146454 w 7620000"/>
              <a:gd name="connsiteY15" fmla="*/ 4635117 h 4705350"/>
              <a:gd name="connsiteX16" fmla="*/ 1595611 w 7620000"/>
              <a:gd name="connsiteY16" fmla="*/ 4343170 h 4705350"/>
              <a:gd name="connsiteX17" fmla="*/ 394771 w 7620000"/>
              <a:gd name="connsiteY17" fmla="*/ 4210968 h 4705350"/>
              <a:gd name="connsiteX18" fmla="*/ 152400 w 7620000"/>
              <a:gd name="connsiteY18" fmla="*/ 3483855 h 4705350"/>
              <a:gd name="connsiteX19" fmla="*/ 19854 w 7620000"/>
              <a:gd name="connsiteY19" fmla="*/ 2662818 h 4705350"/>
              <a:gd name="connsiteX20" fmla="*/ 0 w 7620000"/>
              <a:gd name="connsiteY20" fmla="*/ 2643366 h 4705350"/>
              <a:gd name="connsiteX21" fmla="*/ 0 w 7620000"/>
              <a:gd name="connsiteY21" fmla="*/ 1672747 h 4705350"/>
              <a:gd name="connsiteX22" fmla="*/ 104105 w 7620000"/>
              <a:gd name="connsiteY22" fmla="*/ 1629697 h 4705350"/>
              <a:gd name="connsiteX23" fmla="*/ 438839 w 7620000"/>
              <a:gd name="connsiteY23" fmla="*/ 1467768 h 4705350"/>
              <a:gd name="connsiteX24" fmla="*/ 1210019 w 7620000"/>
              <a:gd name="connsiteY24" fmla="*/ 949975 h 4705350"/>
              <a:gd name="connsiteX25" fmla="*/ 2097781 w 7620000"/>
              <a:gd name="connsiteY25" fmla="*/ 2727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20000" h="4705350">
                <a:moveTo>
                  <a:pt x="2108472" y="0"/>
                </a:moveTo>
                <a:lnTo>
                  <a:pt x="6211420" y="0"/>
                </a:lnTo>
                <a:lnTo>
                  <a:pt x="6239693" y="91530"/>
                </a:lnTo>
                <a:cubicBezTo>
                  <a:pt x="6301878" y="260474"/>
                  <a:pt x="6392079" y="418411"/>
                  <a:pt x="6509133" y="520317"/>
                </a:cubicBezTo>
                <a:cubicBezTo>
                  <a:pt x="6704224" y="690161"/>
                  <a:pt x="7137439" y="865025"/>
                  <a:pt x="7507537" y="952116"/>
                </a:cubicBezTo>
                <a:lnTo>
                  <a:pt x="7620000" y="973848"/>
                </a:lnTo>
                <a:lnTo>
                  <a:pt x="7620000" y="3015460"/>
                </a:lnTo>
                <a:lnTo>
                  <a:pt x="7615736" y="3020210"/>
                </a:lnTo>
                <a:cubicBezTo>
                  <a:pt x="7510462" y="3145861"/>
                  <a:pt x="7414581" y="3281420"/>
                  <a:pt x="7357431" y="3351652"/>
                </a:cubicBezTo>
                <a:cubicBezTo>
                  <a:pt x="7205031" y="3538939"/>
                  <a:pt x="7236246" y="3775802"/>
                  <a:pt x="7170145" y="3946563"/>
                </a:cubicBezTo>
                <a:cubicBezTo>
                  <a:pt x="7104044" y="4117325"/>
                  <a:pt x="7179325" y="4302775"/>
                  <a:pt x="6960824" y="4376221"/>
                </a:cubicBezTo>
                <a:cubicBezTo>
                  <a:pt x="6742323" y="4449667"/>
                  <a:pt x="6053768" y="4262380"/>
                  <a:pt x="5859137" y="4387238"/>
                </a:cubicBezTo>
                <a:cubicBezTo>
                  <a:pt x="5786151" y="4434060"/>
                  <a:pt x="5721427" y="4528392"/>
                  <a:pt x="5682975" y="4635957"/>
                </a:cubicBezTo>
                <a:lnTo>
                  <a:pt x="5664780" y="4705350"/>
                </a:lnTo>
                <a:lnTo>
                  <a:pt x="2243665" y="4705350"/>
                </a:lnTo>
                <a:lnTo>
                  <a:pt x="2146454" y="4635117"/>
                </a:lnTo>
                <a:cubicBezTo>
                  <a:pt x="1973856" y="4517145"/>
                  <a:pt x="1773716" y="4406517"/>
                  <a:pt x="1595611" y="4343170"/>
                </a:cubicBezTo>
                <a:cubicBezTo>
                  <a:pt x="1239398" y="4216476"/>
                  <a:pt x="635306" y="4354187"/>
                  <a:pt x="394771" y="4210968"/>
                </a:cubicBezTo>
                <a:cubicBezTo>
                  <a:pt x="154236" y="4067749"/>
                  <a:pt x="222174" y="3746424"/>
                  <a:pt x="152400" y="3483855"/>
                </a:cubicBezTo>
                <a:cubicBezTo>
                  <a:pt x="91349" y="3254107"/>
                  <a:pt x="106210" y="2781156"/>
                  <a:pt x="19854" y="2662818"/>
                </a:cubicBezTo>
                <a:lnTo>
                  <a:pt x="0" y="2643366"/>
                </a:lnTo>
                <a:lnTo>
                  <a:pt x="0" y="1672747"/>
                </a:lnTo>
                <a:lnTo>
                  <a:pt x="104105" y="1629697"/>
                </a:lnTo>
                <a:cubicBezTo>
                  <a:pt x="220912" y="1576043"/>
                  <a:pt x="337622" y="1509770"/>
                  <a:pt x="438839" y="1467768"/>
                </a:cubicBezTo>
                <a:cubicBezTo>
                  <a:pt x="708752" y="1355763"/>
                  <a:pt x="927253" y="1210707"/>
                  <a:pt x="1210019" y="949975"/>
                </a:cubicBezTo>
                <a:cubicBezTo>
                  <a:pt x="1457440" y="721835"/>
                  <a:pt x="1955092" y="330621"/>
                  <a:pt x="2097781" y="27270"/>
                </a:cubicBezTo>
                <a:close/>
              </a:path>
            </a:pathLst>
          </a:custGeom>
        </p:spPr>
      </p:pic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5722124" y="886442"/>
            <a:ext cx="1795402" cy="90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3765">
              <a:spcBef>
                <a:spcPct val="20000"/>
              </a:spcBef>
            </a:pPr>
            <a:r>
              <a:rPr lang="zh-CN" altLang="en-US" sz="5865" b="1" cap="all">
                <a:solidFill>
                  <a:srgbClr val="44457B"/>
                </a:solidFill>
                <a:effectLst>
                  <a:outerShdw dist="63500" dir="3000000" algn="t" rotWithShape="0">
                    <a:prstClr val="black">
                      <a:alpha val="13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33" name="矩形 32"/>
          <p:cNvSpPr/>
          <p:nvPr/>
        </p:nvSpPr>
        <p:spPr>
          <a:xfrm>
            <a:off x="5810048" y="1824487"/>
            <a:ext cx="1340052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 defTabSz="913765">
              <a:defRPr/>
            </a:pPr>
            <a:r>
              <a:rPr lang="en-US" altLang="zh-CN" sz="800">
                <a:solidFill>
                  <a:srgbClr val="44457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</a:t>
            </a:r>
            <a:endParaRPr lang="zh-CN" altLang="en-US" sz="800">
              <a:solidFill>
                <a:srgbClr val="44457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852"/>
          <p:cNvSpPr/>
          <p:nvPr/>
        </p:nvSpPr>
        <p:spPr>
          <a:xfrm>
            <a:off x="5860848" y="2743314"/>
            <a:ext cx="585728" cy="585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578B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Rectangle 23"/>
          <p:cNvSpPr/>
          <p:nvPr/>
        </p:nvSpPr>
        <p:spPr bwMode="auto">
          <a:xfrm>
            <a:off x="6619828" y="3068691"/>
            <a:ext cx="132479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WORK REPORT</a:t>
            </a:r>
          </a:p>
        </p:txBody>
      </p:sp>
      <p:sp>
        <p:nvSpPr>
          <p:cNvPr id="9" name="TextBox 153"/>
          <p:cNvSpPr txBox="1"/>
          <p:nvPr/>
        </p:nvSpPr>
        <p:spPr>
          <a:xfrm>
            <a:off x="6619828" y="2743314"/>
            <a:ext cx="1655424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2000" b="1">
                <a:solidFill>
                  <a:schemeClr val="tx2"/>
                </a:solidFill>
                <a:cs typeface="+mn-ea"/>
              </a:defRPr>
            </a:lvl1pPr>
          </a:lstStyle>
          <a:p>
            <a:pPr algn="l"/>
            <a:r>
              <a:rPr lang="zh-CN" altLang="en-US">
                <a:solidFill>
                  <a:srgbClr val="545687"/>
                </a:solidFill>
                <a:sym typeface="+mn-lt"/>
              </a:rPr>
              <a:t>项目简介</a:t>
            </a:r>
          </a:p>
        </p:txBody>
      </p:sp>
      <p:sp>
        <p:nvSpPr>
          <p:cNvPr id="10" name="Shape 1852"/>
          <p:cNvSpPr/>
          <p:nvPr/>
        </p:nvSpPr>
        <p:spPr>
          <a:xfrm>
            <a:off x="8653490" y="2743314"/>
            <a:ext cx="585728" cy="585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578B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Rectangle 23"/>
          <p:cNvSpPr/>
          <p:nvPr/>
        </p:nvSpPr>
        <p:spPr bwMode="auto">
          <a:xfrm>
            <a:off x="9412470" y="3068691"/>
            <a:ext cx="132479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WORK REPORT</a:t>
            </a:r>
          </a:p>
        </p:txBody>
      </p:sp>
      <p:sp>
        <p:nvSpPr>
          <p:cNvPr id="12" name="TextBox 153"/>
          <p:cNvSpPr txBox="1"/>
          <p:nvPr/>
        </p:nvSpPr>
        <p:spPr>
          <a:xfrm>
            <a:off x="9412470" y="2743314"/>
            <a:ext cx="1655424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2000" b="1">
                <a:solidFill>
                  <a:schemeClr val="tx2"/>
                </a:solidFill>
                <a:cs typeface="+mn-ea"/>
              </a:defRPr>
            </a:lvl1pPr>
          </a:lstStyle>
          <a:p>
            <a:pPr algn="l"/>
            <a:r>
              <a:rPr lang="zh-CN" altLang="en-US">
                <a:solidFill>
                  <a:srgbClr val="545687"/>
                </a:solidFill>
                <a:sym typeface="+mn-lt"/>
              </a:rPr>
              <a:t>项目执行</a:t>
            </a:r>
          </a:p>
        </p:txBody>
      </p:sp>
      <p:sp>
        <p:nvSpPr>
          <p:cNvPr id="13" name="Shape 1852"/>
          <p:cNvSpPr/>
          <p:nvPr/>
        </p:nvSpPr>
        <p:spPr>
          <a:xfrm>
            <a:off x="5860848" y="3872085"/>
            <a:ext cx="585728" cy="585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578B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Rectangle 23"/>
          <p:cNvSpPr/>
          <p:nvPr/>
        </p:nvSpPr>
        <p:spPr bwMode="auto">
          <a:xfrm>
            <a:off x="6619828" y="4197462"/>
            <a:ext cx="132479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WORK REPORT</a:t>
            </a:r>
          </a:p>
        </p:txBody>
      </p:sp>
      <p:sp>
        <p:nvSpPr>
          <p:cNvPr id="15" name="TextBox 153"/>
          <p:cNvSpPr txBox="1"/>
          <p:nvPr/>
        </p:nvSpPr>
        <p:spPr>
          <a:xfrm>
            <a:off x="6619828" y="3872085"/>
            <a:ext cx="1655424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2000" b="1">
                <a:solidFill>
                  <a:schemeClr val="tx2"/>
                </a:solidFill>
                <a:cs typeface="+mn-ea"/>
              </a:defRPr>
            </a:lvl1pPr>
          </a:lstStyle>
          <a:p>
            <a:pPr algn="l"/>
            <a:r>
              <a:rPr lang="zh-CN" altLang="en-US">
                <a:solidFill>
                  <a:srgbClr val="545687"/>
                </a:solidFill>
                <a:sym typeface="+mn-lt"/>
              </a:rPr>
              <a:t>项目启动</a:t>
            </a:r>
          </a:p>
        </p:txBody>
      </p:sp>
      <p:sp>
        <p:nvSpPr>
          <p:cNvPr id="16" name="Shape 1852"/>
          <p:cNvSpPr/>
          <p:nvPr/>
        </p:nvSpPr>
        <p:spPr>
          <a:xfrm>
            <a:off x="8653490" y="3872085"/>
            <a:ext cx="585728" cy="585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578B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Rectangle 23"/>
          <p:cNvSpPr/>
          <p:nvPr/>
        </p:nvSpPr>
        <p:spPr bwMode="auto">
          <a:xfrm>
            <a:off x="9412470" y="4197462"/>
            <a:ext cx="132479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WORK REPORT</a:t>
            </a:r>
          </a:p>
        </p:txBody>
      </p:sp>
      <p:sp>
        <p:nvSpPr>
          <p:cNvPr id="18" name="TextBox 153"/>
          <p:cNvSpPr txBox="1"/>
          <p:nvPr/>
        </p:nvSpPr>
        <p:spPr>
          <a:xfrm>
            <a:off x="9412470" y="3872085"/>
            <a:ext cx="1655424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2000" b="1">
                <a:solidFill>
                  <a:schemeClr val="tx2"/>
                </a:solidFill>
                <a:cs typeface="+mn-ea"/>
              </a:defRPr>
            </a:lvl1pPr>
          </a:lstStyle>
          <a:p>
            <a:pPr algn="l"/>
            <a:r>
              <a:rPr lang="zh-CN" altLang="en-US">
                <a:solidFill>
                  <a:srgbClr val="545687"/>
                </a:solidFill>
                <a:sym typeface="+mn-lt"/>
              </a:rPr>
              <a:t>项目控制</a:t>
            </a:r>
          </a:p>
        </p:txBody>
      </p:sp>
      <p:sp>
        <p:nvSpPr>
          <p:cNvPr id="19" name="Shape 1852"/>
          <p:cNvSpPr/>
          <p:nvPr/>
        </p:nvSpPr>
        <p:spPr>
          <a:xfrm>
            <a:off x="5860848" y="5000856"/>
            <a:ext cx="585728" cy="585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578B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Rectangle 23"/>
          <p:cNvSpPr/>
          <p:nvPr/>
        </p:nvSpPr>
        <p:spPr bwMode="auto">
          <a:xfrm>
            <a:off x="6619828" y="5326233"/>
            <a:ext cx="132479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WORK REPORT</a:t>
            </a:r>
          </a:p>
        </p:txBody>
      </p:sp>
      <p:sp>
        <p:nvSpPr>
          <p:cNvPr id="21" name="TextBox 153"/>
          <p:cNvSpPr txBox="1"/>
          <p:nvPr/>
        </p:nvSpPr>
        <p:spPr>
          <a:xfrm>
            <a:off x="6619828" y="5000856"/>
            <a:ext cx="1655424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2000" b="1">
                <a:solidFill>
                  <a:schemeClr val="tx2"/>
                </a:solidFill>
                <a:cs typeface="+mn-ea"/>
              </a:defRPr>
            </a:lvl1pPr>
          </a:lstStyle>
          <a:p>
            <a:pPr algn="l"/>
            <a:r>
              <a:rPr lang="zh-CN" altLang="en-US">
                <a:solidFill>
                  <a:srgbClr val="545687"/>
                </a:solidFill>
                <a:sym typeface="+mn-lt"/>
              </a:rPr>
              <a:t>项目计划</a:t>
            </a:r>
          </a:p>
        </p:txBody>
      </p:sp>
      <p:sp>
        <p:nvSpPr>
          <p:cNvPr id="22" name="Shape 1852"/>
          <p:cNvSpPr/>
          <p:nvPr/>
        </p:nvSpPr>
        <p:spPr>
          <a:xfrm>
            <a:off x="8653490" y="5000856"/>
            <a:ext cx="585728" cy="585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578B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Rectangle 23"/>
          <p:cNvSpPr/>
          <p:nvPr/>
        </p:nvSpPr>
        <p:spPr bwMode="auto">
          <a:xfrm>
            <a:off x="9412470" y="5326233"/>
            <a:ext cx="1324793" cy="26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WORK REPORT</a:t>
            </a:r>
          </a:p>
        </p:txBody>
      </p:sp>
      <p:sp>
        <p:nvSpPr>
          <p:cNvPr id="24" name="TextBox 153"/>
          <p:cNvSpPr txBox="1"/>
          <p:nvPr/>
        </p:nvSpPr>
        <p:spPr>
          <a:xfrm>
            <a:off x="9412470" y="5000856"/>
            <a:ext cx="1655424" cy="3689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2000" b="1">
                <a:solidFill>
                  <a:schemeClr val="tx2"/>
                </a:solidFill>
                <a:cs typeface="+mn-ea"/>
              </a:defRPr>
            </a:lvl1pPr>
          </a:lstStyle>
          <a:p>
            <a:pPr algn="l"/>
            <a:r>
              <a:rPr lang="zh-CN" altLang="en-US">
                <a:solidFill>
                  <a:srgbClr val="545687"/>
                </a:solidFill>
                <a:sym typeface="+mn-lt"/>
              </a:rPr>
              <a:t>项目收尾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7" grpId="0" animBg="1"/>
      <p:bldP spid="8" grpId="0" autoUpdateAnimBg="0"/>
      <p:bldP spid="10" grpId="0" animBg="1"/>
      <p:bldP spid="11" grpId="0" autoUpdateAnimBg="0"/>
      <p:bldP spid="13" grpId="0" animBg="1"/>
      <p:bldP spid="14" grpId="0" autoUpdateAnimBg="0"/>
      <p:bldP spid="16" grpId="0" animBg="1"/>
      <p:bldP spid="17" grpId="0" autoUpdateAnimBg="0"/>
      <p:bldP spid="19" grpId="0" animBg="1"/>
      <p:bldP spid="20" grpId="0" autoUpdateAnimBg="0"/>
      <p:bldP spid="22" grpId="0" animBg="1"/>
      <p:bldP spid="2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16890" y="263525"/>
            <a:ext cx="770890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4400">
                <a:solidFill>
                  <a:srgbClr val="44457B"/>
                </a:solidFill>
                <a:sym typeface="+mn-ea"/>
              </a:rPr>
              <a:t>计划实际对比</a:t>
            </a:r>
          </a:p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44457B"/>
                </a:solidFill>
                <a:sym typeface="+mn-ea"/>
              </a:rPr>
              <a:t>1</a:t>
            </a:r>
            <a:r>
              <a:rPr lang="zh-CN" altLang="en-US" sz="3200">
                <a:solidFill>
                  <a:srgbClr val="44457B"/>
                </a:solidFill>
                <a:sym typeface="+mn-ea"/>
              </a:rPr>
              <a:t>、对比计划与进度的执行情况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1055" y="1998345"/>
            <a:ext cx="23431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时间截止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16</a:t>
            </a:r>
            <a:r>
              <a:rPr lang="zh-CN" altLang="en-US"/>
              <a:t>日，项目完成了</a:t>
            </a:r>
            <a:r>
              <a:rPr lang="en-US" altLang="zh-CN"/>
              <a:t>50%</a:t>
            </a:r>
          </a:p>
          <a:p>
            <a:endParaRPr lang="zh-CN" altLang="en-US"/>
          </a:p>
          <a:p>
            <a:r>
              <a:rPr lang="zh-CN" altLang="en-US"/>
              <a:t>项目执行了一个半月，与计划的</a:t>
            </a:r>
            <a:r>
              <a:rPr lang="en-US" altLang="zh-CN"/>
              <a:t>5</a:t>
            </a:r>
            <a:r>
              <a:rPr lang="zh-CN" altLang="en-US"/>
              <a:t>个月完成</a:t>
            </a:r>
            <a:r>
              <a:rPr lang="en-US" altLang="zh-CN"/>
              <a:t>100%</a:t>
            </a:r>
            <a:r>
              <a:rPr lang="zh-CN" altLang="en-US"/>
              <a:t>相比，实际项目的执行与计划几乎同步，项目应该可以在计划的时间内完成。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36EA99C-5DD3-99D7-79BF-FCCB7E6F1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273" y="1787522"/>
            <a:ext cx="8438528" cy="37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13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16890" y="254000"/>
            <a:ext cx="7708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44457B"/>
                </a:solidFill>
                <a:sym typeface="+mn-ea"/>
              </a:rPr>
              <a:t>2</a:t>
            </a:r>
            <a:r>
              <a:rPr lang="zh-CN" altLang="en-US" sz="3200">
                <a:solidFill>
                  <a:srgbClr val="44457B"/>
                </a:solidFill>
                <a:sym typeface="+mn-ea"/>
              </a:rPr>
              <a:t>、挣值报告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05B420-4206-A9E8-8621-A9F89F128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74" y="0"/>
            <a:ext cx="6189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03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16890" y="254000"/>
            <a:ext cx="7708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44457B"/>
                </a:solidFill>
                <a:sym typeface="+mn-ea"/>
              </a:rPr>
              <a:t>3</a:t>
            </a:r>
            <a:r>
              <a:rPr lang="zh-CN" altLang="en-US" sz="3200">
                <a:solidFill>
                  <a:srgbClr val="44457B"/>
                </a:solidFill>
                <a:sym typeface="+mn-ea"/>
              </a:rPr>
              <a:t>、延迟任务介绍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B231F9-476D-D727-3467-864739895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79" y="815381"/>
            <a:ext cx="8560461" cy="56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78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16890" y="254000"/>
            <a:ext cx="7708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44457B"/>
                </a:solidFill>
                <a:sym typeface="+mn-ea"/>
              </a:rPr>
              <a:t>4</a:t>
            </a:r>
            <a:r>
              <a:rPr lang="zh-CN" altLang="en-US" sz="3200">
                <a:solidFill>
                  <a:srgbClr val="44457B"/>
                </a:solidFill>
                <a:sym typeface="+mn-ea"/>
              </a:rPr>
              <a:t>、现金流量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288157-0246-BFC7-2BA2-E8E2B4A4F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82973"/>
            <a:ext cx="12192000" cy="57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39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1D11D-B5C3-74AA-BB23-D720B2CDE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9F73FC33-1CFF-1AF2-6C5C-E59A5646FD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3590587-577B-654C-D97A-8532C7DF4ED3}"/>
              </a:ext>
            </a:extLst>
          </p:cNvPr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245DB1-0805-41D1-31E4-A6AF959C171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6890" y="254000"/>
            <a:ext cx="770890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44457B"/>
                </a:solidFill>
                <a:cs typeface="Arial"/>
              </a:rPr>
              <a:t>5、关键任务报表</a:t>
            </a:r>
          </a:p>
        </p:txBody>
      </p:sp>
      <p:pic>
        <p:nvPicPr>
          <p:cNvPr id="11" name="图片 10" descr="表格&#10;&#10;已自动生成说明">
            <a:extLst>
              <a:ext uri="{FF2B5EF4-FFF2-40B4-BE49-F238E27FC236}">
                <a16:creationId xmlns:a16="http://schemas.microsoft.com/office/drawing/2014/main" id="{5B34F0DA-699C-CD9B-204B-F0E7E272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446" y="-97465"/>
            <a:ext cx="5089364" cy="49441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1F249E8-B2DE-2C22-3EAA-2D42B2AF4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900" y="4847671"/>
            <a:ext cx="5139293" cy="19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9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16890" y="263525"/>
            <a:ext cx="770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44457B"/>
                </a:solidFill>
                <a:sym typeface="+mn-ea"/>
              </a:rPr>
              <a:t>资源成本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5629B-5FDF-168C-818D-9061078F0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1193800"/>
            <a:ext cx="9952761" cy="26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45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3DC92-CBB7-206D-2937-C545AB4E3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5AB9264C-6731-0FBB-5E2F-780C9ABE3A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B275EE6-FDEA-FB39-CB59-A83E8ECB6A0C}"/>
              </a:ext>
            </a:extLst>
          </p:cNvPr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390084-4416-0C6D-5883-E74EF62D534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6890" y="263525"/>
            <a:ext cx="77089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44457B"/>
                </a:solidFill>
                <a:cs typeface="Arial"/>
              </a:rPr>
              <a:t>任务成本</a:t>
            </a:r>
          </a:p>
        </p:txBody>
      </p:sp>
      <p:pic>
        <p:nvPicPr>
          <p:cNvPr id="6" name="图片 5" descr="表格&#10;&#10;已自动生成说明">
            <a:extLst>
              <a:ext uri="{FF2B5EF4-FFF2-40B4-BE49-F238E27FC236}">
                <a16:creationId xmlns:a16="http://schemas.microsoft.com/office/drawing/2014/main" id="{3DC5A9F1-C898-9C30-C54F-C0F1C3D6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99" y="1559441"/>
            <a:ext cx="3556447" cy="3792280"/>
          </a:xfrm>
          <a:prstGeom prst="rect">
            <a:avLst/>
          </a:prstGeom>
        </p:spPr>
      </p:pic>
      <p:pic>
        <p:nvPicPr>
          <p:cNvPr id="7" name="图片 6" descr="表格&#10;&#10;已自动生成说明">
            <a:extLst>
              <a:ext uri="{FF2B5EF4-FFF2-40B4-BE49-F238E27FC236}">
                <a16:creationId xmlns:a16="http://schemas.microsoft.com/office/drawing/2014/main" id="{DEC09657-BC06-1009-6C2F-C18079EF9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401" y="779721"/>
            <a:ext cx="4224873" cy="4572001"/>
          </a:xfrm>
          <a:prstGeom prst="rect">
            <a:avLst/>
          </a:prstGeom>
        </p:spPr>
      </p:pic>
      <p:pic>
        <p:nvPicPr>
          <p:cNvPr id="8" name="图片 7" descr="表格&#10;&#10;已自动生成说明">
            <a:extLst>
              <a:ext uri="{FF2B5EF4-FFF2-40B4-BE49-F238E27FC236}">
                <a16:creationId xmlns:a16="http://schemas.microsoft.com/office/drawing/2014/main" id="{E67C2283-AB13-B34F-A27A-CAA057467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6198" y="1950077"/>
            <a:ext cx="4394792" cy="330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45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11125" y="81280"/>
            <a:ext cx="721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需求分析的任务推迟七天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2275" y="1136015"/>
            <a:ext cx="459740" cy="45948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275" y="2139950"/>
            <a:ext cx="740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推</a:t>
            </a:r>
          </a:p>
          <a:p>
            <a:r>
              <a:rPr lang="zh-CN" altLang="en-US"/>
              <a:t>迟</a:t>
            </a:r>
          </a:p>
          <a:p>
            <a:r>
              <a:rPr lang="zh-CN" altLang="en-US"/>
              <a:t>前</a:t>
            </a:r>
          </a:p>
          <a:p>
            <a:r>
              <a:rPr lang="zh-CN" altLang="en-US"/>
              <a:t>：</a:t>
            </a: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169025" y="2139950"/>
            <a:ext cx="740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推</a:t>
            </a:r>
          </a:p>
          <a:p>
            <a:r>
              <a:rPr lang="zh-CN" altLang="en-US"/>
              <a:t>迟</a:t>
            </a:r>
          </a:p>
          <a:p>
            <a:r>
              <a:rPr lang="zh-CN" altLang="en-US"/>
              <a:t>后</a:t>
            </a:r>
          </a:p>
          <a:p>
            <a:r>
              <a:rPr lang="zh-CN" altLang="en-US"/>
              <a:t>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159DA8-0848-8FC3-DD8F-C8737E3B3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882" y="358140"/>
            <a:ext cx="4047138" cy="64693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AAB9227-C7BE-C3E4-E509-3A66927BD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225" y="246382"/>
            <a:ext cx="3534199" cy="65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98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9495692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zh-CN" altLang="en-US" b="1" i="0">
                <a:solidFill>
                  <a:srgbClr val="374151"/>
                </a:solidFill>
                <a:effectLst/>
                <a:latin typeface="Söhne"/>
              </a:rPr>
              <a:t>项目范围不明确：</a:t>
            </a:r>
            <a:endParaRPr lang="zh-CN" alt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>
                <a:solidFill>
                  <a:srgbClr val="374151"/>
                </a:solidFill>
                <a:effectLst/>
                <a:latin typeface="Söhne"/>
              </a:rPr>
              <a:t>问题：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 在项目开始时我们对项目的具体目标和交付物理解不清。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>
                <a:solidFill>
                  <a:srgbClr val="374151"/>
                </a:solidFill>
                <a:effectLst/>
                <a:latin typeface="Söhne"/>
              </a:rPr>
              <a:t>解决方案：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 项目组成员进行详细的讨论，确保对项目的范围有清晰的认识。编写项目提案或项目计划，明确定义项目的目标、任务和可交付成果。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>
                <a:solidFill>
                  <a:srgbClr val="374151"/>
                </a:solidFill>
                <a:effectLst/>
                <a:latin typeface="Söhne"/>
              </a:rPr>
              <a:t>时间管理困难：</a:t>
            </a:r>
            <a:endParaRPr lang="zh-CN" alt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>
                <a:solidFill>
                  <a:srgbClr val="374151"/>
                </a:solidFill>
                <a:effectLst/>
                <a:latin typeface="Söhne"/>
              </a:rPr>
              <a:t>问题：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 这个学期大家的课都很多，时间有限的压力大。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>
                <a:solidFill>
                  <a:srgbClr val="374151"/>
                </a:solidFill>
                <a:effectLst/>
                <a:latin typeface="Söhne"/>
              </a:rPr>
              <a:t>解决方案：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 制定详细的项目时间计划，包括明确的里程碑和截止日期。</a:t>
            </a:r>
            <a:endParaRPr lang="en-US" altLang="zh-CN" sz="2400" b="0" i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>
                <a:solidFill>
                  <a:srgbClr val="374151"/>
                </a:solidFill>
                <a:effectLst/>
                <a:latin typeface="Söhne"/>
              </a:rPr>
              <a:t>软件使用不熟练：</a:t>
            </a:r>
            <a:endParaRPr lang="zh-CN" altLang="en-US" b="0" i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>
                <a:solidFill>
                  <a:srgbClr val="374151"/>
                </a:solidFill>
                <a:effectLst/>
                <a:latin typeface="Söhne"/>
              </a:rPr>
              <a:t>问题：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>
                <a:solidFill>
                  <a:srgbClr val="374151"/>
                </a:solidFill>
                <a:effectLst/>
                <a:latin typeface="Söhne"/>
              </a:rPr>
              <a:t>Microsoft project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虽然看起来和别的</a:t>
            </a:r>
            <a:r>
              <a:rPr lang="en-US" altLang="zh-CN" b="0" i="0">
                <a:solidFill>
                  <a:srgbClr val="374151"/>
                </a:solidFill>
                <a:effectLst/>
                <a:latin typeface="Söhne"/>
              </a:rPr>
              <a:t>office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软件差不多，但是这个软件的还是非常专业，上手难度还是比较大的。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>
                <a:solidFill>
                  <a:srgbClr val="374151"/>
                </a:solidFill>
                <a:effectLst/>
                <a:latin typeface="Söhne"/>
              </a:rPr>
              <a:t>解决方案：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 我们看了视频教程，微软的官方文档还有老师发的电子书，通过多种方式解决困难。办法总比困难多！</a:t>
            </a:r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16890" y="263525"/>
            <a:ext cx="770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44457B"/>
                </a:solidFill>
                <a:sym typeface="+mn-ea"/>
              </a:rPr>
              <a:t>项目出现的问题</a:t>
            </a:r>
          </a:p>
        </p:txBody>
      </p:sp>
    </p:spTree>
    <p:extLst>
      <p:ext uri="{BB962C8B-B14F-4D97-AF65-F5344CB8AC3E}">
        <p14:creationId xmlns:p14="http://schemas.microsoft.com/office/powerpoint/2010/main" val="1077578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50276" y="1111825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16890" y="263525"/>
            <a:ext cx="770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44457B"/>
                </a:solidFill>
                <a:sym typeface="+mn-ea"/>
              </a:rPr>
              <a:t>团队成员工作感受分享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51D14-9F72-8C29-E4E3-8488CCFBB83B}"/>
              </a:ext>
            </a:extLst>
          </p:cNvPr>
          <p:cNvSpPr txBox="1"/>
          <p:nvPr/>
        </p:nvSpPr>
        <p:spPr>
          <a:xfrm>
            <a:off x="488416" y="783988"/>
            <a:ext cx="9882554" cy="569386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zh-CN" altLang="en-US" sz="2800"/>
              <a:t>成员叶嘉宁的分享：</a:t>
            </a:r>
            <a:endParaRPr lang="en-US" altLang="zh-CN" b="0" i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sz="1400" b="0" i="0">
                <a:solidFill>
                  <a:srgbClr val="374151"/>
                </a:solidFill>
                <a:effectLst/>
                <a:latin typeface="Söhne"/>
              </a:rPr>
              <a:t>在这段时间的项目中，我不禁被团队的团结和共同努力所打动。这是一个充满着梦想和汗水的旅程，我想和大家分享一下我在这个团队中的心情。</a:t>
            </a:r>
            <a:endParaRPr lang="en-US" altLang="zh-CN" b="0" i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sz="1400" b="0" i="0">
                <a:solidFill>
                  <a:srgbClr val="374151"/>
                </a:solidFill>
                <a:effectLst/>
                <a:latin typeface="Söhne"/>
              </a:rPr>
              <a:t>我深深感受到了团队成员之间的温暖和支持。在每个人身上，我都看到了对项目的无私奉献和对团队的深厚情感。这让整个项目变得更有温度，更有人情味。在项目的起伏中，我看到了每个团队成员都在勇敢地面对挑战。这种共同努力、共同奋斗的精神让我深受鼓舞。即便面对困难，我们也能够携手同行，共同迎接未知的明天。</a:t>
            </a:r>
          </a:p>
          <a:p>
            <a:pPr algn="l"/>
            <a:r>
              <a:rPr lang="zh-CN" altLang="en-US" sz="1400" b="0" i="0">
                <a:solidFill>
                  <a:srgbClr val="374151"/>
                </a:solidFill>
                <a:effectLst/>
                <a:latin typeface="Söhne"/>
              </a:rPr>
              <a:t>团队成员之间的默契和合作更是让我感到由衷的愉悦。在项目的推进中，每个人都能够发挥自己的优势，互相补充，形成一种无声的默契，这是我们最宝贵的财富。</a:t>
            </a:r>
          </a:p>
          <a:p>
            <a:pPr algn="l"/>
            <a:r>
              <a:rPr lang="zh-CN" altLang="en-US" sz="1400" b="0" i="0">
                <a:solidFill>
                  <a:srgbClr val="374151"/>
                </a:solidFill>
                <a:effectLst/>
                <a:latin typeface="Söhne"/>
              </a:rPr>
              <a:t>我感谢团队中的每一位成员，你们的热情、理解和支持，使得整个项目充满了生机。希望我们能够一直保持这样的合作，一起创造更多的奇迹。</a:t>
            </a:r>
          </a:p>
          <a:p>
            <a:pPr algn="l"/>
            <a:r>
              <a:rPr lang="zh-CN" altLang="en-US" sz="2800">
                <a:solidFill>
                  <a:srgbClr val="000000"/>
                </a:solidFill>
                <a:ea typeface="+mn-lt"/>
                <a:cs typeface="+mn-lt"/>
              </a:rPr>
              <a:t>成员</a:t>
            </a:r>
            <a:r>
              <a:rPr lang="zh-CN" altLang="en-US" sz="2800">
                <a:cs typeface="Arial"/>
              </a:rPr>
              <a:t>施宇杰</a:t>
            </a:r>
            <a:r>
              <a:rPr lang="zh-CN" sz="2800">
                <a:cs typeface="Arial"/>
              </a:rPr>
              <a:t>的分享：</a:t>
            </a:r>
            <a:endParaRPr lang="en-US" altLang="zh-CN" sz="2800">
              <a:cs typeface="Arial"/>
            </a:endParaRPr>
          </a:p>
          <a:p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我要感谢团队中的每一位成员。正是因为你们的支持和合作，我才能够克服各种困难，取得项目的成功。每个人都发挥了自己的专业能力和才华，相互补充，形成了一个高效而协调的团队。我们一起攻克了一个个难题，克服了各种挑战，这不仅展现了我们的团队精神，也让我深刻体会到了团队的力量。</a:t>
            </a:r>
          </a:p>
          <a:p>
            <a:r>
              <a:rPr lang="zh-CN" sz="2800">
                <a:solidFill>
                  <a:srgbClr val="000000"/>
                </a:solidFill>
                <a:cs typeface="Arial"/>
              </a:rPr>
              <a:t>成员陈罗</a:t>
            </a:r>
            <a:r>
              <a:rPr lang="zh-CN" altLang="en-US" sz="2800">
                <a:solidFill>
                  <a:srgbClr val="000000"/>
                </a:solidFill>
                <a:cs typeface="Arial"/>
              </a:rPr>
              <a:t>星</a:t>
            </a:r>
            <a:r>
              <a:rPr lang="zh-CN" sz="2800">
                <a:solidFill>
                  <a:srgbClr val="000000"/>
                </a:solidFill>
                <a:cs typeface="Arial"/>
              </a:rPr>
              <a:t>的分享：</a:t>
            </a:r>
            <a:endParaRPr lang="zh-CN" altLang="en-US" sz="2800">
              <a:solidFill>
                <a:srgbClr val="000000"/>
              </a:solidFill>
              <a:cs typeface="Arial"/>
            </a:endParaRPr>
          </a:p>
          <a:p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在这段时间的项目中，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我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不禁被项目和项目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团队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带来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的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高效率风格所打动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。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这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是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一个高效而不乏人情味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的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团队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，我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想分享一下我在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项目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中参与合作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的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心情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。</a:t>
            </a:r>
            <a:endParaRPr lang="zh-CN" altLang="en-US">
              <a:ea typeface="+mn-lt"/>
              <a:cs typeface="+mn-lt"/>
            </a:endParaRPr>
          </a:p>
          <a:p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我深深感觉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了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项目团队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的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积极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和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工作热情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，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所有成员都十分快速的在获得新任务时完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成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它。而后会聚集在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一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起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高效的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讨论，得出改进方案迅速付诸实施。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团队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氛围带动着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我们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每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一个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人，即使面对困难，我们依旧热情高涨，确信团队一定能客服这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个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问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题，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迎接项目带来的未知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挑战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。</a:t>
            </a:r>
            <a:endParaRPr lang="zh-CN" altLang="en-US"/>
          </a:p>
          <a:p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团队是相当默契的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，这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使得我深受鼓舞，成员大多时候都能将自己的任务完成的十分优秀，在面对问题时也能团结一致帮助他人，并没有什么拖延藏私。</a:t>
            </a:r>
            <a:endParaRPr lang="zh-CN" altLang="en-US"/>
          </a:p>
          <a:p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我感谢团队中的所有人和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我们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组成的热情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的团队，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正因为全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体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成员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的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携手拼搏，我们才能让项目完善而焕发生机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19057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830" y="2452777"/>
            <a:ext cx="4809239" cy="2969705"/>
          </a:xfrm>
          <a:custGeom>
            <a:avLst/>
            <a:gdLst>
              <a:gd name="connsiteX0" fmla="*/ 2108472 w 7620000"/>
              <a:gd name="connsiteY0" fmla="*/ 0 h 4705350"/>
              <a:gd name="connsiteX1" fmla="*/ 6211420 w 7620000"/>
              <a:gd name="connsiteY1" fmla="*/ 0 h 4705350"/>
              <a:gd name="connsiteX2" fmla="*/ 6239693 w 7620000"/>
              <a:gd name="connsiteY2" fmla="*/ 91530 h 4705350"/>
              <a:gd name="connsiteX3" fmla="*/ 6509133 w 7620000"/>
              <a:gd name="connsiteY3" fmla="*/ 520317 h 4705350"/>
              <a:gd name="connsiteX4" fmla="*/ 7507537 w 7620000"/>
              <a:gd name="connsiteY4" fmla="*/ 952116 h 4705350"/>
              <a:gd name="connsiteX5" fmla="*/ 7620000 w 7620000"/>
              <a:gd name="connsiteY5" fmla="*/ 973848 h 4705350"/>
              <a:gd name="connsiteX6" fmla="*/ 7620000 w 7620000"/>
              <a:gd name="connsiteY6" fmla="*/ 3015460 h 4705350"/>
              <a:gd name="connsiteX7" fmla="*/ 7615736 w 7620000"/>
              <a:gd name="connsiteY7" fmla="*/ 3020210 h 4705350"/>
              <a:gd name="connsiteX8" fmla="*/ 7357431 w 7620000"/>
              <a:gd name="connsiteY8" fmla="*/ 3351652 h 4705350"/>
              <a:gd name="connsiteX9" fmla="*/ 7170145 w 7620000"/>
              <a:gd name="connsiteY9" fmla="*/ 3946563 h 4705350"/>
              <a:gd name="connsiteX10" fmla="*/ 6960824 w 7620000"/>
              <a:gd name="connsiteY10" fmla="*/ 4376221 h 4705350"/>
              <a:gd name="connsiteX11" fmla="*/ 5859137 w 7620000"/>
              <a:gd name="connsiteY11" fmla="*/ 4387238 h 4705350"/>
              <a:gd name="connsiteX12" fmla="*/ 5682975 w 7620000"/>
              <a:gd name="connsiteY12" fmla="*/ 4635957 h 4705350"/>
              <a:gd name="connsiteX13" fmla="*/ 5664780 w 7620000"/>
              <a:gd name="connsiteY13" fmla="*/ 4705350 h 4705350"/>
              <a:gd name="connsiteX14" fmla="*/ 2243665 w 7620000"/>
              <a:gd name="connsiteY14" fmla="*/ 4705350 h 4705350"/>
              <a:gd name="connsiteX15" fmla="*/ 2146454 w 7620000"/>
              <a:gd name="connsiteY15" fmla="*/ 4635117 h 4705350"/>
              <a:gd name="connsiteX16" fmla="*/ 1595611 w 7620000"/>
              <a:gd name="connsiteY16" fmla="*/ 4343170 h 4705350"/>
              <a:gd name="connsiteX17" fmla="*/ 394771 w 7620000"/>
              <a:gd name="connsiteY17" fmla="*/ 4210968 h 4705350"/>
              <a:gd name="connsiteX18" fmla="*/ 152400 w 7620000"/>
              <a:gd name="connsiteY18" fmla="*/ 3483855 h 4705350"/>
              <a:gd name="connsiteX19" fmla="*/ 19854 w 7620000"/>
              <a:gd name="connsiteY19" fmla="*/ 2662818 h 4705350"/>
              <a:gd name="connsiteX20" fmla="*/ 0 w 7620000"/>
              <a:gd name="connsiteY20" fmla="*/ 2643366 h 4705350"/>
              <a:gd name="connsiteX21" fmla="*/ 0 w 7620000"/>
              <a:gd name="connsiteY21" fmla="*/ 1672747 h 4705350"/>
              <a:gd name="connsiteX22" fmla="*/ 104105 w 7620000"/>
              <a:gd name="connsiteY22" fmla="*/ 1629697 h 4705350"/>
              <a:gd name="connsiteX23" fmla="*/ 438839 w 7620000"/>
              <a:gd name="connsiteY23" fmla="*/ 1467768 h 4705350"/>
              <a:gd name="connsiteX24" fmla="*/ 1210019 w 7620000"/>
              <a:gd name="connsiteY24" fmla="*/ 949975 h 4705350"/>
              <a:gd name="connsiteX25" fmla="*/ 2097781 w 7620000"/>
              <a:gd name="connsiteY25" fmla="*/ 2727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20000" h="4705350">
                <a:moveTo>
                  <a:pt x="2108472" y="0"/>
                </a:moveTo>
                <a:lnTo>
                  <a:pt x="6211420" y="0"/>
                </a:lnTo>
                <a:lnTo>
                  <a:pt x="6239693" y="91530"/>
                </a:lnTo>
                <a:cubicBezTo>
                  <a:pt x="6301878" y="260474"/>
                  <a:pt x="6392079" y="418411"/>
                  <a:pt x="6509133" y="520317"/>
                </a:cubicBezTo>
                <a:cubicBezTo>
                  <a:pt x="6704224" y="690161"/>
                  <a:pt x="7137439" y="865025"/>
                  <a:pt x="7507537" y="952116"/>
                </a:cubicBezTo>
                <a:lnTo>
                  <a:pt x="7620000" y="973848"/>
                </a:lnTo>
                <a:lnTo>
                  <a:pt x="7620000" y="3015460"/>
                </a:lnTo>
                <a:lnTo>
                  <a:pt x="7615736" y="3020210"/>
                </a:lnTo>
                <a:cubicBezTo>
                  <a:pt x="7510462" y="3145861"/>
                  <a:pt x="7414581" y="3281420"/>
                  <a:pt x="7357431" y="3351652"/>
                </a:cubicBezTo>
                <a:cubicBezTo>
                  <a:pt x="7205031" y="3538939"/>
                  <a:pt x="7236246" y="3775802"/>
                  <a:pt x="7170145" y="3946563"/>
                </a:cubicBezTo>
                <a:cubicBezTo>
                  <a:pt x="7104044" y="4117325"/>
                  <a:pt x="7179325" y="4302775"/>
                  <a:pt x="6960824" y="4376221"/>
                </a:cubicBezTo>
                <a:cubicBezTo>
                  <a:pt x="6742323" y="4449667"/>
                  <a:pt x="6053768" y="4262380"/>
                  <a:pt x="5859137" y="4387238"/>
                </a:cubicBezTo>
                <a:cubicBezTo>
                  <a:pt x="5786151" y="4434060"/>
                  <a:pt x="5721427" y="4528392"/>
                  <a:pt x="5682975" y="4635957"/>
                </a:cubicBezTo>
                <a:lnTo>
                  <a:pt x="5664780" y="4705350"/>
                </a:lnTo>
                <a:lnTo>
                  <a:pt x="2243665" y="4705350"/>
                </a:lnTo>
                <a:lnTo>
                  <a:pt x="2146454" y="4635117"/>
                </a:lnTo>
                <a:cubicBezTo>
                  <a:pt x="1973856" y="4517145"/>
                  <a:pt x="1773716" y="4406517"/>
                  <a:pt x="1595611" y="4343170"/>
                </a:cubicBezTo>
                <a:cubicBezTo>
                  <a:pt x="1239398" y="4216476"/>
                  <a:pt x="635306" y="4354187"/>
                  <a:pt x="394771" y="4210968"/>
                </a:cubicBezTo>
                <a:cubicBezTo>
                  <a:pt x="154236" y="4067749"/>
                  <a:pt x="222174" y="3746424"/>
                  <a:pt x="152400" y="3483855"/>
                </a:cubicBezTo>
                <a:cubicBezTo>
                  <a:pt x="91349" y="3254107"/>
                  <a:pt x="106210" y="2781156"/>
                  <a:pt x="19854" y="2662818"/>
                </a:cubicBezTo>
                <a:lnTo>
                  <a:pt x="0" y="2643366"/>
                </a:lnTo>
                <a:lnTo>
                  <a:pt x="0" y="1672747"/>
                </a:lnTo>
                <a:lnTo>
                  <a:pt x="104105" y="1629697"/>
                </a:lnTo>
                <a:cubicBezTo>
                  <a:pt x="220912" y="1576043"/>
                  <a:pt x="337622" y="1509770"/>
                  <a:pt x="438839" y="1467768"/>
                </a:cubicBezTo>
                <a:cubicBezTo>
                  <a:pt x="708752" y="1355763"/>
                  <a:pt x="927253" y="1210707"/>
                  <a:pt x="1210019" y="949975"/>
                </a:cubicBezTo>
                <a:cubicBezTo>
                  <a:pt x="1457440" y="721835"/>
                  <a:pt x="1955092" y="330621"/>
                  <a:pt x="2097781" y="27270"/>
                </a:cubicBezTo>
                <a:close/>
              </a:path>
            </a:pathLst>
          </a:custGeom>
        </p:spPr>
      </p:pic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5935980" y="2226310"/>
            <a:ext cx="3186430" cy="90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3765">
              <a:spcBef>
                <a:spcPct val="20000"/>
              </a:spcBef>
            </a:pPr>
            <a:r>
              <a:rPr lang="zh-CN" altLang="en-US" sz="5865" b="1" cap="all">
                <a:solidFill>
                  <a:srgbClr val="44457B"/>
                </a:solidFill>
                <a:effectLst>
                  <a:outerShdw dist="63500" dir="3000000" algn="t" rotWithShape="0">
                    <a:prstClr val="black">
                      <a:alpha val="13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第一部分</a:t>
            </a:r>
          </a:p>
        </p:txBody>
      </p:sp>
      <p:sp>
        <p:nvSpPr>
          <p:cNvPr id="33" name="矩形 32"/>
          <p:cNvSpPr/>
          <p:nvPr/>
        </p:nvSpPr>
        <p:spPr>
          <a:xfrm>
            <a:off x="6040120" y="3199765"/>
            <a:ext cx="1638935" cy="2292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dist" defTabSz="913765">
              <a:defRPr/>
            </a:pPr>
            <a:r>
              <a:rPr lang="en-US" altLang="zh-CN" sz="1200">
                <a:solidFill>
                  <a:srgbClr val="44457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 one</a:t>
            </a:r>
          </a:p>
        </p:txBody>
      </p:sp>
      <p:sp>
        <p:nvSpPr>
          <p:cNvPr id="9" name="TextBox 153"/>
          <p:cNvSpPr txBox="1"/>
          <p:nvPr/>
        </p:nvSpPr>
        <p:spPr>
          <a:xfrm>
            <a:off x="5946775" y="3716655"/>
            <a:ext cx="3175635" cy="106489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2000" b="1">
                <a:solidFill>
                  <a:schemeClr val="tx2"/>
                </a:solidFill>
                <a:cs typeface="+mn-ea"/>
              </a:defRPr>
            </a:lvl1pPr>
          </a:lstStyle>
          <a:p>
            <a:pPr algn="l"/>
            <a:r>
              <a:rPr lang="zh-CN" altLang="en-US" sz="4800">
                <a:solidFill>
                  <a:srgbClr val="545687"/>
                </a:solidFill>
                <a:sym typeface="+mn-lt"/>
              </a:rPr>
              <a:t>项目简介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6029960" y="4691380"/>
            <a:ext cx="1638935" cy="2292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dist" defTabSz="913765">
              <a:defRPr/>
            </a:pPr>
            <a:r>
              <a:rPr lang="en-US" altLang="zh-CN" sz="1200">
                <a:solidFill>
                  <a:srgbClr val="44457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brief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81D28-B088-8CDC-0FF8-AA4F09C5E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9307EA1B-5C15-900D-86A9-4A72D33A1F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F09C163-34BE-C5F2-167B-6F70F7E07F03}"/>
              </a:ext>
            </a:extLst>
          </p:cNvPr>
          <p:cNvSpPr/>
          <p:nvPr/>
        </p:nvSpPr>
        <p:spPr>
          <a:xfrm>
            <a:off x="750276" y="1111825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49C603-6C5A-0E16-292C-1AEF7BF1625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6890" y="263525"/>
            <a:ext cx="770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44457B"/>
                </a:solidFill>
                <a:sym typeface="+mn-ea"/>
              </a:rPr>
              <a:t>团队成员工作感受分享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79286-47B0-019E-96A9-E20B9CD7F98B}"/>
              </a:ext>
            </a:extLst>
          </p:cNvPr>
          <p:cNvSpPr txBox="1"/>
          <p:nvPr/>
        </p:nvSpPr>
        <p:spPr>
          <a:xfrm>
            <a:off x="514997" y="792849"/>
            <a:ext cx="9882554" cy="31085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zh-CN" altLang="en-US" sz="2800"/>
              <a:t>成员雷璟锟 的分享：</a:t>
            </a:r>
            <a:endParaRPr lang="en-US" altLang="zh-CN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在这段时间的项目中，我不禁被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项目和项目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团队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带来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的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高效率风格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所打动。这是一个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高效而不乏人情味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的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团队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，我想分享一下我在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项目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中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参与合作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的心情。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 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我深深感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觉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了项目团队的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积极和工作热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情，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所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有成员都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十分快速的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在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获得新任务时完成它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。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而后会聚集在一起高效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的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讨论，得出改进方案迅速付诸实施。团队氛围带动着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我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们每一个人，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即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使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面对困难，我们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依旧热情高涨，确信团队一定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能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客服这个问题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，迎接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项目带来的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未知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挑战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。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 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团队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是相当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默契的，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这使得我深受鼓舞，成员大多时候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都能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将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自己的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任务完成的十分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优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秀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，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在面对问题时也能团结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一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致帮助他人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，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并没有什么拖延藏私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。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 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我感谢团队中的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所有人和我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们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组成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的热情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的团队，正因为全体成员的携手拼搏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，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我们才能让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项目</a:t>
            </a:r>
            <a:r>
              <a:rPr lang="zh-CN" sz="1400">
                <a:solidFill>
                  <a:srgbClr val="374151"/>
                </a:solidFill>
                <a:latin typeface="Microsoft YaHei"/>
              </a:rPr>
              <a:t>完善而焕发</a:t>
            </a:r>
            <a:r>
              <a:rPr lang="zh-CN" sz="1400" b="0" i="0">
                <a:solidFill>
                  <a:srgbClr val="374151"/>
                </a:solidFill>
                <a:effectLst/>
                <a:latin typeface="Microsoft YaHei"/>
              </a:rPr>
              <a:t>生机</a:t>
            </a:r>
            <a:endParaRPr lang="zh-CN">
              <a:latin typeface="Microsoft YaHei"/>
            </a:endParaRPr>
          </a:p>
          <a:p>
            <a:endParaRPr lang="zh-CN" sz="1400" dirty="0">
              <a:solidFill>
                <a:srgbClr val="374151"/>
              </a:solidFill>
              <a:latin typeface="Microsoft YaHei"/>
              <a:ea typeface="Microsoft YaHei"/>
              <a:cs typeface="+mn-lt"/>
            </a:endParaRPr>
          </a:p>
          <a:p>
            <a:pPr algn="l"/>
            <a:r>
              <a:rPr lang="zh-CN" altLang="en-US" sz="2800">
                <a:solidFill>
                  <a:srgbClr val="000000"/>
                </a:solidFill>
                <a:ea typeface="+mn-lt"/>
                <a:cs typeface="+mn-lt"/>
              </a:rPr>
              <a:t>成员</a:t>
            </a:r>
            <a:r>
              <a:rPr lang="zh-CN" altLang="en-US" sz="2800">
                <a:cs typeface="Arial"/>
              </a:rPr>
              <a:t>俞家宝</a:t>
            </a:r>
            <a:r>
              <a:rPr lang="zh-CN" sz="2800">
                <a:cs typeface="Arial"/>
              </a:rPr>
              <a:t>的分享：</a:t>
            </a:r>
            <a:endParaRPr lang="en-US" altLang="zh-CN" sz="2800">
              <a:cs typeface="Arial"/>
            </a:endParaRPr>
          </a:p>
          <a:p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在项目管理实验的项目合作中，我有幸结识了许多同学，团队中的每个人都尽心尽力，做好自己的工作。项目经理统筹规划，合理分配，队员们互相交流，积极配合。在这几个月的合作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中，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我收获了获得知识的喜悦，收获了项目管理的技能与经验 感谢老师的</a:t>
            </a:r>
            <a:r>
              <a:rPr lang="zh-CN" altLang="en-US" sz="1400">
                <a:solidFill>
                  <a:srgbClr val="374151"/>
                </a:solidFill>
                <a:ea typeface="+mn-lt"/>
                <a:cs typeface="+mn-lt"/>
              </a:rPr>
              <a:t>悉心教导与队</a:t>
            </a:r>
            <a:r>
              <a:rPr lang="zh-CN" sz="1400">
                <a:solidFill>
                  <a:srgbClr val="374151"/>
                </a:solidFill>
                <a:ea typeface="+mn-lt"/>
                <a:cs typeface="+mn-lt"/>
              </a:rPr>
              <a:t>员们的互帮互助，没有他们，就没有今天这个项目丰收的硕果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48460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0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50276" y="1111825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16890" y="263525"/>
            <a:ext cx="770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44457B"/>
                </a:solidFill>
                <a:sym typeface="+mn-ea"/>
              </a:rPr>
              <a:t>项目经理总结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51D14-9F72-8C29-E4E3-8488CCFBB83B}"/>
              </a:ext>
            </a:extLst>
          </p:cNvPr>
          <p:cNvSpPr txBox="1"/>
          <p:nvPr/>
        </p:nvSpPr>
        <p:spPr>
          <a:xfrm>
            <a:off x="621323" y="1111825"/>
            <a:ext cx="98825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在这个</a:t>
            </a:r>
            <a:r>
              <a:rPr lang="en-US" altLang="zh-CN" b="0" i="0">
                <a:solidFill>
                  <a:srgbClr val="374151"/>
                </a:solidFill>
                <a:effectLst/>
                <a:latin typeface="Söhne"/>
              </a:rPr>
              <a:t>Master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宠物网店项目的旅程中，我深刻地感受到了团队的凝聚力和成员们的无私奉献，大家都在紧张的学习任务中十分出色的合作完成了任务。这是一个充满热情、挑战和成长的过程，我想与大家分享一些我深刻的感受。</a:t>
            </a:r>
          </a:p>
          <a:p>
            <a:pPr algn="l"/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团队成员们在项目中展现出的积极态度令我备感振奋。每个人都热情洋溢，努力推动项目向前发展。在我们共同努力的过程中，我看到了团队成员们的勇气面对挑战。项目并非一帆风顺，但每个团队成员都敢于面对问题，我们共同以严谨的态度节约遇到的问题。</a:t>
            </a:r>
          </a:p>
          <a:p>
            <a:pPr algn="l"/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我感受到了团队成员们之间默契的默契和深厚的合作精神。在各自展现的专业素养和互相的支持之间，我们创造了一种独特的协同氛围。这不仅是工作上的合作，更是一种深厚的友谊和信任。</a:t>
            </a:r>
          </a:p>
          <a:p>
            <a:pPr algn="l"/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每个人在项目中的贡献都如同一颗颗星星，共同照亮了前行的道路。团队成员的热情、奉献和智慧汇聚成了项目的成功之光。</a:t>
            </a:r>
          </a:p>
          <a:p>
            <a:pPr algn="l"/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可惜这个项目也就到此为止了，很期待与团队成员的再次合作。人生有梦，各自精彩。</a:t>
            </a:r>
          </a:p>
        </p:txBody>
      </p:sp>
    </p:spTree>
    <p:extLst>
      <p:ext uri="{BB962C8B-B14F-4D97-AF65-F5344CB8AC3E}">
        <p14:creationId xmlns:p14="http://schemas.microsoft.com/office/powerpoint/2010/main" val="2597647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0       _5"/>
          <p:cNvSpPr/>
          <p:nvPr/>
        </p:nvSpPr>
        <p:spPr>
          <a:xfrm>
            <a:off x="1008501" y="1791449"/>
            <a:ext cx="3998059" cy="3998059"/>
          </a:xfrm>
          <a:prstGeom prst="diamond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5" name="0     _6"/>
          <p:cNvSpPr/>
          <p:nvPr/>
        </p:nvSpPr>
        <p:spPr>
          <a:xfrm>
            <a:off x="791367" y="2443791"/>
            <a:ext cx="850712" cy="850712"/>
          </a:xfrm>
          <a:prstGeom prst="diamond">
            <a:avLst/>
          </a:prstGeom>
          <a:solidFill>
            <a:srgbClr val="545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6" name="0        _7"/>
          <p:cNvSpPr>
            <a:spLocks noEditPoints="1"/>
          </p:cNvSpPr>
          <p:nvPr/>
        </p:nvSpPr>
        <p:spPr bwMode="auto">
          <a:xfrm>
            <a:off x="1068022" y="2728749"/>
            <a:ext cx="297403" cy="280795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7" name="0      _10"/>
          <p:cNvSpPr/>
          <p:nvPr/>
        </p:nvSpPr>
        <p:spPr>
          <a:xfrm>
            <a:off x="4496959" y="2584188"/>
            <a:ext cx="850712" cy="850712"/>
          </a:xfrm>
          <a:prstGeom prst="diamond">
            <a:avLst/>
          </a:prstGeom>
          <a:solidFill>
            <a:srgbClr val="545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8" name="0     _11"/>
          <p:cNvSpPr>
            <a:spLocks noEditPoints="1"/>
          </p:cNvSpPr>
          <p:nvPr/>
        </p:nvSpPr>
        <p:spPr bwMode="auto">
          <a:xfrm>
            <a:off x="4776078" y="2862620"/>
            <a:ext cx="292475" cy="293848"/>
          </a:xfrm>
          <a:custGeom>
            <a:avLst/>
            <a:gdLst>
              <a:gd name="T0" fmla="*/ 83 w 106"/>
              <a:gd name="T1" fmla="*/ 53 h 106"/>
              <a:gd name="T2" fmla="*/ 104 w 106"/>
              <a:gd name="T3" fmla="*/ 22 h 106"/>
              <a:gd name="T4" fmla="*/ 72 w 106"/>
              <a:gd name="T5" fmla="*/ 4 h 106"/>
              <a:gd name="T6" fmla="*/ 31 w 106"/>
              <a:gd name="T7" fmla="*/ 2 h 106"/>
              <a:gd name="T8" fmla="*/ 2 w 106"/>
              <a:gd name="T9" fmla="*/ 26 h 106"/>
              <a:gd name="T10" fmla="*/ 23 w 106"/>
              <a:gd name="T11" fmla="*/ 53 h 106"/>
              <a:gd name="T12" fmla="*/ 1 w 106"/>
              <a:gd name="T13" fmla="*/ 77 h 106"/>
              <a:gd name="T14" fmla="*/ 5 w 106"/>
              <a:gd name="T15" fmla="*/ 105 h 106"/>
              <a:gd name="T16" fmla="*/ 32 w 106"/>
              <a:gd name="T17" fmla="*/ 104 h 106"/>
              <a:gd name="T18" fmla="*/ 74 w 106"/>
              <a:gd name="T19" fmla="*/ 104 h 106"/>
              <a:gd name="T20" fmla="*/ 80 w 106"/>
              <a:gd name="T21" fmla="*/ 104 h 106"/>
              <a:gd name="T22" fmla="*/ 104 w 106"/>
              <a:gd name="T23" fmla="*/ 75 h 106"/>
              <a:gd name="T24" fmla="*/ 77 w 106"/>
              <a:gd name="T25" fmla="*/ 9 h 106"/>
              <a:gd name="T26" fmla="*/ 96 w 106"/>
              <a:gd name="T27" fmla="*/ 24 h 106"/>
              <a:gd name="T28" fmla="*/ 90 w 106"/>
              <a:gd name="T29" fmla="*/ 36 h 106"/>
              <a:gd name="T30" fmla="*/ 85 w 106"/>
              <a:gd name="T31" fmla="*/ 31 h 106"/>
              <a:gd name="T32" fmla="*/ 85 w 106"/>
              <a:gd name="T33" fmla="*/ 31 h 106"/>
              <a:gd name="T34" fmla="*/ 75 w 106"/>
              <a:gd name="T35" fmla="*/ 21 h 106"/>
              <a:gd name="T36" fmla="*/ 75 w 106"/>
              <a:gd name="T37" fmla="*/ 21 h 106"/>
              <a:gd name="T38" fmla="*/ 75 w 106"/>
              <a:gd name="T39" fmla="*/ 21 h 106"/>
              <a:gd name="T40" fmla="*/ 75 w 106"/>
              <a:gd name="T41" fmla="*/ 20 h 106"/>
              <a:gd name="T42" fmla="*/ 77 w 106"/>
              <a:gd name="T43" fmla="*/ 9 h 106"/>
              <a:gd name="T44" fmla="*/ 80 w 106"/>
              <a:gd name="T45" fmla="*/ 33 h 106"/>
              <a:gd name="T46" fmla="*/ 15 w 106"/>
              <a:gd name="T47" fmla="*/ 84 h 106"/>
              <a:gd name="T48" fmla="*/ 80 w 106"/>
              <a:gd name="T49" fmla="*/ 33 h 106"/>
              <a:gd name="T50" fmla="*/ 10 w 106"/>
              <a:gd name="T51" fmla="*/ 29 h 106"/>
              <a:gd name="T52" fmla="*/ 32 w 106"/>
              <a:gd name="T53" fmla="*/ 14 h 106"/>
              <a:gd name="T54" fmla="*/ 25 w 106"/>
              <a:gd name="T55" fmla="*/ 24 h 106"/>
              <a:gd name="T56" fmla="*/ 35 w 106"/>
              <a:gd name="T57" fmla="*/ 17 h 106"/>
              <a:gd name="T58" fmla="*/ 37 w 106"/>
              <a:gd name="T59" fmla="*/ 26 h 106"/>
              <a:gd name="T60" fmla="*/ 41 w 106"/>
              <a:gd name="T61" fmla="*/ 29 h 106"/>
              <a:gd name="T62" fmla="*/ 47 w 106"/>
              <a:gd name="T63" fmla="*/ 29 h 106"/>
              <a:gd name="T64" fmla="*/ 10 w 106"/>
              <a:gd name="T65" fmla="*/ 29 h 106"/>
              <a:gd name="T66" fmla="*/ 67 w 106"/>
              <a:gd name="T67" fmla="*/ 19 h 106"/>
              <a:gd name="T68" fmla="*/ 12 w 106"/>
              <a:gd name="T69" fmla="*/ 80 h 106"/>
              <a:gd name="T70" fmla="*/ 67 w 106"/>
              <a:gd name="T71" fmla="*/ 19 h 106"/>
              <a:gd name="T72" fmla="*/ 8 w 106"/>
              <a:gd name="T73" fmla="*/ 98 h 106"/>
              <a:gd name="T74" fmla="*/ 22 w 106"/>
              <a:gd name="T75" fmla="*/ 98 h 106"/>
              <a:gd name="T76" fmla="*/ 28 w 106"/>
              <a:gd name="T77" fmla="*/ 97 h 106"/>
              <a:gd name="T78" fmla="*/ 25 w 106"/>
              <a:gd name="T79" fmla="*/ 94 h 106"/>
              <a:gd name="T80" fmla="*/ 86 w 106"/>
              <a:gd name="T81" fmla="*/ 39 h 106"/>
              <a:gd name="T82" fmla="*/ 77 w 106"/>
              <a:gd name="T83" fmla="*/ 96 h 106"/>
              <a:gd name="T84" fmla="*/ 59 w 106"/>
              <a:gd name="T85" fmla="*/ 77 h 106"/>
              <a:gd name="T86" fmla="*/ 81 w 106"/>
              <a:gd name="T87" fmla="*/ 62 h 106"/>
              <a:gd name="T88" fmla="*/ 77 w 106"/>
              <a:gd name="T89" fmla="*/ 69 h 106"/>
              <a:gd name="T90" fmla="*/ 84 w 106"/>
              <a:gd name="T91" fmla="*/ 66 h 106"/>
              <a:gd name="T92" fmla="*/ 83 w 106"/>
              <a:gd name="T93" fmla="*/ 78 h 106"/>
              <a:gd name="T94" fmla="*/ 86 w 106"/>
              <a:gd name="T95" fmla="*/ 81 h 106"/>
              <a:gd name="T96" fmla="*/ 96 w 106"/>
              <a:gd name="T97" fmla="*/ 7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" h="106">
                <a:moveTo>
                  <a:pt x="104" y="75"/>
                </a:moveTo>
                <a:cubicBezTo>
                  <a:pt x="83" y="53"/>
                  <a:pt x="83" y="53"/>
                  <a:pt x="83" y="53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5" y="31"/>
                  <a:pt x="106" y="27"/>
                  <a:pt x="104" y="22"/>
                </a:cubicBezTo>
                <a:cubicBezTo>
                  <a:pt x="102" y="17"/>
                  <a:pt x="92" y="9"/>
                  <a:pt x="87" y="4"/>
                </a:cubicBezTo>
                <a:cubicBezTo>
                  <a:pt x="83" y="0"/>
                  <a:pt x="76" y="0"/>
                  <a:pt x="72" y="4"/>
                </a:cubicBezTo>
                <a:cubicBezTo>
                  <a:pt x="52" y="23"/>
                  <a:pt x="52" y="23"/>
                  <a:pt x="52" y="23"/>
                </a:cubicBezTo>
                <a:cubicBezTo>
                  <a:pt x="31" y="2"/>
                  <a:pt x="31" y="2"/>
                  <a:pt x="31" y="2"/>
                </a:cubicBezTo>
                <a:cubicBezTo>
                  <a:pt x="30" y="1"/>
                  <a:pt x="27" y="1"/>
                  <a:pt x="26" y="2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8"/>
                  <a:pt x="0" y="30"/>
                  <a:pt x="2" y="31"/>
                </a:cubicBezTo>
                <a:cubicBezTo>
                  <a:pt x="23" y="53"/>
                  <a:pt x="23" y="53"/>
                  <a:pt x="23" y="53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5"/>
                  <a:pt x="1" y="76"/>
                  <a:pt x="1" y="77"/>
                </a:cubicBezTo>
                <a:cubicBezTo>
                  <a:pt x="1" y="85"/>
                  <a:pt x="1" y="93"/>
                  <a:pt x="1" y="101"/>
                </a:cubicBezTo>
                <a:cubicBezTo>
                  <a:pt x="1" y="103"/>
                  <a:pt x="2" y="105"/>
                  <a:pt x="5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30" y="105"/>
                  <a:pt x="31" y="105"/>
                  <a:pt x="32" y="104"/>
                </a:cubicBezTo>
                <a:cubicBezTo>
                  <a:pt x="53" y="83"/>
                  <a:pt x="53" y="83"/>
                  <a:pt x="53" y="83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6" y="106"/>
                  <a:pt x="78" y="106"/>
                  <a:pt x="80" y="104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5" y="79"/>
                  <a:pt x="105" y="76"/>
                  <a:pt x="104" y="75"/>
                </a:cubicBezTo>
                <a:close/>
                <a:moveTo>
                  <a:pt x="77" y="9"/>
                </a:moveTo>
                <a:cubicBezTo>
                  <a:pt x="77" y="9"/>
                  <a:pt x="77" y="9"/>
                  <a:pt x="77" y="9"/>
                </a:cubicBezTo>
                <a:cubicBezTo>
                  <a:pt x="78" y="8"/>
                  <a:pt x="80" y="8"/>
                  <a:pt x="82" y="9"/>
                </a:cubicBezTo>
                <a:cubicBezTo>
                  <a:pt x="87" y="14"/>
                  <a:pt x="92" y="19"/>
                  <a:pt x="96" y="24"/>
                </a:cubicBezTo>
                <a:cubicBezTo>
                  <a:pt x="98" y="26"/>
                  <a:pt x="98" y="28"/>
                  <a:pt x="96" y="29"/>
                </a:cubicBezTo>
                <a:cubicBezTo>
                  <a:pt x="90" y="36"/>
                  <a:pt x="90" y="36"/>
                  <a:pt x="90" y="36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0"/>
                  <a:pt x="75" y="20"/>
                  <a:pt x="75" y="20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9"/>
                  <a:pt x="77" y="9"/>
                  <a:pt x="77" y="9"/>
                </a:cubicBezTo>
                <a:close/>
                <a:moveTo>
                  <a:pt x="80" y="33"/>
                </a:moveTo>
                <a:cubicBezTo>
                  <a:pt x="80" y="33"/>
                  <a:pt x="80" y="33"/>
                  <a:pt x="80" y="33"/>
                </a:cubicBezTo>
                <a:cubicBezTo>
                  <a:pt x="61" y="52"/>
                  <a:pt x="42" y="72"/>
                  <a:pt x="22" y="91"/>
                </a:cubicBezTo>
                <a:cubicBezTo>
                  <a:pt x="15" y="84"/>
                  <a:pt x="15" y="84"/>
                  <a:pt x="15" y="84"/>
                </a:cubicBezTo>
                <a:cubicBezTo>
                  <a:pt x="73" y="25"/>
                  <a:pt x="73" y="25"/>
                  <a:pt x="73" y="25"/>
                </a:cubicBezTo>
                <a:cubicBezTo>
                  <a:pt x="76" y="28"/>
                  <a:pt x="78" y="30"/>
                  <a:pt x="80" y="33"/>
                </a:cubicBezTo>
                <a:close/>
                <a:moveTo>
                  <a:pt x="10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29" y="10"/>
                  <a:pt x="29" y="10"/>
                  <a:pt x="29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3"/>
                  <a:pt x="25" y="24"/>
                </a:cubicBezTo>
                <a:cubicBezTo>
                  <a:pt x="26" y="24"/>
                  <a:pt x="28" y="24"/>
                  <a:pt x="29" y="24"/>
                </a:cubicBezTo>
                <a:cubicBezTo>
                  <a:pt x="35" y="17"/>
                  <a:pt x="35" y="17"/>
                  <a:pt x="35" y="17"/>
                </a:cubicBezTo>
                <a:cubicBezTo>
                  <a:pt x="41" y="22"/>
                  <a:pt x="41" y="22"/>
                  <a:pt x="41" y="22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7"/>
                  <a:pt x="36" y="28"/>
                  <a:pt x="37" y="29"/>
                </a:cubicBezTo>
                <a:cubicBezTo>
                  <a:pt x="38" y="30"/>
                  <a:pt x="40" y="30"/>
                  <a:pt x="41" y="29"/>
                </a:cubicBezTo>
                <a:cubicBezTo>
                  <a:pt x="44" y="26"/>
                  <a:pt x="44" y="26"/>
                  <a:pt x="44" y="26"/>
                </a:cubicBezTo>
                <a:cubicBezTo>
                  <a:pt x="47" y="29"/>
                  <a:pt x="47" y="29"/>
                  <a:pt x="47" y="29"/>
                </a:cubicBezTo>
                <a:cubicBezTo>
                  <a:pt x="29" y="47"/>
                  <a:pt x="29" y="47"/>
                  <a:pt x="29" y="47"/>
                </a:cubicBezTo>
                <a:cubicBezTo>
                  <a:pt x="10" y="29"/>
                  <a:pt x="10" y="29"/>
                  <a:pt x="10" y="29"/>
                </a:cubicBezTo>
                <a:close/>
                <a:moveTo>
                  <a:pt x="67" y="19"/>
                </a:moveTo>
                <a:cubicBezTo>
                  <a:pt x="67" y="19"/>
                  <a:pt x="67" y="19"/>
                  <a:pt x="67" y="19"/>
                </a:cubicBezTo>
                <a:cubicBezTo>
                  <a:pt x="70" y="22"/>
                  <a:pt x="70" y="22"/>
                  <a:pt x="70" y="22"/>
                </a:cubicBezTo>
                <a:cubicBezTo>
                  <a:pt x="12" y="80"/>
                  <a:pt x="12" y="80"/>
                  <a:pt x="12" y="80"/>
                </a:cubicBezTo>
                <a:cubicBezTo>
                  <a:pt x="9" y="78"/>
                  <a:pt x="9" y="78"/>
                  <a:pt x="9" y="78"/>
                </a:cubicBezTo>
                <a:cubicBezTo>
                  <a:pt x="67" y="19"/>
                  <a:pt x="67" y="19"/>
                  <a:pt x="67" y="19"/>
                </a:cubicBezTo>
                <a:close/>
                <a:moveTo>
                  <a:pt x="8" y="98"/>
                </a:moveTo>
                <a:cubicBezTo>
                  <a:pt x="8" y="98"/>
                  <a:pt x="8" y="98"/>
                  <a:pt x="8" y="98"/>
                </a:cubicBezTo>
                <a:cubicBezTo>
                  <a:pt x="8" y="84"/>
                  <a:pt x="8" y="84"/>
                  <a:pt x="8" y="84"/>
                </a:cubicBezTo>
                <a:cubicBezTo>
                  <a:pt x="22" y="98"/>
                  <a:pt x="22" y="98"/>
                  <a:pt x="22" y="98"/>
                </a:cubicBezTo>
                <a:cubicBezTo>
                  <a:pt x="8" y="98"/>
                  <a:pt x="8" y="98"/>
                  <a:pt x="8" y="98"/>
                </a:cubicBezTo>
                <a:close/>
                <a:moveTo>
                  <a:pt x="28" y="97"/>
                </a:moveTo>
                <a:cubicBezTo>
                  <a:pt x="28" y="97"/>
                  <a:pt x="28" y="97"/>
                  <a:pt x="28" y="97"/>
                </a:cubicBezTo>
                <a:cubicBezTo>
                  <a:pt x="25" y="94"/>
                  <a:pt x="25" y="94"/>
                  <a:pt x="25" y="94"/>
                </a:cubicBezTo>
                <a:cubicBezTo>
                  <a:pt x="45" y="75"/>
                  <a:pt x="64" y="55"/>
                  <a:pt x="84" y="36"/>
                </a:cubicBezTo>
                <a:cubicBezTo>
                  <a:pt x="86" y="39"/>
                  <a:pt x="86" y="39"/>
                  <a:pt x="86" y="39"/>
                </a:cubicBezTo>
                <a:cubicBezTo>
                  <a:pt x="28" y="97"/>
                  <a:pt x="28" y="97"/>
                  <a:pt x="28" y="97"/>
                </a:cubicBezTo>
                <a:close/>
                <a:moveTo>
                  <a:pt x="77" y="96"/>
                </a:moveTo>
                <a:cubicBezTo>
                  <a:pt x="77" y="96"/>
                  <a:pt x="77" y="96"/>
                  <a:pt x="77" y="96"/>
                </a:cubicBezTo>
                <a:cubicBezTo>
                  <a:pt x="59" y="77"/>
                  <a:pt x="59" y="77"/>
                  <a:pt x="59" y="77"/>
                </a:cubicBezTo>
                <a:cubicBezTo>
                  <a:pt x="77" y="59"/>
                  <a:pt x="77" y="59"/>
                  <a:pt x="77" y="59"/>
                </a:cubicBezTo>
                <a:cubicBezTo>
                  <a:pt x="81" y="62"/>
                  <a:pt x="81" y="62"/>
                  <a:pt x="81" y="62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7"/>
                  <a:pt x="77" y="68"/>
                  <a:pt x="77" y="69"/>
                </a:cubicBezTo>
                <a:cubicBezTo>
                  <a:pt x="78" y="70"/>
                  <a:pt x="80" y="70"/>
                  <a:pt x="81" y="69"/>
                </a:cubicBezTo>
                <a:cubicBezTo>
                  <a:pt x="84" y="66"/>
                  <a:pt x="84" y="66"/>
                  <a:pt x="84" y="66"/>
                </a:cubicBezTo>
                <a:cubicBezTo>
                  <a:pt x="89" y="71"/>
                  <a:pt x="89" y="71"/>
                  <a:pt x="89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82" y="78"/>
                  <a:pt x="82" y="80"/>
                  <a:pt x="83" y="81"/>
                </a:cubicBezTo>
                <a:cubicBezTo>
                  <a:pt x="84" y="82"/>
                  <a:pt x="85" y="82"/>
                  <a:pt x="86" y="81"/>
                </a:cubicBezTo>
                <a:cubicBezTo>
                  <a:pt x="93" y="74"/>
                  <a:pt x="93" y="74"/>
                  <a:pt x="93" y="74"/>
                </a:cubicBezTo>
                <a:cubicBezTo>
                  <a:pt x="96" y="77"/>
                  <a:pt x="96" y="77"/>
                  <a:pt x="96" y="77"/>
                </a:cubicBezTo>
                <a:cubicBezTo>
                  <a:pt x="77" y="96"/>
                  <a:pt x="77" y="96"/>
                  <a:pt x="77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9" name="0        _12"/>
          <p:cNvSpPr/>
          <p:nvPr/>
        </p:nvSpPr>
        <p:spPr>
          <a:xfrm>
            <a:off x="1216723" y="3627124"/>
            <a:ext cx="2412544" cy="2412544"/>
          </a:xfrm>
          <a:prstGeom prst="diamond">
            <a:avLst/>
          </a:prstGeom>
          <a:solidFill>
            <a:srgbClr val="545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0" name="0    _13"/>
          <p:cNvSpPr>
            <a:spLocks noEditPoints="1"/>
          </p:cNvSpPr>
          <p:nvPr/>
        </p:nvSpPr>
        <p:spPr bwMode="auto">
          <a:xfrm>
            <a:off x="2262794" y="4113188"/>
            <a:ext cx="320403" cy="327523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1" name="0      _15"/>
          <p:cNvSpPr/>
          <p:nvPr/>
        </p:nvSpPr>
        <p:spPr bwMode="auto">
          <a:xfrm>
            <a:off x="1399256" y="5231897"/>
            <a:ext cx="233045" cy="466931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2" name="0         _16"/>
          <p:cNvSpPr/>
          <p:nvPr/>
        </p:nvSpPr>
        <p:spPr bwMode="auto">
          <a:xfrm>
            <a:off x="1975560" y="3341899"/>
            <a:ext cx="238820" cy="476783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3" name="Text Placeholder 33"/>
          <p:cNvSpPr txBox="1"/>
          <p:nvPr/>
        </p:nvSpPr>
        <p:spPr>
          <a:xfrm>
            <a:off x="1248244" y="4689175"/>
            <a:ext cx="23810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30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项目简介</a:t>
            </a:r>
          </a:p>
        </p:txBody>
      </p:sp>
      <p:sp>
        <p:nvSpPr>
          <p:cNvPr id="38" name="矩形 37"/>
          <p:cNvSpPr/>
          <p:nvPr/>
        </p:nvSpPr>
        <p:spPr>
          <a:xfrm>
            <a:off x="5361092" y="972282"/>
            <a:ext cx="14538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WORK REPORT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311981" y="397404"/>
            <a:ext cx="55521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719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algn="ctr"/>
            <a:r>
              <a:rPr lang="zh-CN" altLang="en-US" sz="3600" b="1">
                <a:sym typeface="Arial" panose="020B0604020202020204" pitchFamily="34" charset="0"/>
              </a:rPr>
              <a:t>项目简介</a:t>
            </a:r>
          </a:p>
        </p:txBody>
      </p:sp>
      <p:grpSp>
        <p:nvGrpSpPr>
          <p:cNvPr id="54" name="Group 276"/>
          <p:cNvGrpSpPr/>
          <p:nvPr/>
        </p:nvGrpSpPr>
        <p:grpSpPr>
          <a:xfrm>
            <a:off x="5653135" y="1224944"/>
            <a:ext cx="885731" cy="41134"/>
            <a:chOff x="5071484" y="4559432"/>
            <a:chExt cx="1599308" cy="74272"/>
          </a:xfrm>
        </p:grpSpPr>
        <p:sp>
          <p:nvSpPr>
            <p:cNvPr id="55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rgbClr val="BF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id-ID" sz="135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6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7" name="Straight Connector 265"/>
              <p:cNvCxnSpPr>
                <a:endCxn id="55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rgbClr val="BFC8E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rgbClr val="BFC8E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5769610" y="1791335"/>
            <a:ext cx="5951220" cy="4660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/>
              <a:t>     </a:t>
            </a:r>
            <a:r>
              <a:rPr lang="zh-CN" altLang="en-US" sz="2000" b="1"/>
              <a:t>项目介绍：开发一款解决部分宠物的待领养问题，和不同阶段养宠者的各种需求与问题的软件。</a:t>
            </a:r>
          </a:p>
          <a:p>
            <a:endParaRPr lang="zh-CN" altLang="en-US" sz="2000" b="1"/>
          </a:p>
          <a:p>
            <a:r>
              <a:rPr lang="zh-CN" altLang="en-US" sz="2000" b="1"/>
              <a:t> </a:t>
            </a:r>
            <a:r>
              <a:rPr lang="en-US" altLang="zh-CN" sz="2000" b="1"/>
              <a:t>  </a:t>
            </a:r>
            <a:r>
              <a:rPr lang="zh-CN" altLang="en-US" sz="2000" b="1"/>
              <a:t>主要有三大核心功能，分别为待领养宠物信息发布，用户养宠日常及经验分享，以及官方提供的养宠解疑功能。</a:t>
            </a:r>
          </a:p>
          <a:p>
            <a:endParaRPr lang="zh-CN" altLang="en-US" sz="2000" b="1"/>
          </a:p>
          <a:p>
            <a:endParaRPr lang="zh-CN" altLang="en-US" sz="2000" b="1"/>
          </a:p>
          <a:p>
            <a:r>
              <a:rPr lang="en-US" altLang="zh-CN" sz="2000" b="1"/>
              <a:t>     </a:t>
            </a:r>
            <a:r>
              <a:rPr lang="zh-CN" altLang="en-US" sz="2000" b="1"/>
              <a:t>预期目标：有效地改善和解决宠物遗弃及流浪宠物问题。帮助新手养宠者解决养宠后的种种问题。在国内创建一个良好的养宠环境，让人们拥有良好的养宠常识与基本道德。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1" grpId="1" animBg="1"/>
      <p:bldP spid="52" grpId="0" animBg="1"/>
      <p:bldP spid="5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830" y="2452777"/>
            <a:ext cx="4809239" cy="2969705"/>
          </a:xfrm>
          <a:custGeom>
            <a:avLst/>
            <a:gdLst>
              <a:gd name="connsiteX0" fmla="*/ 2108472 w 7620000"/>
              <a:gd name="connsiteY0" fmla="*/ 0 h 4705350"/>
              <a:gd name="connsiteX1" fmla="*/ 6211420 w 7620000"/>
              <a:gd name="connsiteY1" fmla="*/ 0 h 4705350"/>
              <a:gd name="connsiteX2" fmla="*/ 6239693 w 7620000"/>
              <a:gd name="connsiteY2" fmla="*/ 91530 h 4705350"/>
              <a:gd name="connsiteX3" fmla="*/ 6509133 w 7620000"/>
              <a:gd name="connsiteY3" fmla="*/ 520317 h 4705350"/>
              <a:gd name="connsiteX4" fmla="*/ 7507537 w 7620000"/>
              <a:gd name="connsiteY4" fmla="*/ 952116 h 4705350"/>
              <a:gd name="connsiteX5" fmla="*/ 7620000 w 7620000"/>
              <a:gd name="connsiteY5" fmla="*/ 973848 h 4705350"/>
              <a:gd name="connsiteX6" fmla="*/ 7620000 w 7620000"/>
              <a:gd name="connsiteY6" fmla="*/ 3015460 h 4705350"/>
              <a:gd name="connsiteX7" fmla="*/ 7615736 w 7620000"/>
              <a:gd name="connsiteY7" fmla="*/ 3020210 h 4705350"/>
              <a:gd name="connsiteX8" fmla="*/ 7357431 w 7620000"/>
              <a:gd name="connsiteY8" fmla="*/ 3351652 h 4705350"/>
              <a:gd name="connsiteX9" fmla="*/ 7170145 w 7620000"/>
              <a:gd name="connsiteY9" fmla="*/ 3946563 h 4705350"/>
              <a:gd name="connsiteX10" fmla="*/ 6960824 w 7620000"/>
              <a:gd name="connsiteY10" fmla="*/ 4376221 h 4705350"/>
              <a:gd name="connsiteX11" fmla="*/ 5859137 w 7620000"/>
              <a:gd name="connsiteY11" fmla="*/ 4387238 h 4705350"/>
              <a:gd name="connsiteX12" fmla="*/ 5682975 w 7620000"/>
              <a:gd name="connsiteY12" fmla="*/ 4635957 h 4705350"/>
              <a:gd name="connsiteX13" fmla="*/ 5664780 w 7620000"/>
              <a:gd name="connsiteY13" fmla="*/ 4705350 h 4705350"/>
              <a:gd name="connsiteX14" fmla="*/ 2243665 w 7620000"/>
              <a:gd name="connsiteY14" fmla="*/ 4705350 h 4705350"/>
              <a:gd name="connsiteX15" fmla="*/ 2146454 w 7620000"/>
              <a:gd name="connsiteY15" fmla="*/ 4635117 h 4705350"/>
              <a:gd name="connsiteX16" fmla="*/ 1595611 w 7620000"/>
              <a:gd name="connsiteY16" fmla="*/ 4343170 h 4705350"/>
              <a:gd name="connsiteX17" fmla="*/ 394771 w 7620000"/>
              <a:gd name="connsiteY17" fmla="*/ 4210968 h 4705350"/>
              <a:gd name="connsiteX18" fmla="*/ 152400 w 7620000"/>
              <a:gd name="connsiteY18" fmla="*/ 3483855 h 4705350"/>
              <a:gd name="connsiteX19" fmla="*/ 19854 w 7620000"/>
              <a:gd name="connsiteY19" fmla="*/ 2662818 h 4705350"/>
              <a:gd name="connsiteX20" fmla="*/ 0 w 7620000"/>
              <a:gd name="connsiteY20" fmla="*/ 2643366 h 4705350"/>
              <a:gd name="connsiteX21" fmla="*/ 0 w 7620000"/>
              <a:gd name="connsiteY21" fmla="*/ 1672747 h 4705350"/>
              <a:gd name="connsiteX22" fmla="*/ 104105 w 7620000"/>
              <a:gd name="connsiteY22" fmla="*/ 1629697 h 4705350"/>
              <a:gd name="connsiteX23" fmla="*/ 438839 w 7620000"/>
              <a:gd name="connsiteY23" fmla="*/ 1467768 h 4705350"/>
              <a:gd name="connsiteX24" fmla="*/ 1210019 w 7620000"/>
              <a:gd name="connsiteY24" fmla="*/ 949975 h 4705350"/>
              <a:gd name="connsiteX25" fmla="*/ 2097781 w 7620000"/>
              <a:gd name="connsiteY25" fmla="*/ 2727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20000" h="4705350">
                <a:moveTo>
                  <a:pt x="2108472" y="0"/>
                </a:moveTo>
                <a:lnTo>
                  <a:pt x="6211420" y="0"/>
                </a:lnTo>
                <a:lnTo>
                  <a:pt x="6239693" y="91530"/>
                </a:lnTo>
                <a:cubicBezTo>
                  <a:pt x="6301878" y="260474"/>
                  <a:pt x="6392079" y="418411"/>
                  <a:pt x="6509133" y="520317"/>
                </a:cubicBezTo>
                <a:cubicBezTo>
                  <a:pt x="6704224" y="690161"/>
                  <a:pt x="7137439" y="865025"/>
                  <a:pt x="7507537" y="952116"/>
                </a:cubicBezTo>
                <a:lnTo>
                  <a:pt x="7620000" y="973848"/>
                </a:lnTo>
                <a:lnTo>
                  <a:pt x="7620000" y="3015460"/>
                </a:lnTo>
                <a:lnTo>
                  <a:pt x="7615736" y="3020210"/>
                </a:lnTo>
                <a:cubicBezTo>
                  <a:pt x="7510462" y="3145861"/>
                  <a:pt x="7414581" y="3281420"/>
                  <a:pt x="7357431" y="3351652"/>
                </a:cubicBezTo>
                <a:cubicBezTo>
                  <a:pt x="7205031" y="3538939"/>
                  <a:pt x="7236246" y="3775802"/>
                  <a:pt x="7170145" y="3946563"/>
                </a:cubicBezTo>
                <a:cubicBezTo>
                  <a:pt x="7104044" y="4117325"/>
                  <a:pt x="7179325" y="4302775"/>
                  <a:pt x="6960824" y="4376221"/>
                </a:cubicBezTo>
                <a:cubicBezTo>
                  <a:pt x="6742323" y="4449667"/>
                  <a:pt x="6053768" y="4262380"/>
                  <a:pt x="5859137" y="4387238"/>
                </a:cubicBezTo>
                <a:cubicBezTo>
                  <a:pt x="5786151" y="4434060"/>
                  <a:pt x="5721427" y="4528392"/>
                  <a:pt x="5682975" y="4635957"/>
                </a:cubicBezTo>
                <a:lnTo>
                  <a:pt x="5664780" y="4705350"/>
                </a:lnTo>
                <a:lnTo>
                  <a:pt x="2243665" y="4705350"/>
                </a:lnTo>
                <a:lnTo>
                  <a:pt x="2146454" y="4635117"/>
                </a:lnTo>
                <a:cubicBezTo>
                  <a:pt x="1973856" y="4517145"/>
                  <a:pt x="1773716" y="4406517"/>
                  <a:pt x="1595611" y="4343170"/>
                </a:cubicBezTo>
                <a:cubicBezTo>
                  <a:pt x="1239398" y="4216476"/>
                  <a:pt x="635306" y="4354187"/>
                  <a:pt x="394771" y="4210968"/>
                </a:cubicBezTo>
                <a:cubicBezTo>
                  <a:pt x="154236" y="4067749"/>
                  <a:pt x="222174" y="3746424"/>
                  <a:pt x="152400" y="3483855"/>
                </a:cubicBezTo>
                <a:cubicBezTo>
                  <a:pt x="91349" y="3254107"/>
                  <a:pt x="106210" y="2781156"/>
                  <a:pt x="19854" y="2662818"/>
                </a:cubicBezTo>
                <a:lnTo>
                  <a:pt x="0" y="2643366"/>
                </a:lnTo>
                <a:lnTo>
                  <a:pt x="0" y="1672747"/>
                </a:lnTo>
                <a:lnTo>
                  <a:pt x="104105" y="1629697"/>
                </a:lnTo>
                <a:cubicBezTo>
                  <a:pt x="220912" y="1576043"/>
                  <a:pt x="337622" y="1509770"/>
                  <a:pt x="438839" y="1467768"/>
                </a:cubicBezTo>
                <a:cubicBezTo>
                  <a:pt x="708752" y="1355763"/>
                  <a:pt x="927253" y="1210707"/>
                  <a:pt x="1210019" y="949975"/>
                </a:cubicBezTo>
                <a:cubicBezTo>
                  <a:pt x="1457440" y="721835"/>
                  <a:pt x="1955092" y="330621"/>
                  <a:pt x="2097781" y="27270"/>
                </a:cubicBezTo>
                <a:close/>
              </a:path>
            </a:pathLst>
          </a:custGeom>
        </p:spPr>
      </p:pic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5935980" y="2226310"/>
            <a:ext cx="3186430" cy="90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3765">
              <a:spcBef>
                <a:spcPct val="20000"/>
              </a:spcBef>
            </a:pPr>
            <a:r>
              <a:rPr lang="zh-CN" altLang="en-US" sz="5865" b="1" cap="all">
                <a:solidFill>
                  <a:srgbClr val="44457B"/>
                </a:solidFill>
                <a:effectLst>
                  <a:outerShdw dist="63500" dir="3000000" algn="t" rotWithShape="0">
                    <a:prstClr val="black">
                      <a:alpha val="13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第二部分</a:t>
            </a:r>
          </a:p>
        </p:txBody>
      </p:sp>
      <p:sp>
        <p:nvSpPr>
          <p:cNvPr id="33" name="矩形 32"/>
          <p:cNvSpPr/>
          <p:nvPr/>
        </p:nvSpPr>
        <p:spPr>
          <a:xfrm>
            <a:off x="6040120" y="3199765"/>
            <a:ext cx="1638935" cy="2292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dist" defTabSz="913765">
              <a:defRPr/>
            </a:pPr>
            <a:r>
              <a:rPr lang="en-US" altLang="zh-CN" sz="1200">
                <a:solidFill>
                  <a:srgbClr val="44457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  two</a:t>
            </a:r>
          </a:p>
        </p:txBody>
      </p:sp>
      <p:sp>
        <p:nvSpPr>
          <p:cNvPr id="9" name="TextBox 153"/>
          <p:cNvSpPr txBox="1"/>
          <p:nvPr/>
        </p:nvSpPr>
        <p:spPr>
          <a:xfrm>
            <a:off x="5946775" y="3716655"/>
            <a:ext cx="3175635" cy="106489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2000" b="1">
                <a:solidFill>
                  <a:schemeClr val="tx2"/>
                </a:solidFill>
                <a:cs typeface="+mn-ea"/>
              </a:defRPr>
            </a:lvl1pPr>
          </a:lstStyle>
          <a:p>
            <a:pPr algn="l"/>
            <a:r>
              <a:rPr lang="zh-CN" altLang="en-US" sz="4800">
                <a:solidFill>
                  <a:srgbClr val="545687"/>
                </a:solidFill>
                <a:sym typeface="+mn-lt"/>
              </a:rPr>
              <a:t>项目启动</a:t>
            </a:r>
          </a:p>
        </p:txBody>
      </p:sp>
      <p:sp>
        <p:nvSpPr>
          <p:cNvPr id="4" name="矩形 3"/>
          <p:cNvSpPr/>
          <p:nvPr/>
        </p:nvSpPr>
        <p:spPr>
          <a:xfrm>
            <a:off x="6029960" y="4691380"/>
            <a:ext cx="1638935" cy="2292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dist" defTabSz="913765">
              <a:defRPr/>
            </a:pPr>
            <a:r>
              <a:rPr lang="en-US" altLang="zh-CN" sz="1200">
                <a:solidFill>
                  <a:srgbClr val="44457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 startup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023620" y="953770"/>
            <a:ext cx="10285095" cy="50475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 sz="4400" b="1">
                <a:solidFill>
                  <a:srgbClr val="44457B"/>
                </a:solidFill>
              </a:rPr>
              <a:t>项目起止时间：</a:t>
            </a:r>
          </a:p>
          <a:p>
            <a:endParaRPr lang="en-US" altLang="zh-CN"/>
          </a:p>
          <a:p>
            <a:r>
              <a:rPr lang="en-US" altLang="zh-CN" sz="2400"/>
              <a:t>2023</a:t>
            </a:r>
            <a:r>
              <a:rPr lang="zh-CN" altLang="en-US" sz="2400"/>
              <a:t>年</a:t>
            </a:r>
            <a:r>
              <a:rPr lang="en-US" altLang="zh-CN" sz="2400"/>
              <a:t>9</a:t>
            </a:r>
            <a:r>
              <a:rPr lang="zh-CN" altLang="en-US" sz="2400"/>
              <a:t>月</a:t>
            </a:r>
            <a:r>
              <a:rPr lang="en-US" altLang="zh-CN" sz="2400"/>
              <a:t>1</a:t>
            </a:r>
            <a:r>
              <a:rPr lang="zh-CN" altLang="en-US" sz="2400"/>
              <a:t>日</a:t>
            </a:r>
            <a:r>
              <a:rPr lang="en-US" altLang="zh-CN" sz="2400"/>
              <a:t>——2023</a:t>
            </a:r>
            <a:r>
              <a:rPr lang="zh-CN" altLang="en-US" sz="2400"/>
              <a:t>年</a:t>
            </a:r>
            <a:r>
              <a:rPr lang="en-US" altLang="zh-CN" sz="2400"/>
              <a:t>1</a:t>
            </a:r>
            <a:r>
              <a:rPr lang="zh-CN" altLang="en-US" sz="2400"/>
              <a:t>月18日</a:t>
            </a:r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4400" b="1">
                <a:solidFill>
                  <a:srgbClr val="44457B"/>
                </a:solidFill>
              </a:rPr>
              <a:t>设置基本信息：</a:t>
            </a:r>
          </a:p>
          <a:p>
            <a:r>
              <a:rPr lang="en-US" altLang="zh-CN" sz="2400"/>
              <a:t>设置开始时间为2023年9月1日</a:t>
            </a:r>
            <a:endParaRPr lang="en-US" altLang="zh-CN" sz="2400">
              <a:cs typeface="Arial"/>
            </a:endParaRPr>
          </a:p>
          <a:p>
            <a:endParaRPr lang="en-US" altLang="zh-CN" sz="2400"/>
          </a:p>
          <a:p>
            <a:endParaRPr lang="en-US" altLang="zh-CN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图形用户界面, 应用程序&#10;&#10;已自动生成说明">
            <a:extLst>
              <a:ext uri="{FF2B5EF4-FFF2-40B4-BE49-F238E27FC236}">
                <a16:creationId xmlns:a16="http://schemas.microsoft.com/office/drawing/2014/main" id="{3D71E881-FCD2-CA94-19F3-83C05457F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157" y="1686000"/>
            <a:ext cx="5587686" cy="441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16890" y="689610"/>
            <a:ext cx="77089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4400">
                <a:solidFill>
                  <a:srgbClr val="44457B"/>
                </a:solidFill>
                <a:sym typeface="+mn-ea"/>
              </a:rPr>
              <a:t>设置工作日历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2335" y="1633220"/>
            <a:ext cx="31235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新建日历，并设置工作时间为周一到周六，每天工作时间为上午</a:t>
            </a:r>
            <a:r>
              <a:rPr lang="en-US" altLang="zh-CN" dirty="0"/>
              <a:t>8</a:t>
            </a:r>
            <a:r>
              <a:rPr lang="zh-CN" altLang="en-US" dirty="0"/>
              <a:t>点到中午</a:t>
            </a:r>
            <a:r>
              <a:rPr lang="en-US" altLang="zh-CN" dirty="0"/>
              <a:t>12</a:t>
            </a:r>
            <a:r>
              <a:rPr lang="zh-CN" altLang="en-US" dirty="0"/>
              <a:t>点，下午</a:t>
            </a:r>
            <a:r>
              <a:rPr lang="en-US" altLang="zh-CN" dirty="0"/>
              <a:t>1</a:t>
            </a:r>
            <a:r>
              <a:rPr lang="zh-CN" altLang="en-US" dirty="0"/>
              <a:t>点到</a:t>
            </a:r>
            <a:r>
              <a:rPr lang="en-US" altLang="zh-CN" dirty="0"/>
              <a:t>5</a:t>
            </a:r>
            <a:r>
              <a:rPr lang="zh-CN" altLang="en-US" dirty="0"/>
              <a:t>点，一天工作</a:t>
            </a:r>
            <a:r>
              <a:rPr lang="en-US" altLang="zh-CN" dirty="0"/>
              <a:t>8</a:t>
            </a:r>
            <a:r>
              <a:rPr lang="zh-CN" altLang="en-US" dirty="0"/>
              <a:t>个小时。并且设置元旦和五一假期。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      </a:t>
            </a:r>
            <a:r>
              <a:rPr lang="zh-CN" altLang="en-US" dirty="0"/>
              <a:t>以元旦为例，可以看到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日，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日，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日变为例外日期（即变为非工作日）。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9D88EC-3F28-C92C-2687-77FD13B83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395" y="-88265"/>
            <a:ext cx="596118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" y="3"/>
            <a:ext cx="12191997" cy="6857997"/>
          </a:xfrm>
        </p:spPr>
      </p:pic>
      <p:sp>
        <p:nvSpPr>
          <p:cNvPr id="2" name="矩形 1"/>
          <p:cNvSpPr/>
          <p:nvPr/>
        </p:nvSpPr>
        <p:spPr>
          <a:xfrm>
            <a:off x="711200" y="1193800"/>
            <a:ext cx="78232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830" y="2452777"/>
            <a:ext cx="4809239" cy="2969705"/>
          </a:xfrm>
          <a:custGeom>
            <a:avLst/>
            <a:gdLst>
              <a:gd name="connsiteX0" fmla="*/ 2108472 w 7620000"/>
              <a:gd name="connsiteY0" fmla="*/ 0 h 4705350"/>
              <a:gd name="connsiteX1" fmla="*/ 6211420 w 7620000"/>
              <a:gd name="connsiteY1" fmla="*/ 0 h 4705350"/>
              <a:gd name="connsiteX2" fmla="*/ 6239693 w 7620000"/>
              <a:gd name="connsiteY2" fmla="*/ 91530 h 4705350"/>
              <a:gd name="connsiteX3" fmla="*/ 6509133 w 7620000"/>
              <a:gd name="connsiteY3" fmla="*/ 520317 h 4705350"/>
              <a:gd name="connsiteX4" fmla="*/ 7507537 w 7620000"/>
              <a:gd name="connsiteY4" fmla="*/ 952116 h 4705350"/>
              <a:gd name="connsiteX5" fmla="*/ 7620000 w 7620000"/>
              <a:gd name="connsiteY5" fmla="*/ 973848 h 4705350"/>
              <a:gd name="connsiteX6" fmla="*/ 7620000 w 7620000"/>
              <a:gd name="connsiteY6" fmla="*/ 3015460 h 4705350"/>
              <a:gd name="connsiteX7" fmla="*/ 7615736 w 7620000"/>
              <a:gd name="connsiteY7" fmla="*/ 3020210 h 4705350"/>
              <a:gd name="connsiteX8" fmla="*/ 7357431 w 7620000"/>
              <a:gd name="connsiteY8" fmla="*/ 3351652 h 4705350"/>
              <a:gd name="connsiteX9" fmla="*/ 7170145 w 7620000"/>
              <a:gd name="connsiteY9" fmla="*/ 3946563 h 4705350"/>
              <a:gd name="connsiteX10" fmla="*/ 6960824 w 7620000"/>
              <a:gd name="connsiteY10" fmla="*/ 4376221 h 4705350"/>
              <a:gd name="connsiteX11" fmla="*/ 5859137 w 7620000"/>
              <a:gd name="connsiteY11" fmla="*/ 4387238 h 4705350"/>
              <a:gd name="connsiteX12" fmla="*/ 5682975 w 7620000"/>
              <a:gd name="connsiteY12" fmla="*/ 4635957 h 4705350"/>
              <a:gd name="connsiteX13" fmla="*/ 5664780 w 7620000"/>
              <a:gd name="connsiteY13" fmla="*/ 4705350 h 4705350"/>
              <a:gd name="connsiteX14" fmla="*/ 2243665 w 7620000"/>
              <a:gd name="connsiteY14" fmla="*/ 4705350 h 4705350"/>
              <a:gd name="connsiteX15" fmla="*/ 2146454 w 7620000"/>
              <a:gd name="connsiteY15" fmla="*/ 4635117 h 4705350"/>
              <a:gd name="connsiteX16" fmla="*/ 1595611 w 7620000"/>
              <a:gd name="connsiteY16" fmla="*/ 4343170 h 4705350"/>
              <a:gd name="connsiteX17" fmla="*/ 394771 w 7620000"/>
              <a:gd name="connsiteY17" fmla="*/ 4210968 h 4705350"/>
              <a:gd name="connsiteX18" fmla="*/ 152400 w 7620000"/>
              <a:gd name="connsiteY18" fmla="*/ 3483855 h 4705350"/>
              <a:gd name="connsiteX19" fmla="*/ 19854 w 7620000"/>
              <a:gd name="connsiteY19" fmla="*/ 2662818 h 4705350"/>
              <a:gd name="connsiteX20" fmla="*/ 0 w 7620000"/>
              <a:gd name="connsiteY20" fmla="*/ 2643366 h 4705350"/>
              <a:gd name="connsiteX21" fmla="*/ 0 w 7620000"/>
              <a:gd name="connsiteY21" fmla="*/ 1672747 h 4705350"/>
              <a:gd name="connsiteX22" fmla="*/ 104105 w 7620000"/>
              <a:gd name="connsiteY22" fmla="*/ 1629697 h 4705350"/>
              <a:gd name="connsiteX23" fmla="*/ 438839 w 7620000"/>
              <a:gd name="connsiteY23" fmla="*/ 1467768 h 4705350"/>
              <a:gd name="connsiteX24" fmla="*/ 1210019 w 7620000"/>
              <a:gd name="connsiteY24" fmla="*/ 949975 h 4705350"/>
              <a:gd name="connsiteX25" fmla="*/ 2097781 w 7620000"/>
              <a:gd name="connsiteY25" fmla="*/ 2727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20000" h="4705350">
                <a:moveTo>
                  <a:pt x="2108472" y="0"/>
                </a:moveTo>
                <a:lnTo>
                  <a:pt x="6211420" y="0"/>
                </a:lnTo>
                <a:lnTo>
                  <a:pt x="6239693" y="91530"/>
                </a:lnTo>
                <a:cubicBezTo>
                  <a:pt x="6301878" y="260474"/>
                  <a:pt x="6392079" y="418411"/>
                  <a:pt x="6509133" y="520317"/>
                </a:cubicBezTo>
                <a:cubicBezTo>
                  <a:pt x="6704224" y="690161"/>
                  <a:pt x="7137439" y="865025"/>
                  <a:pt x="7507537" y="952116"/>
                </a:cubicBezTo>
                <a:lnTo>
                  <a:pt x="7620000" y="973848"/>
                </a:lnTo>
                <a:lnTo>
                  <a:pt x="7620000" y="3015460"/>
                </a:lnTo>
                <a:lnTo>
                  <a:pt x="7615736" y="3020210"/>
                </a:lnTo>
                <a:cubicBezTo>
                  <a:pt x="7510462" y="3145861"/>
                  <a:pt x="7414581" y="3281420"/>
                  <a:pt x="7357431" y="3351652"/>
                </a:cubicBezTo>
                <a:cubicBezTo>
                  <a:pt x="7205031" y="3538939"/>
                  <a:pt x="7236246" y="3775802"/>
                  <a:pt x="7170145" y="3946563"/>
                </a:cubicBezTo>
                <a:cubicBezTo>
                  <a:pt x="7104044" y="4117325"/>
                  <a:pt x="7179325" y="4302775"/>
                  <a:pt x="6960824" y="4376221"/>
                </a:cubicBezTo>
                <a:cubicBezTo>
                  <a:pt x="6742323" y="4449667"/>
                  <a:pt x="6053768" y="4262380"/>
                  <a:pt x="5859137" y="4387238"/>
                </a:cubicBezTo>
                <a:cubicBezTo>
                  <a:pt x="5786151" y="4434060"/>
                  <a:pt x="5721427" y="4528392"/>
                  <a:pt x="5682975" y="4635957"/>
                </a:cubicBezTo>
                <a:lnTo>
                  <a:pt x="5664780" y="4705350"/>
                </a:lnTo>
                <a:lnTo>
                  <a:pt x="2243665" y="4705350"/>
                </a:lnTo>
                <a:lnTo>
                  <a:pt x="2146454" y="4635117"/>
                </a:lnTo>
                <a:cubicBezTo>
                  <a:pt x="1973856" y="4517145"/>
                  <a:pt x="1773716" y="4406517"/>
                  <a:pt x="1595611" y="4343170"/>
                </a:cubicBezTo>
                <a:cubicBezTo>
                  <a:pt x="1239398" y="4216476"/>
                  <a:pt x="635306" y="4354187"/>
                  <a:pt x="394771" y="4210968"/>
                </a:cubicBezTo>
                <a:cubicBezTo>
                  <a:pt x="154236" y="4067749"/>
                  <a:pt x="222174" y="3746424"/>
                  <a:pt x="152400" y="3483855"/>
                </a:cubicBezTo>
                <a:cubicBezTo>
                  <a:pt x="91349" y="3254107"/>
                  <a:pt x="106210" y="2781156"/>
                  <a:pt x="19854" y="2662818"/>
                </a:cubicBezTo>
                <a:lnTo>
                  <a:pt x="0" y="2643366"/>
                </a:lnTo>
                <a:lnTo>
                  <a:pt x="0" y="1672747"/>
                </a:lnTo>
                <a:lnTo>
                  <a:pt x="104105" y="1629697"/>
                </a:lnTo>
                <a:cubicBezTo>
                  <a:pt x="220912" y="1576043"/>
                  <a:pt x="337622" y="1509770"/>
                  <a:pt x="438839" y="1467768"/>
                </a:cubicBezTo>
                <a:cubicBezTo>
                  <a:pt x="708752" y="1355763"/>
                  <a:pt x="927253" y="1210707"/>
                  <a:pt x="1210019" y="949975"/>
                </a:cubicBezTo>
                <a:cubicBezTo>
                  <a:pt x="1457440" y="721835"/>
                  <a:pt x="1955092" y="330621"/>
                  <a:pt x="2097781" y="27270"/>
                </a:cubicBezTo>
                <a:close/>
              </a:path>
            </a:pathLst>
          </a:custGeom>
        </p:spPr>
      </p:pic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5935980" y="2226310"/>
            <a:ext cx="3186430" cy="90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13765">
              <a:spcBef>
                <a:spcPct val="20000"/>
              </a:spcBef>
            </a:pPr>
            <a:r>
              <a:rPr lang="zh-CN" altLang="en-US" sz="5865" b="1" cap="all">
                <a:solidFill>
                  <a:srgbClr val="44457B"/>
                </a:solidFill>
                <a:effectLst>
                  <a:outerShdw dist="63500" dir="3000000" algn="t" rotWithShape="0">
                    <a:prstClr val="black">
                      <a:alpha val="13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第三部分</a:t>
            </a:r>
          </a:p>
        </p:txBody>
      </p:sp>
      <p:sp>
        <p:nvSpPr>
          <p:cNvPr id="33" name="矩形 32"/>
          <p:cNvSpPr/>
          <p:nvPr/>
        </p:nvSpPr>
        <p:spPr>
          <a:xfrm>
            <a:off x="6040120" y="3199765"/>
            <a:ext cx="1638935" cy="2292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dist" defTabSz="913765">
              <a:defRPr/>
            </a:pPr>
            <a:r>
              <a:rPr lang="en-US" altLang="zh-CN" sz="1200">
                <a:solidFill>
                  <a:srgbClr val="44457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  three</a:t>
            </a:r>
          </a:p>
        </p:txBody>
      </p:sp>
      <p:sp>
        <p:nvSpPr>
          <p:cNvPr id="9" name="TextBox 153"/>
          <p:cNvSpPr txBox="1"/>
          <p:nvPr/>
        </p:nvSpPr>
        <p:spPr>
          <a:xfrm>
            <a:off x="5946775" y="3716655"/>
            <a:ext cx="3175635" cy="106489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sz="2000" b="1">
                <a:solidFill>
                  <a:schemeClr val="tx2"/>
                </a:solidFill>
                <a:cs typeface="+mn-ea"/>
              </a:defRPr>
            </a:lvl1pPr>
          </a:lstStyle>
          <a:p>
            <a:pPr algn="l"/>
            <a:r>
              <a:rPr lang="zh-CN" altLang="en-US" sz="4800">
                <a:solidFill>
                  <a:srgbClr val="545687"/>
                </a:solidFill>
                <a:sym typeface="+mn-lt"/>
              </a:rPr>
              <a:t>项目计划</a:t>
            </a:r>
          </a:p>
        </p:txBody>
      </p:sp>
      <p:sp>
        <p:nvSpPr>
          <p:cNvPr id="4" name="矩形 3"/>
          <p:cNvSpPr/>
          <p:nvPr/>
        </p:nvSpPr>
        <p:spPr>
          <a:xfrm>
            <a:off x="6029960" y="4691380"/>
            <a:ext cx="1638935" cy="2292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dist" defTabSz="913765">
              <a:defRPr/>
            </a:pPr>
            <a:r>
              <a:rPr lang="en-US" altLang="zh-CN" sz="1200">
                <a:solidFill>
                  <a:srgbClr val="44457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project  plan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8f15a32-e92d-477a-8894-e42033d3057f"/>
  <p:tag name="COMMONDATA" val="eyJjb3VudCI6MTEsImhkaWQiOiIwNTc2YjRiZTM4YjJlZGYxNTI1MDg4NDA3ZTY5MDBkMyIsInVzZXJDb3VudCI6MTF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799.99527559055,&quot;width&quot;:19199.99527559055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d90bd27-19d5-4727-839d-6137e7d40948}"/>
  <p:tag name="TABLE_ENDDRAG_ORIGIN_RECT" val="429*309"/>
  <p:tag name="TABLE_ENDDRAG_RECT" val="144*50*429*30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vone3oi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2155</Words>
  <Application>Microsoft Office PowerPoint</Application>
  <PresentationFormat>Widescreen</PresentationFormat>
  <Paragraphs>205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Microsoft YaHei</vt:lpstr>
      <vt:lpstr>Söhne</vt:lpstr>
      <vt:lpstr>Arial</vt:lpstr>
      <vt:lpstr>Calibri</vt:lpstr>
      <vt:lpstr>Lato Light</vt:lpstr>
      <vt:lpstr>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X.T. Sun</cp:lastModifiedBy>
  <cp:revision>1</cp:revision>
  <dcterms:created xsi:type="dcterms:W3CDTF">2019-09-28T04:29:00Z</dcterms:created>
  <dcterms:modified xsi:type="dcterms:W3CDTF">2023-12-27T08:03:46Z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KSOTemplateUUID">
    <vt:lpwstr>v1.0_mb_ZgDkKPYF+4T9JAttxLmgYg==</vt:lpwstr>
  </property>
  <property fmtid="{D5CDD505-2E9C-101B-9397-08002B2CF9AE}" pid="4" name="ICV">
    <vt:lpwstr>A51C8EB2D28E481CA0BB68C3EF1B0AB1</vt:lpwstr>
  </property>
</Properties>
</file>