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9" r:id="rId2"/>
  </p:sldMasterIdLst>
  <p:sldIdLst>
    <p:sldId id="364" r:id="rId3"/>
    <p:sldId id="366" r:id="rId4"/>
    <p:sldId id="365" r:id="rId5"/>
    <p:sldId id="367" r:id="rId6"/>
    <p:sldId id="370" r:id="rId7"/>
    <p:sldId id="36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X.T." userId="d8e846cab07525bd" providerId="LiveId" clId="{0F227A9E-F87C-4C9D-8107-A54CB5885C29}"/>
    <pc:docChg chg="">
      <pc:chgData name="Sun X.T." userId="d8e846cab07525bd" providerId="LiveId" clId="{0F227A9E-F87C-4C9D-8107-A54CB5885C29}" dt="2023-04-30T15:04:11.844" v="22" actId="2696"/>
      <pc:docMkLst>
        <pc:docMk/>
      </pc:docMkLst>
      <pc:sldMasterChg chg="delSldLayout">
        <pc:chgData name="Sun X.T." userId="d8e846cab07525bd" providerId="LiveId" clId="{0F227A9E-F87C-4C9D-8107-A54CB5885C29}" dt="2023-04-30T15:04:11.816" v="11" actId="2696"/>
        <pc:sldMasterMkLst>
          <pc:docMk/>
          <pc:sldMasterMk cId="2326496915" sldId="2147483660"/>
        </pc:sldMasterMkLst>
        <pc:sldLayoutChg chg="del">
          <pc:chgData name="Sun X.T." userId="d8e846cab07525bd" providerId="LiveId" clId="{0F227A9E-F87C-4C9D-8107-A54CB5885C29}" dt="2023-04-30T15:04:11.746" v="0" actId="2696"/>
          <pc:sldLayoutMkLst>
            <pc:docMk/>
            <pc:sldMasterMk cId="2326496915" sldId="2147483660"/>
            <pc:sldLayoutMk cId="1480478269" sldId="2147483661"/>
          </pc:sldLayoutMkLst>
        </pc:sldLayoutChg>
        <pc:sldLayoutChg chg="del">
          <pc:chgData name="Sun X.T." userId="d8e846cab07525bd" providerId="LiveId" clId="{0F227A9E-F87C-4C9D-8107-A54CB5885C29}" dt="2023-04-30T15:04:11.752" v="1" actId="2696"/>
          <pc:sldLayoutMkLst>
            <pc:docMk/>
            <pc:sldMasterMk cId="2326496915" sldId="2147483660"/>
            <pc:sldLayoutMk cId="821578226" sldId="2147483662"/>
          </pc:sldLayoutMkLst>
        </pc:sldLayoutChg>
        <pc:sldLayoutChg chg="del">
          <pc:chgData name="Sun X.T." userId="d8e846cab07525bd" providerId="LiveId" clId="{0F227A9E-F87C-4C9D-8107-A54CB5885C29}" dt="2023-04-30T15:04:11.758" v="2" actId="2696"/>
          <pc:sldLayoutMkLst>
            <pc:docMk/>
            <pc:sldMasterMk cId="2326496915" sldId="2147483660"/>
            <pc:sldLayoutMk cId="1363076833" sldId="2147483663"/>
          </pc:sldLayoutMkLst>
        </pc:sldLayoutChg>
        <pc:sldLayoutChg chg="del">
          <pc:chgData name="Sun X.T." userId="d8e846cab07525bd" providerId="LiveId" clId="{0F227A9E-F87C-4C9D-8107-A54CB5885C29}" dt="2023-04-30T15:04:11.763" v="3" actId="2696"/>
          <pc:sldLayoutMkLst>
            <pc:docMk/>
            <pc:sldMasterMk cId="2326496915" sldId="2147483660"/>
            <pc:sldLayoutMk cId="3483406551" sldId="2147483664"/>
          </pc:sldLayoutMkLst>
        </pc:sldLayoutChg>
        <pc:sldLayoutChg chg="del">
          <pc:chgData name="Sun X.T." userId="d8e846cab07525bd" providerId="LiveId" clId="{0F227A9E-F87C-4C9D-8107-A54CB5885C29}" dt="2023-04-30T15:04:11.767" v="4" actId="2696"/>
          <pc:sldLayoutMkLst>
            <pc:docMk/>
            <pc:sldMasterMk cId="2326496915" sldId="2147483660"/>
            <pc:sldLayoutMk cId="24894792" sldId="2147483665"/>
          </pc:sldLayoutMkLst>
        </pc:sldLayoutChg>
        <pc:sldLayoutChg chg="del">
          <pc:chgData name="Sun X.T." userId="d8e846cab07525bd" providerId="LiveId" clId="{0F227A9E-F87C-4C9D-8107-A54CB5885C29}" dt="2023-04-30T15:04:11.771" v="5" actId="2696"/>
          <pc:sldLayoutMkLst>
            <pc:docMk/>
            <pc:sldMasterMk cId="2326496915" sldId="2147483660"/>
            <pc:sldLayoutMk cId="3141596367" sldId="2147483666"/>
          </pc:sldLayoutMkLst>
        </pc:sldLayoutChg>
        <pc:sldLayoutChg chg="del">
          <pc:chgData name="Sun X.T." userId="d8e846cab07525bd" providerId="LiveId" clId="{0F227A9E-F87C-4C9D-8107-A54CB5885C29}" dt="2023-04-30T15:04:11.779" v="6" actId="2696"/>
          <pc:sldLayoutMkLst>
            <pc:docMk/>
            <pc:sldMasterMk cId="2326496915" sldId="2147483660"/>
            <pc:sldLayoutMk cId="1875148908" sldId="2147483667"/>
          </pc:sldLayoutMkLst>
        </pc:sldLayoutChg>
        <pc:sldLayoutChg chg="del">
          <pc:chgData name="Sun X.T." userId="d8e846cab07525bd" providerId="LiveId" clId="{0F227A9E-F87C-4C9D-8107-A54CB5885C29}" dt="2023-04-30T15:04:11.787" v="7" actId="2696"/>
          <pc:sldLayoutMkLst>
            <pc:docMk/>
            <pc:sldMasterMk cId="2326496915" sldId="2147483660"/>
            <pc:sldLayoutMk cId="1865855638" sldId="2147483668"/>
          </pc:sldLayoutMkLst>
        </pc:sldLayoutChg>
        <pc:sldLayoutChg chg="del">
          <pc:chgData name="Sun X.T." userId="d8e846cab07525bd" providerId="LiveId" clId="{0F227A9E-F87C-4C9D-8107-A54CB5885C29}" dt="2023-04-30T15:04:11.796" v="8" actId="2696"/>
          <pc:sldLayoutMkLst>
            <pc:docMk/>
            <pc:sldMasterMk cId="2326496915" sldId="2147483660"/>
            <pc:sldLayoutMk cId="1053331382" sldId="2147483669"/>
          </pc:sldLayoutMkLst>
        </pc:sldLayoutChg>
        <pc:sldLayoutChg chg="del">
          <pc:chgData name="Sun X.T." userId="d8e846cab07525bd" providerId="LiveId" clId="{0F227A9E-F87C-4C9D-8107-A54CB5885C29}" dt="2023-04-30T15:04:11.804" v="9" actId="2696"/>
          <pc:sldLayoutMkLst>
            <pc:docMk/>
            <pc:sldMasterMk cId="2326496915" sldId="2147483660"/>
            <pc:sldLayoutMk cId="3186337399" sldId="2147483670"/>
          </pc:sldLayoutMkLst>
        </pc:sldLayoutChg>
        <pc:sldLayoutChg chg="del">
          <pc:chgData name="Sun X.T." userId="d8e846cab07525bd" providerId="LiveId" clId="{0F227A9E-F87C-4C9D-8107-A54CB5885C29}" dt="2023-04-30T15:04:11.810" v="10" actId="2696"/>
          <pc:sldLayoutMkLst>
            <pc:docMk/>
            <pc:sldMasterMk cId="2326496915" sldId="2147483660"/>
            <pc:sldLayoutMk cId="326912061" sldId="2147483671"/>
          </pc:sldLayoutMkLst>
        </pc:sldLayoutChg>
        <pc:sldLayoutChg chg="del">
          <pc:chgData name="Sun X.T." userId="d8e846cab07525bd" providerId="LiveId" clId="{0F227A9E-F87C-4C9D-8107-A54CB5885C29}" dt="2023-04-30T15:04:11.816" v="11" actId="2696"/>
          <pc:sldLayoutMkLst>
            <pc:docMk/>
            <pc:sldMasterMk cId="2326496915" sldId="2147483660"/>
            <pc:sldLayoutMk cId="3273006119" sldId="2147483672"/>
          </pc:sldLayoutMkLst>
        </pc:sldLayoutChg>
      </pc:sldMasterChg>
      <pc:sldMasterChg chg="delSldLayout">
        <pc:chgData name="Sun X.T." userId="d8e846cab07525bd" providerId="LiveId" clId="{0F227A9E-F87C-4C9D-8107-A54CB5885C29}" dt="2023-04-30T15:04:11.844" v="22" actId="2696"/>
        <pc:sldMasterMkLst>
          <pc:docMk/>
          <pc:sldMasterMk cId="2405216052" sldId="2147483699"/>
        </pc:sldMasterMkLst>
        <pc:sldLayoutChg chg="del">
          <pc:chgData name="Sun X.T." userId="d8e846cab07525bd" providerId="LiveId" clId="{0F227A9E-F87C-4C9D-8107-A54CB5885C29}" dt="2023-04-30T15:04:11.822" v="12" actId="2696"/>
          <pc:sldLayoutMkLst>
            <pc:docMk/>
            <pc:sldMasterMk cId="2405216052" sldId="2147483699"/>
            <pc:sldLayoutMk cId="2831083427" sldId="2147483700"/>
          </pc:sldLayoutMkLst>
        </pc:sldLayoutChg>
        <pc:sldLayoutChg chg="del">
          <pc:chgData name="Sun X.T." userId="d8e846cab07525bd" providerId="LiveId" clId="{0F227A9E-F87C-4C9D-8107-A54CB5885C29}" dt="2023-04-30T15:04:11.824" v="13" actId="2696"/>
          <pc:sldLayoutMkLst>
            <pc:docMk/>
            <pc:sldMasterMk cId="2405216052" sldId="2147483699"/>
            <pc:sldLayoutMk cId="2574814019" sldId="2147483701"/>
          </pc:sldLayoutMkLst>
        </pc:sldLayoutChg>
        <pc:sldLayoutChg chg="del">
          <pc:chgData name="Sun X.T." userId="d8e846cab07525bd" providerId="LiveId" clId="{0F227A9E-F87C-4C9D-8107-A54CB5885C29}" dt="2023-04-30T15:04:11.827" v="14" actId="2696"/>
          <pc:sldLayoutMkLst>
            <pc:docMk/>
            <pc:sldMasterMk cId="2405216052" sldId="2147483699"/>
            <pc:sldLayoutMk cId="1423632036" sldId="2147483702"/>
          </pc:sldLayoutMkLst>
        </pc:sldLayoutChg>
        <pc:sldLayoutChg chg="del">
          <pc:chgData name="Sun X.T." userId="d8e846cab07525bd" providerId="LiveId" clId="{0F227A9E-F87C-4C9D-8107-A54CB5885C29}" dt="2023-04-30T15:04:11.829" v="15" actId="2696"/>
          <pc:sldLayoutMkLst>
            <pc:docMk/>
            <pc:sldMasterMk cId="2405216052" sldId="2147483699"/>
            <pc:sldLayoutMk cId="330403055" sldId="2147483703"/>
          </pc:sldLayoutMkLst>
        </pc:sldLayoutChg>
        <pc:sldLayoutChg chg="del">
          <pc:chgData name="Sun X.T." userId="d8e846cab07525bd" providerId="LiveId" clId="{0F227A9E-F87C-4C9D-8107-A54CB5885C29}" dt="2023-04-30T15:04:11.831" v="16" actId="2696"/>
          <pc:sldLayoutMkLst>
            <pc:docMk/>
            <pc:sldMasterMk cId="2405216052" sldId="2147483699"/>
            <pc:sldLayoutMk cId="3626211286" sldId="2147483704"/>
          </pc:sldLayoutMkLst>
        </pc:sldLayoutChg>
        <pc:sldLayoutChg chg="del">
          <pc:chgData name="Sun X.T." userId="d8e846cab07525bd" providerId="LiveId" clId="{0F227A9E-F87C-4C9D-8107-A54CB5885C29}" dt="2023-04-30T15:04:11.833" v="17" actId="2696"/>
          <pc:sldLayoutMkLst>
            <pc:docMk/>
            <pc:sldMasterMk cId="2405216052" sldId="2147483699"/>
            <pc:sldLayoutMk cId="3361245711" sldId="2147483705"/>
          </pc:sldLayoutMkLst>
        </pc:sldLayoutChg>
        <pc:sldLayoutChg chg="del">
          <pc:chgData name="Sun X.T." userId="d8e846cab07525bd" providerId="LiveId" clId="{0F227A9E-F87C-4C9D-8107-A54CB5885C29}" dt="2023-04-30T15:04:11.835" v="18" actId="2696"/>
          <pc:sldLayoutMkLst>
            <pc:docMk/>
            <pc:sldMasterMk cId="2405216052" sldId="2147483699"/>
            <pc:sldLayoutMk cId="1271642393" sldId="2147483706"/>
          </pc:sldLayoutMkLst>
        </pc:sldLayoutChg>
        <pc:sldLayoutChg chg="del">
          <pc:chgData name="Sun X.T." userId="d8e846cab07525bd" providerId="LiveId" clId="{0F227A9E-F87C-4C9D-8107-A54CB5885C29}" dt="2023-04-30T15:04:11.838" v="19" actId="2696"/>
          <pc:sldLayoutMkLst>
            <pc:docMk/>
            <pc:sldMasterMk cId="2405216052" sldId="2147483699"/>
            <pc:sldLayoutMk cId="3501092349" sldId="2147483707"/>
          </pc:sldLayoutMkLst>
        </pc:sldLayoutChg>
        <pc:sldLayoutChg chg="del">
          <pc:chgData name="Sun X.T." userId="d8e846cab07525bd" providerId="LiveId" clId="{0F227A9E-F87C-4C9D-8107-A54CB5885C29}" dt="2023-04-30T15:04:11.840" v="20" actId="2696"/>
          <pc:sldLayoutMkLst>
            <pc:docMk/>
            <pc:sldMasterMk cId="2405216052" sldId="2147483699"/>
            <pc:sldLayoutMk cId="3231762429" sldId="2147483708"/>
          </pc:sldLayoutMkLst>
        </pc:sldLayoutChg>
        <pc:sldLayoutChg chg="del">
          <pc:chgData name="Sun X.T." userId="d8e846cab07525bd" providerId="LiveId" clId="{0F227A9E-F87C-4C9D-8107-A54CB5885C29}" dt="2023-04-30T15:04:11.842" v="21" actId="2696"/>
          <pc:sldLayoutMkLst>
            <pc:docMk/>
            <pc:sldMasterMk cId="2405216052" sldId="2147483699"/>
            <pc:sldLayoutMk cId="4115334095" sldId="2147483709"/>
          </pc:sldLayoutMkLst>
        </pc:sldLayoutChg>
        <pc:sldLayoutChg chg="del">
          <pc:chgData name="Sun X.T." userId="d8e846cab07525bd" providerId="LiveId" clId="{0F227A9E-F87C-4C9D-8107-A54CB5885C29}" dt="2023-04-30T15:04:11.844" v="22" actId="2696"/>
          <pc:sldLayoutMkLst>
            <pc:docMk/>
            <pc:sldMasterMk cId="2405216052" sldId="2147483699"/>
            <pc:sldLayoutMk cId="2418261707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背景图案&#10;&#10;描述已自动生成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223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867508"/>
            <a:ext cx="9144000" cy="56622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 contrast="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650" t="33915" r="27234" b="31226"/>
          <a:stretch>
            <a:fillRect/>
          </a:stretch>
        </p:blipFill>
        <p:spPr>
          <a:xfrm>
            <a:off x="7195435" y="-49669"/>
            <a:ext cx="1948565" cy="110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theme" Target="../theme/theme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2649691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225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●"/>
        <a:defRPr sz="13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●"/>
        <a:tabLst>
          <a:tab pos="1207294" algn="l"/>
          <a:tab pos="1207294" algn="l"/>
          <a:tab pos="1207294" algn="l"/>
          <a:tab pos="1207294" algn="l"/>
        </a:tabLst>
        <a:defRPr sz="120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450"/>
        </a:spcAft>
        <a:buFont typeface="Arial" panose="020B0604020202020204" pitchFamily="34" charset="0"/>
        <a:buChar char="●"/>
        <a:defRPr sz="120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225"/>
        </a:spcAft>
        <a:buFont typeface="Wingdings" panose="05000000000000000000" charset="0"/>
        <a:buChar char=""/>
        <a:defRPr sz="10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225"/>
        </a:spcAft>
        <a:buFont typeface="Arial" panose="020B0604020202020204" pitchFamily="34" charset="0"/>
        <a:buChar char="•"/>
        <a:defRPr sz="1050" u="none" strike="noStrike" kern="1200" cap="none" spc="113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21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8913"/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第三章作业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动态规划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1E30FB-672D-8441-4134-3349D43C632A}"/>
              </a:ext>
            </a:extLst>
          </p:cNvPr>
          <p:cNvSpPr txBox="1"/>
          <p:nvPr/>
        </p:nvSpPr>
        <p:spPr>
          <a:xfrm>
            <a:off x="0" y="804002"/>
            <a:ext cx="8723871" cy="326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</a:t>
            </a:r>
            <a:r>
              <a:rPr lang="zh-CN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【问题描述】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点菜</a:t>
            </a:r>
            <a:endParaRPr lang="en-US" altLang="zh-CN" sz="2000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某实验室经常有学术活动需要叫外卖，但是每次叫外卖的报销经费的总金额最大为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元，有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种菜可以点，经过长时间的点菜，实验室对于每种菜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都有一个量化的评价分数为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Vi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，每种猜的价格为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Pi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，为如何选择各种菜，才能在报销额度范围内使点菜的总评价分数最高。注意：考虑到营养的多样化，每种菜只能点一次。</a:t>
            </a:r>
            <a:endParaRPr lang="en-US" altLang="zh-CN" sz="2000" b="1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要求：</a:t>
            </a:r>
            <a:r>
              <a:rPr lang="en-US" altLang="zh-CN" sz="20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：写出动态规划方程并说明含义</a:t>
            </a:r>
            <a:r>
              <a:rPr lang="en-US" altLang="zh-CN" sz="20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：编码实现解决该问题。</a:t>
            </a:r>
            <a:endParaRPr lang="zh-CN" altLang="zh-CN" sz="18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1D97C6-D495-D355-3043-B28989337C67}"/>
              </a:ext>
            </a:extLst>
          </p:cNvPr>
          <p:cNvSpPr txBox="1"/>
          <p:nvPr/>
        </p:nvSpPr>
        <p:spPr>
          <a:xfrm>
            <a:off x="1301578" y="4350999"/>
            <a:ext cx="654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例：输入：</a:t>
            </a:r>
            <a:r>
              <a:rPr lang="en-US" altLang="zh-CN" dirty="0"/>
              <a:t>C=90</a:t>
            </a:r>
            <a:r>
              <a:rPr lang="zh-CN" altLang="en-US" dirty="0"/>
              <a:t>，</a:t>
            </a:r>
            <a:r>
              <a:rPr lang="en-US" altLang="zh-CN" dirty="0"/>
              <a:t>N=4</a:t>
            </a:r>
            <a:r>
              <a:rPr lang="zh-CN" altLang="en-US" dirty="0"/>
              <a:t>及每种菜品的价格及评价分数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E734EF6-C52F-EF61-5631-1CF7A7A0E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73875"/>
              </p:ext>
            </p:extLst>
          </p:nvPr>
        </p:nvGraphicFramePr>
        <p:xfrm>
          <a:off x="2026507" y="48395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0425607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6569887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0562174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9303108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0479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菜品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3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价格</a:t>
                      </a:r>
                      <a:r>
                        <a:rPr lang="en-US" altLang="zh-CN" dirty="0"/>
                        <a:t>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53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评价</a:t>
                      </a:r>
                      <a:r>
                        <a:rPr lang="en-US" altLang="zh-CN" dirty="0"/>
                        <a:t>Vi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9914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C617167-CAAA-2308-361E-E550DA1A22E2}"/>
              </a:ext>
            </a:extLst>
          </p:cNvPr>
          <p:cNvSpPr txBox="1"/>
          <p:nvPr/>
        </p:nvSpPr>
        <p:spPr>
          <a:xfrm>
            <a:off x="1359243" y="6181293"/>
            <a:ext cx="654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输出：最大评价分数为</a:t>
            </a:r>
            <a:r>
              <a:rPr lang="en-US" altLang="zh-CN" dirty="0"/>
              <a:t>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0594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8913">
            <a:extLst>
              <a:ext uri="{FF2B5EF4-FFF2-40B4-BE49-F238E27FC236}">
                <a16:creationId xmlns:a16="http://schemas.microsoft.com/office/drawing/2014/main" id="{9D053E7F-5A4C-0284-EC2D-0D33C05A8174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第三章作业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动态规划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D62078-3EBF-E9F6-DD9F-5836489E5B4C}"/>
              </a:ext>
            </a:extLst>
          </p:cNvPr>
          <p:cNvSpPr txBox="1"/>
          <p:nvPr/>
        </p:nvSpPr>
        <p:spPr>
          <a:xfrm>
            <a:off x="210064" y="1018706"/>
            <a:ext cx="8723871" cy="2309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【问题描述】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种重量和价值分别为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wi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vi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的物品，从这些物品中挑选总重量不超过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的物品，求出挑选物品价值总和最大的方案，这里同一种物品可以选择多件。</a:t>
            </a:r>
            <a:endParaRPr lang="en-US" altLang="zh-CN" sz="2000" noProof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n=3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W=7;</a:t>
            </a:r>
          </a:p>
          <a:p>
            <a:pPr>
              <a:lnSpc>
                <a:spcPct val="150000"/>
              </a:lnSpc>
              <a:defRPr/>
            </a:pPr>
            <a:endParaRPr lang="zh-CN" altLang="zh-CN" sz="18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91B29CB7-D153-9D82-0823-AD2256473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53638"/>
              </p:ext>
            </p:extLst>
          </p:nvPr>
        </p:nvGraphicFramePr>
        <p:xfrm>
          <a:off x="972064" y="287273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66915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572680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43988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94681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物品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55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重量</a:t>
                      </a:r>
                      <a:r>
                        <a:rPr lang="en-US" altLang="zh-CN" dirty="0" err="1"/>
                        <a:t>wi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292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价值</a:t>
                      </a:r>
                      <a:r>
                        <a:rPr lang="en-US" altLang="zh-CN" dirty="0"/>
                        <a:t>vi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169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F1A4F56-5856-45CC-E68D-2E47D77B00DE}"/>
              </a:ext>
            </a:extLst>
          </p:cNvPr>
          <p:cNvSpPr txBox="1"/>
          <p:nvPr/>
        </p:nvSpPr>
        <p:spPr>
          <a:xfrm>
            <a:off x="210064" y="3741311"/>
            <a:ext cx="8723871" cy="1885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lang="en-US" altLang="zh-CN" sz="2000" b="1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最优解：</a:t>
            </a:r>
            <a:endParaRPr lang="en-US" altLang="zh-CN" sz="2000" b="1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总价值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 方  案：物品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件 物品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件 物品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共</a:t>
            </a:r>
            <a:r>
              <a:rPr lang="en-US" altLang="zh-CN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noProof="1">
                <a:latin typeface="宋体" panose="02010600030101010101" pitchFamily="2" charset="-122"/>
                <a:ea typeface="宋体" panose="02010600030101010101" pitchFamily="2" charset="-122"/>
              </a:rPr>
              <a:t>件</a:t>
            </a:r>
            <a:endParaRPr lang="zh-CN" altLang="zh-CN" sz="18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0BCC72-348A-DCAB-02CF-683CA63B20BC}"/>
              </a:ext>
            </a:extLst>
          </p:cNvPr>
          <p:cNvSpPr txBox="1"/>
          <p:nvPr/>
        </p:nvSpPr>
        <p:spPr>
          <a:xfrm>
            <a:off x="1832919" y="1944087"/>
            <a:ext cx="7212228" cy="45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b="1" noProof="1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 noProof="1"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  <a:r>
              <a:rPr lang="en-US" altLang="zh-CN" sz="1800" b="1" noProof="1">
                <a:latin typeface="宋体" panose="02010600030101010101" pitchFamily="2" charset="-122"/>
                <a:ea typeface="宋体" panose="02010600030101010101" pitchFamily="2" charset="-122"/>
              </a:rPr>
              <a:t>】1</a:t>
            </a:r>
            <a:r>
              <a:rPr lang="zh-CN" altLang="en-US" sz="1800" b="1" noProof="1">
                <a:latin typeface="宋体" panose="02010600030101010101" pitchFamily="2" charset="-122"/>
                <a:ea typeface="宋体" panose="02010600030101010101" pitchFamily="2" charset="-122"/>
              </a:rPr>
              <a:t>：写出动态规划方程并说明含义</a:t>
            </a:r>
            <a:r>
              <a:rPr lang="en-US" altLang="zh-CN" sz="1800" b="1" noProof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b="1" noProof="1">
                <a:latin typeface="宋体" panose="02010600030101010101" pitchFamily="2" charset="-122"/>
                <a:ea typeface="宋体" panose="02010600030101010101" pitchFamily="2" charset="-122"/>
              </a:rPr>
              <a:t>：编码实现解决该问题。</a:t>
            </a:r>
            <a:endParaRPr lang="zh-CN" altLang="zh-CN" sz="1600" b="1" dirty="0"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345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A419CF-C9F7-3473-00B4-7A7F943CDF0E}"/>
              </a:ext>
            </a:extLst>
          </p:cNvPr>
          <p:cNvSpPr txBox="1"/>
          <p:nvPr/>
        </p:nvSpPr>
        <p:spPr>
          <a:xfrm>
            <a:off x="169673" y="853822"/>
            <a:ext cx="8974327" cy="2084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三、</a:t>
            </a:r>
            <a:r>
              <a:rPr lang="zh-CN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【问题描述】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资源分配问题是将数量一定的一种或若干种资源（原材料、资金、设备或劳动力等），合理地分配给若干使用者，使总收益最大。</a:t>
            </a:r>
          </a:p>
          <a:p>
            <a:pPr>
              <a:lnSpc>
                <a:spcPts val="3200"/>
              </a:lnSpc>
            </a:pP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例如，某公司有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个商店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，拟将新招聘的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名员工分配给这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个商店，各商店得到新员工后，每年的赢利情况如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表所示，求分配给各商店各多少员工才能使</a:t>
            </a:r>
            <a:r>
              <a:rPr lang="zh-CN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公司</a:t>
            </a: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盈</a:t>
            </a:r>
            <a:r>
              <a:rPr lang="zh-CN" altLang="zh-CN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利最大</a:t>
            </a:r>
            <a:r>
              <a:rPr lang="zh-CN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  <p:graphicFrame>
        <p:nvGraphicFramePr>
          <p:cNvPr id="2" name="Group 187">
            <a:extLst>
              <a:ext uri="{FF2B5EF4-FFF2-40B4-BE49-F238E27FC236}">
                <a16:creationId xmlns:a16="http://schemas.microsoft.com/office/drawing/2014/main" id="{3F8049A2-91AF-3EF2-1EB5-C662FA44AAE8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0421532"/>
              </p:ext>
            </p:extLst>
          </p:nvPr>
        </p:nvGraphicFramePr>
        <p:xfrm>
          <a:off x="240467" y="3190694"/>
          <a:ext cx="8547735" cy="2194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6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5810">
                <a:tc>
                  <a:txBody>
                    <a:bodyPr/>
                    <a:lstStyle/>
                    <a:p>
                      <a:pPr marL="0" marR="0" lvl="0" indent="127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员工数</a:t>
                      </a:r>
                    </a:p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商店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人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nsolas" panose="020B0609020204030204" pitchFamily="49" charset="0"/>
                        </a:rPr>
                        <a:t>12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标题 38913">
            <a:extLst>
              <a:ext uri="{FF2B5EF4-FFF2-40B4-BE49-F238E27FC236}">
                <a16:creationId xmlns:a16="http://schemas.microsoft.com/office/drawing/2014/main" id="{1749350E-189B-3A3C-34C2-13E780BCD95C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第三章作业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动态规划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07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6EC7921-ECF2-16A0-91CE-606D1FAE99AF}"/>
              </a:ext>
            </a:extLst>
          </p:cNvPr>
          <p:cNvSpPr txBox="1"/>
          <p:nvPr/>
        </p:nvSpPr>
        <p:spPr>
          <a:xfrm>
            <a:off x="325395" y="1590069"/>
            <a:ext cx="78547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#define M 3</a:t>
            </a:r>
          </a:p>
          <a:p>
            <a:pPr>
              <a:defRPr/>
            </a:pP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#define N 5 	//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商店数为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M,</a:t>
            </a:r>
            <a:r>
              <a:rPr lang="zh-CN" altLang="en-US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总人数为</a:t>
            </a: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</a:p>
          <a:p>
            <a:pPr>
              <a:defRPr/>
            </a:pP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v[M][N]={{0,0,0,0,0,0},</a:t>
            </a:r>
          </a:p>
          <a:p>
            <a:pPr>
              <a:defRPr/>
            </a:pP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{0,3,7,9,12,13},</a:t>
            </a:r>
          </a:p>
          <a:p>
            <a:pPr>
              <a:defRPr/>
            </a:pP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{0,5,10,11,11,11},</a:t>
            </a:r>
          </a:p>
          <a:p>
            <a:pPr>
              <a:defRPr/>
            </a:pP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{0,4,6,11,12,12}</a:t>
            </a:r>
          </a:p>
          <a:p>
            <a:pPr>
              <a:defRPr/>
            </a:pPr>
            <a:r>
              <a:rPr lang="en-US" altLang="zh-CN" sz="18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};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3AC137-FED6-A324-623E-329F61F33EF5}"/>
              </a:ext>
            </a:extLst>
          </p:cNvPr>
          <p:cNvSpPr txBox="1"/>
          <p:nvPr/>
        </p:nvSpPr>
        <p:spPr>
          <a:xfrm>
            <a:off x="193588" y="4089329"/>
            <a:ext cx="8101913" cy="45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  <a:r>
              <a:rPr lang="en-US" altLang="zh-CN" sz="18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】1</a:t>
            </a:r>
            <a:r>
              <a:rPr lang="zh-CN" altLang="en-US" sz="18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：写出动态规划方程并说明含义</a:t>
            </a:r>
            <a:r>
              <a:rPr lang="en-US" altLang="zh-CN" sz="18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：编码实现解决该问题。</a:t>
            </a:r>
            <a:endParaRPr lang="zh-CN" altLang="zh-CN" sz="16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7" name="标题 38913">
            <a:extLst>
              <a:ext uri="{FF2B5EF4-FFF2-40B4-BE49-F238E27FC236}">
                <a16:creationId xmlns:a16="http://schemas.microsoft.com/office/drawing/2014/main" id="{43A234C4-DBD7-DD9F-B0EB-C84FF78A1D92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第三章作业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动态规划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161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B4AB34-F30F-7AA7-427C-2C341CF6D4C4}"/>
              </a:ext>
            </a:extLst>
          </p:cNvPr>
          <p:cNvSpPr txBox="1"/>
          <p:nvPr/>
        </p:nvSpPr>
        <p:spPr>
          <a:xfrm>
            <a:off x="169673" y="853822"/>
            <a:ext cx="8974327" cy="618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四、求解石子合并问题</a:t>
            </a:r>
            <a:endParaRPr lang="en-US" altLang="zh-CN" sz="2000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问题描述</a:t>
            </a: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堆石子排成一排，每堆石子有一定的数量，先要将这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堆石子合并成为一堆，合并只能每次将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相邻的两堆石子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堆成一堆（最后一堆与第一堆相邻），每次合并的代价为这两堆石子的和，经过</a:t>
            </a:r>
            <a:r>
              <a:rPr lang="en-US" altLang="zh-CN" sz="2000" noProof="1"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次合并后成为一堆，求出总代价的最小值。</a:t>
            </a:r>
            <a:endParaRPr lang="en-US" altLang="zh-CN" sz="20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noProof="1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en-US" altLang="zh-CN" sz="2000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endParaRPr lang="en-US" altLang="zh-CN" sz="2000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n=6</a:t>
            </a:r>
          </a:p>
          <a:p>
            <a:pPr>
              <a:lnSpc>
                <a:spcPts val="3200"/>
              </a:lnSpc>
            </a:pP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有６堆石子，每堆石子数（从最上面一堆数起，顺时针数）依次为：</a:t>
            </a:r>
            <a:endParaRPr lang="en-US" altLang="zh-CN" sz="2000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３ ４６ ５ ４ ２ </a:t>
            </a:r>
          </a:p>
          <a:p>
            <a:pPr>
              <a:lnSpc>
                <a:spcPts val="3200"/>
              </a:lnSpc>
            </a:pP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要求选择一种合并石子的方案，使得做５次合并，得分的总和最小。</a:t>
            </a:r>
            <a:endParaRPr lang="en-US" altLang="zh-CN" sz="2000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输出为：</a:t>
            </a: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61</a:t>
            </a:r>
          </a:p>
          <a:p>
            <a:pPr>
              <a:lnSpc>
                <a:spcPts val="3200"/>
              </a:lnSpc>
            </a:pPr>
            <a:endParaRPr lang="en-US" altLang="zh-CN" sz="2000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endParaRPr lang="en-US" altLang="zh-CN" sz="2000" noProof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endParaRPr lang="zh-CN" altLang="zh-CN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38913">
            <a:extLst>
              <a:ext uri="{FF2B5EF4-FFF2-40B4-BE49-F238E27FC236}">
                <a16:creationId xmlns:a16="http://schemas.microsoft.com/office/drawing/2014/main" id="{853706B6-E4CF-57B7-F98E-7C4D5CD8F277}"/>
              </a:ext>
            </a:extLst>
          </p:cNvPr>
          <p:cNvSpPr>
            <a:spLocks noGrp="1"/>
          </p:cNvSpPr>
          <p:nvPr/>
        </p:nvSpPr>
        <p:spPr>
          <a:xfrm>
            <a:off x="79058" y="307375"/>
            <a:ext cx="5939790" cy="611029"/>
          </a:xfrm>
          <a:prstGeom prst="rect">
            <a:avLst/>
          </a:prstGeom>
        </p:spPr>
        <p:txBody>
          <a:bodyPr vert="horz" wrap="square" lIns="68580" tIns="34290" rIns="68580" bIns="342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defTabSz="685800"/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第三章作业</a:t>
            </a:r>
            <a:r>
              <a:rPr lang="en-US" altLang="zh-CN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——</a:t>
            </a:r>
            <a:r>
              <a:rPr lang="zh-CN" altLang="en-US" sz="2100" spc="2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Bold" panose="020B0800000000000000" charset="-122"/>
              </a:rPr>
              <a:t>动态规划</a:t>
            </a:r>
            <a:endParaRPr lang="zh-CN" altLang="en-US" sz="1500" spc="225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Bold" panose="020B0800000000000000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62ABD3-4EEC-359B-230C-AF5C45E598CE}"/>
              </a:ext>
            </a:extLst>
          </p:cNvPr>
          <p:cNvSpPr txBox="1"/>
          <p:nvPr/>
        </p:nvSpPr>
        <p:spPr>
          <a:xfrm>
            <a:off x="2030626" y="2466475"/>
            <a:ext cx="8101913" cy="45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要求</a:t>
            </a:r>
            <a:r>
              <a:rPr lang="en-US" altLang="zh-CN" sz="18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】1</a:t>
            </a:r>
            <a:r>
              <a:rPr lang="zh-CN" altLang="en-US" sz="18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：写出动态规划方程并说明含义</a:t>
            </a:r>
            <a:r>
              <a:rPr lang="en-US" altLang="zh-CN" sz="18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b="1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：编码实现解决该问题。</a:t>
            </a:r>
            <a:endParaRPr lang="zh-CN" altLang="zh-CN" sz="1600" b="1" dirty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B4AB34-F30F-7AA7-427C-2C341CF6D4C4}"/>
                  </a:ext>
                </a:extLst>
              </p:cNvPr>
              <p:cNvSpPr txBox="1"/>
              <p:nvPr/>
            </p:nvSpPr>
            <p:spPr>
              <a:xfrm>
                <a:off x="169673" y="853822"/>
                <a:ext cx="8974327" cy="2495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五、手工构造</a:t>
                </a:r>
                <a:endParaRPr lang="en-US" altLang="zh-CN" sz="2000" noProof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ts val="3200"/>
                  </a:lnSpc>
                </a:pP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已知四个矩阵分别为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A1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50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）、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A2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10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40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）、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A3(40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30)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A4(30</a:t>
                </a: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  <a:r>
                  <a:rPr lang="en-US" altLang="zh-CN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5)</a:t>
                </a:r>
              </a:p>
              <a:p>
                <a:pPr>
                  <a:lnSpc>
                    <a:spcPts val="3200"/>
                  </a:lnSpc>
                </a:pPr>
                <a:r>
                  <a:rPr lang="zh-CN" altLang="en-US" sz="2000" noProof="1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实现矩阵连乘运算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000" b="0" i="0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00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 noProof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noProof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2×</m:t>
                    </m:r>
                    <m:r>
                      <a:rPr lang="en-US" altLang="zh-CN" sz="2000" i="1" noProof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noProof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3×</m:t>
                    </m:r>
                    <m:r>
                      <a:rPr lang="en-US" altLang="zh-CN" sz="2000" b="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0" noProof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b="0" noProof="1">
                  <a:solidFill>
                    <a:srgbClr val="FF0000"/>
                  </a:solidFill>
                  <a:latin typeface="宋体" panose="02010600030101010101" pitchFamily="2" charset="-122"/>
                  <a:ea typeface="Cambria Math" panose="02040503050406030204" pitchFamily="18" charset="0"/>
                </a:endParaRPr>
              </a:p>
              <a:p>
                <a:pPr>
                  <a:lnSpc>
                    <a:spcPts val="3200"/>
                  </a:lnSpc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请写出其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m[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][j]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及对应的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S[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][j]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的构造过程，并将最后的计算次序以加括号的形式写出来。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ts val="3200"/>
                  </a:lnSpc>
                </a:pPr>
                <a:endParaRPr lang="zh-CN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B4AB34-F30F-7AA7-427C-2C341CF6D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3" y="853822"/>
                <a:ext cx="8974327" cy="2495235"/>
              </a:xfrm>
              <a:prstGeom prst="rect">
                <a:avLst/>
              </a:prstGeom>
              <a:blipFill>
                <a:blip r:embed="rId2"/>
                <a:stretch>
                  <a:fillRect l="-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1719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4ae08fc-e0c1-48d5-9254-f42d3064b7a9}"/>
  <p:tag name="TABLE_ENDDRAG_ORIGIN_RECT" val="673*199"/>
  <p:tag name="TABLE_ENDDRAG_RECT" val="37*312*673*199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752</Words>
  <Application>Microsoft Office PowerPoint</Application>
  <PresentationFormat>On-screen Show (4:3)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自定义设计方案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yanning</dc:creator>
  <cp:lastModifiedBy>Sun X.T.</cp:lastModifiedBy>
  <cp:revision>7</cp:revision>
  <dcterms:created xsi:type="dcterms:W3CDTF">2023-03-11T02:41:40Z</dcterms:created>
  <dcterms:modified xsi:type="dcterms:W3CDTF">2023-04-30T15:04:13Z</dcterms:modified>
</cp:coreProperties>
</file>