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4" r:id="rId2"/>
    <p:sldId id="366" r:id="rId3"/>
    <p:sldId id="365" r:id="rId4"/>
    <p:sldId id="367" r:id="rId5"/>
    <p:sldId id="36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X.T." userId="d8e846cab07525bd" providerId="LiveId" clId="{8FDD7AE9-8C36-46D3-B078-676769E2C414}"/>
    <pc:docChg chg="">
      <pc:chgData name="Sun X.T." userId="d8e846cab07525bd" providerId="LiveId" clId="{8FDD7AE9-8C36-46D3-B078-676769E2C414}" dt="2023-04-30T15:03:47.189" v="10" actId="2696"/>
      <pc:docMkLst>
        <pc:docMk/>
      </pc:docMkLst>
      <pc:sldMasterChg chg="delSldLayout">
        <pc:chgData name="Sun X.T." userId="d8e846cab07525bd" providerId="LiveId" clId="{8FDD7AE9-8C36-46D3-B078-676769E2C414}" dt="2023-04-30T15:03:47.189" v="10" actId="2696"/>
        <pc:sldMasterMkLst>
          <pc:docMk/>
          <pc:sldMasterMk cId="2326496915" sldId="2147483660"/>
        </pc:sldMasterMkLst>
        <pc:sldLayoutChg chg="del">
          <pc:chgData name="Sun X.T." userId="d8e846cab07525bd" providerId="LiveId" clId="{8FDD7AE9-8C36-46D3-B078-676769E2C414}" dt="2023-04-30T15:03:23.425" v="0" actId="2696"/>
          <pc:sldLayoutMkLst>
            <pc:docMk/>
            <pc:sldMasterMk cId="2326496915" sldId="2147483660"/>
            <pc:sldLayoutMk cId="1480478269" sldId="2147483661"/>
          </pc:sldLayoutMkLst>
        </pc:sldLayoutChg>
        <pc:sldLayoutChg chg="del">
          <pc:chgData name="Sun X.T." userId="d8e846cab07525bd" providerId="LiveId" clId="{8FDD7AE9-8C36-46D3-B078-676769E2C414}" dt="2023-04-30T15:03:24.935" v="1" actId="2696"/>
          <pc:sldLayoutMkLst>
            <pc:docMk/>
            <pc:sldMasterMk cId="2326496915" sldId="2147483660"/>
            <pc:sldLayoutMk cId="821578226" sldId="2147483662"/>
          </pc:sldLayoutMkLst>
        </pc:sldLayoutChg>
        <pc:sldLayoutChg chg="del">
          <pc:chgData name="Sun X.T." userId="d8e846cab07525bd" providerId="LiveId" clId="{8FDD7AE9-8C36-46D3-B078-676769E2C414}" dt="2023-04-30T15:03:26.225" v="2" actId="2696"/>
          <pc:sldLayoutMkLst>
            <pc:docMk/>
            <pc:sldMasterMk cId="2326496915" sldId="2147483660"/>
            <pc:sldLayoutMk cId="1363076833" sldId="2147483663"/>
          </pc:sldLayoutMkLst>
        </pc:sldLayoutChg>
        <pc:sldLayoutChg chg="del">
          <pc:chgData name="Sun X.T." userId="d8e846cab07525bd" providerId="LiveId" clId="{8FDD7AE9-8C36-46D3-B078-676769E2C414}" dt="2023-04-30T15:03:27.519" v="3" actId="2696"/>
          <pc:sldLayoutMkLst>
            <pc:docMk/>
            <pc:sldMasterMk cId="2326496915" sldId="2147483660"/>
            <pc:sldLayoutMk cId="3483406551" sldId="2147483664"/>
          </pc:sldLayoutMkLst>
        </pc:sldLayoutChg>
        <pc:sldLayoutChg chg="del">
          <pc:chgData name="Sun X.T." userId="d8e846cab07525bd" providerId="LiveId" clId="{8FDD7AE9-8C36-46D3-B078-676769E2C414}" dt="2023-04-30T15:03:31.343" v="4" actId="2696"/>
          <pc:sldLayoutMkLst>
            <pc:docMk/>
            <pc:sldMasterMk cId="2326496915" sldId="2147483660"/>
            <pc:sldLayoutMk cId="3141596367" sldId="2147483666"/>
          </pc:sldLayoutMkLst>
        </pc:sldLayoutChg>
        <pc:sldLayoutChg chg="del">
          <pc:chgData name="Sun X.T." userId="d8e846cab07525bd" providerId="LiveId" clId="{8FDD7AE9-8C36-46D3-B078-676769E2C414}" dt="2023-04-30T15:03:43.145" v="7" actId="2696"/>
          <pc:sldLayoutMkLst>
            <pc:docMk/>
            <pc:sldMasterMk cId="2326496915" sldId="2147483660"/>
            <pc:sldLayoutMk cId="1875148908" sldId="2147483667"/>
          </pc:sldLayoutMkLst>
        </pc:sldLayoutChg>
        <pc:sldLayoutChg chg="del">
          <pc:chgData name="Sun X.T." userId="d8e846cab07525bd" providerId="LiveId" clId="{8FDD7AE9-8C36-46D3-B078-676769E2C414}" dt="2023-04-30T15:03:40.449" v="6" actId="2696"/>
          <pc:sldLayoutMkLst>
            <pc:docMk/>
            <pc:sldMasterMk cId="2326496915" sldId="2147483660"/>
            <pc:sldLayoutMk cId="1865855638" sldId="2147483668"/>
          </pc:sldLayoutMkLst>
        </pc:sldLayoutChg>
        <pc:sldLayoutChg chg="del">
          <pc:chgData name="Sun X.T." userId="d8e846cab07525bd" providerId="LiveId" clId="{8FDD7AE9-8C36-46D3-B078-676769E2C414}" dt="2023-04-30T15:03:44.646" v="8" actId="2696"/>
          <pc:sldLayoutMkLst>
            <pc:docMk/>
            <pc:sldMasterMk cId="2326496915" sldId="2147483660"/>
            <pc:sldLayoutMk cId="1053331382" sldId="2147483669"/>
          </pc:sldLayoutMkLst>
        </pc:sldLayoutChg>
        <pc:sldLayoutChg chg="del">
          <pc:chgData name="Sun X.T." userId="d8e846cab07525bd" providerId="LiveId" clId="{8FDD7AE9-8C36-46D3-B078-676769E2C414}" dt="2023-04-30T15:03:45.978" v="9" actId="2696"/>
          <pc:sldLayoutMkLst>
            <pc:docMk/>
            <pc:sldMasterMk cId="2326496915" sldId="2147483660"/>
            <pc:sldLayoutMk cId="3186337399" sldId="2147483670"/>
          </pc:sldLayoutMkLst>
        </pc:sldLayoutChg>
        <pc:sldLayoutChg chg="del">
          <pc:chgData name="Sun X.T." userId="d8e846cab07525bd" providerId="LiveId" clId="{8FDD7AE9-8C36-46D3-B078-676769E2C414}" dt="2023-04-30T15:03:36.040" v="5" actId="2696"/>
          <pc:sldLayoutMkLst>
            <pc:docMk/>
            <pc:sldMasterMk cId="2326496915" sldId="2147483660"/>
            <pc:sldLayoutMk cId="326912061" sldId="2147483671"/>
          </pc:sldLayoutMkLst>
        </pc:sldLayoutChg>
        <pc:sldLayoutChg chg="del">
          <pc:chgData name="Sun X.T." userId="d8e846cab07525bd" providerId="LiveId" clId="{8FDD7AE9-8C36-46D3-B078-676769E2C414}" dt="2023-04-30T15:03:47.189" v="10" actId="2696"/>
          <pc:sldLayoutMkLst>
            <pc:docMk/>
            <pc:sldMasterMk cId="2326496915" sldId="2147483660"/>
            <pc:sldLayoutMk cId="3273006119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背景图案&#10;&#10;描述已自动生成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23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867508"/>
            <a:ext cx="9144000" cy="56622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 contrast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650" t="33915" r="27234" b="31226"/>
          <a:stretch>
            <a:fillRect/>
          </a:stretch>
        </p:blipFill>
        <p:spPr>
          <a:xfrm>
            <a:off x="7195435" y="-49669"/>
            <a:ext cx="1948565" cy="110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tags" Target="../tags/tag1.xml"/><Relationship Id="rId7" Type="http://schemas.openxmlformats.org/officeDocument/2006/relationships/tags" Target="../tags/tag5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6300" y="608400"/>
            <a:ext cx="82269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456300" y="149040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8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232649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225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●"/>
        <a:defRPr sz="1350" u="none" strike="noStrike" kern="1200" cap="none" spc="113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●"/>
        <a:tabLst>
          <a:tab pos="1207294" algn="l"/>
          <a:tab pos="1207294" algn="l"/>
          <a:tab pos="1207294" algn="l"/>
          <a:tab pos="1207294" algn="l"/>
        </a:tabLst>
        <a:defRPr sz="1200" u="none" strike="noStrike" kern="1200" cap="none" spc="113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●"/>
        <a:defRPr sz="1200" u="none" strike="noStrike" kern="1200" cap="none" spc="113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225"/>
        </a:spcAft>
        <a:buFont typeface="Wingdings" panose="05000000000000000000" charset="0"/>
        <a:buChar char=""/>
        <a:defRPr sz="1050" u="none" strike="noStrike" kern="1200" cap="none" spc="113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225"/>
        </a:spcAft>
        <a:buFont typeface="Arial" panose="020B0604020202020204" pitchFamily="34" charset="0"/>
        <a:buChar char="•"/>
        <a:defRPr sz="1050" u="none" strike="noStrike" kern="1200" cap="none" spc="113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38913"/>
          <p:cNvSpPr>
            <a:spLocks noGrp="1"/>
          </p:cNvSpPr>
          <p:nvPr/>
        </p:nvSpPr>
        <p:spPr>
          <a:xfrm>
            <a:off x="79058" y="307375"/>
            <a:ext cx="5939790" cy="611029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defTabSz="685800"/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第四章作业</a:t>
            </a:r>
            <a:r>
              <a:rPr lang="en-US" altLang="zh-CN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——</a:t>
            </a:r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贪心算法</a:t>
            </a:r>
            <a:endParaRPr lang="zh-CN" altLang="en-US" sz="1500" spc="225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思源黑体 CN Bold" panose="020B0800000000000000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1E30FB-672D-8441-4134-3349D43C632A}"/>
              </a:ext>
            </a:extLst>
          </p:cNvPr>
          <p:cNvSpPr txBox="1"/>
          <p:nvPr/>
        </p:nvSpPr>
        <p:spPr>
          <a:xfrm>
            <a:off x="79058" y="993472"/>
            <a:ext cx="8723871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买卖股票的最佳时机（含⼿续费）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【问题描述】</a:t>
            </a:r>
            <a:r>
              <a:rPr lang="zh-CN" altLang="en-US" sz="2000" b="0" dirty="0">
                <a:solidFill>
                  <a:srgbClr val="1F0909"/>
                </a:solidFill>
                <a:effectLst/>
                <a:latin typeface="STSongti-SC-Regular"/>
              </a:rPr>
              <a:t>给定⼀个整数数组</a:t>
            </a:r>
            <a:r>
              <a:rPr lang="zh-CN" altLang="en-US" sz="20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2000" b="0" dirty="0">
                <a:solidFill>
                  <a:srgbClr val="1F0909"/>
                </a:solidFill>
                <a:effectLst/>
                <a:latin typeface="PTSerif-Regular"/>
              </a:rPr>
              <a:t>prices</a:t>
            </a:r>
            <a:r>
              <a:rPr lang="zh-CN" altLang="en-US" sz="2000" b="0" dirty="0">
                <a:solidFill>
                  <a:srgbClr val="1F0909"/>
                </a:solidFill>
                <a:effectLst/>
                <a:latin typeface="STSongti-SC-Regular"/>
              </a:rPr>
              <a:t>，其中第</a:t>
            </a:r>
            <a:r>
              <a:rPr lang="zh-CN" altLang="en-US" sz="20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2000" b="0" dirty="0" err="1">
                <a:solidFill>
                  <a:srgbClr val="1F0909"/>
                </a:solidFill>
                <a:effectLst/>
                <a:latin typeface="PTSerif-Regular"/>
              </a:rPr>
              <a:t>i</a:t>
            </a:r>
            <a:r>
              <a:rPr lang="en-US" altLang="zh-CN" sz="20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zh-CN" altLang="en-US" sz="2000" b="0" dirty="0">
                <a:solidFill>
                  <a:srgbClr val="1F0909"/>
                </a:solidFill>
                <a:effectLst/>
                <a:latin typeface="STSongti-SC-Regular"/>
              </a:rPr>
              <a:t>个元素代表了第</a:t>
            </a:r>
            <a:r>
              <a:rPr lang="zh-CN" altLang="en-US" sz="20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2000" b="0" dirty="0" err="1">
                <a:solidFill>
                  <a:srgbClr val="1F0909"/>
                </a:solidFill>
                <a:effectLst/>
                <a:latin typeface="PTSerif-Regular"/>
              </a:rPr>
              <a:t>i</a:t>
            </a:r>
            <a:r>
              <a:rPr lang="en-US" altLang="zh-CN" sz="20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zh-CN" altLang="en-US" sz="2000" b="0" dirty="0">
                <a:solidFill>
                  <a:srgbClr val="1F0909"/>
                </a:solidFill>
                <a:effectLst/>
                <a:latin typeface="STSongti-SC-Regular"/>
              </a:rPr>
              <a:t>天的股票价格</a:t>
            </a:r>
            <a:r>
              <a:rPr lang="zh-CN" altLang="en-US" sz="20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zh-CN" altLang="en-US" sz="2000" b="0" dirty="0">
                <a:solidFill>
                  <a:srgbClr val="1F0909"/>
                </a:solidFill>
                <a:effectLst/>
                <a:latin typeface="STSongti-SC-Regular"/>
              </a:rPr>
              <a:t>；⾮负整数</a:t>
            </a:r>
            <a:r>
              <a:rPr lang="zh-CN" altLang="en-US" sz="20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2000" b="0" dirty="0">
                <a:solidFill>
                  <a:srgbClr val="1F0909"/>
                </a:solidFill>
                <a:effectLst/>
                <a:latin typeface="PTSerif-Regular"/>
              </a:rPr>
              <a:t>fee </a:t>
            </a:r>
            <a:r>
              <a:rPr lang="zh-CN" altLang="en-US" sz="2000" b="0" dirty="0">
                <a:solidFill>
                  <a:srgbClr val="1F0909"/>
                </a:solidFill>
                <a:effectLst/>
                <a:latin typeface="STSongti-SC-Regular"/>
              </a:rPr>
              <a:t>代表了交 易股票的⼿续费⽤。 你可以⽆限次地完成交易，但是你每笔交易都需要付⼿续费。如果你已经购买了⼀个股票， 在卖出它之前你就不能再继续购买股票了。 返回获得利润的最⼤值。 注意：这⾥的⼀笔交易指买⼊持有并卖出股票的整个过程，每笔交易你只需要为⽀付⼀次⼿ 续费。</a:t>
            </a:r>
            <a:endParaRPr lang="en-US" altLang="zh-CN" sz="2000" b="0" dirty="0">
              <a:solidFill>
                <a:srgbClr val="1F0909"/>
              </a:solidFill>
              <a:effectLst/>
              <a:latin typeface="STSongti-SC-Regular"/>
            </a:endParaRPr>
          </a:p>
          <a:p>
            <a:r>
              <a:rPr lang="zh-CN" altLang="en-US" sz="2000" b="0" dirty="0">
                <a:solidFill>
                  <a:srgbClr val="1F0909"/>
                </a:solidFill>
                <a:effectLst/>
                <a:latin typeface="STSongti-SC-Regular"/>
              </a:rPr>
              <a:t>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⽰例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1: </a:t>
            </a:r>
            <a:endParaRPr lang="zh-CN" altLang="en-US" sz="2000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输⼊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: prices = [1, 3, 2, 8, 4, 9], fee = 2 </a:t>
            </a:r>
            <a:endParaRPr lang="zh-CN" altLang="en-US" sz="2000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输出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: 8 </a:t>
            </a:r>
            <a:endParaRPr lang="zh-CN" altLang="en-US" sz="2000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时间复杂度：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O(n) n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为数字长度 空间复杂度：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O(n)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需要⼀个字符串，转化为字符串操作更⽅便 </a:t>
            </a:r>
            <a:endParaRPr lang="zh-CN" altLang="en-US" sz="2000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解释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: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能够达到的最⼤利润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: </a:t>
            </a:r>
            <a:endParaRPr lang="zh-CN" altLang="en-US" sz="2000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在此处买⼊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prices[0] = 1 </a:t>
            </a:r>
            <a:endParaRPr lang="zh-CN" altLang="en-US" sz="2000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在此处卖出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prices[3] = 8 </a:t>
            </a:r>
            <a:endParaRPr lang="zh-CN" altLang="en-US" sz="2000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在此处买⼊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prices[4] = 4 </a:t>
            </a:r>
            <a:endParaRPr lang="zh-CN" altLang="en-US" sz="2000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在此处卖出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prices[5] = 9 </a:t>
            </a:r>
            <a:endParaRPr lang="zh-CN" altLang="en-US" sz="2000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总利润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: ((8 - 1) - 2) + ((9 - 4) - 2) = 8.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505947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62078-3EBF-E9F6-DD9F-5836489E5B4C}"/>
              </a:ext>
            </a:extLst>
          </p:cNvPr>
          <p:cNvSpPr txBox="1"/>
          <p:nvPr/>
        </p:nvSpPr>
        <p:spPr>
          <a:xfrm>
            <a:off x="79058" y="918404"/>
            <a:ext cx="8723871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二、分发糖果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【问题描述】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 </a:t>
            </a:r>
            <a:r>
              <a:rPr lang="zh-CN" altLang="en-US" sz="2000" b="0" dirty="0">
                <a:solidFill>
                  <a:srgbClr val="1F0909"/>
                </a:solidFill>
                <a:effectLst/>
                <a:latin typeface="STSongti-SC-Regular"/>
              </a:rPr>
              <a:t>⽼师想给孩⼦们分发糖果，有</a:t>
            </a:r>
            <a:r>
              <a:rPr lang="zh-CN" altLang="en-US" sz="20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2000" b="0" dirty="0">
                <a:solidFill>
                  <a:srgbClr val="1F0909"/>
                </a:solidFill>
                <a:effectLst/>
                <a:latin typeface="PTSerif-Regular"/>
              </a:rPr>
              <a:t>N </a:t>
            </a:r>
            <a:r>
              <a:rPr lang="zh-CN" altLang="en-US" sz="2000" b="0" dirty="0">
                <a:solidFill>
                  <a:srgbClr val="1F0909"/>
                </a:solidFill>
                <a:effectLst/>
                <a:latin typeface="STSongti-SC-Regular"/>
              </a:rPr>
              <a:t>个孩⼦站成了⼀条直线，⽼师会根据每个孩⼦的表现，预先 给他们评分。 你需要按照以下要求，帮助⽼师给这些孩⼦分发糖果：</a:t>
            </a:r>
            <a:endParaRPr lang="en-US" altLang="zh-CN" sz="2000" b="0" dirty="0">
              <a:solidFill>
                <a:srgbClr val="1F0909"/>
              </a:solidFill>
              <a:effectLst/>
              <a:latin typeface="STSongti-SC-Regular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0" dirty="0">
                <a:solidFill>
                  <a:srgbClr val="1F0909"/>
                </a:solidFill>
                <a:effectLst/>
                <a:latin typeface="STSongti-SC-Regular"/>
              </a:rPr>
              <a:t>每个孩⼦⾄少分配到</a:t>
            </a:r>
            <a:r>
              <a:rPr lang="zh-CN" altLang="en-US" sz="20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2000" b="0" dirty="0">
                <a:solidFill>
                  <a:srgbClr val="1F0909"/>
                </a:solidFill>
                <a:effectLst/>
                <a:latin typeface="PTSerif-Regular"/>
              </a:rPr>
              <a:t>1 </a:t>
            </a:r>
            <a:r>
              <a:rPr lang="zh-CN" altLang="en-US" sz="2000" b="0" dirty="0">
                <a:solidFill>
                  <a:srgbClr val="1F0909"/>
                </a:solidFill>
                <a:effectLst/>
                <a:latin typeface="STSongti-SC-Regular"/>
              </a:rPr>
              <a:t>个糖果。 </a:t>
            </a:r>
            <a:endParaRPr lang="en-US" altLang="zh-CN" sz="2000" dirty="0">
              <a:solidFill>
                <a:srgbClr val="1F0909"/>
              </a:solidFill>
              <a:latin typeface="STSongti-SC-Regular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0" dirty="0">
                <a:solidFill>
                  <a:srgbClr val="1F0909"/>
                </a:solidFill>
                <a:effectLst/>
                <a:latin typeface="STSongti-SC-Regular"/>
              </a:rPr>
              <a:t>相邻的孩⼦中，评分⾼的孩⼦必须获得更多的糖果。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1F0909"/>
                </a:solidFill>
                <a:latin typeface="STSongti-SC-Regular"/>
              </a:rPr>
              <a:t>按照上述分配方案，求解</a:t>
            </a:r>
            <a:r>
              <a:rPr lang="zh-CN" altLang="en-US" sz="2000" b="0" dirty="0">
                <a:solidFill>
                  <a:srgbClr val="1F0909"/>
                </a:solidFill>
                <a:effectLst/>
                <a:latin typeface="STSongti-SC-Regular"/>
              </a:rPr>
              <a:t>⽼师⾄少需要准备多少颗糖果呢？</a:t>
            </a:r>
            <a:endParaRPr lang="en-US" altLang="zh-CN" sz="2000" b="0" dirty="0">
              <a:solidFill>
                <a:srgbClr val="1F0909"/>
              </a:solidFill>
              <a:effectLst/>
              <a:latin typeface="STSongti-SC-Regular"/>
            </a:endParaRPr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⽰例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1: </a:t>
            </a:r>
            <a:endParaRPr lang="zh-CN" altLang="en-US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输⼊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: [1,0,2] </a:t>
            </a:r>
            <a:endParaRPr lang="zh-CN" altLang="en-US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输出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: 5 </a:t>
            </a:r>
            <a:endParaRPr lang="zh-CN" altLang="en-US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解释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: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你可以分别给这三个孩⼦分发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2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、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1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、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2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颗糖果。 ⽰例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2: </a:t>
            </a:r>
            <a:endParaRPr lang="zh-CN" altLang="en-US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输⼊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: [1,2,2] </a:t>
            </a:r>
            <a:endParaRPr lang="zh-CN" altLang="en-US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输出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: 4 </a:t>
            </a:r>
            <a:endParaRPr lang="zh-CN" altLang="en-US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解释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: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你可以分别给这三个孩⼦分发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1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、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2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、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1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颗糖果。 第三个孩⼦只得到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1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颗糖果，这已满⾜上述两个条件。</a:t>
            </a:r>
            <a:endParaRPr lang="zh-CN" altLang="en-US" dirty="0"/>
          </a:p>
        </p:txBody>
      </p:sp>
      <p:sp>
        <p:nvSpPr>
          <p:cNvPr id="2" name="标题 38913">
            <a:extLst>
              <a:ext uri="{FF2B5EF4-FFF2-40B4-BE49-F238E27FC236}">
                <a16:creationId xmlns:a16="http://schemas.microsoft.com/office/drawing/2014/main" id="{165C555D-42BF-AF9A-2FAF-FC1665145381}"/>
              </a:ext>
            </a:extLst>
          </p:cNvPr>
          <p:cNvSpPr>
            <a:spLocks noGrp="1"/>
          </p:cNvSpPr>
          <p:nvPr/>
        </p:nvSpPr>
        <p:spPr>
          <a:xfrm>
            <a:off x="79058" y="307375"/>
            <a:ext cx="5939790" cy="611029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defTabSz="685800"/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第四章作业</a:t>
            </a:r>
            <a:r>
              <a:rPr lang="en-US" altLang="zh-CN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——</a:t>
            </a:r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贪心算法</a:t>
            </a:r>
            <a:endParaRPr lang="zh-CN" altLang="en-US" sz="1500" spc="225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345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A419CF-C9F7-3473-00B4-7A7F943CDF0E}"/>
              </a:ext>
            </a:extLst>
          </p:cNvPr>
          <p:cNvSpPr txBox="1"/>
          <p:nvPr/>
        </p:nvSpPr>
        <p:spPr>
          <a:xfrm>
            <a:off x="0" y="796157"/>
            <a:ext cx="8974327" cy="5952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b="1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三、柠檬水找零</a:t>
            </a:r>
            <a:endParaRPr lang="en-US" altLang="zh-CN" sz="2000" b="1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zh-CN" altLang="zh-CN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【问题描述】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在柠檬⽔摊上，每⼀杯柠檬⽔的售价为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5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美元。 顾客排队购买你的产品，（按账单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bills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⽀付的顺序）⼀次购买⼀杯。 每位顾客只买⼀杯柠檬⽔，然后向你付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5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美元、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10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美元或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20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美元。你必须给每个顾客正确找零，也就是说净交易是每位顾客向你⽀付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5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美元。注意，⼀开始你⼿头没有任何零钱。 如果你能给每位顾客正确找零，返回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true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，否则返回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false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。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 0 &lt;= </a:t>
            </a:r>
            <a:r>
              <a:rPr lang="en-US" altLang="zh-CN" sz="1800" b="0" dirty="0" err="1">
                <a:solidFill>
                  <a:srgbClr val="1F0909"/>
                </a:solidFill>
                <a:effectLst/>
                <a:latin typeface="PTSerif-Regular"/>
              </a:rPr>
              <a:t>bills.length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 &lt;= 10000 bills[</a:t>
            </a:r>
            <a:r>
              <a:rPr lang="en-US" altLang="zh-CN" sz="1800" b="0" dirty="0" err="1">
                <a:solidFill>
                  <a:srgbClr val="1F0909"/>
                </a:solidFill>
                <a:effectLst/>
                <a:latin typeface="PTSerif-Regular"/>
              </a:rPr>
              <a:t>i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]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不是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 5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就是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 10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或是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 20 </a:t>
            </a:r>
            <a:endParaRPr lang="en-US" altLang="zh-CN" sz="1800" b="0" dirty="0">
              <a:solidFill>
                <a:srgbClr val="1F0909"/>
              </a:solidFill>
              <a:effectLst/>
              <a:latin typeface="STSongti-SC-Regular"/>
            </a:endParaRPr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⽰例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1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： 输⼊：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STSongti-SC-Regular"/>
              </a:rPr>
              <a:t>bills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[5,5,5,10,20] </a:t>
            </a:r>
            <a:endParaRPr lang="zh-CN" altLang="en-US" sz="2000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输出：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true </a:t>
            </a:r>
            <a:endParaRPr lang="zh-CN" altLang="en-US" sz="2000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解释： 前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3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位顾客那⾥，我们按顺序收取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3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张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5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美元的钞票。 第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4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位顾客那⾥，我们收取⼀张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10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美元的钞票，并返还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5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美元。 第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5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位顾客那⾥，我们找还⼀张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10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美元的钞票和⼀张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5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美元的钞票。 由于所有客户都得到了正确的找零，所以我们输出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true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。 ⽰例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dirty="0">
                <a:solidFill>
                  <a:srgbClr val="1F0909"/>
                </a:solidFill>
                <a:latin typeface="PTSerif-Regular"/>
              </a:rPr>
              <a:t>2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： 输⼊：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STSongti-SC-Regular"/>
              </a:rPr>
              <a:t>bills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[5,5,10,10,20] </a:t>
            </a:r>
            <a:endParaRPr lang="zh-CN" altLang="en-US" sz="2000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输出：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false </a:t>
            </a:r>
            <a:endParaRPr lang="zh-CN" altLang="en-US" sz="2000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解释： 前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2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位顾客那⾥，我们按顺序收取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2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张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5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美元的钞票。 对于接下来的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2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位顾客，我们收取⼀张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10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美元的钞票，然后返还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5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美元。 对于最后⼀位顾客，我们⽆法退回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15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美元，因为我们现在只有两张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10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美元的钞票。 由于不是每位顾客都得到了正确的找零，所以答案是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false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。</a:t>
            </a:r>
            <a:endParaRPr lang="zh-CN" altLang="en-US" sz="2000" dirty="0"/>
          </a:p>
          <a:p>
            <a:pPr>
              <a:lnSpc>
                <a:spcPts val="3200"/>
              </a:lnSpc>
            </a:pPr>
            <a:endParaRPr lang="zh-CN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标题 38913">
            <a:extLst>
              <a:ext uri="{FF2B5EF4-FFF2-40B4-BE49-F238E27FC236}">
                <a16:creationId xmlns:a16="http://schemas.microsoft.com/office/drawing/2014/main" id="{6D9CE3E1-B135-3A77-0192-B13472AAE259}"/>
              </a:ext>
            </a:extLst>
          </p:cNvPr>
          <p:cNvSpPr>
            <a:spLocks noGrp="1"/>
          </p:cNvSpPr>
          <p:nvPr/>
        </p:nvSpPr>
        <p:spPr>
          <a:xfrm>
            <a:off x="79058" y="307375"/>
            <a:ext cx="5939790" cy="611029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defTabSz="685800"/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第四章作业</a:t>
            </a:r>
            <a:r>
              <a:rPr lang="en-US" altLang="zh-CN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——</a:t>
            </a:r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贪心算法</a:t>
            </a:r>
            <a:endParaRPr lang="zh-CN" altLang="en-US" sz="1500" spc="225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707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8913">
            <a:extLst>
              <a:ext uri="{FF2B5EF4-FFF2-40B4-BE49-F238E27FC236}">
                <a16:creationId xmlns:a16="http://schemas.microsoft.com/office/drawing/2014/main" id="{4DA96994-0BFF-82F6-4D74-7240838DEC75}"/>
              </a:ext>
            </a:extLst>
          </p:cNvPr>
          <p:cNvSpPr>
            <a:spLocks noGrp="1"/>
          </p:cNvSpPr>
          <p:nvPr/>
        </p:nvSpPr>
        <p:spPr>
          <a:xfrm>
            <a:off x="79058" y="307375"/>
            <a:ext cx="5939790" cy="611029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defTabSz="685800"/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第四章作业</a:t>
            </a:r>
            <a:r>
              <a:rPr lang="en-US" altLang="zh-CN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——</a:t>
            </a:r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贪心算法</a:t>
            </a:r>
            <a:endParaRPr lang="zh-CN" altLang="en-US" sz="1500" spc="225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思源黑体 CN Bold" panose="020B0800000000000000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CCBD8C-45C9-4837-9DC0-CD47CEBB4E01}"/>
              </a:ext>
            </a:extLst>
          </p:cNvPr>
          <p:cNvSpPr txBox="1"/>
          <p:nvPr/>
        </p:nvSpPr>
        <p:spPr>
          <a:xfrm>
            <a:off x="144961" y="1233261"/>
            <a:ext cx="8567352" cy="4688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四、单调递增数字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</a:pPr>
            <a:r>
              <a:rPr lang="zh-CN" altLang="zh-CN" b="1" noProof="1">
                <a:solidFill>
                  <a:srgbClr val="FF0000"/>
                </a:solidFill>
                <a:latin typeface="PTSerif-Regular"/>
              </a:rPr>
              <a:t>【问题描述】</a:t>
            </a:r>
            <a:r>
              <a:rPr lang="zh-CN" altLang="en-US" dirty="0">
                <a:solidFill>
                  <a:srgbClr val="1F0909"/>
                </a:solidFill>
                <a:latin typeface="PTSerif-Regular"/>
              </a:rPr>
              <a:t>给定⼀个⾮负整数 </a:t>
            </a:r>
            <a:r>
              <a:rPr lang="en-US" altLang="zh-CN" dirty="0">
                <a:solidFill>
                  <a:srgbClr val="1F0909"/>
                </a:solidFill>
                <a:latin typeface="PTSerif-Regular"/>
              </a:rPr>
              <a:t>N</a:t>
            </a:r>
            <a:r>
              <a:rPr lang="zh-CN" altLang="en-US" dirty="0">
                <a:solidFill>
                  <a:srgbClr val="1F0909"/>
                </a:solidFill>
                <a:latin typeface="PTSerif-Regular"/>
              </a:rPr>
              <a:t>，找出⼩于或等于 </a:t>
            </a:r>
            <a:r>
              <a:rPr lang="en-US" altLang="zh-CN" dirty="0">
                <a:solidFill>
                  <a:srgbClr val="1F0909"/>
                </a:solidFill>
                <a:latin typeface="PTSerif-Regular"/>
              </a:rPr>
              <a:t>N </a:t>
            </a:r>
            <a:r>
              <a:rPr lang="zh-CN" altLang="en-US" dirty="0">
                <a:solidFill>
                  <a:srgbClr val="1F0909"/>
                </a:solidFill>
                <a:latin typeface="PTSerif-Regular"/>
              </a:rPr>
              <a:t>的最⼤的整数，同时这个整数需要满⾜其各个位数 上的数字是单调递增。 （当且仅当每个相邻位数上的数字 </a:t>
            </a:r>
            <a:r>
              <a:rPr lang="en-US" altLang="zh-CN" dirty="0">
                <a:solidFill>
                  <a:srgbClr val="1F0909"/>
                </a:solidFill>
                <a:latin typeface="PTSerif-Regular"/>
              </a:rPr>
              <a:t>x </a:t>
            </a:r>
            <a:r>
              <a:rPr lang="zh-CN" altLang="en-US" dirty="0">
                <a:solidFill>
                  <a:srgbClr val="1F0909"/>
                </a:solidFill>
                <a:latin typeface="PTSerif-Regular"/>
              </a:rPr>
              <a:t>和 </a:t>
            </a:r>
            <a:r>
              <a:rPr lang="en-US" altLang="zh-CN" dirty="0">
                <a:solidFill>
                  <a:srgbClr val="1F0909"/>
                </a:solidFill>
                <a:latin typeface="PTSerif-Regular"/>
              </a:rPr>
              <a:t>y </a:t>
            </a:r>
            <a:r>
              <a:rPr lang="zh-CN" altLang="en-US" dirty="0">
                <a:solidFill>
                  <a:srgbClr val="1F0909"/>
                </a:solidFill>
                <a:latin typeface="PTSerif-Regular"/>
              </a:rPr>
              <a:t>满⾜ </a:t>
            </a:r>
            <a:r>
              <a:rPr lang="en-US" altLang="zh-CN" dirty="0">
                <a:solidFill>
                  <a:srgbClr val="1F0909"/>
                </a:solidFill>
                <a:latin typeface="PTSerif-Regular"/>
              </a:rPr>
              <a:t>x &lt;= y </a:t>
            </a:r>
            <a:r>
              <a:rPr lang="zh-CN" altLang="en-US" dirty="0">
                <a:solidFill>
                  <a:srgbClr val="1F0909"/>
                </a:solidFill>
                <a:latin typeface="PTSerif-Regular"/>
              </a:rPr>
              <a:t>时，我们称这个整数是单调递增的。）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 </a:t>
            </a:r>
            <a:endParaRPr lang="en-US" altLang="zh-CN" sz="1800" b="0" dirty="0">
              <a:solidFill>
                <a:srgbClr val="1F0909"/>
              </a:solidFill>
              <a:effectLst/>
              <a:latin typeface="STSongti-SC-Regular"/>
            </a:endParaRPr>
          </a:p>
          <a:p>
            <a:pPr>
              <a:lnSpc>
                <a:spcPts val="3200"/>
              </a:lnSpc>
            </a:pP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⽰例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1: </a:t>
            </a:r>
            <a:endParaRPr lang="zh-CN" altLang="en-US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输⼊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: N = 10 </a:t>
            </a:r>
            <a:endParaRPr lang="zh-CN" altLang="en-US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输出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: 9 </a:t>
            </a:r>
            <a:endParaRPr lang="zh-CN" altLang="en-US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⽰例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2: </a:t>
            </a:r>
            <a:endParaRPr lang="zh-CN" altLang="en-US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输⼊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: N = 1234 </a:t>
            </a:r>
            <a:endParaRPr lang="zh-CN" altLang="en-US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输出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: 1234 </a:t>
            </a:r>
            <a:endParaRPr lang="zh-CN" altLang="en-US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⽰例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3: </a:t>
            </a:r>
            <a:endParaRPr lang="zh-CN" altLang="en-US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输⼊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: N = 332 </a:t>
            </a:r>
            <a:endParaRPr lang="zh-CN" altLang="en-US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输出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: 299 </a:t>
            </a:r>
            <a:endParaRPr lang="zh-CN" altLang="en-US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说明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: N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是在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[0, 10^9]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范围内的⼀个整数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08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FD828BC-8CA1-FD41-AFE5-7FDDFD9119F6}"/>
              </a:ext>
            </a:extLst>
          </p:cNvPr>
          <p:cNvSpPr txBox="1"/>
          <p:nvPr/>
        </p:nvSpPr>
        <p:spPr>
          <a:xfrm>
            <a:off x="0" y="810191"/>
            <a:ext cx="9024552" cy="6047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五、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引爆⽓球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b="1" noProof="1">
                <a:solidFill>
                  <a:srgbClr val="FF0000"/>
                </a:solidFill>
                <a:latin typeface="PTSerif-Regular"/>
              </a:rPr>
              <a:t>【问题描述】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在⼆维空间中有许多球形的⽓球。对于每个⽓球，提供的输⼊是⽔平⽅向上，⽓球直径的开 始和结束坐标。由于它是⽔平的，所以纵坐标并不重要，因此只要知道开始和结束的横坐标 就⾜够了。开始坐标总是⼩于结束坐标。 ⼀⽀⼸箭可以沿着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x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轴从不同点完全垂直地射出。在坐标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x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处射出⼀⽀箭，若有⼀个⽓球的 直径的开始和结束坐标为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 err="1">
                <a:solidFill>
                  <a:srgbClr val="1F0909"/>
                </a:solidFill>
                <a:effectLst/>
                <a:latin typeface="PTSerif-Regular"/>
              </a:rPr>
              <a:t>xstart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，</a:t>
            </a:r>
            <a:r>
              <a:rPr lang="en-US" altLang="zh-CN" sz="1800" b="0" dirty="0" err="1">
                <a:solidFill>
                  <a:srgbClr val="1F0909"/>
                </a:solidFill>
                <a:effectLst/>
                <a:latin typeface="PTSerif-Regular"/>
              </a:rPr>
              <a:t>xend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，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且满⾜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 err="1">
                <a:solidFill>
                  <a:srgbClr val="1F0909"/>
                </a:solidFill>
                <a:effectLst/>
                <a:latin typeface="PTSerif-Regular"/>
              </a:rPr>
              <a:t>xstart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 ≤ x ≤ </a:t>
            </a:r>
            <a:r>
              <a:rPr lang="en-US" altLang="zh-CN" sz="1800" b="0" dirty="0" err="1">
                <a:solidFill>
                  <a:srgbClr val="1F0909"/>
                </a:solidFill>
                <a:effectLst/>
                <a:latin typeface="PTSerif-Regular"/>
              </a:rPr>
              <a:t>xend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，则该⽓球会被引爆。可 以射出的⼸箭的数量没有限制。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⼸箭⼀旦被射出之后，可以⽆限地前进。我们想找到使得所 有⽓球全部被引爆，所需的⼸箭的最⼩数量。 给你⼀个数组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points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，其中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points [</a:t>
            </a:r>
            <a:r>
              <a:rPr lang="en-US" altLang="zh-CN" sz="1800" b="0" dirty="0" err="1">
                <a:solidFill>
                  <a:srgbClr val="1F0909"/>
                </a:solidFill>
                <a:effectLst/>
                <a:latin typeface="PTSerif-Regular"/>
              </a:rPr>
              <a:t>i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] = [</a:t>
            </a:r>
            <a:r>
              <a:rPr lang="en-US" altLang="zh-CN" sz="1800" b="0" dirty="0" err="1">
                <a:solidFill>
                  <a:srgbClr val="1F0909"/>
                </a:solidFill>
                <a:effectLst/>
                <a:latin typeface="PTSerif-Regular"/>
              </a:rPr>
              <a:t>xstart,xend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]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，返回引爆所有⽓球所必须射出的最⼩ ⼸箭数。 </a:t>
            </a:r>
            <a:endParaRPr lang="en-US" altLang="zh-CN" sz="1800" b="0" dirty="0">
              <a:solidFill>
                <a:srgbClr val="1F0909"/>
              </a:solidFill>
              <a:effectLst/>
              <a:latin typeface="STSongti-SC-Regular"/>
            </a:endParaRPr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⽰例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1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： 输⼊：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points = [[10,16],[2,8],[1,6],[7,12]] </a:t>
            </a:r>
            <a:endParaRPr lang="zh-CN" altLang="en-US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输出：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2 </a:t>
            </a:r>
            <a:endParaRPr lang="zh-CN" altLang="en-US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解释：对于该样例，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x = 6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可以射爆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[2,8],[1,6]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两个⽓球，以及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x = 11 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射爆另外两个⽓球 ⽰例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2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： 输⼊：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points = [[1,2],[3,4],[5,6],[7,8]] </a:t>
            </a:r>
            <a:endParaRPr lang="zh-CN" altLang="en-US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输出：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4 </a:t>
            </a:r>
            <a:endParaRPr lang="zh-CN" altLang="en-US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⽰例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3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： 输⼊：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points = [[1,2],[2,3],[3,4],[4,5]] </a:t>
            </a:r>
            <a:endParaRPr lang="zh-CN" altLang="en-US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输出：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2 </a:t>
            </a:r>
            <a:endParaRPr lang="zh-CN" altLang="en-US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⽰例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4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： 输⼊：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points = [[1,2]] </a:t>
            </a:r>
            <a:endParaRPr lang="zh-CN" altLang="en-US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输出：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1 </a:t>
            </a:r>
            <a:endParaRPr lang="zh-CN" altLang="en-US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⽰例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PTSerif-Regular"/>
              </a:rPr>
              <a:t> 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5</a:t>
            </a:r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： 输⼊：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points = [[2,3],[2,3]] </a:t>
            </a:r>
            <a:endParaRPr lang="zh-CN" altLang="en-US" dirty="0"/>
          </a:p>
          <a:p>
            <a:r>
              <a:rPr lang="zh-CN" altLang="en-US" sz="1800" b="0" dirty="0">
                <a:solidFill>
                  <a:srgbClr val="1F0909"/>
                </a:solidFill>
                <a:effectLst/>
                <a:latin typeface="STSongti-SC-Regular"/>
              </a:rPr>
              <a:t>输出：</a:t>
            </a:r>
            <a:r>
              <a:rPr lang="en-US" altLang="zh-CN" sz="1800" b="0" dirty="0">
                <a:solidFill>
                  <a:srgbClr val="1F0909"/>
                </a:solidFill>
                <a:effectLst/>
                <a:latin typeface="PTSerif-Regular"/>
              </a:rPr>
              <a:t>1</a:t>
            </a:r>
            <a:endParaRPr lang="zh-CN" altLang="en-US" dirty="0"/>
          </a:p>
          <a:p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38913">
            <a:extLst>
              <a:ext uri="{FF2B5EF4-FFF2-40B4-BE49-F238E27FC236}">
                <a16:creationId xmlns:a16="http://schemas.microsoft.com/office/drawing/2014/main" id="{4BBB7F32-03AE-9D71-FCE4-04E0F656FAEE}"/>
              </a:ext>
            </a:extLst>
          </p:cNvPr>
          <p:cNvSpPr>
            <a:spLocks noGrp="1"/>
          </p:cNvSpPr>
          <p:nvPr/>
        </p:nvSpPr>
        <p:spPr>
          <a:xfrm>
            <a:off x="79058" y="307375"/>
            <a:ext cx="5939790" cy="611029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defTabSz="685800"/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第四章作业</a:t>
            </a:r>
            <a:r>
              <a:rPr lang="en-US" altLang="zh-CN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——</a:t>
            </a:r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贪心算法</a:t>
            </a:r>
            <a:endParaRPr lang="zh-CN" altLang="en-US" sz="1500" spc="225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4818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</TotalTime>
  <Words>1278</Words>
  <Application>Microsoft Office PowerPoint</Application>
  <PresentationFormat>On-screen Show (4:3)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PTSerif-Regular</vt:lpstr>
      <vt:lpstr>STSongti-SC-Regular</vt:lpstr>
      <vt:lpstr>宋体</vt:lpstr>
      <vt:lpstr>微软雅黑</vt:lpstr>
      <vt:lpstr>Arial</vt:lpstr>
      <vt:lpstr>Consolas</vt:lpstr>
      <vt:lpstr>Times New Roman</vt:lpstr>
      <vt:lpstr>Wingdings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yanning</dc:creator>
  <cp:lastModifiedBy>Sun X.T.</cp:lastModifiedBy>
  <cp:revision>10</cp:revision>
  <dcterms:created xsi:type="dcterms:W3CDTF">2023-03-11T02:41:40Z</dcterms:created>
  <dcterms:modified xsi:type="dcterms:W3CDTF">2023-04-30T15:03:48Z</dcterms:modified>
</cp:coreProperties>
</file>