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Montserrat"/>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bold.fntdata"/><Relationship Id="rId12"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Italic.fntdata"/><Relationship Id="rId14" Type="http://schemas.openxmlformats.org/officeDocument/2006/relationships/font" Target="fonts/Montserrat-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37b1415c77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37b1415c77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3a7278f7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3a7278f7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37b1415c77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37b1415c77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37b1415c7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37b1415c7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37b1415c77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37b1415c77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2948250" y="522150"/>
            <a:ext cx="5606400" cy="204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Sentiment Analysis of Apple Tweets</a:t>
            </a:r>
            <a:endParaRPr/>
          </a:p>
        </p:txBody>
      </p:sp>
      <p:sp>
        <p:nvSpPr>
          <p:cNvPr id="135" name="Google Shape;135;p13"/>
          <p:cNvSpPr txBox="1"/>
          <p:nvPr>
            <p:ph idx="1" type="subTitle"/>
          </p:nvPr>
        </p:nvSpPr>
        <p:spPr>
          <a:xfrm>
            <a:off x="4572000" y="2819200"/>
            <a:ext cx="3386700" cy="21315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600"/>
              <a:t>Group 5 :</a:t>
            </a:r>
            <a:endParaRPr sz="1600"/>
          </a:p>
          <a:p>
            <a:pPr indent="0" lvl="0" marL="0" rtl="0" algn="l">
              <a:lnSpc>
                <a:spcPct val="115000"/>
              </a:lnSpc>
              <a:spcBef>
                <a:spcPts val="0"/>
              </a:spcBef>
              <a:spcAft>
                <a:spcPts val="0"/>
              </a:spcAft>
              <a:buNone/>
            </a:pPr>
            <a:r>
              <a:rPr lang="en" sz="1600"/>
              <a:t>Prajwal Kadam</a:t>
            </a:r>
            <a:br>
              <a:rPr lang="en" sz="1600"/>
            </a:br>
            <a:r>
              <a:rPr lang="en" sz="1600"/>
              <a:t>Deepak Gavit</a:t>
            </a:r>
            <a:br>
              <a:rPr lang="en" sz="1600"/>
            </a:br>
            <a:r>
              <a:rPr lang="en" sz="1600"/>
              <a:t>Rushikesh Kale</a:t>
            </a:r>
            <a:br>
              <a:rPr lang="en" sz="1600"/>
            </a:br>
            <a:r>
              <a:rPr lang="en" sz="1600"/>
              <a:t>Suyash Gaikwad</a:t>
            </a:r>
            <a:endParaRPr sz="1600"/>
          </a:p>
          <a:p>
            <a:pPr indent="0" lvl="0" marL="0" rtl="0" algn="l">
              <a:lnSpc>
                <a:spcPct val="115000"/>
              </a:lnSpc>
              <a:spcBef>
                <a:spcPts val="0"/>
              </a:spcBef>
              <a:spcAft>
                <a:spcPts val="0"/>
              </a:spcAft>
              <a:buNone/>
            </a:pPr>
            <a:r>
              <a:rPr lang="en" sz="1600"/>
              <a:t>Rahul Nagpure</a:t>
            </a:r>
            <a:endParaRPr sz="1600"/>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33250" y="558325"/>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a:latin typeface="Lato"/>
                <a:ea typeface="Lato"/>
                <a:cs typeface="Lato"/>
                <a:sym typeface="Lato"/>
              </a:rPr>
              <a:t>INTRODUCTION</a:t>
            </a:r>
            <a:endParaRPr sz="3700">
              <a:latin typeface="Lato"/>
              <a:ea typeface="Lato"/>
              <a:cs typeface="Lato"/>
              <a:sym typeface="Lato"/>
            </a:endParaRPr>
          </a:p>
        </p:txBody>
      </p:sp>
      <p:sp>
        <p:nvSpPr>
          <p:cNvPr id="141" name="Google Shape;141;p14"/>
          <p:cNvSpPr txBox="1"/>
          <p:nvPr>
            <p:ph idx="1" type="body"/>
          </p:nvPr>
        </p:nvSpPr>
        <p:spPr>
          <a:xfrm>
            <a:off x="768100" y="1308175"/>
            <a:ext cx="7969200" cy="2911200"/>
          </a:xfrm>
          <a:prstGeom prst="rect">
            <a:avLst/>
          </a:prstGeom>
        </p:spPr>
        <p:txBody>
          <a:bodyPr anchorCtr="0" anchor="t" bIns="91425" lIns="91425" spcFirstLastPara="1" rIns="91425" wrap="square" tIns="91425">
            <a:normAutofit fontScale="92500" lnSpcReduction="10000"/>
          </a:bodyPr>
          <a:lstStyle/>
          <a:p>
            <a:pPr indent="0" lvl="0" marL="0" rtl="0" algn="just">
              <a:spcBef>
                <a:spcPts val="800"/>
              </a:spcBef>
              <a:spcAft>
                <a:spcPts val="0"/>
              </a:spcAft>
              <a:buNone/>
            </a:pPr>
            <a:r>
              <a:t/>
            </a:r>
            <a:endParaRPr sz="1600"/>
          </a:p>
          <a:p>
            <a:pPr indent="0" lvl="0" marL="0" rtl="0" algn="just">
              <a:spcBef>
                <a:spcPts val="800"/>
              </a:spcBef>
              <a:spcAft>
                <a:spcPts val="0"/>
              </a:spcAft>
              <a:buNone/>
            </a:pPr>
            <a:r>
              <a:rPr lang="en" sz="1600"/>
              <a:t>Twitter is an online news and social networking service that enables users to send and read short 140-character messages called "tweets". Registered users can read and post tweets, but those who are unregistered can only read them. Hence Twitter is a public platform with a mine of public opinion of people all over the world and of all age categories. As of October 2016, Twitter has more than 315 million monthly active users. Twitter Sentiment Analysis is the process of determining the emotional tone behind a series of words, used to gain an understanding of the attitudes, opinions and emotions expressed within an online mention.</a:t>
            </a:r>
            <a:endParaRPr sz="1600"/>
          </a:p>
          <a:p>
            <a:pPr indent="0" lvl="0" marL="0" rtl="0" algn="l">
              <a:spcBef>
                <a:spcPts val="400"/>
              </a:spcBef>
              <a:spcAft>
                <a:spcPts val="0"/>
              </a:spcAft>
              <a:buNone/>
            </a:pPr>
            <a:r>
              <a:t/>
            </a:r>
            <a:endParaRPr sz="1600"/>
          </a:p>
          <a:p>
            <a:pPr indent="0" lvl="0" marL="0" rtl="0" algn="l">
              <a:spcBef>
                <a:spcPts val="1200"/>
              </a:spcBef>
              <a:spcAft>
                <a:spcPts val="1200"/>
              </a:spcAft>
              <a:buNone/>
            </a:pPr>
            <a:r>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33250" y="558325"/>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a:latin typeface="Lato"/>
                <a:ea typeface="Lato"/>
                <a:cs typeface="Lato"/>
                <a:sym typeface="Lato"/>
              </a:rPr>
              <a:t>SCENARIO</a:t>
            </a:r>
            <a:endParaRPr sz="3700">
              <a:latin typeface="Lato"/>
              <a:ea typeface="Lato"/>
              <a:cs typeface="Lato"/>
              <a:sym typeface="Lato"/>
            </a:endParaRPr>
          </a:p>
        </p:txBody>
      </p:sp>
      <p:sp>
        <p:nvSpPr>
          <p:cNvPr id="147" name="Google Shape;147;p15"/>
          <p:cNvSpPr txBox="1"/>
          <p:nvPr>
            <p:ph idx="1" type="body"/>
          </p:nvPr>
        </p:nvSpPr>
        <p:spPr>
          <a:xfrm>
            <a:off x="768100" y="1308175"/>
            <a:ext cx="7969200" cy="2911200"/>
          </a:xfrm>
          <a:prstGeom prst="rect">
            <a:avLst/>
          </a:prstGeom>
        </p:spPr>
        <p:txBody>
          <a:bodyPr anchorCtr="0" anchor="t" bIns="91425" lIns="91425" spcFirstLastPara="1" rIns="91425" wrap="square" tIns="91425">
            <a:normAutofit/>
          </a:bodyPr>
          <a:lstStyle/>
          <a:p>
            <a:pPr indent="0" lvl="0" marL="0" rtl="0" algn="just">
              <a:spcBef>
                <a:spcPts val="800"/>
              </a:spcBef>
              <a:spcAft>
                <a:spcPts val="0"/>
              </a:spcAft>
              <a:buNone/>
            </a:pPr>
            <a:r>
              <a:t/>
            </a:r>
            <a:endParaRPr sz="1600"/>
          </a:p>
          <a:p>
            <a:pPr indent="0" lvl="0" marL="0" rtl="0" algn="just">
              <a:spcBef>
                <a:spcPts val="800"/>
              </a:spcBef>
              <a:spcAft>
                <a:spcPts val="0"/>
              </a:spcAft>
              <a:buNone/>
            </a:pPr>
            <a:r>
              <a:t/>
            </a:r>
            <a:endParaRPr sz="1600"/>
          </a:p>
          <a:p>
            <a:pPr indent="0" lvl="0" marL="0" rtl="0" algn="just">
              <a:spcBef>
                <a:spcPts val="800"/>
              </a:spcBef>
              <a:spcAft>
                <a:spcPts val="400"/>
              </a:spcAft>
              <a:buNone/>
            </a:pPr>
            <a:r>
              <a:rPr lang="en" sz="1600"/>
              <a:t>We are performing sentiment analysis of tweets about apple company before and after release of </a:t>
            </a:r>
            <a:r>
              <a:rPr lang="en" sz="1600"/>
              <a:t>quarterly</a:t>
            </a:r>
            <a:r>
              <a:rPr lang="en" sz="1600"/>
              <a:t> earnings report</a:t>
            </a:r>
            <a:r>
              <a:rPr lang="en" sz="1600"/>
              <a:t>.After performing this activity,we interpret the results of the analysis by various graphs, wordclouds,etc</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OBJECTIVES</a:t>
            </a:r>
            <a:endParaRPr/>
          </a:p>
        </p:txBody>
      </p:sp>
      <p:sp>
        <p:nvSpPr>
          <p:cNvPr id="153" name="Google Shape;153;p16"/>
          <p:cNvSpPr txBox="1"/>
          <p:nvPr>
            <p:ph idx="1" type="body"/>
          </p:nvPr>
        </p:nvSpPr>
        <p:spPr>
          <a:xfrm>
            <a:off x="1297500" y="1307850"/>
            <a:ext cx="7038900" cy="2911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t/>
            </a:r>
            <a:endParaRPr sz="1580"/>
          </a:p>
          <a:p>
            <a:pPr indent="-328930" lvl="0" marL="457200" rtl="0" algn="l">
              <a:lnSpc>
                <a:spcPct val="150000"/>
              </a:lnSpc>
              <a:spcBef>
                <a:spcPts val="1200"/>
              </a:spcBef>
              <a:spcAft>
                <a:spcPts val="0"/>
              </a:spcAft>
              <a:buSzPts val="1580"/>
              <a:buChar char="●"/>
            </a:pPr>
            <a:r>
              <a:rPr lang="en" sz="1580"/>
              <a:t>Understand the concepts of sentiment analysis.</a:t>
            </a:r>
            <a:endParaRPr sz="1580"/>
          </a:p>
          <a:p>
            <a:pPr indent="-328930" lvl="0" marL="457200" rtl="0" algn="l">
              <a:lnSpc>
                <a:spcPct val="150000"/>
              </a:lnSpc>
              <a:spcBef>
                <a:spcPts val="0"/>
              </a:spcBef>
              <a:spcAft>
                <a:spcPts val="0"/>
              </a:spcAft>
              <a:buSzPts val="1580"/>
              <a:buChar char="●"/>
            </a:pPr>
            <a:r>
              <a:rPr lang="en" sz="1580"/>
              <a:t>Understand the process of how to extract useful information from huge datasets.</a:t>
            </a:r>
            <a:endParaRPr sz="1580"/>
          </a:p>
          <a:p>
            <a:pPr indent="-328930" lvl="0" marL="457200" rtl="0" algn="l">
              <a:lnSpc>
                <a:spcPct val="150000"/>
              </a:lnSpc>
              <a:spcBef>
                <a:spcPts val="0"/>
              </a:spcBef>
              <a:spcAft>
                <a:spcPts val="0"/>
              </a:spcAft>
              <a:buSzPts val="1580"/>
              <a:buChar char="●"/>
            </a:pPr>
            <a:r>
              <a:rPr lang="en" sz="1580"/>
              <a:t>Perform text/data pre-processing activities.</a:t>
            </a:r>
            <a:endParaRPr sz="1580"/>
          </a:p>
          <a:p>
            <a:pPr indent="-328930" lvl="0" marL="457200" rtl="0" algn="l">
              <a:lnSpc>
                <a:spcPct val="150000"/>
              </a:lnSpc>
              <a:spcBef>
                <a:spcPts val="0"/>
              </a:spcBef>
              <a:spcAft>
                <a:spcPts val="0"/>
              </a:spcAft>
              <a:buSzPts val="1580"/>
              <a:buChar char="●"/>
            </a:pPr>
            <a:r>
              <a:rPr lang="en" sz="1580"/>
              <a:t>Analyse and visualize the sentiment analysis of Apple Company before and after quarterly earnings report.</a:t>
            </a:r>
            <a:endParaRPr sz="1580"/>
          </a:p>
          <a:p>
            <a:pPr indent="0" lvl="0" marL="457200" rtl="0" algn="l">
              <a:lnSpc>
                <a:spcPct val="95000"/>
              </a:lnSpc>
              <a:spcBef>
                <a:spcPts val="1200"/>
              </a:spcBef>
              <a:spcAft>
                <a:spcPts val="0"/>
              </a:spcAft>
              <a:buNone/>
            </a:pPr>
            <a:r>
              <a:t/>
            </a:r>
            <a:endParaRPr sz="1580"/>
          </a:p>
          <a:p>
            <a:pPr indent="0" lvl="0" marL="0" rtl="0" algn="l">
              <a:lnSpc>
                <a:spcPct val="95000"/>
              </a:lnSpc>
              <a:spcBef>
                <a:spcPts val="1200"/>
              </a:spcBef>
              <a:spcAft>
                <a:spcPts val="1200"/>
              </a:spcAft>
              <a:buSzPts val="1018"/>
              <a:buNone/>
            </a:pPr>
            <a:r>
              <a:t/>
            </a:r>
            <a:endParaRPr sz="158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91345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FLOWCHART</a:t>
            </a:r>
            <a:endParaRPr/>
          </a:p>
        </p:txBody>
      </p:sp>
      <p:pic>
        <p:nvPicPr>
          <p:cNvPr id="159" name="Google Shape;159;p17"/>
          <p:cNvPicPr preferRelativeResize="0"/>
          <p:nvPr/>
        </p:nvPicPr>
        <p:blipFill>
          <a:blip r:embed="rId3">
            <a:alphaModFix/>
          </a:blip>
          <a:stretch>
            <a:fillRect/>
          </a:stretch>
        </p:blipFill>
        <p:spPr>
          <a:xfrm>
            <a:off x="3263113" y="393750"/>
            <a:ext cx="3881626" cy="44714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65" name="Google Shape;165;p18"/>
          <p:cNvSpPr txBox="1"/>
          <p:nvPr>
            <p:ph idx="1" type="body"/>
          </p:nvPr>
        </p:nvSpPr>
        <p:spPr>
          <a:xfrm>
            <a:off x="1297500" y="13078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p>
          <a:p>
            <a:pPr indent="0" lvl="0" marL="0" rtl="0" algn="l">
              <a:spcBef>
                <a:spcPts val="1200"/>
              </a:spcBef>
              <a:spcAft>
                <a:spcPts val="1200"/>
              </a:spcAft>
              <a:buNone/>
            </a:pPr>
            <a:r>
              <a:rPr lang="en" sz="1600"/>
              <a:t>We can clearly derive and understand how the sentiment of common people has changed with respect to Apple Company before and after the earnings report. We also appreciated the most commonly used words in tweets. Also we learnt about different packages and cleaning the dataset especially in such cases where we are trying to extract crucial business data from subjective sentences.</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