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59595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546A-C411-42F4-9B70-446D487E28D2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040C-87A6-449B-B9A0-B9072378BE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43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4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66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27D1-9815-90CB-F203-563D6FDE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8BAAF-6B1E-3313-2F4A-38C25D11D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4815F-603F-251E-4475-6E3CEF051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E64F-1A9D-56C2-2A18-D979C9F41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28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6BBC-68C0-1765-E0E1-55388334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E7F76-058F-B137-9902-6EA3E746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1427-092C-AF66-551C-2E5DDA5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D2F-BDA3-1E03-5020-814E1845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7799-02F9-5265-A242-7266D992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F744-D596-C730-3CB6-EDD45BD4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6F870-0C35-0364-276E-03F569E0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FACE-8DBD-8516-5945-C3015EED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400C-4ACF-CC46-1207-943378C8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989F-C146-5F3A-01D5-BF9ABF12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8B46D-97F4-DAC8-B7CE-BAF8AEAE1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4D55-4B9B-974B-5DF9-F3E24C7C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EAE7-D2DA-CC84-91BB-83658B59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3924-21A7-917E-9BE3-F75A3088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B70D-2B9F-A5FE-72FA-6D8C1561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6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F96-D28E-CB12-88B6-7A3B45C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4A12-E7C2-8EB4-E4D3-BD8AA640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507-917D-072F-2B2F-7C422EA9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B51D-37C5-FE39-C351-6506C07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9996-E8FB-F4C6-A153-34CEEB16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820-250C-A31B-7653-2F602CC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6AFE-4FB2-BD0D-0BDA-C3B47E6F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E338-E853-6509-0B33-FF90C7B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0E86-73AD-565B-356D-7AC25C00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1BC2-E553-6B6A-92E5-7D7F1B6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4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01A-E44C-AEB0-2037-A4A15816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D6E0-26CD-F2C7-40BD-0848B377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17E6-D723-90A3-982A-D9ABC041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0D65-DACA-BCB3-A886-35AADCE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8062-D0C3-9094-A842-040EF5E2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EB8FC-E677-CA93-CB78-CC6DEB18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46EA-EDD1-30A4-E1AB-D1595AAC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EB49-46F5-47EF-AD4D-F36C50A3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C4CFD-C357-2C14-A3E6-DF560DFF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518E-7F17-611D-1F37-90524825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FDEBA-6B8B-A162-050C-658F2D1A1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19D5-EB70-385A-3A11-410C9223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3F08-8593-7BA1-AEF6-8E09E6B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D720B-19F6-E8BA-7C33-04E36C5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9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5C4-30BF-8957-A745-1D17ECE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F3443-8643-E78C-A508-E8CC461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7024F-42E8-04D5-2AB8-5AB05AAD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86D4-1EB8-A3A2-B77F-7CFBFE3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4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B9C88-F1B3-308D-6660-14BB44E8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E59DE-DBF9-977D-C2A4-84A1EF7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8F9D-6C77-306C-23E9-F33D8C7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4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E26A-3687-E013-76B0-92617D47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4713-755D-DF03-2F2B-43F7F907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31B0-C625-A4F3-23CD-F3AFABE9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02B6-B8B5-DB17-617C-E08B9576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ED2B-FA8D-B592-7ED5-BB9AA38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2590-7F3A-C0A8-4DF9-798727C2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47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54B8-ED02-3BF8-5776-A79871A4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DD93-5D31-1E29-B8B0-80C8393F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F200-307F-E0D3-0FD8-3F86C31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28FA-1E30-5346-0BF8-50AFF62A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E877-1B07-8EFF-20F2-6CCC38A7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CB06-1635-2318-9CDA-AF6C566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2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EFB88-05EF-9C5C-2679-32371515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E4B0-C708-7941-1E40-689758A3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4322-F378-71BA-361D-D603AD9B0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D5887-C0D0-44B7-AB21-35C4F1295B73}" type="datetimeFigureOut">
              <a:rPr lang="en-IN" smtClean="0"/>
              <a:t>19-10-2025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6E5F-4AE9-24DC-1641-74F168757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C3BB-C9EC-FAB9-8E11-5F6EA706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5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1/relationships/webextension" Target="../webextensions/webextension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4.jpe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e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0.sv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17465-4404-B430-960D-D6F3C9CD1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08585-F5A2-397C-00A0-24015A74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353664-72F1-CB45-AD2D-72474126E92C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4366A-CA02-6D1E-76B4-AFBCDE43B53B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8C93A4DC-71A5-1E95-9BA1-FC562808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2053926" y="728839"/>
            <a:ext cx="2111652" cy="2076712"/>
          </a:xfrm>
          <a:prstGeom prst="rect">
            <a:avLst/>
          </a:prstGeom>
          <a:effectLst>
            <a:outerShdw blurRad="457200" sx="102000" sy="102000" algn="ctr" rotWithShape="0">
              <a:schemeClr val="tx1">
                <a:alpha val="5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0450E-398E-C66F-EA6D-F809D9866D1B}"/>
              </a:ext>
            </a:extLst>
          </p:cNvPr>
          <p:cNvSpPr txBox="1"/>
          <p:nvPr/>
        </p:nvSpPr>
        <p:spPr>
          <a:xfrm>
            <a:off x="762001" y="3167389"/>
            <a:ext cx="5122606" cy="523220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sz="28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D47A8-A6A2-6993-8AE1-0DA79F16F55F}"/>
              </a:ext>
            </a:extLst>
          </p:cNvPr>
          <p:cNvSpPr txBox="1"/>
          <p:nvPr/>
        </p:nvSpPr>
        <p:spPr>
          <a:xfrm>
            <a:off x="447368" y="3827754"/>
            <a:ext cx="5545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sz="4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A5735-1ADD-49F8-ADA7-2AC8ECD10AC7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2CC51711-7918-88B4-1C4B-D3170B95DD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2CC51711-7918-88B4-1C4B-D3170B95DD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43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B21F-FFA0-3CBD-ED2B-05C2F9DE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B323E98-207E-6D82-DA6F-8161FD5C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35A703-B75C-5591-4831-585F71A0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3C4FF-D8C6-C149-BB85-EF91B9E81ADF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916EB298-8D6C-60D0-8668-30B98C07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B84BB1-A038-260E-FDB8-D6D5D76F8D37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23F235-0A95-6E23-2D0C-638030B71D47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CAA9E-C3CE-AA9A-3A05-A0CDBC5B7020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</a:rPr>
              <a:t>Find the top 3 suppliers who delivered the highest volume of materials on time. Should the company prioritize them for future contracts?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E3BB36-8F22-4E3B-910D-3ECB1AD9EEC0}"/>
              </a:ext>
            </a:extLst>
          </p:cNvPr>
          <p:cNvSpPr/>
          <p:nvPr/>
        </p:nvSpPr>
        <p:spPr>
          <a:xfrm>
            <a:off x="5891001" y="2497393"/>
            <a:ext cx="5590609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500FB-42DF-65A2-526A-693C5EE12ED6}"/>
              </a:ext>
            </a:extLst>
          </p:cNvPr>
          <p:cNvSpPr txBox="1"/>
          <p:nvPr/>
        </p:nvSpPr>
        <p:spPr>
          <a:xfrm>
            <a:off x="783761" y="2703564"/>
            <a:ext cx="4937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 - d.rejected_qty)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total_quantity_received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DATEDIFF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(d.delivery_date, d.order_date) &lt; </a:t>
            </a:r>
            <a:r>
              <a:rPr lang="en-US" dirty="0">
                <a:solidFill>
                  <a:srgbClr val="FFC000"/>
                </a:solidFill>
              </a:rPr>
              <a:t>3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total_quantity_received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B3ABC3-4AA6-9D15-8C6F-420D7DB92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73205"/>
              </p:ext>
            </p:extLst>
          </p:nvPr>
        </p:nvGraphicFramePr>
        <p:xfrm>
          <a:off x="6126229" y="3072896"/>
          <a:ext cx="50542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56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659768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total_quantity_recevied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&amp; Nickel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492.00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463.00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GlassMakers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435.00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2DACEB-2D62-B44C-405B-D6C0A051AEDD}"/>
              </a:ext>
            </a:extLst>
          </p:cNvPr>
          <p:cNvSpPr txBox="1"/>
          <p:nvPr/>
        </p:nvSpPr>
        <p:spPr>
          <a:xfrm>
            <a:off x="6008245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1F33-D067-85D2-7E5A-9D4F4C88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37E6BF2-A4BC-6B7F-C17E-C1068728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3B11B13-BBF5-7C60-135D-78009CBA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6A98D2-2696-8286-E308-2935797D7A6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9FE6B188-253F-0310-58FB-F57DA84C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8E43D9-E824-083A-72FA-7A0BB3B2E1AA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7F6E2-B9C8-AF81-3655-A2372D48DC93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542EE-7E53-C940-C832-70065E23F201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5. Identify top 5 suppliers with a high rejection rate (defective raw materials &gt;1%). Could this indicate quality issues?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4C4FE-94BA-634D-7B63-8B776FB8D059}"/>
              </a:ext>
            </a:extLst>
          </p:cNvPr>
          <p:cNvSpPr/>
          <p:nvPr/>
        </p:nvSpPr>
        <p:spPr>
          <a:xfrm>
            <a:off x="5869854" y="2497393"/>
            <a:ext cx="5607209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3881B-F434-4E35-3F1A-98EAA2A99DF2}"/>
              </a:ext>
            </a:extLst>
          </p:cNvPr>
          <p:cNvSpPr txBox="1"/>
          <p:nvPr/>
        </p:nvSpPr>
        <p:spPr>
          <a:xfrm>
            <a:off x="714937" y="2703564"/>
            <a:ext cx="4937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total_recevied,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(d.rejected_qty)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total_rejected,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(d.rejected_qty) /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(d.quantity)) * </a:t>
            </a:r>
            <a:r>
              <a:rPr lang="en-US" dirty="0">
                <a:solidFill>
                  <a:srgbClr val="FFC000"/>
                </a:solidFill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 &gt; </a:t>
            </a:r>
            <a:r>
              <a:rPr lang="en-US" dirty="0">
                <a:solidFill>
                  <a:srgbClr val="FFC000"/>
                </a:solidFill>
              </a:rPr>
              <a:t>1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87FAC0-04A0-BB29-CDBC-AE4543966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5036"/>
              </p:ext>
            </p:extLst>
          </p:nvPr>
        </p:nvGraphicFramePr>
        <p:xfrm>
          <a:off x="6059837" y="3073568"/>
          <a:ext cx="525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received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rejected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rejection_rate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Electro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1280.00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1600.00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Polymers Pvt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2360.00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Composite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A8E6D4-2A1A-1436-984E-35A53B6E2E4E}"/>
              </a:ext>
            </a:extLst>
          </p:cNvPr>
          <p:cNvSpPr txBox="1"/>
          <p:nvPr/>
        </p:nvSpPr>
        <p:spPr>
          <a:xfrm>
            <a:off x="6059837" y="269582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F9ADE-831E-7AD8-9167-820D7DB3B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94C5A29F-3C8C-CEAE-69A3-A1EEC24D0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9260CE-40C5-F756-5DAB-4631DB4D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E2249E-48C2-35EA-992F-8953E6B1DD41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47A6896D-B402-0C1A-1896-3B7FC453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E3EF87-C12A-5186-8D48-770A4DEBFA22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C9E7B-ADB5-3E83-76CB-875C0243EB16}"/>
              </a:ext>
            </a:extLst>
          </p:cNvPr>
          <p:cNvSpPr/>
          <p:nvPr/>
        </p:nvSpPr>
        <p:spPr>
          <a:xfrm>
            <a:off x="684695" y="2087574"/>
            <a:ext cx="4893994" cy="4367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AF80F-6BE5-2064-0BDF-4CFE1174F0D7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6. Calculate the total material wastage (scrap %) in the last 6 months. Which raw materials contribute the most to wastage?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6D764-9998-E212-B4F0-5615502584B1}"/>
              </a:ext>
            </a:extLst>
          </p:cNvPr>
          <p:cNvSpPr/>
          <p:nvPr/>
        </p:nvSpPr>
        <p:spPr>
          <a:xfrm>
            <a:off x="5869854" y="2087574"/>
            <a:ext cx="5607209" cy="4367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9665A-88FE-6E23-5C0C-BF1837E13038}"/>
              </a:ext>
            </a:extLst>
          </p:cNvPr>
          <p:cNvSpPr txBox="1"/>
          <p:nvPr/>
        </p:nvSpPr>
        <p:spPr>
          <a:xfrm>
            <a:off x="714937" y="2103802"/>
            <a:ext cx="4863751" cy="438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575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r.material_id, r.material_name,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total_issue,   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(w.scrap_qty) /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NULLIF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(mu.unit_consumed), </a:t>
            </a:r>
            <a:r>
              <a:rPr lang="en-US" sz="1550" dirty="0">
                <a:solidFill>
                  <a:srgbClr val="FFC000"/>
                </a:solidFill>
              </a:rPr>
              <a:t>0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)) * </a:t>
            </a:r>
            <a:r>
              <a:rPr lang="en-US" sz="1550" dirty="0">
                <a:solidFill>
                  <a:srgbClr val="FFC000"/>
                </a:solidFill>
              </a:rPr>
              <a:t>100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550" dirty="0">
                <a:solidFill>
                  <a:srgbClr val="FFC000"/>
                </a:solidFill>
              </a:rPr>
              <a:t>2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wastage_percentage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raw_materials r   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 w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 = w.material_id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material_usage mu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 = mu.material_id       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(w.date) 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(mu.date)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w.date &gt;=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rgbClr val="FFC000"/>
                </a:solidFill>
              </a:rPr>
              <a:t>6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mu.date &gt;=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rgbClr val="FFC000"/>
                </a:solidFill>
              </a:rPr>
              <a:t>6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r.material_id, r.material_name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wastage_percentage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sz="15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0B8845-FDDD-EFF1-270C-9C43EB53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55320"/>
              </p:ext>
            </p:extLst>
          </p:nvPr>
        </p:nvGraphicFramePr>
        <p:xfrm>
          <a:off x="6007986" y="2577849"/>
          <a:ext cx="5364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recevied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wastage_</a:t>
                      </a:r>
                    </a:p>
                    <a:p>
                      <a:pPr algn="ctr"/>
                      <a:r>
                        <a:rPr lang="en-US" sz="1400" dirty="0"/>
                        <a:t>percentage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E00AE1-30E9-A9BB-2D76-C628CA18E516}"/>
              </a:ext>
            </a:extLst>
          </p:cNvPr>
          <p:cNvSpPr txBox="1"/>
          <p:nvPr/>
        </p:nvSpPr>
        <p:spPr>
          <a:xfrm>
            <a:off x="5943969" y="2192290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AB8A9-6D50-AFD8-B85D-33334167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61E1644-BF96-346D-B1FD-F5B22897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DC28758-AD0B-84BD-4678-7115F9DE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C2DA78-5DE5-FCD3-8A1F-62BA17A13FEC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72D5B35-A162-3F9E-D1D8-1C0032346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5C1363-E86B-697C-A013-C3A6D8DF9F06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C5CCB-B921-426F-929D-EB68A8563AFA}"/>
              </a:ext>
            </a:extLst>
          </p:cNvPr>
          <p:cNvSpPr/>
          <p:nvPr/>
        </p:nvSpPr>
        <p:spPr>
          <a:xfrm>
            <a:off x="684695" y="2176062"/>
            <a:ext cx="4893994" cy="4037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D7EFF-0234-882A-66A9-44E96EE99D9E}"/>
              </a:ext>
            </a:extLst>
          </p:cNvPr>
          <p:cNvSpPr txBox="1"/>
          <p:nvPr/>
        </p:nvSpPr>
        <p:spPr>
          <a:xfrm>
            <a:off x="515953" y="1464906"/>
            <a:ext cx="111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7. Determine if there is a correlation between machine type used and raw material wastage.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AC282-6BFD-1174-6EC9-B3C9A1F78FAC}"/>
              </a:ext>
            </a:extLst>
          </p:cNvPr>
          <p:cNvSpPr/>
          <p:nvPr/>
        </p:nvSpPr>
        <p:spPr>
          <a:xfrm>
            <a:off x="5869854" y="2176063"/>
            <a:ext cx="5607209" cy="4037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7E509-5E7E-5C32-476B-0BC65FCEAA57}"/>
              </a:ext>
            </a:extLst>
          </p:cNvPr>
          <p:cNvSpPr txBox="1"/>
          <p:nvPr/>
        </p:nvSpPr>
        <p:spPr>
          <a:xfrm>
            <a:off x="714937" y="2192290"/>
            <a:ext cx="493786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w.machine_used, r.material_name,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(w.wastage_id)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wastage, w.reason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 w, raw_materials r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w.material_id = r.material_id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w.date &gt;=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w.machine_used, r.material_name, w.reason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2E2A9D9-4746-50C7-61A9-C87DC5990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71797"/>
              </p:ext>
            </p:extLst>
          </p:nvPr>
        </p:nvGraphicFramePr>
        <p:xfrm>
          <a:off x="6165298" y="2577849"/>
          <a:ext cx="5040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machine_used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</a:t>
                      </a:r>
                    </a:p>
                    <a:p>
                      <a:pPr algn="ctr"/>
                      <a:r>
                        <a:rPr lang="en-US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reason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MixerY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Process Waste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CutterX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Copper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Machine Overheat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PressP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Damaged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PressP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PVC Pipes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Power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MixerY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Machine 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CE0AB1-F77C-60AE-EEC8-6F7BCEDCA4C3}"/>
              </a:ext>
            </a:extLst>
          </p:cNvPr>
          <p:cNvSpPr txBox="1"/>
          <p:nvPr/>
        </p:nvSpPr>
        <p:spPr>
          <a:xfrm>
            <a:off x="5943969" y="2192290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CBCE4-181A-BF65-072D-FB756B61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3E9E277D-ECB6-8CD2-B777-A3D8261A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BC65E6-9186-CABA-9F2F-07A0DC69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F9EF88-7218-6241-C1DE-7D0B7FB7EEB8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E7AB2740-CB82-5B35-502D-37199821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03A5EF-97B9-F393-CEB3-DAF4B6F53E20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3DE7E-09BE-7FE1-4ACA-0F95E2211C99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CD4E-3CD1-E285-2AD8-15FBE671667D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8. Identify the top 3 raw materials contributing most to inventory costs. Should the company optimize stock levels for these?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909A3-7DF5-B179-6BBC-DC8F97AAC5D3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403D6-6EE6-1604-E873-1718EA70B81E}"/>
              </a:ext>
            </a:extLst>
          </p:cNvPr>
          <p:cNvSpPr txBox="1"/>
          <p:nvPr/>
        </p:nvSpPr>
        <p:spPr>
          <a:xfrm>
            <a:off x="714937" y="2654403"/>
            <a:ext cx="493786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r.material_id, r.material_name,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(i.closing_stock * d.unit_cost)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total_inventory_cost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raw_materials r, inventory i,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 = i.material_id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i.material_id = d.material_id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d.delivery_date &lt;= i.date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i.date &gt;=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r.material_id, r.material_name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total_inventory_cost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2D5CCF-3320-EC74-5B4A-CC589BDD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66341"/>
              </p:ext>
            </p:extLst>
          </p:nvPr>
        </p:nvGraphicFramePr>
        <p:xfrm>
          <a:off x="6344770" y="3040380"/>
          <a:ext cx="468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total_inventory_cost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Epoxy Resin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721635.0000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691020.0000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604632.5000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Nickel Strip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580041.2500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Rubber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121332.5000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3CF5EB-B277-4C76-D676-A2C952FA163D}"/>
              </a:ext>
            </a:extLst>
          </p:cNvPr>
          <p:cNvSpPr txBox="1"/>
          <p:nvPr/>
        </p:nvSpPr>
        <p:spPr>
          <a:xfrm>
            <a:off x="5943969" y="265440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9D3C9-D01F-C84E-BE9B-167F128F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CFF8BF22-C7A2-3EEA-995B-BD5ACF892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96D35D8-634D-FFFD-AA59-9D5B92FD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FB5F11-E904-A9DB-FDB8-1011FCE74B42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BF9E3E7-73C6-91B9-6639-12E71B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95D04F-A92C-9007-87B5-F1DF1042887E}"/>
              </a:ext>
            </a:extLst>
          </p:cNvPr>
          <p:cNvSpPr/>
          <p:nvPr/>
        </p:nvSpPr>
        <p:spPr>
          <a:xfrm>
            <a:off x="423773" y="1311060"/>
            <a:ext cx="11344455" cy="52618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E7FB3-3271-E9BF-22DB-D7B1F9C30C0D}"/>
              </a:ext>
            </a:extLst>
          </p:cNvPr>
          <p:cNvSpPr/>
          <p:nvPr/>
        </p:nvSpPr>
        <p:spPr>
          <a:xfrm>
            <a:off x="537209" y="2163096"/>
            <a:ext cx="4893994" cy="42780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85AB9-7E71-9083-445C-4C312084CED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9. Compare the usage and wastage rates of local vs. international suppliers. Should the company prefer one over the other?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6352D-8798-495A-FAB8-826826CC1386}"/>
              </a:ext>
            </a:extLst>
          </p:cNvPr>
          <p:cNvSpPr/>
          <p:nvPr/>
        </p:nvSpPr>
        <p:spPr>
          <a:xfrm>
            <a:off x="5663621" y="2163096"/>
            <a:ext cx="5960927" cy="42780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B011F-13CC-7A3D-FA36-B866174B97E4}"/>
              </a:ext>
            </a:extLst>
          </p:cNvPr>
          <p:cNvSpPr txBox="1"/>
          <p:nvPr/>
        </p:nvSpPr>
        <p:spPr>
          <a:xfrm>
            <a:off x="552772" y="2176783"/>
            <a:ext cx="48939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s.is_local,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 = </a:t>
            </a:r>
            <a:r>
              <a:rPr lang="en-US" sz="1700" dirty="0">
                <a:solidFill>
                  <a:srgbClr val="FFC000"/>
                </a:solidFill>
              </a:rPr>
              <a:t>1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'local supplier'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'international supplier'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'supplier type',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total_usage,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total_wastage,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COALESCE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(w.scrap_qty), </a:t>
            </a:r>
            <a:r>
              <a:rPr lang="en-US" sz="1700" dirty="0">
                <a:solidFill>
                  <a:srgbClr val="FFC000"/>
                </a:solidFill>
              </a:rPr>
              <a:t>0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) / 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(mu.unit_consumed) +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COALESCE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(w.scrap_qty), 0))) * </a:t>
            </a:r>
            <a:r>
              <a:rPr lang="en-US" sz="1700" dirty="0">
                <a:solidFill>
                  <a:srgbClr val="FFC000"/>
                </a:solidFill>
              </a:rPr>
              <a:t>100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700" dirty="0">
                <a:solidFill>
                  <a:srgbClr val="FFC000"/>
                </a:solidFill>
              </a:rPr>
              <a:t>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wastage_rate_percent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suppliers s, deliveries d, material_usage mu, wastage w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d.material_id = mu.material_id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mu.material_id = w.material_id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s.is_local;</a:t>
            </a:r>
            <a:endParaRPr lang="en-IN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CF391D-ABAA-1084-A842-6A513A95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75479"/>
              </p:ext>
            </p:extLst>
          </p:nvPr>
        </p:nvGraphicFramePr>
        <p:xfrm>
          <a:off x="5903002" y="2602642"/>
          <a:ext cx="5482163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63">
                  <a:extLst>
                    <a:ext uri="{9D8B030D-6E8A-4147-A177-3AD203B41FA5}">
                      <a16:colId xmlns:a16="http://schemas.microsoft.com/office/drawing/2014/main" val="35458018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61089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Is_</a:t>
                      </a:r>
                    </a:p>
                    <a:p>
                      <a:pPr algn="ctr"/>
                      <a:r>
                        <a:rPr lang="en-US" sz="1400" dirty="0"/>
                        <a:t>local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</a:t>
                      </a:r>
                    </a:p>
                    <a:p>
                      <a:pPr algn="ctr"/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usage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Wastage_rate_percentage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local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384643.00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30015.25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international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272406.00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20784.25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80A3A36-B328-FBD4-1EEF-5C942944B0C0}"/>
              </a:ext>
            </a:extLst>
          </p:cNvPr>
          <p:cNvSpPr txBox="1"/>
          <p:nvPr/>
        </p:nvSpPr>
        <p:spPr>
          <a:xfrm>
            <a:off x="5663621" y="2181451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CD29-3300-BB32-4594-84E841EE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85AD2C0-AE59-97B9-AC3A-206E9741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737032F-8109-706B-FCE6-36D2B5CD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FD089-436D-24D1-1234-1C721A756B12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BE6E7D65-0B97-855A-58DB-1FA53DF1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EBB301-0F27-4652-E8CC-1F94AEEDEEBB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3C6F4-55CE-98AE-ABAE-B2B241F316F7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C52A-B00B-3B16-2F49-3A9C13FB29B7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10. Find the departments that consumed more raw materials than the average consumption across all departments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C248-7FE5-A9D5-797B-2780CA0CAA57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10670-9A30-27E4-97C3-FAB7B0828696}"/>
              </a:ext>
            </a:extLst>
          </p:cNvPr>
          <p:cNvSpPr txBox="1"/>
          <p:nvPr/>
        </p:nvSpPr>
        <p:spPr>
          <a:xfrm>
            <a:off x="714937" y="2654403"/>
            <a:ext cx="493786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(dept_total) 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dept_total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sub);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205EED-054A-682F-3FF3-990B73C0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5362"/>
              </p:ext>
            </p:extLst>
          </p:nvPr>
        </p:nvGraphicFramePr>
        <p:xfrm>
          <a:off x="7161811" y="3019175"/>
          <a:ext cx="316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1931.00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1586.00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1135.00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1143.00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Molding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1529.00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0E93BD8-ACA1-F176-6BB6-79E8BFD1FF7C}"/>
              </a:ext>
            </a:extLst>
          </p:cNvPr>
          <p:cNvSpPr txBox="1"/>
          <p:nvPr/>
        </p:nvSpPr>
        <p:spPr>
          <a:xfrm>
            <a:off x="5918274" y="264984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CAD51-6934-29F6-EAC3-AAA35C77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BA17301D-2A8B-E84C-EF9B-6704D7D4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3FA5475-B485-0BBB-8E32-854F9D83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E38788-0F81-A7B1-916C-62D01DF0A6F6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36AE5193-77A1-0019-70D8-233700B1B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846F61-B99A-B405-BC95-1DB69BE85D38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EA710-A270-B233-6A3B-E2CE007E8503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9E8C2-0075-CC3C-545E-40F9FEFF690B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11. List the top 5 suppliers’ names and average delivery quantity where their delivered quantity is greater than the supplier who supplies material ‘Iron Rod’.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8A328-95FB-9343-9A60-A0705B411522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09B59-E1C1-28D6-E998-585B595C8D65}"/>
              </a:ext>
            </a:extLst>
          </p:cNvPr>
          <p:cNvSpPr txBox="1"/>
          <p:nvPr/>
        </p:nvSpPr>
        <p:spPr>
          <a:xfrm>
            <a:off x="714937" y="2536057"/>
            <a:ext cx="486375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avg_quantity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(d1.quantity)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deliveries d1, raw_materials rm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d1.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_id = rm.material_id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rm.material_name = 'iron rod')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avg_quantity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5;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7170D-6995-F7C6-5E57-9E7BFB15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1321"/>
              </p:ext>
            </p:extLst>
          </p:nvPr>
        </p:nvGraphicFramePr>
        <p:xfrm>
          <a:off x="7099058" y="2920763"/>
          <a:ext cx="34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avg_quantity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GlassMakers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134.166667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Bharat Chemicals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133.583333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133.333333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Polymers Pvt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133.181818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Corp.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131.388889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4503B1-AF86-3003-4351-2F98E1423EB9}"/>
              </a:ext>
            </a:extLst>
          </p:cNvPr>
          <p:cNvSpPr txBox="1"/>
          <p:nvPr/>
        </p:nvSpPr>
        <p:spPr>
          <a:xfrm>
            <a:off x="5943969" y="2551431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1A8-8353-7D34-4777-0C282DCE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63B333ED-343F-E4E3-8BE0-42E42471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8F20D4D-F503-2C52-C519-88B17F9A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6BC0E3-0079-02C6-8682-61F597CF8FB5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092CA912-3EEE-6593-24CF-1977E0F1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14ACB6-EC29-1819-6136-4B4094CEACF2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C7D02-E21E-7099-CCA5-55992A614E23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D692A-DC2F-7141-3258-CD40DC38D7F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12. Identify the raw materials that have higher wastage quantity than the material which had the wastage reason = ‘Over heating’.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25460-E0DF-2E4A-D05B-A0F9452F724D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F84D7-3C8A-2045-3271-F106E5A27A9B}"/>
              </a:ext>
            </a:extLst>
          </p:cNvPr>
          <p:cNvSpPr txBox="1"/>
          <p:nvPr/>
        </p:nvSpPr>
        <p:spPr>
          <a:xfrm>
            <a:off x="714937" y="2654403"/>
            <a:ext cx="493786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rm.material_name, rm.material_id,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raw_materials rm, wastage w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rm.material_id = w.material_id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rm.material_id, rm.material_name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 w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w.reason = </a:t>
            </a:r>
            <a:r>
              <a:rPr lang="en-US" dirty="0">
                <a:solidFill>
                  <a:srgbClr val="FFC000"/>
                </a:solidFill>
              </a:rPr>
              <a:t>'overheating'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total_wastage_qty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C6FCFC-2C65-2D21-40A5-4BDFC0D7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25559"/>
              </p:ext>
            </p:extLst>
          </p:nvPr>
        </p:nvGraphicFramePr>
        <p:xfrm>
          <a:off x="6621458" y="2996873"/>
          <a:ext cx="41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00500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Iron 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Rubber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Plastic Granule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21.05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22.05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Aluminum Foil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D710881-F9F5-540C-F347-C0511825DAC7}"/>
              </a:ext>
            </a:extLst>
          </p:cNvPr>
          <p:cNvSpPr txBox="1"/>
          <p:nvPr/>
        </p:nvSpPr>
        <p:spPr>
          <a:xfrm>
            <a:off x="5918274" y="264984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F9A46-FD43-40EB-B827-28CC4F69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7C368-6E3F-8C38-200F-1A60461E1C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30C63-CB18-D326-A6CC-313A96D9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B82408-ED92-99FF-B745-1EAA0857B6B8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E22BB-8DE7-BE60-BD67-F858C76BF9B5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3F231-CD1D-B7E4-E107-6E766469FC90}"/>
              </a:ext>
            </a:extLst>
          </p:cNvPr>
          <p:cNvSpPr txBox="1"/>
          <p:nvPr/>
        </p:nvSpPr>
        <p:spPr>
          <a:xfrm>
            <a:off x="665706" y="1332627"/>
            <a:ext cx="5122606" cy="307777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sz="14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5B2CE-D9E6-7A71-64A0-CDDF1F7C5D90}"/>
              </a:ext>
            </a:extLst>
          </p:cNvPr>
          <p:cNvSpPr txBox="1"/>
          <p:nvPr/>
        </p:nvSpPr>
        <p:spPr>
          <a:xfrm>
            <a:off x="454312" y="1638227"/>
            <a:ext cx="55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3A98E-CB42-AF9E-ABCD-8E3EF3F5E1F1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AE242-424B-9F08-8404-A2896FEC4BEB}"/>
              </a:ext>
            </a:extLst>
          </p:cNvPr>
          <p:cNvSpPr/>
          <p:nvPr/>
        </p:nvSpPr>
        <p:spPr>
          <a:xfrm>
            <a:off x="947559" y="3109339"/>
            <a:ext cx="4928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4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11" name="Picture 10" descr="A white and black logo&#10;&#10;AI-generated content may be incorrect.">
            <a:extLst>
              <a:ext uri="{FF2B5EF4-FFF2-40B4-BE49-F238E27FC236}">
                <a16:creationId xmlns:a16="http://schemas.microsoft.com/office/drawing/2014/main" id="{67767E01-1E3E-000B-B69D-AC3C1516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93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D85-092D-375C-AF64-DCEFDE22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49539511-4A96-5CB5-6A21-CF452F1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5DD48E-35BB-30FF-8957-D625ECAA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2A3CFB-6583-0B26-A9C5-254603C802D6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A74E8-89A2-ABD8-ED23-23AA1C74E7E1}"/>
              </a:ext>
            </a:extLst>
          </p:cNvPr>
          <p:cNvSpPr/>
          <p:nvPr/>
        </p:nvSpPr>
        <p:spPr>
          <a:xfrm>
            <a:off x="634181" y="1389715"/>
            <a:ext cx="10923638" cy="2446420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781D5-4F14-62AA-446A-1D4E2FF7B399}"/>
              </a:ext>
            </a:extLst>
          </p:cNvPr>
          <p:cNvSpPr txBox="1"/>
          <p:nvPr/>
        </p:nvSpPr>
        <p:spPr>
          <a:xfrm>
            <a:off x="916189" y="1468818"/>
            <a:ext cx="1035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Problem Statement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Cummins wants to optimize its inventory and raw material usage to reduce costs, minimize waste, and ensure uninterrupted production. The company aims to: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Monitor stock levels and usage trends.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Track supplier performance and delivery delays.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Evaluate material wastage and scrap rates.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Analyze inventory holding costs.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Predict shortages and optimize reorder levels.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FD8122E4-FC63-44BA-AFE9-6D3BE40D3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4534" y="1507249"/>
            <a:ext cx="289145" cy="289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382FCB-6711-9714-DC24-0CC4EF293C13}"/>
              </a:ext>
            </a:extLst>
          </p:cNvPr>
          <p:cNvSpPr/>
          <p:nvPr/>
        </p:nvSpPr>
        <p:spPr>
          <a:xfrm>
            <a:off x="634181" y="4029547"/>
            <a:ext cx="10923638" cy="237759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42172-8B60-F20A-4415-890FECB43314}"/>
              </a:ext>
            </a:extLst>
          </p:cNvPr>
          <p:cNvSpPr txBox="1"/>
          <p:nvPr/>
        </p:nvSpPr>
        <p:spPr>
          <a:xfrm>
            <a:off x="916189" y="4098818"/>
            <a:ext cx="1035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Objectives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level and usage analysis – Identify the highly consumed raw material, material stockouts, peak usage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 performance &amp; reliability – Identify delivery delays, rejection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 &amp; scrap analysis – Estimate total material wastage as scrap, rejected items produce by supplier, relation between machine type and scrap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cost &amp; Business matrices – Holding cost, material’s inventory cost, just-in-time inventory analysis.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05912233-1012-6F03-C7BC-23BA9D21D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533" y="4137379"/>
            <a:ext cx="289145" cy="289145"/>
          </a:xfrm>
          <a:prstGeom prst="rect">
            <a:avLst/>
          </a:prstGeom>
        </p:spPr>
      </p:pic>
      <p:pic>
        <p:nvPicPr>
          <p:cNvPr id="7" name="Picture 6" descr="A white and black logo&#10;&#10;AI-generated content may be incorrect.">
            <a:extLst>
              <a:ext uri="{FF2B5EF4-FFF2-40B4-BE49-F238E27FC236}">
                <a16:creationId xmlns:a16="http://schemas.microsoft.com/office/drawing/2014/main" id="{3431C326-2A1A-6E3F-D126-4EBF88CB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5F25-CDC4-7A33-6E70-353BD897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6C1B17FF-F686-BBEF-F630-43392B84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95DB2D-FE21-34E1-59AA-CAD534C0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074E0-AE0B-A20F-90AA-62D9182B1DD1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C59F3-9E77-9B26-7B8B-DBFB901D9F6F}"/>
              </a:ext>
            </a:extLst>
          </p:cNvPr>
          <p:cNvSpPr/>
          <p:nvPr/>
        </p:nvSpPr>
        <p:spPr>
          <a:xfrm>
            <a:off x="634181" y="1311059"/>
            <a:ext cx="10923638" cy="111232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F23A-32E9-0C39-2946-712647F6CEED}"/>
              </a:ext>
            </a:extLst>
          </p:cNvPr>
          <p:cNvSpPr txBox="1"/>
          <p:nvPr/>
        </p:nvSpPr>
        <p:spPr>
          <a:xfrm>
            <a:off x="916189" y="1390162"/>
            <a:ext cx="1043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Dataset Overview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dataset, we have included 200 imaginary records consisting of details such as deliveries, material usage, wastage, scrap records, and more.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DB4DF22-C15C-D6CC-8FF4-E96160740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4534" y="1418761"/>
            <a:ext cx="289145" cy="289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2D8020-F9D6-FB58-B1EF-32BDA1FF5D07}"/>
              </a:ext>
            </a:extLst>
          </p:cNvPr>
          <p:cNvSpPr/>
          <p:nvPr/>
        </p:nvSpPr>
        <p:spPr>
          <a:xfrm>
            <a:off x="634181" y="2540094"/>
            <a:ext cx="10923638" cy="3914784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598AD-3440-2CF0-A732-0EEC922B690D}"/>
              </a:ext>
            </a:extLst>
          </p:cNvPr>
          <p:cNvSpPr txBox="1"/>
          <p:nvPr/>
        </p:nvSpPr>
        <p:spPr>
          <a:xfrm>
            <a:off x="916189" y="2584653"/>
            <a:ext cx="10359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Key Feature of Dataset	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Delivery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delivery_id, supplier_id, material_id, order_date, delivery_date, quantity, rejected_qty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Inventory_id, material_id, date, opening_stock, received_stock, issued_stock, closing_stock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Material Usage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Usage_id, material_id, date, unit_consumed, department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Raw Material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material_id, material_name, category, unit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Supplier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supplier_id, supplier_name, location, is_local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Wastage &amp; Scrap Record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wastage_id, material_id, date, scrap_qty, reason, machine_used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94BAE6F5-7AFE-710F-14C4-1E28CC049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4533" y="2633046"/>
            <a:ext cx="289145" cy="289145"/>
          </a:xfrm>
          <a:prstGeom prst="rect">
            <a:avLst/>
          </a:prstGeom>
        </p:spPr>
      </p:pic>
      <p:pic>
        <p:nvPicPr>
          <p:cNvPr id="7" name="Graphic 6" descr="Delivery with solid fill">
            <a:extLst>
              <a:ext uri="{FF2B5EF4-FFF2-40B4-BE49-F238E27FC236}">
                <a16:creationId xmlns:a16="http://schemas.microsoft.com/office/drawing/2014/main" id="{EB3E4A9F-4059-78A2-AD2F-5A02B9037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4532" y="3167493"/>
            <a:ext cx="289145" cy="289145"/>
          </a:xfrm>
          <a:prstGeom prst="rect">
            <a:avLst/>
          </a:prstGeom>
        </p:spPr>
      </p:pic>
      <p:pic>
        <p:nvPicPr>
          <p:cNvPr id="8" name="Graphic 7" descr="Search Inventory with solid fill">
            <a:extLst>
              <a:ext uri="{FF2B5EF4-FFF2-40B4-BE49-F238E27FC236}">
                <a16:creationId xmlns:a16="http://schemas.microsoft.com/office/drawing/2014/main" id="{8C4E8D3A-E530-7C28-7DD6-92416657D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4531" y="3711776"/>
            <a:ext cx="289145" cy="289145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E71B45ED-ADE3-5615-E1CC-BD9EF05367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61144" y="4275726"/>
            <a:ext cx="289145" cy="289145"/>
          </a:xfrm>
          <a:prstGeom prst="rect">
            <a:avLst/>
          </a:prstGeom>
        </p:spPr>
      </p:pic>
      <p:pic>
        <p:nvPicPr>
          <p:cNvPr id="20" name="Graphic 19" descr="Raw Materials with solid fill">
            <a:extLst>
              <a:ext uri="{FF2B5EF4-FFF2-40B4-BE49-F238E27FC236}">
                <a16:creationId xmlns:a16="http://schemas.microsoft.com/office/drawing/2014/main" id="{0BB3D43C-F926-40DD-7EE7-4B526CB99A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61144" y="4820509"/>
            <a:ext cx="289145" cy="289145"/>
          </a:xfrm>
          <a:prstGeom prst="rect">
            <a:avLst/>
          </a:prstGeom>
        </p:spPr>
      </p:pic>
      <p:pic>
        <p:nvPicPr>
          <p:cNvPr id="21" name="Graphic 20" descr="Construction worker male with solid fill">
            <a:extLst>
              <a:ext uri="{FF2B5EF4-FFF2-40B4-BE49-F238E27FC236}">
                <a16:creationId xmlns:a16="http://schemas.microsoft.com/office/drawing/2014/main" id="{259B2D1E-A95A-30E5-0E87-90CB768C0F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44530" y="5356181"/>
            <a:ext cx="289145" cy="289145"/>
          </a:xfrm>
          <a:prstGeom prst="rect">
            <a:avLst/>
          </a:prstGeom>
        </p:spPr>
      </p:pic>
      <p:pic>
        <p:nvPicPr>
          <p:cNvPr id="22" name="Graphic 21" descr="Garbage with solid fill">
            <a:extLst>
              <a:ext uri="{FF2B5EF4-FFF2-40B4-BE49-F238E27FC236}">
                <a16:creationId xmlns:a16="http://schemas.microsoft.com/office/drawing/2014/main" id="{1F1DD210-6E3E-55B2-C89E-F08314125B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861143" y="5909514"/>
            <a:ext cx="289145" cy="289145"/>
          </a:xfrm>
          <a:prstGeom prst="rect">
            <a:avLst/>
          </a:prstGeom>
        </p:spPr>
      </p:pic>
      <p:pic>
        <p:nvPicPr>
          <p:cNvPr id="10" name="Picture 9" descr="A white and black logo&#10;&#10;AI-generated content may be incorrect.">
            <a:extLst>
              <a:ext uri="{FF2B5EF4-FFF2-40B4-BE49-F238E27FC236}">
                <a16:creationId xmlns:a16="http://schemas.microsoft.com/office/drawing/2014/main" id="{022CAE29-F0EC-2869-BF83-C10A282E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4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77E6-FD28-5F08-3D9D-C5F21687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A7461A-74D7-16A2-5CCC-33C627D73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8180DC-90F3-08BD-FD92-EBFC5D87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45F4A7-1755-E3E4-240E-0F1C1702440D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21CB9-CDAA-40D4-01A3-B029F53F777D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8B8D-17AC-5E9E-A354-2B2D2E19AA6D}"/>
              </a:ext>
            </a:extLst>
          </p:cNvPr>
          <p:cNvSpPr txBox="1"/>
          <p:nvPr/>
        </p:nvSpPr>
        <p:spPr>
          <a:xfrm>
            <a:off x="658762" y="1583696"/>
            <a:ext cx="5122606" cy="369332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2C2E0-DC43-269B-3022-F559315509E4}"/>
              </a:ext>
            </a:extLst>
          </p:cNvPr>
          <p:cNvSpPr txBox="1"/>
          <p:nvPr/>
        </p:nvSpPr>
        <p:spPr>
          <a:xfrm>
            <a:off x="447368" y="1953028"/>
            <a:ext cx="554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7E84-DCFE-37A2-ACE9-9B5FF2A82E74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690C8-05E5-C3F0-2092-84D56BB3EAE3}"/>
              </a:ext>
            </a:extLst>
          </p:cNvPr>
          <p:cNvSpPr/>
          <p:nvPr/>
        </p:nvSpPr>
        <p:spPr>
          <a:xfrm>
            <a:off x="1368605" y="3251350"/>
            <a:ext cx="4086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4">
                      <a:lumMod val="60000"/>
                      <a:lumOff val="40000"/>
                    </a:schemeClr>
                  </a:outerShdw>
                </a:effectLst>
              </a:rPr>
              <a:t>SQL Queries</a:t>
            </a:r>
          </a:p>
        </p:txBody>
      </p:sp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28987B36-5E35-78E0-6013-36FF68FFE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763" y="4172503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E1CA3B95-2A66-C8ED-E409-8AC83B22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333" y="4172504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EF7ACABD-D05D-6ECE-56E3-6B06FBF8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048" y="4174680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1" name="Picture 10" descr="A white and black logo&#10;&#10;AI-generated content may be incorrect.">
            <a:extLst>
              <a:ext uri="{FF2B5EF4-FFF2-40B4-BE49-F238E27FC236}">
                <a16:creationId xmlns:a16="http://schemas.microsoft.com/office/drawing/2014/main" id="{26F8D36E-61F2-395C-7D19-3773DD344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9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63A10-02D0-57C5-000D-3F6EEDDD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A3EA1C9B-1C00-9BE2-0EB6-793CD97B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6969C1C-335B-268E-1353-0637E70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41D21D-A1BC-1A81-334F-2C000376525A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D43F2102-4F8F-D1C3-1C2A-0F348544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321287-74BF-C47B-B79D-40AB50B9F398}"/>
              </a:ext>
            </a:extLst>
          </p:cNvPr>
          <p:cNvSpPr/>
          <p:nvPr/>
        </p:nvSpPr>
        <p:spPr>
          <a:xfrm>
            <a:off x="423773" y="1311060"/>
            <a:ext cx="11344455" cy="89136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7ABD-E5CD-26EA-392F-2D8942DD8379}"/>
              </a:ext>
            </a:extLst>
          </p:cNvPr>
          <p:cNvSpPr txBox="1"/>
          <p:nvPr/>
        </p:nvSpPr>
        <p:spPr>
          <a:xfrm>
            <a:off x="634181" y="1417004"/>
            <a:ext cx="109236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Create Database-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sql_p1;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3952213A-8D56-7FB1-853D-68759756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510" y="1445603"/>
            <a:ext cx="302793" cy="2891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F9172C-E068-A25C-ABC7-CE115648ED20}"/>
              </a:ext>
            </a:extLst>
          </p:cNvPr>
          <p:cNvSpPr/>
          <p:nvPr/>
        </p:nvSpPr>
        <p:spPr>
          <a:xfrm>
            <a:off x="423773" y="2318972"/>
            <a:ext cx="11344455" cy="41359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FB31-BD69-2010-59AD-ECCF034195E5}"/>
              </a:ext>
            </a:extLst>
          </p:cNvPr>
          <p:cNvSpPr/>
          <p:nvPr/>
        </p:nvSpPr>
        <p:spPr>
          <a:xfrm>
            <a:off x="759554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41CBD-B9D0-F1B4-C37C-AD78BC0BC43F}"/>
              </a:ext>
            </a:extLst>
          </p:cNvPr>
          <p:cNvSpPr/>
          <p:nvPr/>
        </p:nvSpPr>
        <p:spPr>
          <a:xfrm>
            <a:off x="4466372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EACD6F-2A2E-1EC7-B582-CB6B35F534D8}"/>
              </a:ext>
            </a:extLst>
          </p:cNvPr>
          <p:cNvSpPr/>
          <p:nvPr/>
        </p:nvSpPr>
        <p:spPr>
          <a:xfrm>
            <a:off x="8117299" y="2487561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D3E6D-EFE6-3B13-16F9-867E1EC5345D}"/>
              </a:ext>
            </a:extLst>
          </p:cNvPr>
          <p:cNvSpPr txBox="1"/>
          <p:nvPr/>
        </p:nvSpPr>
        <p:spPr>
          <a:xfrm>
            <a:off x="1133679" y="2638416"/>
            <a:ext cx="274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Material Master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Raw Materials with solid fill">
            <a:extLst>
              <a:ext uri="{FF2B5EF4-FFF2-40B4-BE49-F238E27FC236}">
                <a16:creationId xmlns:a16="http://schemas.microsoft.com/office/drawing/2014/main" id="{5D072ED2-21E0-F15B-9D77-EAA20A40F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6449" y="2678509"/>
            <a:ext cx="289145" cy="2891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66F858-066D-F265-CEA8-A510252D5F9F}"/>
              </a:ext>
            </a:extLst>
          </p:cNvPr>
          <p:cNvSpPr txBox="1"/>
          <p:nvPr/>
        </p:nvSpPr>
        <p:spPr>
          <a:xfrm>
            <a:off x="759554" y="3084200"/>
            <a:ext cx="32033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raw_materials (material_id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4D21E-8954-4908-8D5F-FAAB9815F936}"/>
              </a:ext>
            </a:extLst>
          </p:cNvPr>
          <p:cNvSpPr txBox="1"/>
          <p:nvPr/>
        </p:nvSpPr>
        <p:spPr>
          <a:xfrm>
            <a:off x="4732584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Suppliers Master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84D4BE-3817-2778-F2D7-45FD43A9B9C2}"/>
              </a:ext>
            </a:extLst>
          </p:cNvPr>
          <p:cNvSpPr txBox="1"/>
          <p:nvPr/>
        </p:nvSpPr>
        <p:spPr>
          <a:xfrm>
            <a:off x="4522261" y="3084200"/>
            <a:ext cx="32033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suppliers(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is_local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Graphic 36" descr="Construction worker male with solid fill">
            <a:extLst>
              <a:ext uri="{FF2B5EF4-FFF2-40B4-BE49-F238E27FC236}">
                <a16:creationId xmlns:a16="http://schemas.microsoft.com/office/drawing/2014/main" id="{94B854BC-AFF0-7438-7775-2A2C686B9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22019" y="2676347"/>
            <a:ext cx="289145" cy="2891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0B4568-8936-31C4-54BF-976F3060F591}"/>
              </a:ext>
            </a:extLst>
          </p:cNvPr>
          <p:cNvSpPr txBox="1"/>
          <p:nvPr/>
        </p:nvSpPr>
        <p:spPr>
          <a:xfrm>
            <a:off x="8422866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A182CAE6-D446-ED8B-2195-B5CD5C16B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206045" y="2632556"/>
            <a:ext cx="289145" cy="28914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399D687-08AB-41FC-39A2-70C0043C89CC}"/>
              </a:ext>
            </a:extLst>
          </p:cNvPr>
          <p:cNvSpPr txBox="1"/>
          <p:nvPr/>
        </p:nvSpPr>
        <p:spPr>
          <a:xfrm>
            <a:off x="8145245" y="3001888"/>
            <a:ext cx="328720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inventory(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inventoried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received_stock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issued_stock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CEF8-9510-64BC-C7F5-BE41A15DC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1A51977A-64FF-05B9-62DD-5ACCF2BCE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25ABE4E-8CF5-1211-3371-EA77592D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501012-1555-AD0E-7BF1-69F023AA743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B90F3627-812E-D0C8-B57D-B3BDC489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41AF1E-E9CF-8C50-6C78-F39986D41E41}"/>
              </a:ext>
            </a:extLst>
          </p:cNvPr>
          <p:cNvSpPr/>
          <p:nvPr/>
        </p:nvSpPr>
        <p:spPr>
          <a:xfrm>
            <a:off x="423773" y="1311060"/>
            <a:ext cx="11344455" cy="89136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1E91E-D3A7-D1B6-99C0-92BEE9F0821D}"/>
              </a:ext>
            </a:extLst>
          </p:cNvPr>
          <p:cNvSpPr txBox="1"/>
          <p:nvPr/>
        </p:nvSpPr>
        <p:spPr>
          <a:xfrm>
            <a:off x="634181" y="1417004"/>
            <a:ext cx="109236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Create Database-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sql_p1;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A18FD2CE-E77F-1076-ABB9-F72B7A68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510" y="1445603"/>
            <a:ext cx="302793" cy="2891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453AF4-5591-A57B-CF2C-2EDA037FBAC6}"/>
              </a:ext>
            </a:extLst>
          </p:cNvPr>
          <p:cNvSpPr/>
          <p:nvPr/>
        </p:nvSpPr>
        <p:spPr>
          <a:xfrm>
            <a:off x="423773" y="2318972"/>
            <a:ext cx="11344455" cy="41359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F785-F6BE-4A0E-93EE-A277FE72E905}"/>
              </a:ext>
            </a:extLst>
          </p:cNvPr>
          <p:cNvSpPr/>
          <p:nvPr/>
        </p:nvSpPr>
        <p:spPr>
          <a:xfrm>
            <a:off x="759554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898D6-8838-CB54-9977-4290A9EC4D3A}"/>
              </a:ext>
            </a:extLst>
          </p:cNvPr>
          <p:cNvSpPr/>
          <p:nvPr/>
        </p:nvSpPr>
        <p:spPr>
          <a:xfrm>
            <a:off x="4466372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F87C0B-F990-169C-3D1E-110B64EE5B56}"/>
              </a:ext>
            </a:extLst>
          </p:cNvPr>
          <p:cNvSpPr/>
          <p:nvPr/>
        </p:nvSpPr>
        <p:spPr>
          <a:xfrm>
            <a:off x="8117299" y="2487561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90106-2D90-6564-E738-732B31476196}"/>
              </a:ext>
            </a:extLst>
          </p:cNvPr>
          <p:cNvSpPr txBox="1"/>
          <p:nvPr/>
        </p:nvSpPr>
        <p:spPr>
          <a:xfrm>
            <a:off x="1104183" y="2638416"/>
            <a:ext cx="274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Usage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06514-5573-EC57-87E9-87954D68EFF9}"/>
              </a:ext>
            </a:extLst>
          </p:cNvPr>
          <p:cNvSpPr txBox="1"/>
          <p:nvPr/>
        </p:nvSpPr>
        <p:spPr>
          <a:xfrm>
            <a:off x="759554" y="3084200"/>
            <a:ext cx="320336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material_usage(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INT,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unaged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unit_consumed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205E8-BCBF-EE1A-CA1B-9C3783EA5D4E}"/>
              </a:ext>
            </a:extLst>
          </p:cNvPr>
          <p:cNvSpPr txBox="1"/>
          <p:nvPr/>
        </p:nvSpPr>
        <p:spPr>
          <a:xfrm>
            <a:off x="4781744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8835E-AEDE-43DE-84C6-E137092380E3}"/>
              </a:ext>
            </a:extLst>
          </p:cNvPr>
          <p:cNvSpPr txBox="1"/>
          <p:nvPr/>
        </p:nvSpPr>
        <p:spPr>
          <a:xfrm>
            <a:off x="4502597" y="3057456"/>
            <a:ext cx="320336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deliveries(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delivery_date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rejected_qty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0A216A-2081-79AB-0051-314E0CCA6457}"/>
              </a:ext>
            </a:extLst>
          </p:cNvPr>
          <p:cNvSpPr txBox="1"/>
          <p:nvPr/>
        </p:nvSpPr>
        <p:spPr>
          <a:xfrm>
            <a:off x="8403202" y="2601077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 / Scrap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BF510-5E37-E581-8AD3-CC7E360626F5}"/>
              </a:ext>
            </a:extLst>
          </p:cNvPr>
          <p:cNvSpPr txBox="1"/>
          <p:nvPr/>
        </p:nvSpPr>
        <p:spPr>
          <a:xfrm>
            <a:off x="8145245" y="3001888"/>
            <a:ext cx="32872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wastage 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scrap_qty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machine_used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D4B416AA-3EB4-FA97-BBCA-E1B720670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1011" y="2689559"/>
            <a:ext cx="289145" cy="289145"/>
          </a:xfrm>
          <a:prstGeom prst="rect">
            <a:avLst/>
          </a:prstGeom>
        </p:spPr>
      </p:pic>
      <p:pic>
        <p:nvPicPr>
          <p:cNvPr id="8" name="Graphic 7" descr="Delivery with solid fill">
            <a:extLst>
              <a:ext uri="{FF2B5EF4-FFF2-40B4-BE49-F238E27FC236}">
                <a16:creationId xmlns:a16="http://schemas.microsoft.com/office/drawing/2014/main" id="{7B08674D-92BB-AFAD-AE0A-05FFDA689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28761" y="2660834"/>
            <a:ext cx="289145" cy="289145"/>
          </a:xfrm>
          <a:prstGeom prst="rect">
            <a:avLst/>
          </a:prstGeom>
        </p:spPr>
      </p:pic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45C42D6-B12F-BE5B-3030-B2B0FD096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173190" y="2628448"/>
            <a:ext cx="289145" cy="2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A5930-888D-D58F-EABE-DC16F3F3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BBCF1251-E3FA-4A35-7B4F-79306B86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6A847C1-206B-9A63-FF60-B2ADD8BB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F94F5C-22A6-3BAF-B7EE-504B6E7622B2}"/>
              </a:ext>
            </a:extLst>
          </p:cNvPr>
          <p:cNvSpPr/>
          <p:nvPr/>
        </p:nvSpPr>
        <p:spPr>
          <a:xfrm>
            <a:off x="265470" y="275303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77FB6825-B5CB-505C-FEFB-CB1D1026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B43567-5093-BC62-5797-E2905314B1F5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2C225-5E33-E76A-7E2B-3F5945AA9FA9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FF0F4-79BF-CCF0-032B-A8B9D84617D2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1. Identify the top 5 raw materials with the highest consumption in the last 6 months. What does this reveal about production dependency?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A221E-0D4A-96A4-90C5-828091989D0A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437F6-F34D-E193-A888-E50F14B07A91}"/>
              </a:ext>
            </a:extLst>
          </p:cNvPr>
          <p:cNvSpPr txBox="1"/>
          <p:nvPr/>
        </p:nvSpPr>
        <p:spPr>
          <a:xfrm>
            <a:off x="783762" y="2703564"/>
            <a:ext cx="4747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rm.material_id, rm.material_name, </a:t>
            </a:r>
            <a:r>
              <a:rPr lang="en-IN" dirty="0">
                <a:solidFill>
                  <a:srgbClr val="FFC000"/>
                </a:solidFill>
              </a:rPr>
              <a:t>SUM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raw_materials rm, material_usage mu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 = mu.material_id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mu.date &gt;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DATE_SUB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CURDATE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INTERVAL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6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rm.material_id, rm.material_name 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total_consumption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5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C15842-C511-9254-3C0D-46042DE54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9265"/>
              </p:ext>
            </p:extLst>
          </p:nvPr>
        </p:nvGraphicFramePr>
        <p:xfrm>
          <a:off x="6434369" y="3075711"/>
          <a:ext cx="46211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35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22183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1852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Epoxy Resin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612.00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1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Teflon Tape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545.00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528.00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Solder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419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1F1786F-8C72-64E2-8E48-688EF485AFDA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67F00A3-05E5-B023-01C1-D0123BD1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8320ABFE-46B6-553D-9084-B0082F635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4A6CDB-D995-A0FD-9D3F-22A507A3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B6AF3F-4C23-EAEB-6C31-2CDD0E8721A3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17CD8F5-E140-85E2-28B3-957FD46A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DBC2D-2AD9-686E-C064-DFBA585C5457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7CB38-409E-F4EA-2237-C2E5719701FD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1B809-1FD0-495E-FE9E-B608E4D2553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</a:rPr>
              <a:t>Determine the day of the week/month when raw material usage is highest. How can procurement have been optimized for peak usage periods?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8146D-D5EA-3B13-9D2B-90D84B77A8E5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0AA28-6FF3-5C45-118A-1BA75424DF8A}"/>
              </a:ext>
            </a:extLst>
          </p:cNvPr>
          <p:cNvSpPr txBox="1"/>
          <p:nvPr/>
        </p:nvSpPr>
        <p:spPr>
          <a:xfrm>
            <a:off x="783762" y="2703564"/>
            <a:ext cx="4747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DAYNAME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(mu.date)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day_of_week, </a:t>
            </a:r>
            <a:r>
              <a:rPr lang="en-US" dirty="0">
                <a:solidFill>
                  <a:srgbClr val="FFC000"/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 mu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day_of_week 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1;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8975C3-E5F7-4962-E157-1D69124FD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67611"/>
              </p:ext>
            </p:extLst>
          </p:nvPr>
        </p:nvGraphicFramePr>
        <p:xfrm>
          <a:off x="7066820" y="3072896"/>
          <a:ext cx="30144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39862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day_of_week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Wednesday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1245.00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FDEA9B-C8F5-139C-E96F-3621CBE31D8F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B1DB-0C58-D84B-0E85-C0D047E5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26227278-554D-A5FB-7F50-A5A275B6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C1E2B1-4CC5-98AF-F661-2DDD771D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4CB22-759A-9EF0-314A-CC2ED28D355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F80BB3A5-654C-B08D-8F9E-1BE6B5B2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A3422-2234-72CE-AA20-6E67512EC671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088B7-C1E8-B9CB-7D5C-6E6CE95306DA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82646-1179-8CB7-3A99-AA00BC02BC62}"/>
              </a:ext>
            </a:extLst>
          </p:cNvPr>
          <p:cNvSpPr txBox="1"/>
          <p:nvPr/>
        </p:nvSpPr>
        <p:spPr>
          <a:xfrm>
            <a:off x="515953" y="1464906"/>
            <a:ext cx="111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</a:rPr>
              <a:t>Identify suppliers with an average delivery delay &gt; 3 days. How does this impact production timelines?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6F241-6E4B-F448-0234-7674200377DE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9583C-9D1D-2C56-34AE-B77547ED132C}"/>
              </a:ext>
            </a:extLst>
          </p:cNvPr>
          <p:cNvSpPr txBox="1"/>
          <p:nvPr/>
        </p:nvSpPr>
        <p:spPr>
          <a:xfrm>
            <a:off x="783761" y="2703564"/>
            <a:ext cx="4937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 </a:t>
            </a:r>
            <a:r>
              <a:rPr lang="en-US" dirty="0">
                <a:solidFill>
                  <a:srgbClr val="FFC000"/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(DATEDIFF(d.delivery_date, d.order_date))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 &gt; </a:t>
            </a:r>
            <a:r>
              <a:rPr lang="en-US" dirty="0">
                <a:solidFill>
                  <a:srgbClr val="FFC000"/>
                </a:solidFill>
              </a:rPr>
              <a:t>3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0DD2295-B7B4-E292-64F6-6D08A3C9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14376"/>
              </p:ext>
            </p:extLst>
          </p:nvPr>
        </p:nvGraphicFramePr>
        <p:xfrm>
          <a:off x="6917480" y="3072896"/>
          <a:ext cx="3827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602169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103149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delay_days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Electro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Composite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Bharat Chemicals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3.4615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3.3846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9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&amp; Nickel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29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1374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59FD4C-8976-3F6A-E38C-B98C11DADB1C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webextension1.xml><?xml version="1.0" encoding="utf-8"?>
<we:webextension xmlns:we="http://schemas.microsoft.com/office/webextensions/webextension/2010/11" id="{532D052A-4129-4FD5-83B0-FC873AE9C955}">
  <we:reference id="wa200003233" version="2.0.0.3" store="en-US" storeType="OMEX"/>
  <we:alternateReferences>
    <we:reference id="WA200003233" version="2.0.0.3" store="WA200003233" storeType="OMEX"/>
  </we:alternateReferences>
  <we:properties>
    <we:property name="isCloseBannerClick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2504</Words>
  <Application>Microsoft Office PowerPoint</Application>
  <PresentationFormat>Widescreen</PresentationFormat>
  <Paragraphs>451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kadu</dc:creator>
  <cp:lastModifiedBy>suyash kadu</cp:lastModifiedBy>
  <cp:revision>32</cp:revision>
  <dcterms:created xsi:type="dcterms:W3CDTF">2025-09-21T04:19:24Z</dcterms:created>
  <dcterms:modified xsi:type="dcterms:W3CDTF">2025-10-19T08:01:27Z</dcterms:modified>
</cp:coreProperties>
</file>