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59595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B5-4E2E-9B4C-14303C5568F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6B5-4E2E-9B4C-14303C5568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effectLst>
                      <a:outerShdw blurRad="469900" sx="102000" sy="102000" algn="ctr" rotWithShape="0">
                        <a:prstClr val="black">
                          <a:alpha val="5700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NVIDIA</c:v>
                </c:pt>
                <c:pt idx="1">
                  <c:v>MICROSOFT</c:v>
                </c:pt>
                <c:pt idx="2">
                  <c:v>APPLE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4.2</c:v>
                </c:pt>
                <c:pt idx="1">
                  <c:v>3.8</c:v>
                </c:pt>
                <c:pt idx="2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B5-4E2E-9B4C-14303C5568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499231"/>
        <c:axId val="64497311"/>
      </c:barChart>
      <c:catAx>
        <c:axId val="64499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97311"/>
        <c:crosses val="autoZero"/>
        <c:auto val="1"/>
        <c:lblAlgn val="ctr"/>
        <c:lblOffset val="100"/>
        <c:noMultiLvlLbl val="0"/>
      </c:catAx>
      <c:valAx>
        <c:axId val="6449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>
                    <a:solidFill>
                      <a:schemeClr val="bg1"/>
                    </a:solidFill>
                  </a:rPr>
                  <a:t>Values in</a:t>
                </a:r>
                <a:r>
                  <a:rPr lang="en-IN" sz="1200" baseline="0" dirty="0">
                    <a:solidFill>
                      <a:schemeClr val="bg1"/>
                    </a:solidFill>
                  </a:rPr>
                  <a:t> Trillions of Dollar</a:t>
                </a:r>
                <a:endParaRPr lang="en-IN" sz="1200" dirty="0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99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F2CB3-386E-4289-AE16-7477A2FB5FD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19B6F-723A-40A8-9C1F-86025AAE6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19B6F-723A-40A8-9C1F-86025AAE60E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1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07EA-0524-38F6-5F22-6D5B86D5E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29E52-4A84-6614-B7F4-AAAA2AE1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7873-F699-07EA-6636-E59AE211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89-0D32-4BAB-808F-3325B530842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B9AB5-A556-A602-10E6-76279E9F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6BB8-BFBA-BF79-9874-1BB6842A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5D94-465A-48D6-9C2A-E61E5961A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C6B4-D9B3-FB18-18F2-19E4A2F8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6C8C2-00CE-62FF-5C74-9F586FA5E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1D797-23F4-F6F7-D0E1-DA2ED0C7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89-0D32-4BAB-808F-3325B530842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0A312-CDA0-9C85-E03B-762757F3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DA8F-A5E8-9675-230E-E3452522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5D94-465A-48D6-9C2A-E61E5961A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85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A006-0B7B-DFA2-1A3F-8633F3E8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C7502-D820-5A9F-4AAE-77D626001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875AC-83F3-65D0-AB36-5FAAFA21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89-0D32-4BAB-808F-3325B530842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CC712-F674-8B42-9F21-348F0602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2107-B846-FC50-18F4-071407AF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5D94-465A-48D6-9C2A-E61E5961A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0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2931-B49B-B2B4-B87C-3B12485B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984C-F11F-49C8-F257-66FF4187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8DFA0-C781-9624-5CF8-4DBD2963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89-0D32-4BAB-808F-3325B530842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1860-D572-1E0F-A801-37DD822B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44E3-21C0-F655-E2DF-325B76E1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5D94-465A-48D6-9C2A-E61E5961A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3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446A-00F4-AC75-B9F9-0347F08F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F487-AB8B-2A26-BC48-1B07CEDCF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A22C-6718-81B6-64CA-3014857B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89-0D32-4BAB-808F-3325B530842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959C-3D51-4102-D28E-55D6781F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A0F2-F10F-9B90-3406-03BC5831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5D94-465A-48D6-9C2A-E61E5961A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7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837C-371A-5D1A-6F59-EF3F9FCC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7AE7-138A-6366-E7D6-9C61C8298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7F04C-A4CE-D7F9-F8D1-C535A7FF8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C8F03-5913-245D-09E7-E646FA64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89-0D32-4BAB-808F-3325B530842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7E380-EA90-5A07-5FCC-ACF2B370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5D6C7-F05F-935C-3A6F-17F74B0A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5D94-465A-48D6-9C2A-E61E5961A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5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4B40-E944-2F7D-536A-C6D29F0C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41C1B-4F11-16BA-102A-BDD0CE4DC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479AB-6F34-4494-48F9-CE030D465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905D-22E7-729B-A2FB-B878EC497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10426-47AA-E637-982F-32DB8CF69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295B5-9C3D-E641-3051-8F020CBA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89-0D32-4BAB-808F-3325B530842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80BCC-02DD-9365-BD0C-E50D949C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0B0E1-1F39-1A07-6471-46A461D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5D94-465A-48D6-9C2A-E61E5961A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8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5BBB-2EC3-ED69-A3A8-A6B4F3CE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ABCA7-CB80-CA56-0F7E-E29993EF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89-0D32-4BAB-808F-3325B530842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C6FF0-7D20-22FF-2A73-0616F5E6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DDCF-6432-3CA8-A663-47F8098F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5D94-465A-48D6-9C2A-E61E5961A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9D72F-B497-1204-0B74-BC50B284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89-0D32-4BAB-808F-3325B530842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0E7C1-8118-8241-FCF4-B2875C43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529D-9CB2-3D80-B0A7-34C5D07E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5D94-465A-48D6-9C2A-E61E5961A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6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C794-8132-F8FC-507E-9778BBF8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AAE33-E792-6575-675D-EF53D68A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B9845-901B-0E9C-C8DC-91E72AFE6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B363C-E36B-85D1-0666-541BA70E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89-0D32-4BAB-808F-3325B530842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6333-2E70-B33E-D424-F36DEBEA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2D413-1A8A-4B47-37EA-505C45D4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5D94-465A-48D6-9C2A-E61E5961A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65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689F-CF83-1FD5-62C8-253D22F4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C4098-6664-9935-B867-AD8D8C5EC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837F8-6265-BE22-C521-BEB0F1A5B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EEDE2-6FB0-9131-08A6-A3DD1B46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72489-0D32-4BAB-808F-3325B530842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2F012-D763-FFE8-7047-0845FDFB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02764-1A2C-BC63-1387-9F72AF79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35D94-465A-48D6-9C2A-E61E5961A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73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824D9-1430-4DAB-4128-D6DACDC0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8DF12-01C9-1715-2066-338A1315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C56B7-06CB-580F-0890-32AE55BA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72489-0D32-4BAB-808F-3325B530842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E555-D977-3AF2-7B6E-FDDADCAF9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9825-C44E-1C78-0A4A-AE0E53829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35D94-465A-48D6-9C2A-E61E5961A0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8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E2E63-14DC-83FA-D4D4-379276BA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1EC44E-B3E5-651A-AEEB-3B3BF782D971}"/>
              </a:ext>
            </a:extLst>
          </p:cNvPr>
          <p:cNvSpPr/>
          <p:nvPr/>
        </p:nvSpPr>
        <p:spPr>
          <a:xfrm>
            <a:off x="432620" y="1868130"/>
            <a:ext cx="6292646" cy="4316360"/>
          </a:xfrm>
          <a:prstGeom prst="roundRect">
            <a:avLst>
              <a:gd name="adj" fmla="val 2985"/>
            </a:avLst>
          </a:prstGeom>
          <a:blipFill dpi="0" rotWithShape="1"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5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431800" sx="102000" sy="102000" algn="ctr" rotWithShape="0">
              <a:schemeClr val="bg1">
                <a:alpha val="75000"/>
              </a:schemeClr>
            </a:outerShdw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DF5AA-23A4-91DD-5B6E-14173077FC4D}"/>
              </a:ext>
            </a:extLst>
          </p:cNvPr>
          <p:cNvSpPr txBox="1"/>
          <p:nvPr/>
        </p:nvSpPr>
        <p:spPr>
          <a:xfrm>
            <a:off x="816677" y="2420218"/>
            <a:ext cx="5216013" cy="707886"/>
          </a:xfrm>
          <a:prstGeom prst="rect">
            <a:avLst/>
          </a:prstGeom>
          <a:noFill/>
          <a:effectLst>
            <a:outerShdw blurRad="5334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CASE STUDY</a:t>
            </a:r>
            <a:endParaRPr lang="en-IN" sz="4000" b="1" dirty="0">
              <a:solidFill>
                <a:schemeClr val="accent3">
                  <a:lumMod val="7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81F0A-D272-7C03-CE2A-DCF02D9CD32D}"/>
              </a:ext>
            </a:extLst>
          </p:cNvPr>
          <p:cNvSpPr txBox="1"/>
          <p:nvPr/>
        </p:nvSpPr>
        <p:spPr>
          <a:xfrm>
            <a:off x="726256" y="5206762"/>
            <a:ext cx="412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Condensed" panose="020B0502040204020203" pitchFamily="34" charset="0"/>
              </a:rPr>
              <a:t>Presented By-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5CC97-C99D-75BB-4B20-3877DD414EF8}"/>
              </a:ext>
            </a:extLst>
          </p:cNvPr>
          <p:cNvSpPr txBox="1"/>
          <p:nvPr/>
        </p:nvSpPr>
        <p:spPr>
          <a:xfrm>
            <a:off x="726256" y="5397510"/>
            <a:ext cx="412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 SemiCondensed" panose="020B0502040204020203" pitchFamily="34" charset="0"/>
              </a:rPr>
              <a:t>Suyash Kadu &amp; Manjeet Gupta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08657-A9D4-3628-8DB5-0CCE17624CC0}"/>
              </a:ext>
            </a:extLst>
          </p:cNvPr>
          <p:cNvSpPr txBox="1"/>
          <p:nvPr/>
        </p:nvSpPr>
        <p:spPr>
          <a:xfrm>
            <a:off x="3020742" y="3057946"/>
            <a:ext cx="807881" cy="461665"/>
          </a:xfrm>
          <a:prstGeom prst="rect">
            <a:avLst/>
          </a:prstGeom>
          <a:noFill/>
          <a:effectLst>
            <a:outerShdw blurRad="5334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Aptos" panose="020B0004020202020204" pitchFamily="34" charset="0"/>
              </a:rPr>
              <a:t>of</a:t>
            </a:r>
            <a:endParaRPr lang="en-IN" sz="4000" b="1" dirty="0">
              <a:solidFill>
                <a:schemeClr val="accent3">
                  <a:lumMod val="7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15" name="Picture 14" descr="A green and black logo&#10;&#10;AI-generated content may be incorrect.">
            <a:extLst>
              <a:ext uri="{FF2B5EF4-FFF2-40B4-BE49-F238E27FC236}">
                <a16:creationId xmlns:a16="http://schemas.microsoft.com/office/drawing/2014/main" id="{B1D0FB11-88F0-ACED-0FAD-9946C02E3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3" t="20526" r="38553" b="48635"/>
          <a:stretch>
            <a:fillRect/>
          </a:stretch>
        </p:blipFill>
        <p:spPr>
          <a:xfrm>
            <a:off x="1194256" y="3635192"/>
            <a:ext cx="1264422" cy="883240"/>
          </a:xfrm>
          <a:prstGeom prst="rect">
            <a:avLst/>
          </a:prstGeom>
          <a:effectLst>
            <a:outerShdw blurRad="165100" sx="102000" sy="102000" algn="ctr" rotWithShape="0">
              <a:schemeClr val="bg1">
                <a:alpha val="40000"/>
              </a:schemeClr>
            </a:outerShdw>
          </a:effectLst>
        </p:spPr>
      </p:pic>
      <p:pic>
        <p:nvPicPr>
          <p:cNvPr id="16" name="Picture 15" descr="A green and black logo&#10;&#10;AI-generated content may be incorrect.">
            <a:extLst>
              <a:ext uri="{FF2B5EF4-FFF2-40B4-BE49-F238E27FC236}">
                <a16:creationId xmlns:a16="http://schemas.microsoft.com/office/drawing/2014/main" id="{B56DE182-BE37-7550-6B48-F1200B2C27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0" t="52431" r="31984" b="34552"/>
          <a:stretch>
            <a:fillRect/>
          </a:stretch>
        </p:blipFill>
        <p:spPr>
          <a:xfrm>
            <a:off x="2140996" y="3746142"/>
            <a:ext cx="3891694" cy="811199"/>
          </a:xfrm>
          <a:prstGeom prst="rect">
            <a:avLst/>
          </a:prstGeom>
          <a:effectLst>
            <a:outerShdw blurRad="1651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36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4424D247-268F-7E63-5878-7C0FF2322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" r="2437"/>
          <a:stretch>
            <a:fillRect/>
          </a:stretch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84EAF3-75B8-DC6E-EC65-D69E351A434C}"/>
              </a:ext>
            </a:extLst>
          </p:cNvPr>
          <p:cNvSpPr/>
          <p:nvPr/>
        </p:nvSpPr>
        <p:spPr>
          <a:xfrm>
            <a:off x="262981" y="248265"/>
            <a:ext cx="11666039" cy="6361470"/>
          </a:xfrm>
          <a:prstGeom prst="roundRect">
            <a:avLst>
              <a:gd name="adj" fmla="val 1895"/>
            </a:avLst>
          </a:prstGeom>
          <a:solidFill>
            <a:srgbClr val="FFFFFF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4482C-D81A-F823-73D4-B41A1E3F9646}"/>
              </a:ext>
            </a:extLst>
          </p:cNvPr>
          <p:cNvSpPr txBox="1"/>
          <p:nvPr/>
        </p:nvSpPr>
        <p:spPr>
          <a:xfrm>
            <a:off x="341671" y="430000"/>
            <a:ext cx="5420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495300" sx="102000" sy="102000" algn="ctr" rotWithShape="0">
                    <a:schemeClr val="bg1"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COMPANY OVERVIEW</a:t>
            </a:r>
            <a:endParaRPr lang="en-IN" sz="4000" b="1" dirty="0">
              <a:effectLst>
                <a:outerShdw blurRad="495300" sx="102000" sy="102000" algn="ctr" rotWithShape="0">
                  <a:schemeClr val="bg1">
                    <a:alpha val="97000"/>
                  </a:scheme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FCDAC-E093-EC09-2112-7FE24B1B75AC}"/>
              </a:ext>
            </a:extLst>
          </p:cNvPr>
          <p:cNvSpPr txBox="1"/>
          <p:nvPr/>
        </p:nvSpPr>
        <p:spPr>
          <a:xfrm>
            <a:off x="341671" y="1366481"/>
            <a:ext cx="90972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Founded: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1993 by Jensen Huang, Chris Malachowsky, and Curtis Priem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Headquarters: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Santa Clara, California, USA</a:t>
            </a: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CEO:</a:t>
            </a:r>
            <a:r>
              <a:rPr lang="en-US" sz="2000" dirty="0"/>
              <a:t> Jensen Huang (co-founder and still leading)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95300" sx="102000" sy="102000" algn="ctr" rotWithShape="0">
                    <a:schemeClr val="bg1"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Core Business: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95300" sx="102000" sy="102000" algn="ctr" rotWithShape="0">
                  <a:schemeClr val="bg1">
                    <a:alpha val="97000"/>
                  </a:scheme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CC4B6-D85F-6BD6-C0D7-0E552E39A77D}"/>
              </a:ext>
            </a:extLst>
          </p:cNvPr>
          <p:cNvSpPr txBox="1"/>
          <p:nvPr/>
        </p:nvSpPr>
        <p:spPr>
          <a:xfrm>
            <a:off x="668594" y="3528185"/>
            <a:ext cx="8770374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GPUs (Graphics Processing Units)</a:t>
            </a:r>
            <a:r>
              <a:rPr lang="en-US" dirty="0"/>
              <a:t> → GeForce for gaming, RTX for creators, Quadro for professionals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 Centers &amp; AI</a:t>
            </a:r>
            <a:r>
              <a:rPr lang="en-US" dirty="0"/>
              <a:t> → Powerful GPUs (A100, H100) used in AI training, cloud computing, and supercomputers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Automotive</a:t>
            </a:r>
            <a:r>
              <a:rPr lang="en-US" dirty="0"/>
              <a:t> → NVIDIA DRIVE platform for self-driving cars and in-vehicle systems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Omniverse &amp; Digital Twins</a:t>
            </a:r>
            <a:r>
              <a:rPr lang="en-US" dirty="0"/>
              <a:t> → Virtual worlds, simulations, and metaverse platforms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2DDF01-B6C4-BE3B-0C86-9C2F5BDD2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9" r="21876"/>
          <a:stretch>
            <a:fillRect/>
          </a:stretch>
        </p:blipFill>
        <p:spPr bwMode="auto">
          <a:xfrm>
            <a:off x="9438968" y="4169291"/>
            <a:ext cx="2441749" cy="2247160"/>
          </a:xfrm>
          <a:prstGeom prst="rect">
            <a:avLst/>
          </a:prstGeom>
          <a:noFill/>
          <a:effectLst>
            <a:outerShdw blurRad="266700" sx="105000" sy="105000" algn="ctr" rotWithShape="0">
              <a:schemeClr val="tx1">
                <a:alpha val="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98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64108C1F-D5A0-E33D-B71F-40F0AE65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F7A549-683A-55DD-35F0-ED088AC8D442}"/>
              </a:ext>
            </a:extLst>
          </p:cNvPr>
          <p:cNvSpPr/>
          <p:nvPr/>
        </p:nvSpPr>
        <p:spPr>
          <a:xfrm>
            <a:off x="243839" y="238760"/>
            <a:ext cx="11704320" cy="6380480"/>
          </a:xfrm>
          <a:prstGeom prst="roundRect">
            <a:avLst>
              <a:gd name="adj" fmla="val 1895"/>
            </a:avLst>
          </a:prstGeom>
          <a:solidFill>
            <a:srgbClr val="40404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BD1DD-7A53-0CB1-6088-AC7FBB816B6D}"/>
              </a:ext>
            </a:extLst>
          </p:cNvPr>
          <p:cNvSpPr txBox="1"/>
          <p:nvPr/>
        </p:nvSpPr>
        <p:spPr>
          <a:xfrm>
            <a:off x="514391" y="541760"/>
            <a:ext cx="2889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95300" sx="102000" sy="102000" algn="ctr" rotWithShape="0">
                    <a:schemeClr val="tx1">
                      <a:lumMod val="50000"/>
                      <a:lumOff val="50000"/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Year - 1995</a:t>
            </a:r>
            <a:endParaRPr lang="en-IN" sz="40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95300" sx="102000" sy="102000" algn="ctr" rotWithShape="0">
                  <a:schemeClr val="tx1">
                    <a:lumMod val="50000"/>
                    <a:lumOff val="50000"/>
                    <a:alpha val="97000"/>
                  </a:scheme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8E9FB-E345-AECF-059F-CFFA8CD8E7D2}"/>
              </a:ext>
            </a:extLst>
          </p:cNvPr>
          <p:cNvSpPr txBox="1"/>
          <p:nvPr/>
        </p:nvSpPr>
        <p:spPr>
          <a:xfrm>
            <a:off x="1728511" y="1334240"/>
            <a:ext cx="8734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495300" sx="102000" sy="102000" algn="ctr" rotWithShape="0">
                    <a:schemeClr val="bg1"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“Only 30 days until bankruptcy”</a:t>
            </a:r>
            <a:endParaRPr lang="en-IN" sz="4000" b="1" dirty="0">
              <a:solidFill>
                <a:schemeClr val="bg1"/>
              </a:solidFill>
              <a:effectLst>
                <a:outerShdw blurRad="495300" sx="102000" sy="102000" algn="ctr" rotWithShape="0">
                  <a:schemeClr val="bg1">
                    <a:alpha val="97000"/>
                  </a:schemeClr>
                </a:outerShdw>
              </a:effectLst>
              <a:latin typeface="Aptos" panose="020B00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023CE6-1D39-1524-6246-E306D1E56CB6}"/>
              </a:ext>
            </a:extLst>
          </p:cNvPr>
          <p:cNvCxnSpPr/>
          <p:nvPr/>
        </p:nvCxnSpPr>
        <p:spPr>
          <a:xfrm>
            <a:off x="2600960" y="2123440"/>
            <a:ext cx="6990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9FA4F7-A268-D036-62FA-66BC7C8EE09E}"/>
              </a:ext>
            </a:extLst>
          </p:cNvPr>
          <p:cNvSpPr/>
          <p:nvPr/>
        </p:nvSpPr>
        <p:spPr>
          <a:xfrm>
            <a:off x="460395" y="450320"/>
            <a:ext cx="11271209" cy="2094035"/>
          </a:xfrm>
          <a:prstGeom prst="roundRect">
            <a:avLst>
              <a:gd name="adj" fmla="val 5692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F30BE2-9EC4-4A73-0E86-722CA386E58E}"/>
              </a:ext>
            </a:extLst>
          </p:cNvPr>
          <p:cNvSpPr/>
          <p:nvPr/>
        </p:nvSpPr>
        <p:spPr>
          <a:xfrm>
            <a:off x="460395" y="3839788"/>
            <a:ext cx="11271209" cy="2567892"/>
          </a:xfrm>
          <a:prstGeom prst="roundRect">
            <a:avLst>
              <a:gd name="adj" fmla="val 5692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Graphic 14" descr="Arrow: Straight with solid fill">
            <a:extLst>
              <a:ext uri="{FF2B5EF4-FFF2-40B4-BE49-F238E27FC236}">
                <a16:creationId xmlns:a16="http://schemas.microsoft.com/office/drawing/2014/main" id="{FCD7D99A-89DA-25FA-90E8-8716B9EE5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529596" y="2625669"/>
            <a:ext cx="1132806" cy="1132806"/>
          </a:xfrm>
          <a:prstGeom prst="rect">
            <a:avLst/>
          </a:prstGeom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54E36376-D9EE-94E3-C982-64FBDAF49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757835"/>
              </p:ext>
            </p:extLst>
          </p:nvPr>
        </p:nvGraphicFramePr>
        <p:xfrm>
          <a:off x="3403600" y="4102634"/>
          <a:ext cx="5953760" cy="2255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A358C9A-C114-C014-C2BF-7182C02BD83E}"/>
              </a:ext>
            </a:extLst>
          </p:cNvPr>
          <p:cNvSpPr txBox="1"/>
          <p:nvPr/>
        </p:nvSpPr>
        <p:spPr>
          <a:xfrm>
            <a:off x="514391" y="3970555"/>
            <a:ext cx="2889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95300" sx="102000" sy="102000" algn="ctr" rotWithShape="0">
                    <a:schemeClr val="tx1">
                      <a:lumMod val="50000"/>
                      <a:lumOff val="50000"/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Year - 2025</a:t>
            </a:r>
            <a:endParaRPr lang="en-IN" sz="40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95300" sx="102000" sy="102000" algn="ctr" rotWithShape="0">
                  <a:schemeClr val="tx1">
                    <a:lumMod val="50000"/>
                    <a:lumOff val="50000"/>
                    <a:alpha val="97000"/>
                  </a:schemeClr>
                </a:outerShdw>
              </a:effectLst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7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 animBg="1"/>
      <p:bldP spid="11" grpId="0" animBg="1"/>
      <p:bldGraphic spid="18" grpId="0">
        <p:bldAsOne/>
      </p:bldGraphic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57ADEDDC-2A27-050E-85C4-0EB31DD6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65F4AEC-6504-974B-5D37-0A5191EFA481}"/>
              </a:ext>
            </a:extLst>
          </p:cNvPr>
          <p:cNvSpPr/>
          <p:nvPr/>
        </p:nvSpPr>
        <p:spPr>
          <a:xfrm>
            <a:off x="243840" y="238760"/>
            <a:ext cx="11704320" cy="6380480"/>
          </a:xfrm>
          <a:prstGeom prst="roundRect">
            <a:avLst>
              <a:gd name="adj" fmla="val 1895"/>
            </a:avLst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6472CEA6-84EC-B615-47B1-32AAE4365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3" t="15060" r="15768" b="9562"/>
          <a:stretch>
            <a:fillRect/>
          </a:stretch>
        </p:blipFill>
        <p:spPr>
          <a:xfrm>
            <a:off x="3785377" y="1423855"/>
            <a:ext cx="4621246" cy="3285946"/>
          </a:xfrm>
          <a:prstGeom prst="rect">
            <a:avLst/>
          </a:prstGeom>
          <a:effectLst>
            <a:outerShdw blurRad="165100" sx="103000" sy="103000" algn="ctr" rotWithShape="0">
              <a:schemeClr val="bg1">
                <a:alpha val="21000"/>
              </a:scheme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A9F70-015D-13FB-7920-3CA140EAFACB}"/>
              </a:ext>
            </a:extLst>
          </p:cNvPr>
          <p:cNvSpPr txBox="1"/>
          <p:nvPr/>
        </p:nvSpPr>
        <p:spPr>
          <a:xfrm>
            <a:off x="3547394" y="478491"/>
            <a:ext cx="509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495300" sx="102000" sy="102000" algn="ctr" rotWithShape="0">
                    <a:schemeClr val="bg1"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NVIDIA NV1 CHIP</a:t>
            </a:r>
            <a:endParaRPr lang="en-IN" sz="4000" b="1" dirty="0">
              <a:solidFill>
                <a:schemeClr val="bg1"/>
              </a:solidFill>
              <a:effectLst>
                <a:outerShdw blurRad="495300" sx="102000" sy="102000" algn="ctr" rotWithShape="0">
                  <a:schemeClr val="bg1">
                    <a:alpha val="97000"/>
                  </a:scheme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0E1BA-4387-F88D-851A-8E323BB1E0CF}"/>
              </a:ext>
            </a:extLst>
          </p:cNvPr>
          <p:cNvSpPr txBox="1"/>
          <p:nvPr/>
        </p:nvSpPr>
        <p:spPr>
          <a:xfrm>
            <a:off x="1002902" y="5110979"/>
            <a:ext cx="4809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495300" sx="102000" sy="102000" algn="ctr" rotWithShape="0">
                    <a:schemeClr val="tx1">
                      <a:lumMod val="50000"/>
                      <a:lumOff val="50000"/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Units Sold –</a:t>
            </a: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95300" sx="102000" sy="102000" algn="ctr" rotWithShape="0">
                    <a:schemeClr val="tx1">
                      <a:lumMod val="50000"/>
                      <a:lumOff val="50000"/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 250,000</a:t>
            </a:r>
            <a:endParaRPr lang="en-IN" sz="36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95300" sx="102000" sy="102000" algn="ctr" rotWithShape="0">
                  <a:schemeClr val="tx1">
                    <a:lumMod val="50000"/>
                    <a:lumOff val="50000"/>
                    <a:alpha val="97000"/>
                  </a:scheme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C4B16-C8A6-3336-0966-7CCE49C6FC79}"/>
              </a:ext>
            </a:extLst>
          </p:cNvPr>
          <p:cNvSpPr txBox="1"/>
          <p:nvPr/>
        </p:nvSpPr>
        <p:spPr>
          <a:xfrm>
            <a:off x="5908370" y="5110979"/>
            <a:ext cx="547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495300" sx="102000" sy="102000" algn="ctr" rotWithShape="0">
                    <a:schemeClr val="tx1">
                      <a:lumMod val="50000"/>
                      <a:lumOff val="50000"/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Units Return –</a:t>
            </a: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95300" sx="102000" sy="102000" algn="ctr" rotWithShape="0">
                    <a:schemeClr val="tx1">
                      <a:lumMod val="50000"/>
                      <a:lumOff val="50000"/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495300" sx="102000" sy="102000" algn="ctr" rotWithShape="0">
                    <a:schemeClr val="tx1">
                      <a:lumMod val="50000"/>
                      <a:lumOff val="50000"/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249,000</a:t>
            </a:r>
            <a:endParaRPr lang="en-IN" sz="3600" b="1" dirty="0">
              <a:solidFill>
                <a:srgbClr val="FF0000"/>
              </a:solidFill>
              <a:effectLst>
                <a:outerShdw blurRad="495300" sx="102000" sy="102000" algn="ctr" rotWithShape="0">
                  <a:schemeClr val="tx1">
                    <a:lumMod val="50000"/>
                    <a:lumOff val="50000"/>
                    <a:alpha val="97000"/>
                  </a:scheme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B903C-D884-F478-893C-794737C02047}"/>
              </a:ext>
            </a:extLst>
          </p:cNvPr>
          <p:cNvSpPr txBox="1"/>
          <p:nvPr/>
        </p:nvSpPr>
        <p:spPr>
          <a:xfrm>
            <a:off x="3319934" y="5972909"/>
            <a:ext cx="517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outerShdw blurRad="495300" sx="102000" sy="102000" algn="ctr" rotWithShape="0">
                    <a:schemeClr val="tx1">
                      <a:lumMod val="50000"/>
                      <a:lumOff val="50000"/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Total Loss –</a:t>
            </a:r>
            <a:r>
              <a:rPr lang="en-US" sz="36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95300" sx="102000" sy="102000" algn="ctr" rotWithShape="0">
                    <a:schemeClr val="tx1">
                      <a:lumMod val="50000"/>
                      <a:lumOff val="50000"/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495300" sx="102000" sy="102000" algn="ctr" rotWithShape="0">
                    <a:schemeClr val="tx1">
                      <a:lumMod val="50000"/>
                      <a:lumOff val="50000"/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1 Millon $</a:t>
            </a:r>
            <a:endParaRPr lang="en-IN" sz="3600" b="1" dirty="0">
              <a:solidFill>
                <a:srgbClr val="FF0000"/>
              </a:solidFill>
              <a:effectLst>
                <a:outerShdw blurRad="495300" sx="102000" sy="102000" algn="ctr" rotWithShape="0">
                  <a:schemeClr val="tx1">
                    <a:lumMod val="50000"/>
                    <a:lumOff val="50000"/>
                    <a:alpha val="97000"/>
                  </a:schemeClr>
                </a:outerShdw>
              </a:effectLst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F3348-8C08-0834-27BC-81BDEC1AB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BA1FE0E-034E-1C8C-7308-2D090B9F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0F2EBE-F9A3-2479-FCB0-F67B224C3AF1}"/>
              </a:ext>
            </a:extLst>
          </p:cNvPr>
          <p:cNvSpPr/>
          <p:nvPr/>
        </p:nvSpPr>
        <p:spPr>
          <a:xfrm>
            <a:off x="199813" y="238760"/>
            <a:ext cx="11704320" cy="6380480"/>
          </a:xfrm>
          <a:prstGeom prst="roundRect">
            <a:avLst>
              <a:gd name="adj" fmla="val 1895"/>
            </a:avLst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951F0-C8CD-3008-1BE9-F3FD6753CDC6}"/>
              </a:ext>
            </a:extLst>
          </p:cNvPr>
          <p:cNvSpPr txBox="1"/>
          <p:nvPr/>
        </p:nvSpPr>
        <p:spPr>
          <a:xfrm>
            <a:off x="3503366" y="650786"/>
            <a:ext cx="509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495300" sx="102000" sy="102000" algn="ctr" rotWithShape="0">
                    <a:schemeClr val="bg1"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MICROSOFT</a:t>
            </a:r>
            <a:endParaRPr lang="en-IN" sz="4000" b="1" dirty="0">
              <a:solidFill>
                <a:schemeClr val="bg1"/>
              </a:solidFill>
              <a:effectLst>
                <a:outerShdw blurRad="495300" sx="102000" sy="102000" algn="ctr" rotWithShape="0">
                  <a:schemeClr val="bg1">
                    <a:alpha val="97000"/>
                  </a:schemeClr>
                </a:outerShdw>
              </a:effectLst>
              <a:latin typeface="Aptos" panose="020B00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D60DF8-6788-146F-1469-5DD062C43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879" y="1770697"/>
            <a:ext cx="5896187" cy="3316605"/>
          </a:xfrm>
          <a:prstGeom prst="rect">
            <a:avLst/>
          </a:prstGeom>
          <a:effectLst>
            <a:outerShdw blurRad="546100" sx="102000" sy="102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91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23ACC-D646-F1E2-78A2-A050AD4D6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837E7C98-7DB2-06C4-5950-8C9C8E165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50E425-317A-A528-6EF2-1A76D1EA3921}"/>
              </a:ext>
            </a:extLst>
          </p:cNvPr>
          <p:cNvSpPr/>
          <p:nvPr/>
        </p:nvSpPr>
        <p:spPr>
          <a:xfrm>
            <a:off x="243840" y="238760"/>
            <a:ext cx="11704320" cy="6380480"/>
          </a:xfrm>
          <a:prstGeom prst="roundRect">
            <a:avLst>
              <a:gd name="adj" fmla="val 1895"/>
            </a:avLst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F4042-518F-3244-F872-7CAC0F21E193}"/>
              </a:ext>
            </a:extLst>
          </p:cNvPr>
          <p:cNvSpPr txBox="1"/>
          <p:nvPr/>
        </p:nvSpPr>
        <p:spPr>
          <a:xfrm>
            <a:off x="3547394" y="478491"/>
            <a:ext cx="5097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495300" sx="102000" sy="102000" algn="ctr" rotWithShape="0">
                    <a:schemeClr val="bg1"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NVIDIA RIVA CHIP</a:t>
            </a:r>
            <a:endParaRPr lang="en-IN" sz="4000" b="1" dirty="0">
              <a:solidFill>
                <a:schemeClr val="bg1"/>
              </a:solidFill>
              <a:effectLst>
                <a:outerShdw blurRad="495300" sx="102000" sy="102000" algn="ctr" rotWithShape="0">
                  <a:schemeClr val="bg1">
                    <a:alpha val="97000"/>
                  </a:schemeClr>
                </a:outerShdw>
              </a:effectLst>
              <a:latin typeface="Aptos" panose="020B00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D32768-FA3E-A9AA-B68A-37F37496E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45" y="1926683"/>
            <a:ext cx="4026310" cy="3004634"/>
          </a:xfrm>
          <a:prstGeom prst="rect">
            <a:avLst/>
          </a:prstGeom>
          <a:effectLst>
            <a:outerShdw blurRad="165100" sx="103000" sy="103000" algn="ctr" rotWithShape="0">
              <a:schemeClr val="bg1">
                <a:alpha val="21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17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1C9EA-AF2D-581E-97F3-9824F388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logo on a black background&#10;&#10;AI-generated content may be incorrect.">
            <a:extLst>
              <a:ext uri="{FF2B5EF4-FFF2-40B4-BE49-F238E27FC236}">
                <a16:creationId xmlns:a16="http://schemas.microsoft.com/office/drawing/2014/main" id="{A18792F9-3B1B-4257-B171-D8D2E0D62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996917-0CCB-3CF0-E7F5-EDF5D9831A64}"/>
              </a:ext>
            </a:extLst>
          </p:cNvPr>
          <p:cNvSpPr/>
          <p:nvPr/>
        </p:nvSpPr>
        <p:spPr>
          <a:xfrm>
            <a:off x="243840" y="238760"/>
            <a:ext cx="11704320" cy="6380480"/>
          </a:xfrm>
          <a:prstGeom prst="roundRect">
            <a:avLst>
              <a:gd name="adj" fmla="val 1895"/>
            </a:avLst>
          </a:pr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6A3F1-2CB3-68E9-C242-785DA21AA3F6}"/>
              </a:ext>
            </a:extLst>
          </p:cNvPr>
          <p:cNvSpPr txBox="1"/>
          <p:nvPr/>
        </p:nvSpPr>
        <p:spPr>
          <a:xfrm>
            <a:off x="2938820" y="2767281"/>
            <a:ext cx="6314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495300" sx="102000" sy="102000" algn="ctr" rotWithShape="0">
                    <a:schemeClr val="bg1">
                      <a:alpha val="97000"/>
                    </a:schemeClr>
                  </a:outerShdw>
                </a:effectLst>
                <a:latin typeface="Aptos" panose="020B0004020202020204" pitchFamily="34" charset="0"/>
              </a:rPr>
              <a:t>THANK YOU</a:t>
            </a:r>
            <a:endParaRPr lang="en-IN" sz="8000" b="1" dirty="0">
              <a:solidFill>
                <a:schemeClr val="bg1"/>
              </a:solidFill>
              <a:effectLst>
                <a:outerShdw blurRad="495300" sx="102000" sy="102000" algn="ctr" rotWithShape="0">
                  <a:schemeClr val="bg1">
                    <a:alpha val="97000"/>
                  </a:scheme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8ABB2-F248-56BA-DF12-24A9FC2D4BF6}"/>
              </a:ext>
            </a:extLst>
          </p:cNvPr>
          <p:cNvSpPr txBox="1"/>
          <p:nvPr/>
        </p:nvSpPr>
        <p:spPr>
          <a:xfrm>
            <a:off x="509946" y="5934349"/>
            <a:ext cx="412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Presented By-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5BA25-CC7C-4271-E236-7A2FECA843BD}"/>
              </a:ext>
            </a:extLst>
          </p:cNvPr>
          <p:cNvSpPr txBox="1"/>
          <p:nvPr/>
        </p:nvSpPr>
        <p:spPr>
          <a:xfrm>
            <a:off x="509946" y="6125097"/>
            <a:ext cx="4126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Suyash Kadu &amp; Manjeet Gupta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EBFF3-4EA8-C50C-73A3-9B0AC727156C}"/>
              </a:ext>
            </a:extLst>
          </p:cNvPr>
          <p:cNvSpPr txBox="1"/>
          <p:nvPr/>
        </p:nvSpPr>
        <p:spPr>
          <a:xfrm>
            <a:off x="2938820" y="646652"/>
            <a:ext cx="6314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ptos" panose="020B0004020202020204" pitchFamily="34" charset="0"/>
              </a:rPr>
              <a:t>Case Study of NVIDIA</a:t>
            </a:r>
            <a:endParaRPr lang="en-IN" sz="28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163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Bahnschrift SemiCondensed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suyash kadu</dc:creator>
  <cp:lastModifiedBy>suyash kadu</cp:lastModifiedBy>
  <cp:revision>8</cp:revision>
  <dcterms:created xsi:type="dcterms:W3CDTF">2025-09-17T05:04:07Z</dcterms:created>
  <dcterms:modified xsi:type="dcterms:W3CDTF">2025-09-20T07:36:28Z</dcterms:modified>
</cp:coreProperties>
</file>