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9A128F-3116-40B5-979F-41676FEE3765}" type="datetimeFigureOut">
              <a:rPr lang="en-IN" smtClean="0"/>
              <a:t>26-09-2025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D0FAE0-8269-437F-90E1-EB16E393750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3469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D0FAE0-8269-437F-90E1-EB16E393750B}" type="slidenum">
              <a:rPr lang="en-IN" smtClean="0"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5113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412E2C-59F5-4E0B-8B33-94085F7786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B0E369F-595D-A4FC-6AB5-05AFF306A1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7472B63-B7A1-C1C2-A278-50E114C127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A56FF8-0FD7-501F-A1FD-845AA48C4F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D0FAE0-8269-437F-90E1-EB16E393750B}" type="slidenum">
              <a:rPr lang="en-IN" smtClean="0"/>
              <a:t>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3600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499056-9C88-B345-84E3-8496E5F1F8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5137112-1D94-A49D-FB14-C3F46B7329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1CCCA5-3A68-6DDF-1A14-CE04E45A10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44F129-14CA-95D3-1EDC-FC732F57F4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D0FAE0-8269-437F-90E1-EB16E393750B}" type="slidenum">
              <a:rPr lang="en-IN" smtClean="0"/>
              <a:t>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89240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ABEF5D-B624-51B3-C420-F7DCBA2167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A1547C9-6B89-E2E6-7D5B-24F6E99806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95984F-DA1A-246D-966A-165C05FB42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34C1D8-B077-F3CC-4B2F-F55A7C0CD3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D0FAE0-8269-437F-90E1-EB16E393750B}" type="slidenum">
              <a:rPr lang="en-IN" smtClean="0"/>
              <a:t>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01671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29BDD4-F603-04D9-2094-B73618C58E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C54DC3-5972-E3AA-EDD4-E319899719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B01343F-72B1-A653-C732-825545B0D9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9E56C5-7A2D-CEA7-AD2D-1837AB7E82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D0FAE0-8269-437F-90E1-EB16E393750B}" type="slidenum">
              <a:rPr lang="en-IN" smtClean="0"/>
              <a:t>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35449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FFB929-02F2-D353-66F0-A0DF43CE28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6BCCFD0-6015-F0F6-4E44-A3F0E1C036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5A7404-AF60-8261-F6C4-883058EDB6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439265-0F86-D666-C5CF-4D82774FCE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D0FAE0-8269-437F-90E1-EB16E393750B}" type="slidenum">
              <a:rPr lang="en-IN" smtClean="0"/>
              <a:t>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19087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D0FAE0-8269-437F-90E1-EB16E393750B}" type="slidenum">
              <a:rPr lang="en-IN" smtClean="0"/>
              <a:t>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1036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00491-2F07-CB12-1E3A-A53A95001C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2D28E3-9105-4990-E073-3D60E33041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20821-BD37-159B-A96A-8CCE8AF85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0CF6E-E090-418E-A40D-E47732A674AB}" type="datetimeFigureOut">
              <a:rPr lang="en-IN" smtClean="0"/>
              <a:t>26-09-2025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AEF63-3D56-DAA7-5E85-CDFFC4589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AEEAC-6147-FB3E-6903-CAE007FB2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9D48E-B0E7-442D-B455-C175967BAA6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586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1FB48-26FA-EEA9-8F8A-9609865AC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1F412-BCB2-CFA0-A85D-7950829ACC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9B1A2-EB98-381D-69E8-AA10892A0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0CF6E-E090-418E-A40D-E47732A674AB}" type="datetimeFigureOut">
              <a:rPr lang="en-IN" smtClean="0"/>
              <a:t>26-09-2025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EF48E-36FF-D513-E093-BAF1A3506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E1146B-58BD-CA95-56A0-255D05D3B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9D48E-B0E7-442D-B455-C175967BAA6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0632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4AEC2A-CBD2-AC54-78B8-00B5CC7EFE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C1B31D-CB7C-C011-CAF5-FF740B5C29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A56B0-2A71-F034-370C-DFDCFC96C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0CF6E-E090-418E-A40D-E47732A674AB}" type="datetimeFigureOut">
              <a:rPr lang="en-IN" smtClean="0"/>
              <a:t>26-09-2025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0C586-FB66-8A6B-3002-7FE674925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4029B-6468-DD21-136C-78073DA8B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9D48E-B0E7-442D-B455-C175967BAA6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38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9294B-27AA-2160-FAFC-4A3B88A7C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C981D-49DD-6D42-D662-F4BB2628C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29ABC-7BD5-D6B2-A6C5-CF6139B24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0CF6E-E090-418E-A40D-E47732A674AB}" type="datetimeFigureOut">
              <a:rPr lang="en-IN" smtClean="0"/>
              <a:t>26-09-2025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AD11EA-303A-51AC-DDA0-EF714A02F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6D6D9-2FBC-013F-AB31-3881789AC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9D48E-B0E7-442D-B455-C175967BAA6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78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C0230-A17C-B227-BE10-C26E27915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A34FAF-A81A-8C84-214E-FA212CE206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D6E26-FA93-D8A5-1D45-E4771AEAB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0CF6E-E090-418E-A40D-E47732A674AB}" type="datetimeFigureOut">
              <a:rPr lang="en-IN" smtClean="0"/>
              <a:t>26-09-2025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95CB3-9505-7283-4BF6-69D856916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1BDDC-8C78-08D2-A247-AB2F79BB4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9D48E-B0E7-442D-B455-C175967BAA6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0689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62391-CAC4-CCD4-1E79-37407678F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E4631-1A3A-814B-38DE-B3FAA3DB91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340393-AD5D-BE03-A463-3A692794A2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6CFBA-D5A1-C402-A1F4-CE92DD3F0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0CF6E-E090-418E-A40D-E47732A674AB}" type="datetimeFigureOut">
              <a:rPr lang="en-IN" smtClean="0"/>
              <a:t>26-09-2025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02A986-85DF-9B1C-149B-5CC09F14A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E5E166-A92B-E9C4-F21D-ADE74468C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9D48E-B0E7-442D-B455-C175967BAA6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977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60213-AF19-8C7A-EA06-E18675249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458428-8766-67B5-82E8-C44171A6C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7ACE85-5CF2-207B-BC02-F5A100DFA4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BEE6DE-029A-4CB1-8626-4A7CC8B647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2926A0-1CE9-028D-D5A5-36F5B0474E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DA8BFB-88C9-4D82-2DFC-4A566E017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0CF6E-E090-418E-A40D-E47732A674AB}" type="datetimeFigureOut">
              <a:rPr lang="en-IN" smtClean="0"/>
              <a:t>26-09-2025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66171D-E2E4-12C5-A083-65DA09E9E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C92AD9-D7F5-3055-69A9-DF5D4BDF0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9D48E-B0E7-442D-B455-C175967BAA6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6779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ACC73-6121-2F23-202D-77DEB5C05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FDAB26-6889-B91B-095F-2119B1492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0CF6E-E090-418E-A40D-E47732A674AB}" type="datetimeFigureOut">
              <a:rPr lang="en-IN" smtClean="0"/>
              <a:t>26-09-2025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0F4D2E-7B26-C0BD-C1FD-E0B62EAC1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6F0946-158A-1260-0230-9CE343756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9D48E-B0E7-442D-B455-C175967BAA6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979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F683CE-9896-1FD9-E0F8-15B56007F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0CF6E-E090-418E-A40D-E47732A674AB}" type="datetimeFigureOut">
              <a:rPr lang="en-IN" smtClean="0"/>
              <a:t>26-09-2025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66245D-DE74-3246-FA2E-6FE2EEB6B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C34B5C-CC01-2162-79A4-4417A1835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9D48E-B0E7-442D-B455-C175967BAA6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6695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789C-954B-AC47-81E0-0CC3069D0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58A53-A748-214B-E783-45945910B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7AEE9C-8F6A-8C2A-9DD9-9487AC97A9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327CE3-A57C-8DB9-3A59-2C705A953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0CF6E-E090-418E-A40D-E47732A674AB}" type="datetimeFigureOut">
              <a:rPr lang="en-IN" smtClean="0"/>
              <a:t>26-09-2025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CE1B75-9278-5012-D4C1-C085335D8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06E657-039A-2484-D36F-6432CC1B2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9D48E-B0E7-442D-B455-C175967BAA6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378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63BFF-80AB-B6F6-7173-08E3CF702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5DB35C-AA97-6C4E-2E62-1AA608ADEF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CB2A06-483C-6908-C6F0-21DB53385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D05190-961E-C75A-ACD1-03EB43957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0CF6E-E090-418E-A40D-E47732A674AB}" type="datetimeFigureOut">
              <a:rPr lang="en-IN" smtClean="0"/>
              <a:t>26-09-2025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7F6B88-5188-5B7E-45D2-F7B37D48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AA53-DD07-C918-6AC9-E4DEFBA9E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9D48E-B0E7-442D-B455-C175967BAA6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1839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72299E-EB58-082F-1EF4-841B6B602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7718E3-952E-3920-F0FF-2C3DAAD03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87F46-5DBB-9B25-9A9E-ABD25B8A8F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20CF6E-E090-418E-A40D-E47732A674AB}" type="datetimeFigureOut">
              <a:rPr lang="en-IN" smtClean="0"/>
              <a:t>26-09-2025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7BAA4-BEF2-45A0-FABC-EF3D29580A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577E3-2496-1275-7464-F3D5D9FAB6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19D48E-B0E7-442D-B455-C175967BAA6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1844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>
            <a:extLst>
              <a:ext uri="{FF2B5EF4-FFF2-40B4-BE49-F238E27FC236}">
                <a16:creationId xmlns:a16="http://schemas.microsoft.com/office/drawing/2014/main" id="{73731502-AC5C-5638-5FEE-79F5A4A14D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06730FA-3851-399A-A4F0-FE73BC16874B}"/>
              </a:ext>
            </a:extLst>
          </p:cNvPr>
          <p:cNvSpPr/>
          <p:nvPr/>
        </p:nvSpPr>
        <p:spPr>
          <a:xfrm>
            <a:off x="231058" y="226141"/>
            <a:ext cx="11729884" cy="6405717"/>
          </a:xfrm>
          <a:prstGeom prst="roundRect">
            <a:avLst>
              <a:gd name="adj" fmla="val 1932"/>
            </a:avLst>
          </a:prstGeom>
          <a:solidFill>
            <a:srgbClr val="000000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121DE1-1F98-6ADA-6853-DF2F6F863FDE}"/>
              </a:ext>
            </a:extLst>
          </p:cNvPr>
          <p:cNvSpPr txBox="1"/>
          <p:nvPr/>
        </p:nvSpPr>
        <p:spPr>
          <a:xfrm>
            <a:off x="1415845" y="1945079"/>
            <a:ext cx="9360310" cy="923330"/>
          </a:xfrm>
          <a:prstGeom prst="rect">
            <a:avLst/>
          </a:prstGeom>
          <a:noFill/>
          <a:effectLst>
            <a:outerShdw blurRad="533400" sx="93000" sy="93000" algn="ctr" rotWithShape="0">
              <a:schemeClr val="accent3">
                <a:alpha val="34000"/>
              </a:scheme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IN" sz="5400" dirty="0">
                <a:solidFill>
                  <a:schemeClr val="bg1"/>
                </a:solidFill>
                <a:effectLst>
                  <a:outerShdw blurRad="673100" sx="102000" sy="102000" algn="ctr" rotWithShape="0">
                    <a:schemeClr val="bg1">
                      <a:alpha val="85000"/>
                    </a:schemeClr>
                  </a:outerShdw>
                </a:effectLst>
                <a:latin typeface="Bahnschrift SemiBold" panose="020B0502040204020203" pitchFamily="34" charset="0"/>
              </a:rPr>
              <a:t>SQL Conditional Expressions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F08DC74-8035-78FB-CCFB-2AFB6C6518B8}"/>
              </a:ext>
            </a:extLst>
          </p:cNvPr>
          <p:cNvCxnSpPr>
            <a:cxnSpLocks/>
          </p:cNvCxnSpPr>
          <p:nvPr/>
        </p:nvCxnSpPr>
        <p:spPr>
          <a:xfrm>
            <a:off x="1941871" y="2959613"/>
            <a:ext cx="830826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F00C49E-C710-E1B8-C8EA-E0E61C4E2288}"/>
              </a:ext>
            </a:extLst>
          </p:cNvPr>
          <p:cNvSpPr txBox="1"/>
          <p:nvPr/>
        </p:nvSpPr>
        <p:spPr>
          <a:xfrm>
            <a:off x="1720646" y="3109128"/>
            <a:ext cx="8750710" cy="584775"/>
          </a:xfrm>
          <a:prstGeom prst="rect">
            <a:avLst/>
          </a:prstGeom>
          <a:noFill/>
          <a:effectLst>
            <a:outerShdw blurRad="533400" sx="93000" sy="93000" algn="ctr" rotWithShape="0">
              <a:schemeClr val="accent3">
                <a:alpha val="34000"/>
              </a:scheme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4">
                    <a:lumMod val="20000"/>
                    <a:lumOff val="80000"/>
                  </a:schemeClr>
                </a:solidFill>
                <a:latin typeface="Bahnschrift SemiLight" panose="020B0502040204020203" pitchFamily="34" charset="0"/>
              </a:rPr>
              <a:t>“Adding Logic to Your Data”</a:t>
            </a:r>
            <a:endParaRPr lang="en-IN" sz="3200" dirty="0">
              <a:solidFill>
                <a:schemeClr val="accent4">
                  <a:lumMod val="20000"/>
                  <a:lumOff val="80000"/>
                </a:schemeClr>
              </a:solidFill>
              <a:effectLst>
                <a:outerShdw blurRad="673100" sx="102000" sy="102000" algn="ctr" rotWithShape="0">
                  <a:schemeClr val="bg1">
                    <a:alpha val="85000"/>
                  </a:schemeClr>
                </a:outerShdw>
              </a:effectLst>
              <a:latin typeface="Bahnschrift SemiLight" panose="020B0502040204020203" pitchFamily="34" charset="0"/>
            </a:endParaRPr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46756495-859A-93CC-3D17-66972FF045A9}"/>
              </a:ext>
            </a:extLst>
          </p:cNvPr>
          <p:cNvSpPr/>
          <p:nvPr/>
        </p:nvSpPr>
        <p:spPr>
          <a:xfrm>
            <a:off x="526862" y="5800085"/>
            <a:ext cx="554736" cy="566864"/>
          </a:xfrm>
          <a:prstGeom prst="flowChartConnector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952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F8FE60-6E04-3FA0-F4DA-706FA303D9CC}"/>
              </a:ext>
            </a:extLst>
          </p:cNvPr>
          <p:cNvSpPr txBox="1"/>
          <p:nvPr/>
        </p:nvSpPr>
        <p:spPr>
          <a:xfrm>
            <a:off x="1081598" y="5760351"/>
            <a:ext cx="4126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Name : Suyash Kadu</a:t>
            </a:r>
          </a:p>
          <a:p>
            <a:r>
              <a:rPr lang="en-US" sz="1050" dirty="0">
                <a:solidFill>
                  <a:schemeClr val="bg1">
                    <a:lumMod val="85000"/>
                  </a:schemeClr>
                </a:solidFill>
                <a:latin typeface="Bahnschrift SemiCondensed" panose="020B0502040204020203" pitchFamily="34" charset="0"/>
              </a:rPr>
              <a:t>ID : </a:t>
            </a:r>
            <a:r>
              <a:rPr lang="en-IN" sz="1050" dirty="0">
                <a:solidFill>
                  <a:schemeClr val="bg1">
                    <a:lumMod val="85000"/>
                  </a:schemeClr>
                </a:solidFill>
                <a:latin typeface="Bahnschrift SemiCondensed" panose="020B0502040204020203" pitchFamily="34" charset="0"/>
              </a:rPr>
              <a:t>#21395</a:t>
            </a:r>
          </a:p>
          <a:p>
            <a:r>
              <a:rPr lang="en-US" sz="1050" dirty="0">
                <a:solidFill>
                  <a:schemeClr val="bg1">
                    <a:lumMod val="85000"/>
                  </a:schemeClr>
                </a:solidFill>
                <a:latin typeface="Bahnschrift SemiCondensed" panose="020B0502040204020203" pitchFamily="34" charset="0"/>
              </a:rPr>
              <a:t>Mail ID : Suyashkadu11@gmail.com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92280C9-DBCD-8D0F-3580-1E666318BEFB}"/>
              </a:ext>
            </a:extLst>
          </p:cNvPr>
          <p:cNvSpPr txBox="1"/>
          <p:nvPr/>
        </p:nvSpPr>
        <p:spPr>
          <a:xfrm>
            <a:off x="541198" y="5412841"/>
            <a:ext cx="4126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Presented By-</a:t>
            </a:r>
          </a:p>
        </p:txBody>
      </p:sp>
    </p:spTree>
    <p:extLst>
      <p:ext uri="{BB962C8B-B14F-4D97-AF65-F5344CB8AC3E}">
        <p14:creationId xmlns:p14="http://schemas.microsoft.com/office/powerpoint/2010/main" val="716140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3F0A3C-741C-5212-F634-69B32CE1460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A3B9198-2C20-F76D-BC2C-8DE22020C9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00" b="10000"/>
          <a:stretch>
            <a:fillRect/>
          </a:stretch>
        </p:blipFill>
        <p:spPr bwMode="auto">
          <a:xfrm>
            <a:off x="-1" y="-1"/>
            <a:ext cx="12192001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35007591-A42E-62B4-9C76-B9E8499731A1}"/>
              </a:ext>
            </a:extLst>
          </p:cNvPr>
          <p:cNvSpPr/>
          <p:nvPr/>
        </p:nvSpPr>
        <p:spPr>
          <a:xfrm>
            <a:off x="4740750" y="2078999"/>
            <a:ext cx="2700000" cy="2700000"/>
          </a:xfrm>
          <a:prstGeom prst="flowChartConnector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>
            <a:outerShdw blurRad="342900" sx="103000" sy="103000" algn="ctr" rotWithShape="0">
              <a:schemeClr val="bg1">
                <a:alpha val="57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600" b="1" dirty="0">
                <a:solidFill>
                  <a:schemeClr val="accent1">
                    <a:lumMod val="50000"/>
                  </a:schemeClr>
                </a:solidFill>
                <a:latin typeface="Bahnschrift SemiBold" panose="020B0502040204020203" pitchFamily="34" charset="0"/>
              </a:rPr>
              <a:t>CASE</a:t>
            </a:r>
          </a:p>
          <a:p>
            <a:pPr algn="ctr"/>
            <a:r>
              <a:rPr lang="en-US" sz="1500" dirty="0">
                <a:solidFill>
                  <a:schemeClr val="accent4">
                    <a:lumMod val="50000"/>
                  </a:schemeClr>
                </a:solidFill>
                <a:latin typeface="Bahnschrift SemiBold" panose="020B0502040204020203" pitchFamily="34" charset="0"/>
              </a:rPr>
              <a:t>CASE is the most powerful and versatile conditional expression in SQL. Compares a single value to a list of possible values.</a:t>
            </a:r>
            <a:endParaRPr lang="en-IN" sz="1500" dirty="0">
              <a:solidFill>
                <a:schemeClr val="accent4">
                  <a:lumMod val="5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4529ADF9-A218-F802-9AD5-02B4979C59B3}"/>
              </a:ext>
            </a:extLst>
          </p:cNvPr>
          <p:cNvSpPr/>
          <p:nvPr/>
        </p:nvSpPr>
        <p:spPr>
          <a:xfrm>
            <a:off x="4866750" y="2204999"/>
            <a:ext cx="2448000" cy="2448000"/>
          </a:xfrm>
          <a:prstGeom prst="flowChartConnector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>
            <a:outerShdw blurRad="342900" sx="103000" sy="103000" algn="ctr" rotWithShape="0">
              <a:schemeClr val="bg1">
                <a:alpha val="57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500" b="1" dirty="0">
                <a:solidFill>
                  <a:schemeClr val="accent1">
                    <a:lumMod val="50000"/>
                  </a:schemeClr>
                </a:solidFill>
                <a:latin typeface="Bahnschrift SemiBold" panose="020B0502040204020203" pitchFamily="34" charset="0"/>
              </a:rPr>
              <a:t>COALESCE</a:t>
            </a:r>
          </a:p>
          <a:p>
            <a:pPr algn="ctr"/>
            <a:r>
              <a:rPr lang="en-US" sz="1500" b="1" dirty="0">
                <a:solidFill>
                  <a:schemeClr val="accent4">
                    <a:lumMod val="50000"/>
                  </a:schemeClr>
                </a:solidFill>
                <a:latin typeface="Bahnschrift SemiBold" panose="020B0502040204020203" pitchFamily="34" charset="0"/>
              </a:rPr>
              <a:t>Returns the first non-NULL value in a list. Great for providing default values.</a:t>
            </a:r>
            <a:endParaRPr lang="en-IN" sz="1500" b="1" dirty="0">
              <a:solidFill>
                <a:schemeClr val="accent4">
                  <a:lumMod val="5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F66295BA-829A-6F56-6DE0-C64044CA894E}"/>
              </a:ext>
            </a:extLst>
          </p:cNvPr>
          <p:cNvSpPr/>
          <p:nvPr/>
        </p:nvSpPr>
        <p:spPr>
          <a:xfrm>
            <a:off x="4938750" y="2282250"/>
            <a:ext cx="2304000" cy="2304000"/>
          </a:xfrm>
          <a:prstGeom prst="flowChartConnector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>
            <a:outerShdw blurRad="342900" sx="103000" sy="103000" algn="ctr" rotWithShape="0">
              <a:schemeClr val="bg1">
                <a:alpha val="57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600" b="1" dirty="0">
                <a:solidFill>
                  <a:schemeClr val="accent1">
                    <a:lumMod val="50000"/>
                  </a:schemeClr>
                </a:solidFill>
                <a:latin typeface="Bahnschrift SemiBold" panose="020B0502040204020203" pitchFamily="34" charset="0"/>
              </a:rPr>
              <a:t>NULLIF</a:t>
            </a:r>
          </a:p>
          <a:p>
            <a:pPr algn="ctr"/>
            <a:r>
              <a:rPr lang="en-US" sz="1500" b="1" dirty="0">
                <a:solidFill>
                  <a:schemeClr val="accent4">
                    <a:lumMod val="50000"/>
                  </a:schemeClr>
                </a:solidFill>
                <a:latin typeface="Bahnschrift SemiBold" panose="020B0502040204020203" pitchFamily="34" charset="0"/>
              </a:rPr>
              <a:t>Returns NULL if two expressions are equal. Useful for preventing divide-by-zero errors.</a:t>
            </a:r>
            <a:endParaRPr lang="en-IN" sz="1500" b="1" dirty="0">
              <a:solidFill>
                <a:schemeClr val="accent4">
                  <a:lumMod val="5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E8D06112-7F39-B5BD-0EC6-541446E692BD}"/>
              </a:ext>
            </a:extLst>
          </p:cNvPr>
          <p:cNvSpPr/>
          <p:nvPr/>
        </p:nvSpPr>
        <p:spPr>
          <a:xfrm>
            <a:off x="4830750" y="2177149"/>
            <a:ext cx="2520000" cy="2503699"/>
          </a:xfrm>
          <a:prstGeom prst="flowChartConnector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>
            <a:outerShdw blurRad="342900" sx="103000" sy="103000" algn="ctr" rotWithShape="0">
              <a:schemeClr val="bg1">
                <a:alpha val="57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500" b="1" dirty="0">
                <a:solidFill>
                  <a:schemeClr val="accent1">
                    <a:lumMod val="50000"/>
                  </a:schemeClr>
                </a:solidFill>
                <a:latin typeface="Bahnschrift SemiBold" panose="020B0502040204020203" pitchFamily="34" charset="0"/>
              </a:rPr>
              <a:t>IFNULL</a:t>
            </a:r>
          </a:p>
          <a:p>
            <a:pPr algn="ctr"/>
            <a:r>
              <a:rPr lang="en-US" sz="1500" b="1" dirty="0">
                <a:solidFill>
                  <a:schemeClr val="accent4">
                    <a:lumMod val="50000"/>
                  </a:schemeClr>
                </a:solidFill>
                <a:latin typeface="Bahnschrift SemiBold" panose="020B0502040204020203" pitchFamily="34" charset="0"/>
              </a:rPr>
              <a:t>IFNULL is a conditional expression that returns a specified value if an expression is NULL.</a:t>
            </a:r>
            <a:endParaRPr lang="en-IN" sz="1500" b="1" dirty="0">
              <a:solidFill>
                <a:schemeClr val="accent4">
                  <a:lumMod val="5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E696882F-90CE-598D-51B3-1AF8F9310FCD}"/>
              </a:ext>
            </a:extLst>
          </p:cNvPr>
          <p:cNvSpPr/>
          <p:nvPr/>
        </p:nvSpPr>
        <p:spPr>
          <a:xfrm>
            <a:off x="4566000" y="1899000"/>
            <a:ext cx="3060000" cy="3060000"/>
          </a:xfrm>
          <a:prstGeom prst="flowChartConnector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82600" sx="113000" sy="113000" algn="ctr" rotWithShape="0">
              <a:schemeClr val="bg1">
                <a:alpha val="3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tx1"/>
                </a:solidFill>
                <a:latin typeface="Bahnschrift SemiBold" panose="020B0502040204020203" pitchFamily="34" charset="0"/>
              </a:rPr>
              <a:t>Conditional Expressions</a:t>
            </a:r>
          </a:p>
          <a:p>
            <a:pPr algn="ctr"/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Bahnschrift SemiBold" panose="020B0502040204020203" pitchFamily="34" charset="0"/>
              </a:rPr>
              <a:t>They are SQL features that allow you to perform if-then-else logic directly within your queries.</a:t>
            </a:r>
            <a:endParaRPr lang="en-IN" sz="1600" dirty="0">
              <a:solidFill>
                <a:schemeClr val="bg1">
                  <a:lumMod val="95000"/>
                </a:schemeClr>
              </a:solidFill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1437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78 0 L -0.21771 -0.2599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081" y="-1300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5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0 L 0.20664 -0.24514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26" y="-1226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4.44444E-6 L -0.18034 0.2682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23" y="13403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0 L 0.17969 0.29398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84" y="14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10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19AA2-6AD1-87F1-CEBA-A878F5C036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DC08ADE-951F-FC9B-A7E4-7E927646261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E5F8160-0DA6-CA4D-E15F-4408B62411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00" b="10000"/>
          <a:stretch>
            <a:fillRect/>
          </a:stretch>
        </p:blipFill>
        <p:spPr bwMode="auto">
          <a:xfrm>
            <a:off x="-1" y="-1"/>
            <a:ext cx="12192001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E6E0C91-133E-2361-4CE6-45997DC29E38}"/>
              </a:ext>
            </a:extLst>
          </p:cNvPr>
          <p:cNvSpPr/>
          <p:nvPr/>
        </p:nvSpPr>
        <p:spPr>
          <a:xfrm>
            <a:off x="176981" y="196645"/>
            <a:ext cx="11838039" cy="6459794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449DFA-B889-532F-A408-59E85F7C9217}"/>
              </a:ext>
            </a:extLst>
          </p:cNvPr>
          <p:cNvSpPr txBox="1"/>
          <p:nvPr/>
        </p:nvSpPr>
        <p:spPr>
          <a:xfrm>
            <a:off x="4190252" y="390833"/>
            <a:ext cx="38114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effectLst>
                  <a:outerShdw blurRad="546100" sx="116000" sy="116000" algn="ctr" rotWithShape="0">
                    <a:schemeClr val="bg1">
                      <a:alpha val="43000"/>
                    </a:schemeClr>
                  </a:outerShdw>
                </a:effectLst>
                <a:latin typeface="Bahnschrift SemiBold SemiConden" panose="020B0502040204020203" pitchFamily="34" charset="0"/>
              </a:rPr>
              <a:t>CASE FUNCTION</a:t>
            </a:r>
            <a:endParaRPr lang="en-IN" sz="3600" dirty="0">
              <a:solidFill>
                <a:schemeClr val="bg1"/>
              </a:solidFill>
              <a:effectLst>
                <a:outerShdw blurRad="546100" sx="116000" sy="116000" algn="ctr" rotWithShape="0">
                  <a:schemeClr val="bg1">
                    <a:alpha val="43000"/>
                  </a:schemeClr>
                </a:outerShdw>
              </a:effectLst>
              <a:latin typeface="Bahnschrift SemiBold SemiConden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5778D1-9687-6651-49D8-E3152836C67C}"/>
              </a:ext>
            </a:extLst>
          </p:cNvPr>
          <p:cNvSpPr txBox="1"/>
          <p:nvPr/>
        </p:nvSpPr>
        <p:spPr>
          <a:xfrm>
            <a:off x="858225" y="1199674"/>
            <a:ext cx="10530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The </a:t>
            </a:r>
            <a:r>
              <a:rPr lang="en-US" b="1" dirty="0">
                <a:solidFill>
                  <a:schemeClr val="bg1"/>
                </a:solidFill>
              </a:rPr>
              <a:t>CASE</a:t>
            </a:r>
            <a:r>
              <a:rPr lang="en-US" dirty="0">
                <a:solidFill>
                  <a:schemeClr val="bg1"/>
                </a:solidFill>
              </a:rPr>
              <a:t> expression in SQL is like an if-then-else statement for your database queries. It allows you to check a condition and return a specific value based on whether that condition is true or false.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A642A4-68A1-5B49-3EA0-7E5425AB1B02}"/>
              </a:ext>
            </a:extLst>
          </p:cNvPr>
          <p:cNvSpPr txBox="1"/>
          <p:nvPr/>
        </p:nvSpPr>
        <p:spPr>
          <a:xfrm>
            <a:off x="540667" y="2147413"/>
            <a:ext cx="111106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Q. Write a query that displays the employee's name, salary, and a new column named SALARY_CATEGORY.</a:t>
            </a:r>
          </a:p>
          <a:p>
            <a:endParaRPr lang="en-US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- If the salary is greater than or equal to $3000, the category should be 'HIGH’.</a:t>
            </a:r>
          </a:p>
          <a:p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- If the salary is between $1500 and $2999 (inclusive), the category should be 'MEDIUM’.</a:t>
            </a:r>
          </a:p>
          <a:p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- If the salary is less than $1500, the category should be 'LOW'.</a:t>
            </a:r>
            <a:endParaRPr lang="en-IN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4F7C87F6-D55D-CD4E-8544-BDBC32D469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7971857"/>
              </p:ext>
            </p:extLst>
          </p:nvPr>
        </p:nvGraphicFramePr>
        <p:xfrm>
          <a:off x="1803400" y="3993657"/>
          <a:ext cx="8640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83966938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84900578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79575500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4857854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62317019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99767508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7797624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6011538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empno</a:t>
                      </a:r>
                      <a:endParaRPr lang="en-IN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ename</a:t>
                      </a:r>
                      <a:endParaRPr lang="en-IN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job </a:t>
                      </a:r>
                      <a:endParaRPr lang="en-IN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mrg</a:t>
                      </a:r>
                      <a:endParaRPr lang="en-IN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hiredate</a:t>
                      </a:r>
                      <a:endParaRPr lang="en-IN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sal</a:t>
                      </a:r>
                      <a:endParaRPr lang="en-IN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comm</a:t>
                      </a:r>
                      <a:endParaRPr lang="en-IN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deptno </a:t>
                      </a:r>
                      <a:endParaRPr lang="en-IN" sz="1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742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>
                          <a:latin typeface="+mn-lt"/>
                        </a:rPr>
                        <a:t>7369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>
                          <a:latin typeface="+mn-lt"/>
                        </a:rPr>
                        <a:t>SMITH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>
                          <a:latin typeface="+mn-lt"/>
                        </a:rPr>
                        <a:t>CLERK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>
                          <a:latin typeface="+mn-lt"/>
                        </a:rPr>
                        <a:t>7902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>
                          <a:latin typeface="+mn-lt"/>
                        </a:rPr>
                        <a:t>1980-12-17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>
                          <a:latin typeface="+mn-lt"/>
                        </a:rPr>
                        <a:t>800.00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IN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>
                          <a:latin typeface="+mn-lt"/>
                        </a:rPr>
                        <a:t>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5673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>
                          <a:latin typeface="+mn-lt"/>
                        </a:rPr>
                        <a:t>7499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>
                          <a:latin typeface="+mn-lt"/>
                        </a:rPr>
                        <a:t>ALLEN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>
                          <a:latin typeface="+mn-lt"/>
                        </a:rPr>
                        <a:t>SALESMAN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>
                          <a:latin typeface="+mn-lt"/>
                        </a:rPr>
                        <a:t>7698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>
                          <a:latin typeface="+mn-lt"/>
                        </a:rPr>
                        <a:t>1981-02-20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>
                          <a:latin typeface="+mn-lt"/>
                        </a:rPr>
                        <a:t>1600.00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>
                          <a:latin typeface="+mn-lt"/>
                        </a:rPr>
                        <a:t>300.00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>
                          <a:latin typeface="+mn-lt"/>
                        </a:rPr>
                        <a:t>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3757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>
                          <a:latin typeface="+mn-lt"/>
                        </a:rPr>
                        <a:t>7521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>
                          <a:latin typeface="+mn-lt"/>
                        </a:rPr>
                        <a:t>WARD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>
                          <a:latin typeface="+mn-lt"/>
                        </a:rPr>
                        <a:t>SALESMAN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>
                          <a:latin typeface="+mn-lt"/>
                        </a:rPr>
                        <a:t>7698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>
                          <a:latin typeface="+mn-lt"/>
                        </a:rPr>
                        <a:t>1981-02-22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>
                          <a:latin typeface="+mn-lt"/>
                        </a:rPr>
                        <a:t>1250.00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>
                          <a:latin typeface="+mn-lt"/>
                        </a:rPr>
                        <a:t>500.00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>
                          <a:latin typeface="+mn-lt"/>
                        </a:rPr>
                        <a:t>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398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>
                          <a:latin typeface="+mn-lt"/>
                        </a:rPr>
                        <a:t>7566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>
                          <a:latin typeface="+mn-lt"/>
                        </a:rPr>
                        <a:t>JONES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>
                          <a:latin typeface="+mn-lt"/>
                        </a:rPr>
                        <a:t>MANAGER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>
                          <a:latin typeface="+mn-lt"/>
                        </a:rPr>
                        <a:t>7839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>
                          <a:latin typeface="+mn-lt"/>
                        </a:rPr>
                        <a:t>1981-04-02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>
                          <a:latin typeface="+mn-lt"/>
                        </a:rPr>
                        <a:t>2975.00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IN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>
                          <a:latin typeface="+mn-lt"/>
                        </a:rPr>
                        <a:t>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2750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>
                          <a:latin typeface="+mn-lt"/>
                        </a:rPr>
                        <a:t>7698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>
                          <a:latin typeface="+mn-lt"/>
                        </a:rPr>
                        <a:t>BLAKE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>
                          <a:latin typeface="+mn-lt"/>
                        </a:rPr>
                        <a:t>MANAGER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>
                          <a:latin typeface="+mn-lt"/>
                        </a:rPr>
                        <a:t>7839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>
                          <a:latin typeface="+mn-lt"/>
                        </a:rPr>
                        <a:t>1981-05-01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>
                          <a:latin typeface="+mn-lt"/>
                        </a:rPr>
                        <a:t>2850.00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IN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>
                          <a:latin typeface="+mn-lt"/>
                        </a:rPr>
                        <a:t>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0912678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172B9477-C713-1CA4-6165-531551397818}"/>
              </a:ext>
            </a:extLst>
          </p:cNvPr>
          <p:cNvSpPr/>
          <p:nvPr/>
        </p:nvSpPr>
        <p:spPr>
          <a:xfrm>
            <a:off x="363584" y="2035277"/>
            <a:ext cx="11435126" cy="4431890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421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11" grpId="0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9D3C2E-BCFF-4961-7581-229CF71AE0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EF82F9-6FDD-118F-DE5B-3A1822BEBCD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2B41B2C-AE96-5C89-F3D3-72C8B88F6A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00" b="10000"/>
          <a:stretch>
            <a:fillRect/>
          </a:stretch>
        </p:blipFill>
        <p:spPr bwMode="auto">
          <a:xfrm>
            <a:off x="-1" y="-1"/>
            <a:ext cx="12192001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D913B0C-CC2B-626F-2DEF-0A72000B7EFC}"/>
              </a:ext>
            </a:extLst>
          </p:cNvPr>
          <p:cNvSpPr/>
          <p:nvPr/>
        </p:nvSpPr>
        <p:spPr>
          <a:xfrm>
            <a:off x="176981" y="199103"/>
            <a:ext cx="11838039" cy="6459794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71D114-19A1-B4AF-B314-64BB15A40C44}"/>
              </a:ext>
            </a:extLst>
          </p:cNvPr>
          <p:cNvSpPr txBox="1"/>
          <p:nvPr/>
        </p:nvSpPr>
        <p:spPr>
          <a:xfrm>
            <a:off x="525816" y="521316"/>
            <a:ext cx="111106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Q. Write a query that displays the employee's name, salary, and a new column named SALARY_CATEGORY.</a:t>
            </a:r>
          </a:p>
          <a:p>
            <a:endParaRPr lang="en-US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- If the salary is greater than or equal to $3000, the category should be 'HIGH’.</a:t>
            </a:r>
          </a:p>
          <a:p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- If the salary is between $1500 and $2999 (inclusive), the category should be 'MEDIUM’.</a:t>
            </a:r>
          </a:p>
          <a:p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- If the salary is less than $1500, the category should be 'LOW'.</a:t>
            </a:r>
            <a:endParaRPr lang="en-IN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7230C59-985D-83F2-316E-50C8D6700B4A}"/>
              </a:ext>
            </a:extLst>
          </p:cNvPr>
          <p:cNvSpPr/>
          <p:nvPr/>
        </p:nvSpPr>
        <p:spPr>
          <a:xfrm>
            <a:off x="363584" y="403123"/>
            <a:ext cx="11435126" cy="6064044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608EA44-3ED0-EEA1-BEBB-4F1AEF96ED7C}"/>
              </a:ext>
            </a:extLst>
          </p:cNvPr>
          <p:cNvCxnSpPr>
            <a:cxnSpLocks/>
          </p:cNvCxnSpPr>
          <p:nvPr/>
        </p:nvCxnSpPr>
        <p:spPr>
          <a:xfrm>
            <a:off x="5604386" y="2261419"/>
            <a:ext cx="0" cy="390340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49E4927-6ABE-2A42-B16A-FAB465C89BE3}"/>
              </a:ext>
            </a:extLst>
          </p:cNvPr>
          <p:cNvSpPr txBox="1"/>
          <p:nvPr/>
        </p:nvSpPr>
        <p:spPr>
          <a:xfrm>
            <a:off x="574770" y="2398511"/>
            <a:ext cx="4705360" cy="3362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Syntax-</a:t>
            </a:r>
            <a:endParaRPr lang="en-IN" b="1" dirty="0">
              <a:solidFill>
                <a:schemeClr val="bg1"/>
              </a:solidFill>
            </a:endParaRPr>
          </a:p>
          <a:p>
            <a:endParaRPr lang="en-IN" b="1" dirty="0">
              <a:solidFill>
                <a:schemeClr val="bg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SELECT</a:t>
            </a:r>
            <a:r>
              <a:rPr lang="en-US" b="1" dirty="0">
                <a:solidFill>
                  <a:schemeClr val="bg1"/>
                </a:solidFill>
              </a:rPr>
              <a:t> ename, sal,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CASE</a:t>
            </a:r>
            <a:r>
              <a:rPr lang="en-US" b="1" dirty="0">
                <a:solidFill>
                  <a:schemeClr val="bg1"/>
                </a:solidFill>
              </a:rPr>
              <a:t>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WHEN</a:t>
            </a:r>
            <a:r>
              <a:rPr lang="en-US" b="1" dirty="0">
                <a:solidFill>
                  <a:schemeClr val="bg1"/>
                </a:solidFill>
              </a:rPr>
              <a:t> sal &gt;=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3000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THEN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'HIGH’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WHEN</a:t>
            </a:r>
            <a:r>
              <a:rPr lang="en-US" b="1" dirty="0">
                <a:solidFill>
                  <a:schemeClr val="bg1"/>
                </a:solidFill>
              </a:rPr>
              <a:t> sal </a:t>
            </a:r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BETWEEN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1500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AND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2999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THEN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'MEDIUM’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ELSE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'LOW’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END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AS</a:t>
            </a:r>
            <a:r>
              <a:rPr lang="en-US" b="1" dirty="0">
                <a:solidFill>
                  <a:schemeClr val="bg1"/>
                </a:solidFill>
              </a:rPr>
              <a:t> salary_category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FROM</a:t>
            </a:r>
            <a:r>
              <a:rPr lang="en-US" b="1" dirty="0">
                <a:solidFill>
                  <a:schemeClr val="bg1"/>
                </a:solidFill>
              </a:rPr>
              <a:t> emp;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982A92-A218-D7E8-F08D-0EE94CCDDE45}"/>
              </a:ext>
            </a:extLst>
          </p:cNvPr>
          <p:cNvSpPr txBox="1"/>
          <p:nvPr/>
        </p:nvSpPr>
        <p:spPr>
          <a:xfrm>
            <a:off x="6036590" y="2398511"/>
            <a:ext cx="5122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Output-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479723A-F091-C3F0-E1F3-D0AC023256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4446420"/>
              </p:ext>
            </p:extLst>
          </p:nvPr>
        </p:nvGraphicFramePr>
        <p:xfrm>
          <a:off x="7298221" y="2767843"/>
          <a:ext cx="3527098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7033">
                  <a:extLst>
                    <a:ext uri="{9D8B030D-6E8A-4147-A177-3AD203B41FA5}">
                      <a16:colId xmlns:a16="http://schemas.microsoft.com/office/drawing/2014/main" val="2839669382"/>
                    </a:ext>
                  </a:extLst>
                </a:gridCol>
                <a:gridCol w="934065">
                  <a:extLst>
                    <a:ext uri="{9D8B030D-6E8A-4147-A177-3AD203B41FA5}">
                      <a16:colId xmlns:a16="http://schemas.microsoft.com/office/drawing/2014/main" val="849005784"/>
                    </a:ext>
                  </a:extLst>
                </a:gridCol>
                <a:gridCol w="1656000">
                  <a:extLst>
                    <a:ext uri="{9D8B030D-6E8A-4147-A177-3AD203B41FA5}">
                      <a16:colId xmlns:a16="http://schemas.microsoft.com/office/drawing/2014/main" val="379575500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ename</a:t>
                      </a:r>
                      <a:endParaRPr lang="en-IN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sal</a:t>
                      </a:r>
                      <a:endParaRPr lang="en-IN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salary_category </a:t>
                      </a:r>
                      <a:endParaRPr lang="en-IN" sz="1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74228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>
                          <a:latin typeface="+mn-lt"/>
                        </a:rPr>
                        <a:t>SMITH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>
                          <a:latin typeface="+mn-lt"/>
                        </a:rPr>
                        <a:t>800.00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>
                          <a:latin typeface="+mn-lt"/>
                        </a:rPr>
                        <a:t>LOW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567384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>
                          <a:latin typeface="+mn-lt"/>
                        </a:rPr>
                        <a:t>ALLEN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>
                          <a:latin typeface="+mn-lt"/>
                        </a:rPr>
                        <a:t>1600.00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>
                          <a:latin typeface="+mn-lt"/>
                        </a:rPr>
                        <a:t>MEDIUM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375702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>
                          <a:latin typeface="+mn-lt"/>
                        </a:rPr>
                        <a:t>WARD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>
                          <a:latin typeface="+mn-lt"/>
                        </a:rPr>
                        <a:t>1250.00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>
                          <a:latin typeface="+mn-lt"/>
                        </a:rPr>
                        <a:t>LOW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39843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>
                          <a:latin typeface="+mn-lt"/>
                        </a:rPr>
                        <a:t>JONES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>
                          <a:latin typeface="+mn-lt"/>
                        </a:rPr>
                        <a:t>2975.00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>
                          <a:latin typeface="+mn-lt"/>
                        </a:rPr>
                        <a:t>MEDIUM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275055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>
                          <a:latin typeface="+mn-lt"/>
                        </a:rPr>
                        <a:t>BLAKE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>
                          <a:latin typeface="+mn-lt"/>
                        </a:rPr>
                        <a:t>2850.00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>
                          <a:latin typeface="+mn-lt"/>
                        </a:rPr>
                        <a:t>MEDIUM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091267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>
                          <a:latin typeface="+mn-lt"/>
                        </a:rPr>
                        <a:t>CLARK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>
                          <a:latin typeface="+mn-lt"/>
                        </a:rPr>
                        <a:t>2450.00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>
                          <a:latin typeface="+mn-lt"/>
                        </a:rPr>
                        <a:t>MEDIUM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73140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>
                          <a:latin typeface="+mn-lt"/>
                        </a:rPr>
                        <a:t>SCOTT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>
                          <a:latin typeface="+mn-lt"/>
                        </a:rPr>
                        <a:t>3000.00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>
                          <a:latin typeface="+mn-lt"/>
                        </a:rPr>
                        <a:t>HIGH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603792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>
                          <a:latin typeface="+mn-lt"/>
                        </a:rPr>
                        <a:t>KING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>
                          <a:latin typeface="+mn-lt"/>
                        </a:rPr>
                        <a:t>5000.00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>
                          <a:latin typeface="+mn-lt"/>
                        </a:rPr>
                        <a:t>HIGH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894717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>
                          <a:latin typeface="+mn-lt"/>
                        </a:rPr>
                        <a:t>TURNER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>
                          <a:latin typeface="+mn-lt"/>
                        </a:rPr>
                        <a:t>1500.00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>
                          <a:latin typeface="+mn-lt"/>
                        </a:rPr>
                        <a:t>MEDIUM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967669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>
                          <a:latin typeface="+mn-lt"/>
                        </a:rPr>
                        <a:t>JAMES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>
                          <a:latin typeface="+mn-lt"/>
                        </a:rPr>
                        <a:t>950.00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>
                          <a:latin typeface="+mn-lt"/>
                        </a:rPr>
                        <a:t>LOW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95414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3163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 animBg="1"/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1E963C-565A-9ADE-A3AD-36D7542C02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85ABBB2-8203-6603-EA72-CAD88CC7DAF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152CF50-B2A9-0C16-D50F-DCF4D29905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00" b="10000"/>
          <a:stretch>
            <a:fillRect/>
          </a:stretch>
        </p:blipFill>
        <p:spPr bwMode="auto">
          <a:xfrm>
            <a:off x="-1" y="-1"/>
            <a:ext cx="12192001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982390F-84FD-10D3-8536-49E86E47A258}"/>
              </a:ext>
            </a:extLst>
          </p:cNvPr>
          <p:cNvSpPr/>
          <p:nvPr/>
        </p:nvSpPr>
        <p:spPr>
          <a:xfrm>
            <a:off x="176981" y="199103"/>
            <a:ext cx="11838039" cy="6459794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970E11-9B22-8B88-57F3-A8B9A7D71703}"/>
              </a:ext>
            </a:extLst>
          </p:cNvPr>
          <p:cNvSpPr txBox="1"/>
          <p:nvPr/>
        </p:nvSpPr>
        <p:spPr>
          <a:xfrm>
            <a:off x="525816" y="521316"/>
            <a:ext cx="111106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Q. Display the employee's name, department number, and a LOCATION_INFO column.</a:t>
            </a:r>
          </a:p>
          <a:p>
            <a:endParaRPr lang="en-US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- Using the dept table, show 'East Coast' for departments located in 'NEW YORK' or 'BOSTON’.</a:t>
            </a:r>
          </a:p>
          <a:p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- Show 'Central' for departments located in 'CHICAGO’.</a:t>
            </a:r>
          </a:p>
          <a:p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   - Show 'Other' for any other location.</a:t>
            </a:r>
            <a:endParaRPr lang="en-IN" b="1" dirty="0">
              <a:solidFill>
                <a:schemeClr val="accent1">
                  <a:lumMod val="20000"/>
                  <a:lumOff val="80000"/>
                </a:schemeClr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9DAF10-8082-3787-B09D-03A8E5A842C4}"/>
              </a:ext>
            </a:extLst>
          </p:cNvPr>
          <p:cNvSpPr/>
          <p:nvPr/>
        </p:nvSpPr>
        <p:spPr>
          <a:xfrm>
            <a:off x="363584" y="403123"/>
            <a:ext cx="11435126" cy="6064044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68CE07E-4636-67AD-B792-D05F6A2A9334}"/>
              </a:ext>
            </a:extLst>
          </p:cNvPr>
          <p:cNvCxnSpPr>
            <a:cxnSpLocks/>
          </p:cNvCxnSpPr>
          <p:nvPr/>
        </p:nvCxnSpPr>
        <p:spPr>
          <a:xfrm>
            <a:off x="6105832" y="2261419"/>
            <a:ext cx="0" cy="390340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6E5D00C-0570-07CC-0EA4-EF1D57209E58}"/>
              </a:ext>
            </a:extLst>
          </p:cNvPr>
          <p:cNvSpPr txBox="1"/>
          <p:nvPr/>
        </p:nvSpPr>
        <p:spPr>
          <a:xfrm>
            <a:off x="574769" y="2398511"/>
            <a:ext cx="5461817" cy="37164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Syntax-</a:t>
            </a:r>
            <a:endParaRPr lang="en-IN" b="1" dirty="0">
              <a:solidFill>
                <a:schemeClr val="bg1"/>
              </a:solidFill>
            </a:endParaRPr>
          </a:p>
          <a:p>
            <a:endParaRPr lang="en-IN" b="1" dirty="0">
              <a:solidFill>
                <a:schemeClr val="bg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SELECT</a:t>
            </a:r>
            <a:r>
              <a:rPr lang="en-US" b="1" dirty="0">
                <a:solidFill>
                  <a:schemeClr val="bg1"/>
                </a:solidFill>
              </a:rPr>
              <a:t> e.ename, </a:t>
            </a:r>
            <a:r>
              <a:rPr lang="en-US" b="1" dirty="0" err="1">
                <a:solidFill>
                  <a:schemeClr val="bg1"/>
                </a:solidFill>
              </a:rPr>
              <a:t>e.deptno</a:t>
            </a:r>
            <a:r>
              <a:rPr lang="en-US" b="1" dirty="0">
                <a:solidFill>
                  <a:schemeClr val="bg1"/>
                </a:solidFill>
              </a:rPr>
              <a:t>, d.loc,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CASE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WHEN</a:t>
            </a:r>
            <a:r>
              <a:rPr lang="en-US" b="1" dirty="0">
                <a:solidFill>
                  <a:schemeClr val="bg1"/>
                </a:solidFill>
              </a:rPr>
              <a:t> d.loc </a:t>
            </a:r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IN</a:t>
            </a:r>
            <a:r>
              <a:rPr lang="en-US" b="1" dirty="0">
                <a:solidFill>
                  <a:schemeClr val="bg1"/>
                </a:solidFill>
              </a:rPr>
              <a:t> (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'NEW YORK'</a:t>
            </a:r>
            <a:r>
              <a:rPr lang="en-US" b="1" dirty="0">
                <a:solidFill>
                  <a:schemeClr val="bg1"/>
                </a:solidFill>
              </a:rPr>
              <a:t>,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'BOSTON'</a:t>
            </a:r>
            <a:r>
              <a:rPr lang="en-US" b="1" dirty="0">
                <a:solidFill>
                  <a:schemeClr val="bg1"/>
                </a:solidFill>
              </a:rPr>
              <a:t>) </a:t>
            </a:r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THEN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'East Coast’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WHEN</a:t>
            </a:r>
            <a:r>
              <a:rPr lang="en-US" b="1" dirty="0">
                <a:solidFill>
                  <a:schemeClr val="bg1"/>
                </a:solidFill>
              </a:rPr>
              <a:t> d.loc =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'CHICAGO' </a:t>
            </a:r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THEN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‘Central’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ELSE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'Other’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END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AS</a:t>
            </a:r>
            <a:r>
              <a:rPr lang="en-US" b="1" dirty="0">
                <a:solidFill>
                  <a:schemeClr val="bg1"/>
                </a:solidFill>
              </a:rPr>
              <a:t> location_info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FROM</a:t>
            </a:r>
            <a:r>
              <a:rPr lang="en-US" b="1" dirty="0">
                <a:solidFill>
                  <a:schemeClr val="bg1"/>
                </a:solidFill>
              </a:rPr>
              <a:t> emp e, dept d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WHERE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e.deptno</a:t>
            </a:r>
            <a:r>
              <a:rPr lang="en-US" b="1" dirty="0">
                <a:solidFill>
                  <a:schemeClr val="bg1"/>
                </a:solidFill>
              </a:rPr>
              <a:t> = </a:t>
            </a:r>
            <a:r>
              <a:rPr lang="en-US" b="1" dirty="0" err="1">
                <a:solidFill>
                  <a:schemeClr val="bg1"/>
                </a:solidFill>
              </a:rPr>
              <a:t>d.deptno</a:t>
            </a:r>
            <a:r>
              <a:rPr lang="en-US" b="1" dirty="0">
                <a:solidFill>
                  <a:schemeClr val="bg1"/>
                </a:solidFill>
              </a:rPr>
              <a:t>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CEEA15-99B3-A522-8BE0-0341CF5B94E8}"/>
              </a:ext>
            </a:extLst>
          </p:cNvPr>
          <p:cNvSpPr txBox="1"/>
          <p:nvPr/>
        </p:nvSpPr>
        <p:spPr>
          <a:xfrm>
            <a:off x="6247771" y="2270691"/>
            <a:ext cx="5122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Output-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DF713AE-51CA-297E-3FC1-224EF5336E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348916"/>
              </p:ext>
            </p:extLst>
          </p:nvPr>
        </p:nvGraphicFramePr>
        <p:xfrm>
          <a:off x="6713635" y="2762113"/>
          <a:ext cx="4477272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000">
                  <a:extLst>
                    <a:ext uri="{9D8B030D-6E8A-4147-A177-3AD203B41FA5}">
                      <a16:colId xmlns:a16="http://schemas.microsoft.com/office/drawing/2014/main" val="2839669382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849005784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380363189"/>
                    </a:ext>
                  </a:extLst>
                </a:gridCol>
                <a:gridCol w="1309272">
                  <a:extLst>
                    <a:ext uri="{9D8B030D-6E8A-4147-A177-3AD203B41FA5}">
                      <a16:colId xmlns:a16="http://schemas.microsoft.com/office/drawing/2014/main" val="379575500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Bahnschrift SemiBold SemiConden" panose="020B0502040204020203" pitchFamily="34" charset="0"/>
                        </a:rPr>
                        <a:t>ename</a:t>
                      </a:r>
                      <a:endParaRPr lang="en-IN" sz="1400" dirty="0">
                        <a:latin typeface="Bahnschrift SemiBold SemiConden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Bahnschrift SemiBold SemiConden" panose="020B0502040204020203" pitchFamily="34" charset="0"/>
                        </a:rPr>
                        <a:t>deptno</a:t>
                      </a:r>
                      <a:endParaRPr lang="en-IN" sz="1400" dirty="0">
                        <a:latin typeface="Bahnschrift SemiBold SemiConden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Bahnschrift SemiBold SemiConden" panose="020B0502040204020203" pitchFamily="34" charset="0"/>
                        </a:rPr>
                        <a:t>loc</a:t>
                      </a:r>
                      <a:endParaRPr lang="en-IN" sz="1400" dirty="0">
                        <a:latin typeface="Bahnschrift SemiBold SemiConden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latin typeface="Bahnschrift SemiBold SemiConden" panose="020B0502040204020203" pitchFamily="34" charset="0"/>
                        </a:rPr>
                        <a:t>location_info</a:t>
                      </a:r>
                      <a:endParaRPr lang="en-IN" sz="1400" dirty="0">
                        <a:latin typeface="Bahnschrift SemiBold SemiConden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74228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CLARK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NEW YORK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/>
                        <a:t>East Coast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567384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/>
                        <a:t>KING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NEW YORK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/>
                        <a:t>East Coast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375702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/>
                        <a:t>MILLER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NEW YORK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/>
                        <a:t>East Coast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39843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/>
                        <a:t>SMITH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DALLAS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/>
                        <a:t>Other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275055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/>
                        <a:t>JONES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DALLAS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/>
                        <a:t>Other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091267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/>
                        <a:t>SCOTT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DALLAS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/>
                        <a:t>Other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73140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/>
                        <a:t>FORD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DALLAS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/>
                        <a:t>Other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603792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/>
                        <a:t>ALLEN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/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CHICAGO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/>
                        <a:t>Central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894717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/>
                        <a:t>WARD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/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CHICAGO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/>
                        <a:t>Central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967669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/>
                        <a:t>BLAKE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/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CHICAGO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Central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95414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4789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 animBg="1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1ADE67-581A-1736-2AE0-8FE6A810E0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4AF11EF-F2CC-0337-30C7-F569DE1D29C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C427A3E-8FE1-CBED-5A52-F34AFE4207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00" b="10000"/>
          <a:stretch>
            <a:fillRect/>
          </a:stretch>
        </p:blipFill>
        <p:spPr bwMode="auto">
          <a:xfrm>
            <a:off x="-1" y="-1"/>
            <a:ext cx="12192001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F7DCD18-B0F5-F09D-DA35-E37196645207}"/>
              </a:ext>
            </a:extLst>
          </p:cNvPr>
          <p:cNvSpPr/>
          <p:nvPr/>
        </p:nvSpPr>
        <p:spPr>
          <a:xfrm>
            <a:off x="176981" y="196645"/>
            <a:ext cx="11838039" cy="6459794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02A1ED-CE8B-7E5E-4D90-7EEAFC3C86C3}"/>
              </a:ext>
            </a:extLst>
          </p:cNvPr>
          <p:cNvSpPr txBox="1"/>
          <p:nvPr/>
        </p:nvSpPr>
        <p:spPr>
          <a:xfrm>
            <a:off x="3628959" y="390833"/>
            <a:ext cx="49340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effectLst>
                  <a:outerShdw blurRad="546100" sx="116000" sy="116000" algn="ctr" rotWithShape="0">
                    <a:schemeClr val="bg1">
                      <a:alpha val="43000"/>
                    </a:schemeClr>
                  </a:outerShdw>
                </a:effectLst>
                <a:latin typeface="Bahnschrift SemiBold SemiConden" panose="020B0502040204020203" pitchFamily="34" charset="0"/>
              </a:rPr>
              <a:t>COALESCE FUNCTION</a:t>
            </a:r>
            <a:endParaRPr lang="en-IN" sz="3600" dirty="0">
              <a:solidFill>
                <a:schemeClr val="bg1"/>
              </a:solidFill>
              <a:effectLst>
                <a:outerShdw blurRad="546100" sx="116000" sy="116000" algn="ctr" rotWithShape="0">
                  <a:schemeClr val="bg1">
                    <a:alpha val="43000"/>
                  </a:schemeClr>
                </a:outerShdw>
              </a:effectLst>
              <a:latin typeface="Bahnschrift SemiBold SemiConden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08C535-D902-F29B-FF01-7DE590E5D692}"/>
              </a:ext>
            </a:extLst>
          </p:cNvPr>
          <p:cNvSpPr txBox="1"/>
          <p:nvPr/>
        </p:nvSpPr>
        <p:spPr>
          <a:xfrm>
            <a:off x="858225" y="1199674"/>
            <a:ext cx="10530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COALESCE is an SQL function that helps you deal with missing data, specifically NULL values and returns the first non-NULL value in a list.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E9381B-4A8E-206B-801C-5A8D132C8307}"/>
              </a:ext>
            </a:extLst>
          </p:cNvPr>
          <p:cNvSpPr txBox="1"/>
          <p:nvPr/>
        </p:nvSpPr>
        <p:spPr>
          <a:xfrm>
            <a:off x="540667" y="2147413"/>
            <a:ext cx="11110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Q. Write a single query that calculates the average total compensation (salary + commission) for each job. The query should display the job title and the average total compensation</a:t>
            </a:r>
            <a:endParaRPr lang="en-IN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6AF280-35A0-88AC-9926-522A167749D5}"/>
              </a:ext>
            </a:extLst>
          </p:cNvPr>
          <p:cNvSpPr/>
          <p:nvPr/>
        </p:nvSpPr>
        <p:spPr>
          <a:xfrm>
            <a:off x="363584" y="2035277"/>
            <a:ext cx="11435126" cy="4431890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115BCAE-2663-0A08-C970-BE94C0843A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6352887"/>
              </p:ext>
            </p:extLst>
          </p:nvPr>
        </p:nvGraphicFramePr>
        <p:xfrm>
          <a:off x="1803399" y="3517935"/>
          <a:ext cx="8640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83966938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84900578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79575500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4857854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62317019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99767508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7797624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6011538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empno</a:t>
                      </a:r>
                      <a:endParaRPr lang="en-IN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ename</a:t>
                      </a:r>
                      <a:endParaRPr lang="en-IN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job </a:t>
                      </a:r>
                      <a:endParaRPr lang="en-IN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mrg</a:t>
                      </a:r>
                      <a:endParaRPr lang="en-IN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hiredate</a:t>
                      </a:r>
                      <a:endParaRPr lang="en-IN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sal</a:t>
                      </a:r>
                      <a:endParaRPr lang="en-IN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comm</a:t>
                      </a:r>
                      <a:endParaRPr lang="en-IN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deptno </a:t>
                      </a:r>
                      <a:endParaRPr lang="en-IN" sz="1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742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>
                          <a:latin typeface="+mn-lt"/>
                        </a:rPr>
                        <a:t>7369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>
                          <a:latin typeface="+mn-lt"/>
                        </a:rPr>
                        <a:t>SMITH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>
                          <a:latin typeface="+mn-lt"/>
                        </a:rPr>
                        <a:t>CLERK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>
                          <a:latin typeface="+mn-lt"/>
                        </a:rPr>
                        <a:t>7902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>
                          <a:latin typeface="+mn-lt"/>
                        </a:rPr>
                        <a:t>1980-12-17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>
                          <a:latin typeface="+mn-lt"/>
                        </a:rPr>
                        <a:t>800.00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IN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>
                          <a:latin typeface="+mn-lt"/>
                        </a:rPr>
                        <a:t>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5673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>
                          <a:latin typeface="+mn-lt"/>
                        </a:rPr>
                        <a:t>7499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>
                          <a:latin typeface="+mn-lt"/>
                        </a:rPr>
                        <a:t>ALLEN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>
                          <a:latin typeface="+mn-lt"/>
                        </a:rPr>
                        <a:t>SALESMAN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>
                          <a:latin typeface="+mn-lt"/>
                        </a:rPr>
                        <a:t>7698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>
                          <a:latin typeface="+mn-lt"/>
                        </a:rPr>
                        <a:t>1981-02-20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>
                          <a:latin typeface="+mn-lt"/>
                        </a:rPr>
                        <a:t>1600.00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>
                          <a:latin typeface="+mn-lt"/>
                        </a:rPr>
                        <a:t>300.00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>
                          <a:latin typeface="+mn-lt"/>
                        </a:rPr>
                        <a:t>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3757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>
                          <a:latin typeface="+mn-lt"/>
                        </a:rPr>
                        <a:t>7521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>
                          <a:latin typeface="+mn-lt"/>
                        </a:rPr>
                        <a:t>WARD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>
                          <a:latin typeface="+mn-lt"/>
                        </a:rPr>
                        <a:t>SALESMAN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>
                          <a:latin typeface="+mn-lt"/>
                        </a:rPr>
                        <a:t>7698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>
                          <a:latin typeface="+mn-lt"/>
                        </a:rPr>
                        <a:t>1981-02-22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>
                          <a:latin typeface="+mn-lt"/>
                        </a:rPr>
                        <a:t>1250.00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>
                          <a:latin typeface="+mn-lt"/>
                        </a:rPr>
                        <a:t>500.00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>
                          <a:latin typeface="+mn-lt"/>
                        </a:rPr>
                        <a:t>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398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>
                          <a:latin typeface="+mn-lt"/>
                        </a:rPr>
                        <a:t>7566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>
                          <a:latin typeface="+mn-lt"/>
                        </a:rPr>
                        <a:t>JONES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>
                          <a:latin typeface="+mn-lt"/>
                        </a:rPr>
                        <a:t>MANAGER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>
                          <a:latin typeface="+mn-lt"/>
                        </a:rPr>
                        <a:t>7839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>
                          <a:latin typeface="+mn-lt"/>
                        </a:rPr>
                        <a:t>1981-04-02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>
                          <a:latin typeface="+mn-lt"/>
                        </a:rPr>
                        <a:t>2975.00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IN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>
                          <a:latin typeface="+mn-lt"/>
                        </a:rPr>
                        <a:t>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2750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>
                          <a:latin typeface="+mn-lt"/>
                        </a:rPr>
                        <a:t>7698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>
                          <a:latin typeface="+mn-lt"/>
                        </a:rPr>
                        <a:t>BLAKE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>
                          <a:latin typeface="+mn-lt"/>
                        </a:rPr>
                        <a:t>MANAGER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>
                          <a:latin typeface="+mn-lt"/>
                        </a:rPr>
                        <a:t>7839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>
                          <a:latin typeface="+mn-lt"/>
                        </a:rPr>
                        <a:t>1981-05-01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>
                          <a:latin typeface="+mn-lt"/>
                        </a:rPr>
                        <a:t>2850.00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IN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>
                          <a:latin typeface="+mn-lt"/>
                        </a:rPr>
                        <a:t>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09126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4027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11" grpId="0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19DE1C-3BD7-396E-89BA-71CA943CA6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17C1C88-3245-362C-7CB6-03D6EB8EF94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6BD4907-ADC4-9A2C-EB3B-1722E814F0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00" b="10000"/>
          <a:stretch>
            <a:fillRect/>
          </a:stretch>
        </p:blipFill>
        <p:spPr bwMode="auto">
          <a:xfrm>
            <a:off x="-1" y="-1"/>
            <a:ext cx="12192001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3516C9D-1263-AC19-CB01-B1E66D3C501D}"/>
              </a:ext>
            </a:extLst>
          </p:cNvPr>
          <p:cNvSpPr/>
          <p:nvPr/>
        </p:nvSpPr>
        <p:spPr>
          <a:xfrm>
            <a:off x="176981" y="199103"/>
            <a:ext cx="11838039" cy="6459794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8D56DF-3E1E-0528-9306-FEEE4F19180F}"/>
              </a:ext>
            </a:extLst>
          </p:cNvPr>
          <p:cNvSpPr txBox="1"/>
          <p:nvPr/>
        </p:nvSpPr>
        <p:spPr>
          <a:xfrm>
            <a:off x="525816" y="521316"/>
            <a:ext cx="11110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Q. Write a single query that calculates the average total compensation (salary + commission) for each job. The query should display the job title and the average total compensation.</a:t>
            </a:r>
            <a:endParaRPr lang="en-IN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A9B44B-FD79-472E-41EB-40B78CD76FEF}"/>
              </a:ext>
            </a:extLst>
          </p:cNvPr>
          <p:cNvSpPr/>
          <p:nvPr/>
        </p:nvSpPr>
        <p:spPr>
          <a:xfrm>
            <a:off x="363584" y="403123"/>
            <a:ext cx="11435126" cy="6064044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D1813AE-FEBC-F277-1D02-B86F85639975}"/>
              </a:ext>
            </a:extLst>
          </p:cNvPr>
          <p:cNvCxnSpPr>
            <a:cxnSpLocks/>
          </p:cNvCxnSpPr>
          <p:nvPr/>
        </p:nvCxnSpPr>
        <p:spPr>
          <a:xfrm>
            <a:off x="6096000" y="1769806"/>
            <a:ext cx="0" cy="439502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691BB5E-C00E-9D38-4C37-50FC81C32226}"/>
              </a:ext>
            </a:extLst>
          </p:cNvPr>
          <p:cNvSpPr txBox="1"/>
          <p:nvPr/>
        </p:nvSpPr>
        <p:spPr>
          <a:xfrm>
            <a:off x="479747" y="1666679"/>
            <a:ext cx="5464482" cy="1946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Syntax-</a:t>
            </a:r>
            <a:endParaRPr lang="en-IN" b="1" dirty="0">
              <a:solidFill>
                <a:schemeClr val="bg1"/>
              </a:solidFill>
            </a:endParaRPr>
          </a:p>
          <a:p>
            <a:endParaRPr lang="en-IN" b="1" dirty="0">
              <a:solidFill>
                <a:schemeClr val="bg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SELECT</a:t>
            </a:r>
            <a:r>
              <a:rPr lang="en-US" b="1" dirty="0">
                <a:solidFill>
                  <a:schemeClr val="bg1"/>
                </a:solidFill>
              </a:rPr>
              <a:t> job, </a:t>
            </a:r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AVG</a:t>
            </a:r>
            <a:r>
              <a:rPr lang="en-US" b="1" dirty="0">
                <a:solidFill>
                  <a:schemeClr val="bg1"/>
                </a:solidFill>
              </a:rPr>
              <a:t>(sal + comm) </a:t>
            </a:r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AS</a:t>
            </a:r>
            <a:r>
              <a:rPr lang="en-US" b="1" dirty="0">
                <a:solidFill>
                  <a:schemeClr val="bg1"/>
                </a:solidFill>
              </a:rPr>
              <a:t> total_compensation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FROM</a:t>
            </a:r>
            <a:r>
              <a:rPr lang="en-US" b="1" dirty="0">
                <a:solidFill>
                  <a:schemeClr val="bg1"/>
                </a:solidFill>
              </a:rPr>
              <a:t> emp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GROUP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BY</a:t>
            </a:r>
            <a:r>
              <a:rPr lang="en-US" b="1" dirty="0">
                <a:solidFill>
                  <a:schemeClr val="bg1"/>
                </a:solidFill>
              </a:rPr>
              <a:t> job;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B63D24-9242-EA85-5C1C-D70358E1CEEF}"/>
              </a:ext>
            </a:extLst>
          </p:cNvPr>
          <p:cNvSpPr txBox="1"/>
          <p:nvPr/>
        </p:nvSpPr>
        <p:spPr>
          <a:xfrm>
            <a:off x="479747" y="3812469"/>
            <a:ext cx="5122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Output-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CEE5FCB-0835-A7DB-E8F9-60A778B72D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2604910"/>
              </p:ext>
            </p:extLst>
          </p:nvPr>
        </p:nvGraphicFramePr>
        <p:xfrm>
          <a:off x="2011817" y="4336026"/>
          <a:ext cx="205867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75">
                  <a:extLst>
                    <a:ext uri="{9D8B030D-6E8A-4147-A177-3AD203B41FA5}">
                      <a16:colId xmlns:a16="http://schemas.microsoft.com/office/drawing/2014/main" val="2839669382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84900578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Bahnschrift SemiBold SemiConden" panose="020B0502040204020203" pitchFamily="34" charset="0"/>
                        </a:rPr>
                        <a:t>ename</a:t>
                      </a:r>
                      <a:endParaRPr lang="en-IN" sz="1400" dirty="0">
                        <a:latin typeface="Bahnschrift SemiBold SemiConden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Bahnschrift SemiBold SemiConden" panose="020B0502040204020203" pitchFamily="34" charset="0"/>
                        </a:rPr>
                        <a:t>deptno</a:t>
                      </a:r>
                      <a:endParaRPr lang="en-IN" sz="1400" dirty="0">
                        <a:latin typeface="Bahnschrift SemiBold SemiConden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74228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CLERK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dirty="0"/>
                        <a:t>NULL</a:t>
                      </a:r>
                      <a:endParaRPr lang="en-IN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567384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/>
                        <a:t>SALESMAN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1716.67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375702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/>
                        <a:t>MANAGER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dirty="0"/>
                        <a:t>NULL</a:t>
                      </a:r>
                      <a:endParaRPr lang="en-IN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39843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/>
                        <a:t>ANALYST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dirty="0"/>
                        <a:t>NULL</a:t>
                      </a:r>
                      <a:endParaRPr lang="en-IN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275055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/>
                        <a:t>PRESIDENT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dirty="0"/>
                        <a:t>NULL</a:t>
                      </a:r>
                      <a:endParaRPr lang="en-IN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091267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7F8B255-6FF4-EDAD-78F4-841A1A58BE38}"/>
              </a:ext>
            </a:extLst>
          </p:cNvPr>
          <p:cNvSpPr txBox="1"/>
          <p:nvPr/>
        </p:nvSpPr>
        <p:spPr>
          <a:xfrm>
            <a:off x="6247772" y="1666679"/>
            <a:ext cx="5464482" cy="1946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Syntax-</a:t>
            </a:r>
            <a:endParaRPr lang="en-IN" b="1" dirty="0">
              <a:solidFill>
                <a:schemeClr val="bg1"/>
              </a:solidFill>
            </a:endParaRPr>
          </a:p>
          <a:p>
            <a:endParaRPr lang="en-IN" b="1" dirty="0">
              <a:solidFill>
                <a:schemeClr val="bg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SELECT</a:t>
            </a:r>
            <a:r>
              <a:rPr lang="en-US" b="1" dirty="0">
                <a:solidFill>
                  <a:schemeClr val="bg1"/>
                </a:solidFill>
              </a:rPr>
              <a:t> job, </a:t>
            </a:r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AVG</a:t>
            </a:r>
            <a:r>
              <a:rPr lang="en-US" b="1" dirty="0">
                <a:solidFill>
                  <a:schemeClr val="bg1"/>
                </a:solidFill>
              </a:rPr>
              <a:t>(sal + </a:t>
            </a:r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COALESCE</a:t>
            </a:r>
            <a:r>
              <a:rPr lang="en-US" b="1" dirty="0">
                <a:solidFill>
                  <a:schemeClr val="bg1"/>
                </a:solidFill>
              </a:rPr>
              <a:t>(comm, 0)) </a:t>
            </a:r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AS</a:t>
            </a:r>
            <a:r>
              <a:rPr lang="en-US" b="1" dirty="0">
                <a:solidFill>
                  <a:schemeClr val="bg1"/>
                </a:solidFill>
              </a:rPr>
              <a:t> total_compensation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FROM</a:t>
            </a:r>
            <a:r>
              <a:rPr lang="en-US" b="1" dirty="0">
                <a:solidFill>
                  <a:schemeClr val="bg1"/>
                </a:solidFill>
              </a:rPr>
              <a:t> emp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GROUP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BY</a:t>
            </a:r>
            <a:r>
              <a:rPr lang="en-US" b="1" dirty="0">
                <a:solidFill>
                  <a:schemeClr val="bg1"/>
                </a:solidFill>
              </a:rPr>
              <a:t> job;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4FAF3C-DAFC-86D9-3556-C684EFB197F8}"/>
              </a:ext>
            </a:extLst>
          </p:cNvPr>
          <p:cNvSpPr txBox="1"/>
          <p:nvPr/>
        </p:nvSpPr>
        <p:spPr>
          <a:xfrm>
            <a:off x="6212163" y="3812469"/>
            <a:ext cx="5122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Output-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0EA5C880-59F3-73E8-95E1-F625522F67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3653249"/>
              </p:ext>
            </p:extLst>
          </p:nvPr>
        </p:nvGraphicFramePr>
        <p:xfrm>
          <a:off x="7744233" y="4336026"/>
          <a:ext cx="205867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75">
                  <a:extLst>
                    <a:ext uri="{9D8B030D-6E8A-4147-A177-3AD203B41FA5}">
                      <a16:colId xmlns:a16="http://schemas.microsoft.com/office/drawing/2014/main" val="2839669382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84900578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Bahnschrift SemiBold SemiConden" panose="020B0502040204020203" pitchFamily="34" charset="0"/>
                        </a:rPr>
                        <a:t>ename</a:t>
                      </a:r>
                      <a:endParaRPr lang="en-IN" sz="1400" dirty="0">
                        <a:latin typeface="Bahnschrift SemiBold SemiConden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Bahnschrift SemiBold SemiConden" panose="020B0502040204020203" pitchFamily="34" charset="0"/>
                        </a:rPr>
                        <a:t>deptno</a:t>
                      </a:r>
                      <a:endParaRPr lang="en-IN" sz="1400" dirty="0">
                        <a:latin typeface="Bahnschrift SemiBold SemiConden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74228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CLERK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1016.67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567384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/>
                        <a:t>SALESMAN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1716.67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375702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/>
                        <a:t>MANAGER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2758.33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39843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/>
                        <a:t>ANALYST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3000.00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275055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/>
                        <a:t>PRESIDENT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5000.00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0912678"/>
                  </a:ext>
                </a:extLst>
              </a:tr>
            </a:tbl>
          </a:graphicData>
        </a:graphic>
      </p:graphicFrame>
      <p:pic>
        <p:nvPicPr>
          <p:cNvPr id="15" name="Graphic 14" descr="Close with solid fill">
            <a:extLst>
              <a:ext uri="{FF2B5EF4-FFF2-40B4-BE49-F238E27FC236}">
                <a16:creationId xmlns:a16="http://schemas.microsoft.com/office/drawing/2014/main" id="{482FA291-7762-276C-E803-41A11B9283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11206" y="1712758"/>
            <a:ext cx="288000" cy="288000"/>
          </a:xfrm>
          <a:prstGeom prst="rect">
            <a:avLst/>
          </a:prstGeom>
          <a:effectLst>
            <a:outerShdw blurRad="9779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6" name="Graphic 15" descr="Checkmark with solid fill">
            <a:extLst>
              <a:ext uri="{FF2B5EF4-FFF2-40B4-BE49-F238E27FC236}">
                <a16:creationId xmlns:a16="http://schemas.microsoft.com/office/drawing/2014/main" id="{C16245E0-6647-BC82-E419-248683F796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7213195" y="1699488"/>
            <a:ext cx="288000" cy="288000"/>
          </a:xfrm>
          <a:prstGeom prst="rect">
            <a:avLst/>
          </a:prstGeom>
          <a:effectLst>
            <a:outerShdw blurRad="952500" sx="102000" sy="102000" algn="ctr" rotWithShape="0">
              <a:schemeClr val="tx1"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04088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8" grpId="0"/>
      <p:bldP spid="9" grpId="0"/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3AC340-1CBC-E0BC-3ED3-B742775D9E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>
            <a:extLst>
              <a:ext uri="{FF2B5EF4-FFF2-40B4-BE49-F238E27FC236}">
                <a16:creationId xmlns:a16="http://schemas.microsoft.com/office/drawing/2014/main" id="{2A68D4C4-9E67-E76E-7433-3DEB5345E0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941F8F5-4B42-ABCE-43BB-1D17844BD532}"/>
              </a:ext>
            </a:extLst>
          </p:cNvPr>
          <p:cNvSpPr/>
          <p:nvPr/>
        </p:nvSpPr>
        <p:spPr>
          <a:xfrm>
            <a:off x="231058" y="226141"/>
            <a:ext cx="11729884" cy="6405717"/>
          </a:xfrm>
          <a:prstGeom prst="roundRect">
            <a:avLst>
              <a:gd name="adj" fmla="val 1932"/>
            </a:avLst>
          </a:prstGeom>
          <a:solidFill>
            <a:srgbClr val="000000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2F1019-D098-082F-09C3-BB56E89DD551}"/>
              </a:ext>
            </a:extLst>
          </p:cNvPr>
          <p:cNvSpPr txBox="1"/>
          <p:nvPr/>
        </p:nvSpPr>
        <p:spPr>
          <a:xfrm>
            <a:off x="1415845" y="661236"/>
            <a:ext cx="9360310" cy="584775"/>
          </a:xfrm>
          <a:prstGeom prst="rect">
            <a:avLst/>
          </a:prstGeom>
          <a:noFill/>
          <a:effectLst>
            <a:outerShdw blurRad="533400" sx="93000" sy="93000" algn="ctr" rotWithShape="0">
              <a:schemeClr val="accent3">
                <a:alpha val="34000"/>
              </a:scheme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solidFill>
                  <a:schemeClr val="bg1"/>
                </a:solidFill>
                <a:effectLst>
                  <a:outerShdw blurRad="673100" sx="102000" sy="102000" algn="ctr" rotWithShape="0">
                    <a:schemeClr val="bg1">
                      <a:alpha val="85000"/>
                    </a:schemeClr>
                  </a:outerShdw>
                </a:effectLst>
                <a:latin typeface="Bahnschrift SemiBold" panose="020B0502040204020203" pitchFamily="34" charset="0"/>
              </a:rPr>
              <a:t>SQL Conditional Expressions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ECF5B99-3B8A-ACAE-04F1-813FD3A6713E}"/>
              </a:ext>
            </a:extLst>
          </p:cNvPr>
          <p:cNvCxnSpPr>
            <a:cxnSpLocks/>
          </p:cNvCxnSpPr>
          <p:nvPr/>
        </p:nvCxnSpPr>
        <p:spPr>
          <a:xfrm>
            <a:off x="3581375" y="1256689"/>
            <a:ext cx="502925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03C4608-42F7-A0D3-8C88-1E3926AE3411}"/>
              </a:ext>
            </a:extLst>
          </p:cNvPr>
          <p:cNvSpPr txBox="1"/>
          <p:nvPr/>
        </p:nvSpPr>
        <p:spPr>
          <a:xfrm>
            <a:off x="1720645" y="1347300"/>
            <a:ext cx="8750710" cy="338554"/>
          </a:xfrm>
          <a:prstGeom prst="rect">
            <a:avLst/>
          </a:prstGeom>
          <a:noFill/>
          <a:effectLst>
            <a:outerShdw blurRad="533400" sx="93000" sy="93000" algn="ctr" rotWithShape="0">
              <a:schemeClr val="accent3">
                <a:alpha val="34000"/>
              </a:scheme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4">
                    <a:lumMod val="20000"/>
                    <a:lumOff val="80000"/>
                  </a:schemeClr>
                </a:solidFill>
                <a:latin typeface="Bahnschrift SemiLight" panose="020B0502040204020203" pitchFamily="34" charset="0"/>
              </a:rPr>
              <a:t>“Adding Logic to Your Data”</a:t>
            </a:r>
            <a:endParaRPr lang="en-IN" sz="1600" dirty="0">
              <a:solidFill>
                <a:schemeClr val="accent4">
                  <a:lumMod val="20000"/>
                  <a:lumOff val="80000"/>
                </a:schemeClr>
              </a:solidFill>
              <a:effectLst>
                <a:outerShdw blurRad="673100" sx="102000" sy="102000" algn="ctr" rotWithShape="0">
                  <a:schemeClr val="bg1">
                    <a:alpha val="85000"/>
                  </a:schemeClr>
                </a:outerShdw>
              </a:effectLst>
              <a:latin typeface="Bahnschrift SemiLight" panose="020B0502040204020203" pitchFamily="34" charset="0"/>
            </a:endParaRPr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D04B1BEF-B4A1-DCBB-7AED-507A8E27BD62}"/>
              </a:ext>
            </a:extLst>
          </p:cNvPr>
          <p:cNvSpPr/>
          <p:nvPr/>
        </p:nvSpPr>
        <p:spPr>
          <a:xfrm>
            <a:off x="526862" y="5800085"/>
            <a:ext cx="554736" cy="566864"/>
          </a:xfrm>
          <a:prstGeom prst="flowChartConnector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952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0DF946-6B17-484B-BA5F-554E123E6BBD}"/>
              </a:ext>
            </a:extLst>
          </p:cNvPr>
          <p:cNvSpPr txBox="1"/>
          <p:nvPr/>
        </p:nvSpPr>
        <p:spPr>
          <a:xfrm>
            <a:off x="1081598" y="5760351"/>
            <a:ext cx="4126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Name : Suyash Kadu</a:t>
            </a:r>
          </a:p>
          <a:p>
            <a:r>
              <a:rPr lang="en-US" sz="1050" dirty="0">
                <a:solidFill>
                  <a:schemeClr val="bg1">
                    <a:lumMod val="85000"/>
                  </a:schemeClr>
                </a:solidFill>
                <a:latin typeface="Bahnschrift SemiCondensed" panose="020B0502040204020203" pitchFamily="34" charset="0"/>
              </a:rPr>
              <a:t>ID : </a:t>
            </a:r>
            <a:r>
              <a:rPr lang="en-IN" sz="1050" dirty="0">
                <a:solidFill>
                  <a:schemeClr val="bg1">
                    <a:lumMod val="85000"/>
                  </a:schemeClr>
                </a:solidFill>
                <a:latin typeface="Bahnschrift SemiCondensed" panose="020B0502040204020203" pitchFamily="34" charset="0"/>
              </a:rPr>
              <a:t>#21395</a:t>
            </a:r>
          </a:p>
          <a:p>
            <a:r>
              <a:rPr lang="en-US" sz="1050" dirty="0">
                <a:solidFill>
                  <a:schemeClr val="bg1">
                    <a:lumMod val="85000"/>
                  </a:schemeClr>
                </a:solidFill>
                <a:latin typeface="Bahnschrift SemiCondensed" panose="020B0502040204020203" pitchFamily="34" charset="0"/>
              </a:rPr>
              <a:t>Mail ID : Suyashkadu11@gmail.com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EA54D42-FA0E-C123-50B0-1066B457C396}"/>
              </a:ext>
            </a:extLst>
          </p:cNvPr>
          <p:cNvSpPr txBox="1"/>
          <p:nvPr/>
        </p:nvSpPr>
        <p:spPr>
          <a:xfrm>
            <a:off x="541198" y="5412841"/>
            <a:ext cx="4126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Presented By-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234EBA-9EB5-D05C-46D9-8A3C80908AE9}"/>
              </a:ext>
            </a:extLst>
          </p:cNvPr>
          <p:cNvSpPr txBox="1"/>
          <p:nvPr/>
        </p:nvSpPr>
        <p:spPr>
          <a:xfrm>
            <a:off x="1415845" y="2644170"/>
            <a:ext cx="9360310" cy="1569660"/>
          </a:xfrm>
          <a:prstGeom prst="rect">
            <a:avLst/>
          </a:prstGeom>
          <a:noFill/>
          <a:effectLst>
            <a:outerShdw blurRad="533400" sx="93000" sy="93000" algn="ctr" rotWithShape="0">
              <a:schemeClr val="accent3">
                <a:alpha val="34000"/>
              </a:scheme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IN" sz="9600" dirty="0">
                <a:solidFill>
                  <a:schemeClr val="bg1"/>
                </a:solidFill>
                <a:effectLst>
                  <a:outerShdw blurRad="673100" sx="102000" sy="102000" algn="ctr" rotWithShape="0">
                    <a:schemeClr val="bg1">
                      <a:alpha val="85000"/>
                    </a:schemeClr>
                  </a:outerShdw>
                </a:effectLst>
                <a:latin typeface="Bahnschrift SemiBold" panose="020B0502040204020203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127997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2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855</Words>
  <Application>Microsoft Office PowerPoint</Application>
  <PresentationFormat>Widescreen</PresentationFormat>
  <Paragraphs>275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Aptos</vt:lpstr>
      <vt:lpstr>Aptos Display</vt:lpstr>
      <vt:lpstr>Arial</vt:lpstr>
      <vt:lpstr>Bahnschrift SemiBold</vt:lpstr>
      <vt:lpstr>Bahnschrift SemiBold SemiConden</vt:lpstr>
      <vt:lpstr>Bahnschrift SemiCondensed</vt:lpstr>
      <vt:lpstr>Bahnschrift SemiLight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suyash kadu</dc:creator>
  <cp:lastModifiedBy>suyash kadu</cp:lastModifiedBy>
  <cp:revision>6</cp:revision>
  <dcterms:created xsi:type="dcterms:W3CDTF">2025-09-18T11:43:56Z</dcterms:created>
  <dcterms:modified xsi:type="dcterms:W3CDTF">2025-09-26T07:24:48Z</dcterms:modified>
</cp:coreProperties>
</file>