
<file path=[Content_Types].xml><?xml version="1.0" encoding="utf-8"?>
<Types xmlns="http://schemas.openxmlformats.org/package/2006/content-types">
  <Default Extension="fntdata" ContentType="application/x-fontdata"/>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ulish" pitchFamily="2" charset="0"/>
      <p:regular r:id="rId26"/>
      <p:bold r:id="rId27"/>
      <p:italic r:id="rId28"/>
      <p:boldItalic r:id="rId29"/>
    </p:embeddedFont>
    <p:embeddedFont>
      <p:font typeface="Mulish Medium" pitchFamily="2" charset="0"/>
      <p:regular r:id="rId30"/>
      <p:bold r:id="rId31"/>
      <p:italic r:id="rId32"/>
      <p:boldItalic r:id="rId33"/>
    </p:embeddedFont>
    <p:embeddedFont>
      <p:font typeface="Quicksand"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eqPpv/hbuJPztcJYzCM7qOt/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1.fntdata"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9.fntdata"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33" Type="http://schemas.openxmlformats.org/officeDocument/2006/relationships/font" Target="fonts/font8.fntdata" /><Relationship Id="rId38" Type="http://customschemas.google.com/relationships/presentationmetadata" Target="meta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4.fntdata"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7.fntdata"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2.fntdata" /><Relationship Id="rId30" Type="http://schemas.openxmlformats.org/officeDocument/2006/relationships/font" Target="fonts/font5.fntdata" /><Relationship Id="rId35" Type="http://schemas.openxmlformats.org/officeDocument/2006/relationships/font" Target="fonts/font10.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 name="Google Shape;27;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5d38bbde1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5d38bbde1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d38bbde1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d38bbde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d38bbde1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d38bbde1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d38bbde1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d38bbde1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d38bbde1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d38bbde1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5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d3ec3688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d3ec3688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5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 name="Google Shape;36;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6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6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6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6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 name="Google Shape;43;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5d3ec3688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d3ec3688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d38bbde1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d38bbde1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d38bbde1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d38bbde1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d38bbde1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d38bbde1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65"/>
          <p:cNvSpPr txBox="1">
            <a:spLocks noGrp="1"/>
          </p:cNvSpPr>
          <p:nvPr>
            <p:ph type="ctrTitle"/>
          </p:nvPr>
        </p:nvSpPr>
        <p:spPr>
          <a:xfrm>
            <a:off x="685800" y="1597819"/>
            <a:ext cx="7772400" cy="1102519"/>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1" name="Google Shape;11;p65"/>
          <p:cNvSpPr txBox="1">
            <a:spLocks noGrp="1"/>
          </p:cNvSpPr>
          <p:nvPr>
            <p:ph type="subTitle" idx="1"/>
          </p:nvPr>
        </p:nvSpPr>
        <p:spPr>
          <a:xfrm>
            <a:off x="1371600" y="2914650"/>
            <a:ext cx="6400800" cy="131445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a:solidFill>
                  <a:srgbClr val="888888"/>
                </a:solidFill>
              </a:defRPr>
            </a:lvl1pPr>
            <a:lvl2pPr lvl="1" algn="ctr">
              <a:lnSpc>
                <a:spcPct val="115000"/>
              </a:lnSpc>
              <a:spcBef>
                <a:spcPts val="1600"/>
              </a:spcBef>
              <a:spcAft>
                <a:spcPts val="0"/>
              </a:spcAft>
              <a:buSzPts val="1400"/>
              <a:buNone/>
              <a:defRPr>
                <a:solidFill>
                  <a:srgbClr val="888888"/>
                </a:solidFill>
              </a:defRPr>
            </a:lvl2pPr>
            <a:lvl3pPr lvl="2" algn="ctr">
              <a:lnSpc>
                <a:spcPct val="115000"/>
              </a:lnSpc>
              <a:spcBef>
                <a:spcPts val="1600"/>
              </a:spcBef>
              <a:spcAft>
                <a:spcPts val="0"/>
              </a:spcAft>
              <a:buSzPts val="1400"/>
              <a:buNone/>
              <a:defRPr>
                <a:solidFill>
                  <a:srgbClr val="888888"/>
                </a:solidFill>
              </a:defRPr>
            </a:lvl3pPr>
            <a:lvl4pPr lvl="3" algn="ctr">
              <a:lnSpc>
                <a:spcPct val="115000"/>
              </a:lnSpc>
              <a:spcBef>
                <a:spcPts val="1600"/>
              </a:spcBef>
              <a:spcAft>
                <a:spcPts val="0"/>
              </a:spcAft>
              <a:buSzPts val="1400"/>
              <a:buNone/>
              <a:defRPr>
                <a:solidFill>
                  <a:srgbClr val="888888"/>
                </a:solidFill>
              </a:defRPr>
            </a:lvl4pPr>
            <a:lvl5pPr lvl="4" algn="ctr">
              <a:lnSpc>
                <a:spcPct val="115000"/>
              </a:lnSpc>
              <a:spcBef>
                <a:spcPts val="1600"/>
              </a:spcBef>
              <a:spcAft>
                <a:spcPts val="0"/>
              </a:spcAft>
              <a:buSzPts val="1400"/>
              <a:buNone/>
              <a:defRPr>
                <a:solidFill>
                  <a:srgbClr val="888888"/>
                </a:solidFill>
              </a:defRPr>
            </a:lvl5pPr>
            <a:lvl6pPr lvl="5" algn="ctr">
              <a:lnSpc>
                <a:spcPct val="115000"/>
              </a:lnSpc>
              <a:spcBef>
                <a:spcPts val="1600"/>
              </a:spcBef>
              <a:spcAft>
                <a:spcPts val="0"/>
              </a:spcAft>
              <a:buSzPts val="1400"/>
              <a:buNone/>
              <a:defRPr>
                <a:solidFill>
                  <a:srgbClr val="888888"/>
                </a:solidFill>
              </a:defRPr>
            </a:lvl6pPr>
            <a:lvl7pPr lvl="6" algn="ctr">
              <a:lnSpc>
                <a:spcPct val="115000"/>
              </a:lnSpc>
              <a:spcBef>
                <a:spcPts val="1600"/>
              </a:spcBef>
              <a:spcAft>
                <a:spcPts val="0"/>
              </a:spcAft>
              <a:buSzPts val="1400"/>
              <a:buNone/>
              <a:defRPr>
                <a:solidFill>
                  <a:srgbClr val="888888"/>
                </a:solidFill>
              </a:defRPr>
            </a:lvl7pPr>
            <a:lvl8pPr lvl="7" algn="ctr">
              <a:lnSpc>
                <a:spcPct val="115000"/>
              </a:lnSpc>
              <a:spcBef>
                <a:spcPts val="1600"/>
              </a:spcBef>
              <a:spcAft>
                <a:spcPts val="0"/>
              </a:spcAft>
              <a:buSzPts val="1400"/>
              <a:buNone/>
              <a:defRPr>
                <a:solidFill>
                  <a:srgbClr val="888888"/>
                </a:solidFill>
              </a:defRPr>
            </a:lvl8pPr>
            <a:lvl9pPr lvl="8" algn="ctr">
              <a:lnSpc>
                <a:spcPct val="115000"/>
              </a:lnSpc>
              <a:spcBef>
                <a:spcPts val="1600"/>
              </a:spcBef>
              <a:spcAft>
                <a:spcPts val="1600"/>
              </a:spcAft>
              <a:buSzPts val="1400"/>
              <a:buNone/>
              <a:defRPr>
                <a:solidFill>
                  <a:srgbClr val="888888"/>
                </a:solidFill>
              </a:defRPr>
            </a:lvl9pPr>
          </a:lstStyle>
          <a:p>
            <a:endParaRPr/>
          </a:p>
        </p:txBody>
      </p:sp>
      <p:sp>
        <p:nvSpPr>
          <p:cNvPr id="12" name="Google Shape;12;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6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6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 name="Google Shape;17;p6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sm" len="sm"/>
          </a:ln>
        </p:spPr>
      </p:cxnSp>
      <p:sp>
        <p:nvSpPr>
          <p:cNvPr id="18" name="Google Shape;18;p6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 name="Google Shape;19;p66"/>
          <p:cNvCxnSpPr/>
          <p:nvPr/>
        </p:nvCxnSpPr>
        <p:spPr>
          <a:xfrm>
            <a:off x="4957925" y="339563"/>
            <a:ext cx="3803400" cy="0"/>
          </a:xfrm>
          <a:prstGeom prst="straightConnector1">
            <a:avLst/>
          </a:prstGeom>
          <a:noFill/>
          <a:ln w="19050" cap="flat" cmpd="sng">
            <a:solidFill>
              <a:schemeClr val="lt1"/>
            </a:solidFill>
            <a:prstDash val="solid"/>
            <a:round/>
            <a:headEnd type="none" w="sm" len="sm"/>
            <a:tailEnd type="oval" w="med" len="med"/>
          </a:ln>
        </p:spPr>
      </p:cxnSp>
      <p:cxnSp>
        <p:nvCxnSpPr>
          <p:cNvPr id="20" name="Google Shape;20;p6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sm" len="sm"/>
          </a:ln>
        </p:spPr>
      </p:cxnSp>
      <p:sp>
        <p:nvSpPr>
          <p:cNvPr id="21" name="Google Shape;21;p66"/>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ulish"/>
                <a:ea typeface="Mulish"/>
                <a:cs typeface="Mulish"/>
                <a:sym typeface="Mulish"/>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ulish"/>
                <a:ea typeface="Mulish"/>
                <a:cs typeface="Mulish"/>
                <a:sym typeface="Mulish"/>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ulish"/>
                <a:ea typeface="Mulish"/>
                <a:cs typeface="Mulish"/>
                <a:sym typeface="Mulish"/>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ulish"/>
                <a:ea typeface="Mulish"/>
                <a:cs typeface="Mulish"/>
                <a:sym typeface="Mulish"/>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ulish"/>
                <a:ea typeface="Mulish"/>
                <a:cs typeface="Mulish"/>
                <a:sym typeface="Mulish"/>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ulish"/>
                <a:ea typeface="Mulish"/>
                <a:cs typeface="Mulish"/>
                <a:sym typeface="Mulish"/>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ulish"/>
                <a:ea typeface="Mulish"/>
                <a:cs typeface="Mulish"/>
                <a:sym typeface="Mulish"/>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ulish"/>
                <a:ea typeface="Mulish"/>
                <a:cs typeface="Mulish"/>
                <a:sym typeface="Mulish"/>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ulish"/>
                <a:ea typeface="Mulish"/>
                <a:cs typeface="Mulish"/>
                <a:sym typeface="Mulish"/>
              </a:defRPr>
            </a:lvl9pPr>
          </a:lstStyle>
          <a:p>
            <a:pPr marL="0" lvl="0" indent="0" algn="ctr" rtl="0">
              <a:spcBef>
                <a:spcPts val="0"/>
              </a:spcBef>
              <a:spcAft>
                <a:spcPts val="0"/>
              </a:spcAft>
              <a:buNone/>
            </a:pPr>
            <a:fld id="{00000000-1234-1234-1234-123412341234}" type="slidenum">
              <a:rPr lang="en-US"/>
              <a:t>‹#›</a:t>
            </a:fld>
            <a:endParaRPr/>
          </a:p>
        </p:txBody>
      </p:sp>
      <p:cxnSp>
        <p:nvCxnSpPr>
          <p:cNvPr id="22" name="Google Shape;22;p66"/>
          <p:cNvCxnSpPr/>
          <p:nvPr/>
        </p:nvCxnSpPr>
        <p:spPr>
          <a:xfrm>
            <a:off x="4957950" y="4798838"/>
            <a:ext cx="3803400" cy="0"/>
          </a:xfrm>
          <a:prstGeom prst="straightConnector1">
            <a:avLst/>
          </a:prstGeom>
          <a:noFill/>
          <a:ln w="19050" cap="flat" cmpd="sng">
            <a:solidFill>
              <a:schemeClr val="lt1"/>
            </a:solidFill>
            <a:prstDash val="solid"/>
            <a:round/>
            <a:headEnd type="none" w="sm" len="sm"/>
            <a:tailEnd type="oval" w="med" len="med"/>
          </a:ln>
        </p:spPr>
      </p:cxnSp>
      <p:sp>
        <p:nvSpPr>
          <p:cNvPr id="23" name="Google Shape;23;p6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4" name="Google Shape;24;p66"/>
          <p:cNvSpPr txBox="1">
            <a:spLocks noGrp="1"/>
          </p:cNvSpPr>
          <p:nvPr>
            <p:ph type="body" idx="1"/>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lvl1pPr marL="457200" lvl="0" indent="-279400" algn="l">
              <a:lnSpc>
                <a:spcPct val="115000"/>
              </a:lnSpc>
              <a:spcBef>
                <a:spcPts val="0"/>
              </a:spcBef>
              <a:spcAft>
                <a:spcPts val="0"/>
              </a:spcAft>
              <a:buClr>
                <a:schemeClr val="dk2"/>
              </a:buClr>
              <a:buSzPts val="800"/>
              <a:buFont typeface="Nunito Light"/>
              <a:buChar char="●"/>
              <a:defRPr/>
            </a:lvl1pPr>
            <a:lvl2pPr marL="914400" lvl="1" indent="-304800" algn="l">
              <a:lnSpc>
                <a:spcPct val="115000"/>
              </a:lnSpc>
              <a:spcBef>
                <a:spcPts val="0"/>
              </a:spcBef>
              <a:spcAft>
                <a:spcPts val="0"/>
              </a:spcAft>
              <a:buSzPts val="1200"/>
              <a:buFont typeface="Nunito Light"/>
              <a:buChar char="○"/>
              <a:defRPr/>
            </a:lvl2pPr>
            <a:lvl3pPr marL="1371600" lvl="2" indent="-304800" algn="l">
              <a:lnSpc>
                <a:spcPct val="115000"/>
              </a:lnSpc>
              <a:spcBef>
                <a:spcPts val="0"/>
              </a:spcBef>
              <a:spcAft>
                <a:spcPts val="0"/>
              </a:spcAft>
              <a:buClr>
                <a:srgbClr val="FFC800"/>
              </a:buClr>
              <a:buSzPts val="1200"/>
              <a:buFont typeface="Nunito Light"/>
              <a:buChar char="■"/>
              <a:defRPr/>
            </a:lvl3pPr>
            <a:lvl4pPr marL="1828800" lvl="3" indent="-304800" algn="l">
              <a:lnSpc>
                <a:spcPct val="115000"/>
              </a:lnSpc>
              <a:spcBef>
                <a:spcPts val="1600"/>
              </a:spcBef>
              <a:spcAft>
                <a:spcPts val="0"/>
              </a:spcAft>
              <a:buClr>
                <a:srgbClr val="FFC800"/>
              </a:buClr>
              <a:buSzPts val="1200"/>
              <a:buFont typeface="Nunito Light"/>
              <a:buChar char="●"/>
              <a:defRPr/>
            </a:lvl4pPr>
            <a:lvl5pPr marL="2286000" lvl="4" indent="-304800" algn="l">
              <a:lnSpc>
                <a:spcPct val="115000"/>
              </a:lnSpc>
              <a:spcBef>
                <a:spcPts val="1600"/>
              </a:spcBef>
              <a:spcAft>
                <a:spcPts val="0"/>
              </a:spcAft>
              <a:buClr>
                <a:srgbClr val="434343"/>
              </a:buClr>
              <a:buSzPts val="1200"/>
              <a:buFont typeface="Nunito Light"/>
              <a:buChar char="○"/>
              <a:defRPr/>
            </a:lvl5pPr>
            <a:lvl6pPr marL="2743200" lvl="5" indent="-304800" algn="l">
              <a:lnSpc>
                <a:spcPct val="115000"/>
              </a:lnSpc>
              <a:spcBef>
                <a:spcPts val="1600"/>
              </a:spcBef>
              <a:spcAft>
                <a:spcPts val="0"/>
              </a:spcAft>
              <a:buClr>
                <a:srgbClr val="434343"/>
              </a:buClr>
              <a:buSzPts val="1200"/>
              <a:buFont typeface="Nunito Light"/>
              <a:buChar char="■"/>
              <a:defRPr/>
            </a:lvl6pPr>
            <a:lvl7pPr marL="3200400" lvl="6" indent="-304800" algn="l">
              <a:lnSpc>
                <a:spcPct val="115000"/>
              </a:lnSpc>
              <a:spcBef>
                <a:spcPts val="1600"/>
              </a:spcBef>
              <a:spcAft>
                <a:spcPts val="0"/>
              </a:spcAft>
              <a:buClr>
                <a:srgbClr val="434343"/>
              </a:buClr>
              <a:buSzPts val="1200"/>
              <a:buFont typeface="Nunito Light"/>
              <a:buChar char="●"/>
              <a:defRPr/>
            </a:lvl7pPr>
            <a:lvl8pPr marL="3657600" lvl="7" indent="-304800" algn="l">
              <a:lnSpc>
                <a:spcPct val="115000"/>
              </a:lnSpc>
              <a:spcBef>
                <a:spcPts val="1600"/>
              </a:spcBef>
              <a:spcAft>
                <a:spcPts val="0"/>
              </a:spcAft>
              <a:buClr>
                <a:srgbClr val="434343"/>
              </a:buClr>
              <a:buSzPts val="1200"/>
              <a:buFont typeface="Nunito Light"/>
              <a:buChar char="○"/>
              <a:defRPr/>
            </a:lvl8pPr>
            <a:lvl9pPr marL="4114800" lvl="8" indent="-304800" algn="l">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4"/>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1pPr>
            <a:lvl2pPr marR="0" lvl="1"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2pPr>
            <a:lvl3pPr marR="0" lvl="2"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3pPr>
            <a:lvl4pPr marR="0" lvl="3"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4pPr>
            <a:lvl5pPr marR="0" lvl="4"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5pPr>
            <a:lvl6pPr marR="0" lvl="5"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6pPr>
            <a:lvl7pPr marR="0" lvl="6"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7pPr>
            <a:lvl8pPr marR="0" lvl="7"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8pPr>
            <a:lvl9pPr marR="0" lvl="8"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9pPr>
          </a:lstStyle>
          <a:p>
            <a:endParaRPr/>
          </a:p>
        </p:txBody>
      </p:sp>
      <p:sp>
        <p:nvSpPr>
          <p:cNvPr id="7" name="Google Shape;7;p64"/>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endParaRPr/>
          </a:p>
        </p:txBody>
      </p:sp>
      <p:sp>
        <p:nvSpPr>
          <p:cNvPr id="8" name="Google Shape;8;p6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hyperlink" Target="http://www.ijcset.net/" TargetMode="External"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gif"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1"/>
          <p:cNvSpPr txBox="1"/>
          <p:nvPr/>
        </p:nvSpPr>
        <p:spPr>
          <a:xfrm>
            <a:off x="1518026" y="107139"/>
            <a:ext cx="6215106"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Quicksand"/>
                <a:ea typeface="Quicksand"/>
                <a:cs typeface="Quicksand"/>
                <a:sym typeface="Quicksand"/>
              </a:rPr>
              <a:t>Project presentation for end semester evaluation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Quicksand"/>
                <a:ea typeface="Quicksand"/>
                <a:cs typeface="Quicksand"/>
                <a:sym typeface="Quicksand"/>
              </a:rPr>
              <a:t>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Quicksand"/>
                <a:ea typeface="Quicksand"/>
                <a:cs typeface="Quicksand"/>
                <a:sym typeface="Quicksand"/>
              </a:rPr>
              <a:t>Design and Development of a Chess Playing Robotic arm</a:t>
            </a:r>
            <a:endParaRPr sz="1400" b="0" i="0" u="none" strike="noStrike" cap="none">
              <a:solidFill>
                <a:srgbClr val="000000"/>
              </a:solidFill>
              <a:latin typeface="Arial"/>
              <a:ea typeface="Arial"/>
              <a:cs typeface="Arial"/>
              <a:sym typeface="Arial"/>
            </a:endParaRPr>
          </a:p>
        </p:txBody>
      </p:sp>
      <p:pic>
        <p:nvPicPr>
          <p:cNvPr id="30" name="Google Shape;30;p1" descr="http://www.mnnit.ac.in/institutelogo/MNNIT%20Logo%20New.jpg"/>
          <p:cNvPicPr preferRelativeResize="0"/>
          <p:nvPr/>
        </p:nvPicPr>
        <p:blipFill rotWithShape="1">
          <a:blip r:embed="rId3">
            <a:alphaModFix/>
          </a:blip>
          <a:srcRect/>
          <a:stretch/>
        </p:blipFill>
        <p:spPr>
          <a:xfrm>
            <a:off x="4026229" y="1361046"/>
            <a:ext cx="1198700" cy="1553777"/>
          </a:xfrm>
          <a:prstGeom prst="rect">
            <a:avLst/>
          </a:prstGeom>
          <a:noFill/>
          <a:ln>
            <a:noFill/>
          </a:ln>
        </p:spPr>
      </p:pic>
      <p:sp>
        <p:nvSpPr>
          <p:cNvPr id="31" name="Google Shape;31;p1"/>
          <p:cNvSpPr txBox="1"/>
          <p:nvPr/>
        </p:nvSpPr>
        <p:spPr>
          <a:xfrm>
            <a:off x="4732735" y="3000378"/>
            <a:ext cx="3482603" cy="81817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Times New Roman"/>
                <a:ea typeface="Times New Roman"/>
                <a:cs typeface="Times New Roman"/>
                <a:sym typeface="Times New Roman"/>
              </a:rPr>
              <a:t>Supervised by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5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Dr. Samir Saraswati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(Associate Professor , MED)</a:t>
            </a:r>
            <a:endParaRPr sz="1400" b="0" i="0" u="none" strike="noStrike" cap="none">
              <a:solidFill>
                <a:srgbClr val="000000"/>
              </a:solidFill>
              <a:latin typeface="Times New Roman"/>
              <a:ea typeface="Times New Roman"/>
              <a:cs typeface="Times New Roman"/>
              <a:sym typeface="Times New Roman"/>
            </a:endParaRPr>
          </a:p>
        </p:txBody>
      </p:sp>
      <p:sp>
        <p:nvSpPr>
          <p:cNvPr id="32" name="Google Shape;32;p1"/>
          <p:cNvSpPr txBox="1"/>
          <p:nvPr/>
        </p:nvSpPr>
        <p:spPr>
          <a:xfrm>
            <a:off x="1625182" y="4520252"/>
            <a:ext cx="6161528"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Department of Mechanical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Motilal Nehru National Institute of Technology Allahabad</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1250133" y="2946800"/>
            <a:ext cx="3589736" cy="1310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Times New Roman"/>
                <a:ea typeface="Times New Roman"/>
                <a:cs typeface="Times New Roman"/>
                <a:sym typeface="Times New Roman"/>
              </a:rPr>
              <a:t>Presented by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Suyash Tiwari (20216041)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Shyamal Krishnan (20213077)</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Md. Kaif (20213010)</a:t>
            </a:r>
            <a:endParaRPr sz="15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35d38bbde1a_0_1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10</a:t>
            </a:fld>
            <a:endParaRPr/>
          </a:p>
        </p:txBody>
      </p:sp>
      <p:sp>
        <p:nvSpPr>
          <p:cNvPr id="108" name="Google Shape;108;g35d38bbde1a_0_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3: Gripper Close</a:t>
            </a:r>
            <a:endParaRPr/>
          </a:p>
        </p:txBody>
      </p:sp>
      <p:sp>
        <p:nvSpPr>
          <p:cNvPr id="109" name="Google Shape;109;g35d38bbde1a_0_19"/>
          <p:cNvSpPr txBox="1">
            <a:spLocks noGrp="1"/>
          </p:cNvSpPr>
          <p:nvPr>
            <p:ph type="body" idx="1"/>
          </p:nvPr>
        </p:nvSpPr>
        <p:spPr>
          <a:xfrm>
            <a:off x="720000" y="1215750"/>
            <a:ext cx="3862500" cy="3233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endParaRPr>
              <a:latin typeface="Mulish Medium"/>
              <a:ea typeface="Mulish Medium"/>
              <a:cs typeface="Mulish Medium"/>
              <a:sym typeface="Mulish Medium"/>
            </a:endParaRPr>
          </a:p>
          <a:p>
            <a:pPr marL="0" lvl="0" indent="0" algn="l" rtl="0">
              <a:spcBef>
                <a:spcPts val="1200"/>
              </a:spcBef>
              <a:spcAft>
                <a:spcPts val="0"/>
              </a:spcAft>
              <a:buClr>
                <a:schemeClr val="dk1"/>
              </a:buClr>
              <a:buSzPts val="1100"/>
              <a:buFont typeface="Arial"/>
              <a:buNone/>
            </a:pPr>
            <a:endParaRPr>
              <a:latin typeface="Mulish Medium"/>
              <a:ea typeface="Mulish Medium"/>
              <a:cs typeface="Mulish Medium"/>
              <a:sym typeface="Mulish Medium"/>
            </a:endParaRPr>
          </a:p>
          <a:p>
            <a:pPr marL="0" lvl="0" indent="0" algn="l" rtl="0">
              <a:spcBef>
                <a:spcPts val="1200"/>
              </a:spcBef>
              <a:spcAft>
                <a:spcPts val="0"/>
              </a:spcAft>
              <a:buClr>
                <a:schemeClr val="dk1"/>
              </a:buClr>
              <a:buSzPts val="1100"/>
              <a:buFont typeface="Arial"/>
              <a:buNone/>
            </a:pPr>
            <a:r>
              <a:rPr lang="en-US">
                <a:latin typeface="Mulish Medium"/>
                <a:ea typeface="Mulish Medium"/>
                <a:cs typeface="Mulish Medium"/>
                <a:sym typeface="Mulish Medium"/>
              </a:rPr>
              <a:t>The gripper closes securely around the object, ensuring a stable grasp.</a:t>
            </a:r>
            <a:endParaRPr>
              <a:latin typeface="Mulish Medium"/>
              <a:ea typeface="Mulish Medium"/>
              <a:cs typeface="Mulish Medium"/>
              <a:sym typeface="Mulish Medium"/>
            </a:endParaRPr>
          </a:p>
          <a:p>
            <a:pPr marL="0" lvl="0" indent="0" algn="l" rtl="0">
              <a:spcBef>
                <a:spcPts val="1200"/>
              </a:spcBef>
              <a:spcAft>
                <a:spcPts val="0"/>
              </a:spcAft>
              <a:buNone/>
            </a:pPr>
            <a:endParaRPr>
              <a:latin typeface="Mulish Medium"/>
              <a:ea typeface="Mulish Medium"/>
              <a:cs typeface="Mulish Medium"/>
              <a:sym typeface="Mulish Medium"/>
            </a:endParaRPr>
          </a:p>
        </p:txBody>
      </p:sp>
      <p:pic>
        <p:nvPicPr>
          <p:cNvPr id="110" name="Google Shape;110;g35d38bbde1a_0_19" title="WhatsApp Image 2025-05-25 at 10.36.48 PM.jpeg"/>
          <p:cNvPicPr preferRelativeResize="0"/>
          <p:nvPr/>
        </p:nvPicPr>
        <p:blipFill>
          <a:blip r:embed="rId3">
            <a:alphaModFix/>
          </a:blip>
          <a:stretch>
            <a:fillRect/>
          </a:stretch>
        </p:blipFill>
        <p:spPr>
          <a:xfrm>
            <a:off x="4448275" y="1017725"/>
            <a:ext cx="4234025" cy="343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35d38bbde1a_0_2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11</a:t>
            </a:fld>
            <a:endParaRPr/>
          </a:p>
        </p:txBody>
      </p:sp>
      <p:sp>
        <p:nvSpPr>
          <p:cNvPr id="116" name="Google Shape;116;g35d38bbde1a_0_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4: Return to Reference Position</a:t>
            </a:r>
            <a:endParaRPr/>
          </a:p>
        </p:txBody>
      </p:sp>
      <p:sp>
        <p:nvSpPr>
          <p:cNvPr id="117" name="Google Shape;117;g35d38bbde1a_0_25"/>
          <p:cNvSpPr txBox="1">
            <a:spLocks noGrp="1"/>
          </p:cNvSpPr>
          <p:nvPr>
            <p:ph type="body" idx="1"/>
          </p:nvPr>
        </p:nvSpPr>
        <p:spPr>
          <a:xfrm>
            <a:off x="720000" y="1215750"/>
            <a:ext cx="38358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With the object grasped, the arm returns to the reference position to prepare for placing.</a:t>
            </a:r>
            <a:endParaRPr/>
          </a:p>
        </p:txBody>
      </p:sp>
      <p:pic>
        <p:nvPicPr>
          <p:cNvPr id="118" name="Google Shape;118;g35d38bbde1a_0_25" title="WhatsApp Image 2025-05-25 at 10.36.48 PM (3).jpeg"/>
          <p:cNvPicPr preferRelativeResize="0"/>
          <p:nvPr/>
        </p:nvPicPr>
        <p:blipFill>
          <a:blip r:embed="rId3">
            <a:alphaModFix/>
          </a:blip>
          <a:stretch>
            <a:fillRect/>
          </a:stretch>
        </p:blipFill>
        <p:spPr>
          <a:xfrm>
            <a:off x="4555800" y="1215750"/>
            <a:ext cx="4166474" cy="3161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35d38bbde1a_0_3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12</a:t>
            </a:fld>
            <a:endParaRPr/>
          </a:p>
        </p:txBody>
      </p:sp>
      <p:sp>
        <p:nvSpPr>
          <p:cNvPr id="124" name="Google Shape;124;g35d38bbde1a_0_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5: Move to Place Position</a:t>
            </a:r>
            <a:endParaRPr/>
          </a:p>
        </p:txBody>
      </p:sp>
      <p:sp>
        <p:nvSpPr>
          <p:cNvPr id="125" name="Google Shape;125;g35d38bbde1a_0_31"/>
          <p:cNvSpPr txBox="1">
            <a:spLocks noGrp="1"/>
          </p:cNvSpPr>
          <p:nvPr>
            <p:ph type="body" idx="1"/>
          </p:nvPr>
        </p:nvSpPr>
        <p:spPr>
          <a:xfrm>
            <a:off x="720000" y="1215750"/>
            <a:ext cx="38223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The arm moves to the designated place position where the object is to be deposited.</a:t>
            </a:r>
            <a:endParaRPr/>
          </a:p>
        </p:txBody>
      </p:sp>
      <p:pic>
        <p:nvPicPr>
          <p:cNvPr id="126" name="Google Shape;126;g35d38bbde1a_0_31" title="WhatsApp Image 2025-05-25 at 10.36.48 PM (2).jpeg"/>
          <p:cNvPicPr preferRelativeResize="0"/>
          <p:nvPr/>
        </p:nvPicPr>
        <p:blipFill>
          <a:blip r:embed="rId3">
            <a:alphaModFix/>
          </a:blip>
          <a:stretch>
            <a:fillRect/>
          </a:stretch>
        </p:blipFill>
        <p:spPr>
          <a:xfrm>
            <a:off x="4599850" y="1033575"/>
            <a:ext cx="4048350" cy="3233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35d38bbde1a_0_3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13</a:t>
            </a:fld>
            <a:endParaRPr/>
          </a:p>
        </p:txBody>
      </p:sp>
      <p:sp>
        <p:nvSpPr>
          <p:cNvPr id="132" name="Google Shape;132;g35d38bbde1a_0_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6: Gripper Open</a:t>
            </a:r>
            <a:endParaRPr/>
          </a:p>
        </p:txBody>
      </p:sp>
      <p:sp>
        <p:nvSpPr>
          <p:cNvPr id="133" name="Google Shape;133;g35d38bbde1a_0_37"/>
          <p:cNvSpPr txBox="1">
            <a:spLocks noGrp="1"/>
          </p:cNvSpPr>
          <p:nvPr>
            <p:ph type="body" idx="1"/>
          </p:nvPr>
        </p:nvSpPr>
        <p:spPr>
          <a:xfrm>
            <a:off x="720000" y="1215750"/>
            <a:ext cx="38493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The gripper opens to release the object at the desired location.</a:t>
            </a:r>
            <a:endParaRPr/>
          </a:p>
        </p:txBody>
      </p:sp>
      <p:pic>
        <p:nvPicPr>
          <p:cNvPr id="134" name="Google Shape;134;g35d38bbde1a_0_37" title="WhatsApp Image 2025-05-25 at 10.36.48 PM (4).jpeg"/>
          <p:cNvPicPr preferRelativeResize="0"/>
          <p:nvPr/>
        </p:nvPicPr>
        <p:blipFill>
          <a:blip r:embed="rId3">
            <a:alphaModFix/>
          </a:blip>
          <a:stretch>
            <a:fillRect/>
          </a:stretch>
        </p:blipFill>
        <p:spPr>
          <a:xfrm>
            <a:off x="4468475" y="1215750"/>
            <a:ext cx="4081600" cy="326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35d38bbde1a_0_6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14</a:t>
            </a:fld>
            <a:endParaRPr/>
          </a:p>
        </p:txBody>
      </p:sp>
      <p:sp>
        <p:nvSpPr>
          <p:cNvPr id="140" name="Google Shape;140;g35d38bbde1a_0_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7: Back to Reference Position</a:t>
            </a:r>
            <a:endParaRPr/>
          </a:p>
        </p:txBody>
      </p:sp>
      <p:sp>
        <p:nvSpPr>
          <p:cNvPr id="141" name="Google Shape;141;g35d38bbde1a_0_60"/>
          <p:cNvSpPr txBox="1">
            <a:spLocks noGrp="1"/>
          </p:cNvSpPr>
          <p:nvPr>
            <p:ph type="body" idx="1"/>
          </p:nvPr>
        </p:nvSpPr>
        <p:spPr>
          <a:xfrm>
            <a:off x="720000" y="1215750"/>
            <a:ext cx="38358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The arm returns to the reference position, ready for the next pick-and-place cycle.</a:t>
            </a:r>
            <a:endParaRPr/>
          </a:p>
        </p:txBody>
      </p:sp>
      <p:pic>
        <p:nvPicPr>
          <p:cNvPr id="142" name="Google Shape;142;g35d38bbde1a_0_60" title="WhatsApp Image 2025-05-25 at 10.36.48 PM (5).jpeg"/>
          <p:cNvPicPr preferRelativeResize="0"/>
          <p:nvPr/>
        </p:nvPicPr>
        <p:blipFill>
          <a:blip r:embed="rId3">
            <a:alphaModFix/>
          </a:blip>
          <a:stretch>
            <a:fillRect/>
          </a:stretch>
        </p:blipFill>
        <p:spPr>
          <a:xfrm>
            <a:off x="4555800" y="1215750"/>
            <a:ext cx="4180400" cy="3292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6"/>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15</a:t>
            </a:fld>
            <a:endParaRPr/>
          </a:p>
        </p:txBody>
      </p:sp>
      <p:sp>
        <p:nvSpPr>
          <p:cNvPr id="148" name="Google Shape;148;p4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HARDWARE ( What we used)</a:t>
            </a:r>
            <a:endParaRPr/>
          </a:p>
        </p:txBody>
      </p:sp>
      <p:sp>
        <p:nvSpPr>
          <p:cNvPr id="149" name="Google Shape;149;p46"/>
          <p:cNvSpPr txBox="1">
            <a:spLocks noGrp="1"/>
          </p:cNvSpPr>
          <p:nvPr>
            <p:ph type="body" idx="1"/>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p>
            <a:pPr marL="177800" lvl="0" indent="0" algn="l" rtl="0">
              <a:lnSpc>
                <a:spcPct val="115000"/>
              </a:lnSpc>
              <a:spcBef>
                <a:spcPts val="0"/>
              </a:spcBef>
              <a:spcAft>
                <a:spcPts val="0"/>
              </a:spcAft>
              <a:buSzPts val="800"/>
              <a:buNone/>
            </a:pPr>
            <a:r>
              <a:rPr lang="en-US" sz="2000" b="1" i="0" strike="noStrike">
                <a:latin typeface="Arial"/>
                <a:ea typeface="Arial"/>
                <a:cs typeface="Arial"/>
                <a:sym typeface="Arial"/>
              </a:rPr>
              <a:t>Control Boards and Drivers</a:t>
            </a:r>
            <a:endParaRPr sz="2000" b="1">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US" sz="1800" b="0" i="0" u="none" strike="noStrike">
                <a:latin typeface="Arial"/>
                <a:ea typeface="Arial"/>
                <a:cs typeface="Arial"/>
                <a:sym typeface="Arial"/>
              </a:rPr>
              <a:t>Arduino Uno R3 with Cable</a:t>
            </a:r>
            <a:endParaRPr sz="1800" b="0" i="0" u="none" strike="noStrike">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US" sz="1800">
                <a:latin typeface="Arial"/>
                <a:ea typeface="Arial"/>
                <a:cs typeface="Arial"/>
                <a:sym typeface="Arial"/>
              </a:rPr>
              <a:t>DC to DC Converter</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US" sz="1800">
                <a:latin typeface="Arial"/>
                <a:ea typeface="Arial"/>
                <a:cs typeface="Arial"/>
                <a:sym typeface="Arial"/>
              </a:rPr>
              <a:t> </a:t>
            </a:r>
            <a:r>
              <a:rPr lang="en-US" sz="1800" b="0" i="0" u="none" strike="noStrike">
                <a:latin typeface="Arial"/>
                <a:ea typeface="Arial"/>
                <a:cs typeface="Arial"/>
                <a:sym typeface="Arial"/>
              </a:rPr>
              <a:t>A4988 Stepper Motor Driver Module with Heat Sink</a:t>
            </a:r>
            <a:endParaRPr/>
          </a:p>
          <a:p>
            <a:pPr marL="0" lvl="0" indent="0" algn="l" rtl="0">
              <a:lnSpc>
                <a:spcPct val="115000"/>
              </a:lnSpc>
              <a:spcBef>
                <a:spcPts val="0"/>
              </a:spcBef>
              <a:spcAft>
                <a:spcPts val="0"/>
              </a:spcAft>
              <a:buNone/>
            </a:pPr>
            <a:endParaRPr/>
          </a:p>
          <a:p>
            <a:pPr marL="177800" lvl="0" indent="0" algn="l" rtl="0">
              <a:lnSpc>
                <a:spcPct val="115000"/>
              </a:lnSpc>
              <a:spcBef>
                <a:spcPts val="0"/>
              </a:spcBef>
              <a:spcAft>
                <a:spcPts val="0"/>
              </a:spcAft>
              <a:buSzPts val="800"/>
              <a:buNone/>
            </a:pPr>
            <a:r>
              <a:rPr lang="en-US" sz="1800" b="1" i="0" strike="noStrike">
                <a:latin typeface="Arial"/>
                <a:ea typeface="Arial"/>
                <a:cs typeface="Arial"/>
                <a:sym typeface="Arial"/>
              </a:rPr>
              <a:t>Mechanical Components</a:t>
            </a:r>
            <a:endParaRPr b="1"/>
          </a:p>
          <a:p>
            <a:pPr marL="457200" lvl="0" indent="-279400" algn="l" rtl="0">
              <a:lnSpc>
                <a:spcPct val="115000"/>
              </a:lnSpc>
              <a:spcBef>
                <a:spcPts val="0"/>
              </a:spcBef>
              <a:spcAft>
                <a:spcPts val="0"/>
              </a:spcAft>
              <a:buSzPts val="800"/>
              <a:buChar char="●"/>
            </a:pPr>
            <a:r>
              <a:rPr lang="en-US" sz="1800" b="0" i="0" u="none" strike="noStrike">
                <a:latin typeface="Arial"/>
                <a:ea typeface="Arial"/>
                <a:cs typeface="Arial"/>
                <a:sym typeface="Arial"/>
              </a:rPr>
              <a:t>10mm Silver Bearing Balls: Facilitates smooth movement</a:t>
            </a:r>
            <a:r>
              <a:rPr lang="en-US" sz="1800">
                <a:latin typeface="Arial"/>
                <a:ea typeface="Arial"/>
                <a:cs typeface="Arial"/>
                <a:sym typeface="Arial"/>
              </a:rPr>
              <a:t> </a:t>
            </a:r>
            <a:r>
              <a:rPr lang="en-US" sz="1800" b="0" i="0" u="none" strike="noStrike">
                <a:latin typeface="Arial"/>
                <a:ea typeface="Arial"/>
                <a:cs typeface="Arial"/>
                <a:sym typeface="Arial"/>
              </a:rPr>
              <a:t>of</a:t>
            </a:r>
            <a:r>
              <a:rPr lang="en-US"/>
              <a:t> </a:t>
            </a:r>
            <a:r>
              <a:rPr lang="en-US" sz="1800" b="0" i="0" u="none" strike="noStrike">
                <a:latin typeface="Arial"/>
                <a:ea typeface="Arial"/>
                <a:cs typeface="Arial"/>
                <a:sym typeface="Arial"/>
              </a:rPr>
              <a:t>the robot base, reducing friction. </a:t>
            </a:r>
            <a:endParaRPr/>
          </a:p>
          <a:p>
            <a:pPr marL="177800" lvl="0" indent="0" algn="l" rtl="0">
              <a:lnSpc>
                <a:spcPct val="115000"/>
              </a:lnSpc>
              <a:spcBef>
                <a:spcPts val="0"/>
              </a:spcBef>
              <a:spcAft>
                <a:spcPts val="0"/>
              </a:spcAft>
              <a:buSzPts val="800"/>
              <a:buNone/>
            </a:pPr>
            <a:endParaRPr sz="1800" u="sng">
              <a:latin typeface="Arial"/>
              <a:ea typeface="Arial"/>
              <a:cs typeface="Arial"/>
              <a:sym typeface="Arial"/>
            </a:endParaRPr>
          </a:p>
          <a:p>
            <a:pPr marL="457200" lvl="0" indent="-228600" algn="l" rtl="0">
              <a:lnSpc>
                <a:spcPct val="115000"/>
              </a:lnSpc>
              <a:spcBef>
                <a:spcPts val="0"/>
              </a:spcBef>
              <a:spcAft>
                <a:spcPts val="0"/>
              </a:spcAft>
              <a:buClr>
                <a:schemeClr val="dk2"/>
              </a:buClr>
              <a:buSzPts val="800"/>
              <a:buFont typeface="Nunito Ligh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7"/>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16</a:t>
            </a:fld>
            <a:endParaRPr/>
          </a:p>
        </p:txBody>
      </p:sp>
      <p:sp>
        <p:nvSpPr>
          <p:cNvPr id="155" name="Google Shape;155;p4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1800" i="0" u="none" strike="noStrike">
                <a:latin typeface="Arial"/>
                <a:ea typeface="Arial"/>
                <a:cs typeface="Arial"/>
                <a:sym typeface="Arial"/>
              </a:rPr>
              <a:t>Circuit Components</a:t>
            </a:r>
            <a:endParaRPr/>
          </a:p>
        </p:txBody>
      </p:sp>
      <p:sp>
        <p:nvSpPr>
          <p:cNvPr id="156" name="Google Shape;156;p47"/>
          <p:cNvSpPr txBox="1">
            <a:spLocks noGrp="1"/>
          </p:cNvSpPr>
          <p:nvPr>
            <p:ph type="body" idx="1"/>
          </p:nvPr>
        </p:nvSpPr>
        <p:spPr>
          <a:xfrm>
            <a:off x="720000" y="881214"/>
            <a:ext cx="7704000" cy="32331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chemeClr val="dk2"/>
              </a:buClr>
              <a:buSzPts val="800"/>
              <a:buFont typeface="Nunito Light"/>
              <a:buChar char="●"/>
            </a:pPr>
            <a:r>
              <a:rPr lang="en-US" sz="1800" b="0" i="0" u="none" strike="noStrike">
                <a:latin typeface="Arial"/>
                <a:ea typeface="Arial"/>
                <a:cs typeface="Arial"/>
                <a:sym typeface="Arial"/>
              </a:rPr>
              <a:t>Jumper Wires (Dupont Cable)</a:t>
            </a:r>
            <a:endParaRPr/>
          </a:p>
          <a:p>
            <a:pPr marL="457200" lvl="0" indent="-279400" algn="l" rtl="0">
              <a:lnSpc>
                <a:spcPct val="115000"/>
              </a:lnSpc>
              <a:spcBef>
                <a:spcPts val="0"/>
              </a:spcBef>
              <a:spcAft>
                <a:spcPts val="0"/>
              </a:spcAft>
              <a:buClr>
                <a:schemeClr val="dk2"/>
              </a:buClr>
              <a:buSzPts val="800"/>
              <a:buFont typeface="Nunito Light"/>
              <a:buChar char="●"/>
            </a:pPr>
            <a:r>
              <a:rPr lang="en-US" sz="1800" b="0" i="0" u="none" strike="noStrike">
                <a:latin typeface="Arial"/>
                <a:ea typeface="Arial"/>
                <a:cs typeface="Arial"/>
                <a:sym typeface="Arial"/>
              </a:rPr>
              <a:t>Solderless 400-Pin Breadboard</a:t>
            </a:r>
            <a:endParaRPr sz="1800">
              <a:latin typeface="Arial"/>
              <a:ea typeface="Arial"/>
              <a:cs typeface="Arial"/>
              <a:sym typeface="Arial"/>
            </a:endParaRPr>
          </a:p>
          <a:p>
            <a:pPr marL="457200" lvl="0" indent="-279400" algn="l" rtl="0">
              <a:lnSpc>
                <a:spcPct val="115000"/>
              </a:lnSpc>
              <a:spcBef>
                <a:spcPts val="0"/>
              </a:spcBef>
              <a:spcAft>
                <a:spcPts val="0"/>
              </a:spcAft>
              <a:buClr>
                <a:schemeClr val="dk2"/>
              </a:buClr>
              <a:buSzPts val="800"/>
              <a:buFont typeface="Nunito Light"/>
              <a:buChar char="●"/>
            </a:pPr>
            <a:r>
              <a:rPr lang="en-US" sz="1800" b="0" i="0" u="none" strike="noStrike">
                <a:latin typeface="Arial"/>
                <a:ea typeface="Arial"/>
                <a:cs typeface="Arial"/>
                <a:sym typeface="Arial"/>
              </a:rPr>
              <a:t>100uF 50V Aluminum Electrolytic Capacitor</a:t>
            </a:r>
            <a:endParaRPr sz="1800" b="0" i="0" u="none" strike="noStrike">
              <a:latin typeface="Arial"/>
              <a:ea typeface="Arial"/>
              <a:cs typeface="Arial"/>
              <a:sym typeface="Arial"/>
            </a:endParaRPr>
          </a:p>
          <a:p>
            <a:pPr marL="457200" lvl="0" indent="-279400" algn="l" rtl="0">
              <a:lnSpc>
                <a:spcPct val="115000"/>
              </a:lnSpc>
              <a:spcBef>
                <a:spcPts val="0"/>
              </a:spcBef>
              <a:spcAft>
                <a:spcPts val="0"/>
              </a:spcAft>
              <a:buClr>
                <a:schemeClr val="dk2"/>
              </a:buClr>
              <a:buSzPts val="800"/>
              <a:buFont typeface="Nunito Light"/>
              <a:buChar char="●"/>
            </a:pPr>
            <a:r>
              <a:rPr lang="en-US" sz="1800" b="0" i="0" u="none" strike="noStrike">
                <a:latin typeface="Arial"/>
                <a:ea typeface="Arial"/>
                <a:cs typeface="Arial"/>
                <a:sym typeface="Arial"/>
              </a:rPr>
              <a:t>10k Ohm 0.5W Metal Film Resistor</a:t>
            </a:r>
            <a:endParaRPr sz="1800">
              <a:latin typeface="Arial"/>
              <a:ea typeface="Arial"/>
              <a:cs typeface="Arial"/>
              <a:sym typeface="Arial"/>
            </a:endParaRPr>
          </a:p>
          <a:p>
            <a:pPr marL="457200" lvl="0" indent="-279400" algn="l" rtl="0">
              <a:lnSpc>
                <a:spcPct val="115000"/>
              </a:lnSpc>
              <a:spcBef>
                <a:spcPts val="0"/>
              </a:spcBef>
              <a:spcAft>
                <a:spcPts val="0"/>
              </a:spcAft>
              <a:buClr>
                <a:schemeClr val="dk2"/>
              </a:buClr>
              <a:buSzPts val="800"/>
              <a:buFont typeface="Nunito Light"/>
              <a:buChar char="●"/>
            </a:pPr>
            <a:r>
              <a:rPr lang="en-US" sz="1800" b="0" i="0" u="none" strike="noStrike">
                <a:latin typeface="Arial"/>
                <a:ea typeface="Arial"/>
                <a:cs typeface="Arial"/>
                <a:sym typeface="Arial"/>
              </a:rPr>
              <a:t>Tactile Push Button Switch</a:t>
            </a:r>
            <a:endParaRPr/>
          </a:p>
          <a:p>
            <a:pPr marL="177800" lvl="0" indent="0" algn="l" rtl="0">
              <a:lnSpc>
                <a:spcPct val="115000"/>
              </a:lnSpc>
              <a:spcBef>
                <a:spcPts val="0"/>
              </a:spcBef>
              <a:spcAft>
                <a:spcPts val="0"/>
              </a:spcAft>
              <a:buSzPts val="800"/>
              <a:buNone/>
            </a:pPr>
            <a:r>
              <a:rPr lang="en-US" sz="1800" b="1">
                <a:latin typeface="Arial"/>
                <a:ea typeface="Arial"/>
                <a:cs typeface="Arial"/>
                <a:sym typeface="Arial"/>
              </a:rPr>
              <a:t>Connectors</a:t>
            </a:r>
            <a:endParaRPr b="1"/>
          </a:p>
          <a:p>
            <a:pPr marL="457200" lvl="0" indent="-279400" algn="l" rtl="0">
              <a:lnSpc>
                <a:spcPct val="115000"/>
              </a:lnSpc>
              <a:spcBef>
                <a:spcPts val="0"/>
              </a:spcBef>
              <a:spcAft>
                <a:spcPts val="0"/>
              </a:spcAft>
              <a:buClr>
                <a:schemeClr val="dk2"/>
              </a:buClr>
              <a:buSzPts val="800"/>
              <a:buFont typeface="Nunito Light"/>
              <a:buChar char="●"/>
            </a:pPr>
            <a:r>
              <a:rPr lang="en-US" sz="1800" b="0" i="0" u="none" strike="noStrike">
                <a:latin typeface="Arial"/>
                <a:ea typeface="Arial"/>
                <a:cs typeface="Arial"/>
                <a:sym typeface="Arial"/>
              </a:rPr>
              <a:t>Arduino Connecting Cable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5"/>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17</a:t>
            </a:fld>
            <a:endParaRPr/>
          </a:p>
        </p:txBody>
      </p:sp>
      <p:sp>
        <p:nvSpPr>
          <p:cNvPr id="162" name="Google Shape;162;p55"/>
          <p:cNvSpPr txBox="1">
            <a:spLocks noGrp="1"/>
          </p:cNvSpPr>
          <p:nvPr>
            <p:ph type="title"/>
          </p:nvPr>
        </p:nvSpPr>
        <p:spPr>
          <a:xfrm>
            <a:off x="588650" y="4147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Conclusion</a:t>
            </a:r>
            <a:endParaRPr/>
          </a:p>
        </p:txBody>
      </p:sp>
      <p:sp>
        <p:nvSpPr>
          <p:cNvPr id="163" name="Google Shape;163;p55"/>
          <p:cNvSpPr txBox="1">
            <a:spLocks noGrp="1"/>
          </p:cNvSpPr>
          <p:nvPr>
            <p:ph type="body" idx="1"/>
          </p:nvPr>
        </p:nvSpPr>
        <p:spPr>
          <a:xfrm>
            <a:off x="720000" y="1215750"/>
            <a:ext cx="7704000" cy="4614900"/>
          </a:xfrm>
          <a:prstGeom prst="rect">
            <a:avLst/>
          </a:prstGeom>
          <a:noFill/>
          <a:ln>
            <a:noFill/>
          </a:ln>
        </p:spPr>
        <p:txBody>
          <a:bodyPr spcFirstLastPara="1" wrap="square" lIns="91425" tIns="91425" rIns="91425" bIns="91425" anchor="t" anchorCtr="0">
            <a:noAutofit/>
          </a:bodyPr>
          <a:lstStyle/>
          <a:p>
            <a:pPr marL="457200" lvl="0" indent="0" algn="l" rtl="0">
              <a:spcBef>
                <a:spcPts val="1200"/>
              </a:spcBef>
              <a:spcAft>
                <a:spcPts val="0"/>
              </a:spcAft>
              <a:buNone/>
            </a:pPr>
            <a:r>
              <a:rPr lang="en-US"/>
              <a:t>This project successfully developed a robotic arm capable of precise pick-and-place operations for chess pieces on a chessboard. Through careful design, component selection, and thorough testing, we created a robust and efficient system that accurately handles delicate objects. The modular design ensures future expandability and functionality.</a:t>
            </a:r>
            <a:endParaRPr/>
          </a:p>
          <a:p>
            <a:pPr marL="457200" lvl="0" indent="0" algn="l" rtl="0">
              <a:spcBef>
                <a:spcPts val="1200"/>
              </a:spcBef>
              <a:spcAft>
                <a:spcPts val="0"/>
              </a:spcAft>
              <a:buNone/>
            </a:pPr>
            <a:r>
              <a:rPr lang="en-US"/>
              <a:t>Integrating mechanical and electronic components, along with fine-tuned controls, was key to achieving accurate and reliable movement. The arm's success in manipulating chess pieces demonstrates its precision and adaptability, highlighting its potential beyond simple material handling.</a:t>
            </a:r>
            <a:endParaRPr/>
          </a:p>
          <a:p>
            <a:pPr marL="457200" lvl="0" indent="0" algn="l" rtl="0">
              <a:lnSpc>
                <a:spcPct val="115000"/>
              </a:lnSpc>
              <a:spcBef>
                <a:spcPts val="1200"/>
              </a:spcBef>
              <a:spcAft>
                <a:spcPts val="0"/>
              </a:spcAft>
              <a:buNone/>
            </a:pPr>
            <a:endParaRPr/>
          </a:p>
          <a:p>
            <a:pPr marL="457200" lvl="0" indent="-228600" algn="l" rtl="0">
              <a:lnSpc>
                <a:spcPct val="115000"/>
              </a:lnSpc>
              <a:spcBef>
                <a:spcPts val="0"/>
              </a:spcBef>
              <a:spcAft>
                <a:spcPts val="0"/>
              </a:spcAft>
              <a:buClr>
                <a:schemeClr val="dk2"/>
              </a:buClr>
              <a:buSzPts val="800"/>
              <a:buFont typeface="Nunito Ligh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35d3ec3688d_0_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18</a:t>
            </a:fld>
            <a:endParaRPr/>
          </a:p>
        </p:txBody>
      </p:sp>
      <p:sp>
        <p:nvSpPr>
          <p:cNvPr id="169" name="Google Shape;169;g35d3ec3688d_0_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a:t>Conclusion</a:t>
            </a:r>
            <a:endParaRPr/>
          </a:p>
        </p:txBody>
      </p:sp>
      <p:sp>
        <p:nvSpPr>
          <p:cNvPr id="170" name="Google Shape;170;g35d3ec3688d_0_1"/>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Clr>
                <a:schemeClr val="dk1"/>
              </a:buClr>
              <a:buSzPts val="1100"/>
              <a:buFont typeface="Arial"/>
              <a:buNone/>
            </a:pPr>
            <a:r>
              <a:rPr lang="en-US"/>
              <a:t>This robotic arm marks a significant step towards advanced intelligent systems. Its ability to interact with a chessboard opens doors for applications like autonomous chess play, robotic tutors, and assistive technologies. The insights gained from this project offer valuable knowledge for future robotics and automation endeavors.</a:t>
            </a:r>
            <a:endParaRPr/>
          </a:p>
          <a:p>
            <a:pPr marL="457200" lvl="0" indent="0" algn="l" rtl="0">
              <a:spcBef>
                <a:spcPts val="1200"/>
              </a:spcBef>
              <a:spcAft>
                <a:spcPts val="0"/>
              </a:spcAft>
              <a:buClr>
                <a:schemeClr val="dk1"/>
              </a:buClr>
              <a:buSzPts val="1100"/>
              <a:buFont typeface="Arial"/>
              <a:buNone/>
            </a:pPr>
            <a:r>
              <a:rPr lang="en-US"/>
              <a:t>Ultimately, this project not only fulfilled its goal of creating a functional chess pick-and-place robotic arm but also showcased the power of integrated system design and robotics in human-robot interaction and intelligent automation.</a:t>
            </a:r>
            <a:endParaRPr/>
          </a:p>
          <a:p>
            <a:pPr marL="0" lvl="0" indent="0" algn="l" rtl="0">
              <a:spcBef>
                <a:spcPts val="12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6"/>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19</a:t>
            </a:fld>
            <a:endParaRPr/>
          </a:p>
        </p:txBody>
      </p:sp>
      <p:sp>
        <p:nvSpPr>
          <p:cNvPr id="176" name="Google Shape;176;p5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Future scope</a:t>
            </a:r>
            <a:endParaRPr/>
          </a:p>
        </p:txBody>
      </p:sp>
      <p:sp>
        <p:nvSpPr>
          <p:cNvPr id="177" name="Google Shape;177;p56"/>
          <p:cNvSpPr txBox="1">
            <a:spLocks noGrp="1"/>
          </p:cNvSpPr>
          <p:nvPr>
            <p:ph type="body" idx="1"/>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chemeClr val="dk2"/>
              </a:buClr>
              <a:buSzPts val="800"/>
              <a:buFont typeface="Nunito Light"/>
              <a:buChar char="●"/>
            </a:pPr>
            <a:r>
              <a:rPr lang="en-US" b="1"/>
              <a:t>Chess Playing feature Integration</a:t>
            </a:r>
            <a:endParaRPr/>
          </a:p>
          <a:p>
            <a:pPr marL="406400" lvl="0" indent="-228600" algn="l" rtl="0">
              <a:lnSpc>
                <a:spcPct val="115000"/>
              </a:lnSpc>
              <a:spcBef>
                <a:spcPts val="0"/>
              </a:spcBef>
              <a:spcAft>
                <a:spcPts val="0"/>
              </a:spcAft>
              <a:buSzPts val="800"/>
              <a:buFont typeface="Arial"/>
              <a:buAutoNum type="arabicPeriod"/>
            </a:pPr>
            <a:r>
              <a:rPr lang="en-US" sz="1200"/>
              <a:t>Implement the chess-playing feature to showcase the arm’s precise control</a:t>
            </a:r>
            <a:endParaRPr/>
          </a:p>
          <a:p>
            <a:pPr marL="406400" lvl="0" indent="-228600" algn="l" rtl="0">
              <a:lnSpc>
                <a:spcPct val="115000"/>
              </a:lnSpc>
              <a:spcBef>
                <a:spcPts val="0"/>
              </a:spcBef>
              <a:spcAft>
                <a:spcPts val="0"/>
              </a:spcAft>
              <a:buSzPts val="800"/>
              <a:buFont typeface="Arial"/>
              <a:buAutoNum type="arabicPeriod"/>
            </a:pPr>
            <a:r>
              <a:rPr lang="en-US" sz="1200"/>
              <a:t>Sensor integration with the arm.</a:t>
            </a:r>
            <a:endParaRPr/>
          </a:p>
          <a:p>
            <a:pPr marL="177800" lvl="0" indent="0" algn="l" rtl="0">
              <a:lnSpc>
                <a:spcPct val="115000"/>
              </a:lnSpc>
              <a:spcBef>
                <a:spcPts val="0"/>
              </a:spcBef>
              <a:spcAft>
                <a:spcPts val="0"/>
              </a:spcAft>
              <a:buSzPts val="800"/>
              <a:buNone/>
            </a:pPr>
            <a:endParaRPr sz="1200"/>
          </a:p>
          <a:p>
            <a:pPr marL="457200" lvl="0" indent="0" algn="l" rtl="0">
              <a:lnSpc>
                <a:spcPct val="115000"/>
              </a:lnSpc>
              <a:spcBef>
                <a:spcPts val="0"/>
              </a:spcBef>
              <a:spcAft>
                <a:spcPts val="0"/>
              </a:spcAft>
              <a:buNone/>
            </a:pPr>
            <a:endParaRPr/>
          </a:p>
          <a:p>
            <a:pPr marL="177800" lvl="0" indent="0" algn="l" rtl="0">
              <a:lnSpc>
                <a:spcPct val="115000"/>
              </a:lnSpc>
              <a:spcBef>
                <a:spcPts val="0"/>
              </a:spcBef>
              <a:spcAft>
                <a:spcPts val="0"/>
              </a:spcAft>
              <a:buSzPts val="800"/>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3"/>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2</a:t>
            </a:fld>
            <a:endParaRPr/>
          </a:p>
        </p:txBody>
      </p:sp>
      <p:sp>
        <p:nvSpPr>
          <p:cNvPr id="39" name="Google Shape;39;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Introduction</a:t>
            </a:r>
            <a:endParaRPr/>
          </a:p>
        </p:txBody>
      </p:sp>
      <p:sp>
        <p:nvSpPr>
          <p:cNvPr id="40" name="Google Shape;40;p3"/>
          <p:cNvSpPr txBox="1">
            <a:spLocks noGrp="1"/>
          </p:cNvSpPr>
          <p:nvPr>
            <p:ph type="body" idx="1"/>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chemeClr val="dk2"/>
              </a:buClr>
              <a:buSzPts val="800"/>
              <a:buFont typeface="Nunito Light"/>
              <a:buChar char="●"/>
            </a:pPr>
            <a:r>
              <a:rPr lang="en-US"/>
              <a:t>Existing robotic arms are primarily designed for repetitive industrial tasks and lack the versatility required for interactive and intelligent applications. We decided to explore a robotic system capable of autonomous decision-making and adaptability, such as a chess-playing robotic arm that can interact dynamically with its environment and make real-time decisions.</a:t>
            </a:r>
            <a:endParaRPr/>
          </a:p>
          <a:p>
            <a:pPr marL="457200" lvl="0" indent="-228600" algn="l" rtl="0">
              <a:lnSpc>
                <a:spcPct val="115000"/>
              </a:lnSpc>
              <a:spcBef>
                <a:spcPts val="0"/>
              </a:spcBef>
              <a:spcAft>
                <a:spcPts val="0"/>
              </a:spcAft>
              <a:buClr>
                <a:schemeClr val="dk2"/>
              </a:buClr>
              <a:buSzPts val="800"/>
              <a:buFont typeface="Nunito Light"/>
              <a:buNone/>
            </a:pPr>
            <a:endParaRPr/>
          </a:p>
          <a:p>
            <a:pPr marL="457200" lvl="0" indent="-228600" algn="l" rtl="0">
              <a:lnSpc>
                <a:spcPct val="115000"/>
              </a:lnSpc>
              <a:spcBef>
                <a:spcPts val="0"/>
              </a:spcBef>
              <a:spcAft>
                <a:spcPts val="0"/>
              </a:spcAft>
              <a:buSzPts val="800"/>
              <a:buNone/>
            </a:pPr>
            <a:endParaRPr b="0" i="0" u="none" strike="noStrike">
              <a:solidFill>
                <a:srgbClr val="000000"/>
              </a:solidFill>
              <a:latin typeface="Arial"/>
              <a:ea typeface="Arial"/>
              <a:cs typeface="Arial"/>
              <a:sym typeface="Arial"/>
            </a:endParaRPr>
          </a:p>
          <a:p>
            <a:pPr marL="457200" lvl="0" indent="-279400" algn="l" rtl="0">
              <a:lnSpc>
                <a:spcPct val="115000"/>
              </a:lnSpc>
              <a:spcBef>
                <a:spcPts val="0"/>
              </a:spcBef>
              <a:spcAft>
                <a:spcPts val="0"/>
              </a:spcAft>
              <a:buClr>
                <a:schemeClr val="dk2"/>
              </a:buClr>
              <a:buSzPts val="800"/>
              <a:buFont typeface="Nunito Light"/>
              <a:buChar char="●"/>
            </a:pPr>
            <a:r>
              <a:rPr lang="en-US"/>
              <a:t>This project involves the design, simulation, and physical implementation of a </a:t>
            </a:r>
            <a:r>
              <a:rPr lang="en-US" b="1"/>
              <a:t>5-Degree-of-Freedom Robotic Arm</a:t>
            </a:r>
            <a:r>
              <a:rPr lang="en-US"/>
              <a:t>. The robotic arm is modeled in Simulink and controlled via inverse kinematics to achieve desired movements. In addition to tracing specific trajectories, one of the key objectives of the project is to enable the robotic arm to play chess by moving chess pieces on a board. The arm will ultimately be controlled by servos and an Arduino setup for real-world applications.</a:t>
            </a:r>
            <a:endParaRPr>
              <a:solidFill>
                <a:schemeClr val="dk1"/>
              </a:solidFill>
              <a:latin typeface="Mulish"/>
              <a:ea typeface="Mulish"/>
              <a:cs typeface="Mulish"/>
              <a:sym typeface="Mulish"/>
            </a:endParaRPr>
          </a:p>
          <a:p>
            <a:pPr marL="457200" lvl="0" indent="-228600" algn="l" rtl="0">
              <a:lnSpc>
                <a:spcPct val="115000"/>
              </a:lnSpc>
              <a:spcBef>
                <a:spcPts val="0"/>
              </a:spcBef>
              <a:spcAft>
                <a:spcPts val="0"/>
              </a:spcAft>
              <a:buClr>
                <a:schemeClr val="dk2"/>
              </a:buClr>
              <a:buSzPts val="800"/>
              <a:buFont typeface="Nunito Ligh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0"/>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20</a:t>
            </a:fld>
            <a:endParaRPr/>
          </a:p>
        </p:txBody>
      </p:sp>
      <p:sp>
        <p:nvSpPr>
          <p:cNvPr id="183" name="Google Shape;183;p6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Limitation</a:t>
            </a:r>
            <a:endParaRPr/>
          </a:p>
        </p:txBody>
      </p:sp>
      <p:sp>
        <p:nvSpPr>
          <p:cNvPr id="184" name="Google Shape;184;p60"/>
          <p:cNvSpPr txBox="1">
            <a:spLocks noGrp="1"/>
          </p:cNvSpPr>
          <p:nvPr>
            <p:ph type="body" idx="1"/>
          </p:nvPr>
        </p:nvSpPr>
        <p:spPr>
          <a:xfrm>
            <a:off x="720000" y="1262641"/>
            <a:ext cx="6984600" cy="2678100"/>
          </a:xfrm>
          <a:prstGeom prst="rect">
            <a:avLst/>
          </a:prstGeom>
          <a:noFill/>
          <a:ln>
            <a:noFill/>
          </a:ln>
        </p:spPr>
        <p:txBody>
          <a:bodyPr spcFirstLastPara="1" wrap="square" lIns="91425" tIns="45700" rIns="91425" bIns="45700" anchor="ctr" anchorCtr="0">
            <a:spAutoFit/>
          </a:bodyPr>
          <a:lstStyle/>
          <a:p>
            <a:pPr marL="457200" lvl="0" indent="-279400" algn="l" rtl="0">
              <a:lnSpc>
                <a:spcPct val="100000"/>
              </a:lnSpc>
              <a:spcBef>
                <a:spcPts val="0"/>
              </a:spcBef>
              <a:spcAft>
                <a:spcPts val="0"/>
              </a:spcAft>
              <a:buSzPts val="800"/>
              <a:buFont typeface="Arial"/>
              <a:buChar char="●"/>
            </a:pPr>
            <a:r>
              <a:rPr lang="en-US" b="1">
                <a:latin typeface="Arial"/>
                <a:ea typeface="Arial"/>
                <a:cs typeface="Arial"/>
                <a:sym typeface="Arial"/>
              </a:rPr>
              <a:t>Motion Smoothing:</a:t>
            </a:r>
            <a:br>
              <a:rPr lang="en-US" b="1">
                <a:latin typeface="Arial"/>
                <a:ea typeface="Arial"/>
                <a:cs typeface="Arial"/>
                <a:sym typeface="Arial"/>
              </a:rPr>
            </a:br>
            <a:r>
              <a:rPr lang="en-US">
                <a:latin typeface="Arial"/>
                <a:ea typeface="Arial"/>
                <a:cs typeface="Arial"/>
                <a:sym typeface="Arial"/>
              </a:rPr>
              <a:t> Arm movement can be jerky, affecting precision and stability.</a:t>
            </a:r>
            <a:br>
              <a:rPr lang="en-US">
                <a:latin typeface="Arial"/>
                <a:ea typeface="Arial"/>
                <a:cs typeface="Arial"/>
                <a:sym typeface="Arial"/>
              </a:rPr>
            </a:br>
            <a:endParaRPr>
              <a:latin typeface="Arial"/>
              <a:ea typeface="Arial"/>
              <a:cs typeface="Arial"/>
              <a:sym typeface="Arial"/>
            </a:endParaRPr>
          </a:p>
          <a:p>
            <a:pPr marL="457200" lvl="0" indent="-279400" algn="l" rtl="0">
              <a:lnSpc>
                <a:spcPct val="100000"/>
              </a:lnSpc>
              <a:spcBef>
                <a:spcPts val="0"/>
              </a:spcBef>
              <a:spcAft>
                <a:spcPts val="0"/>
              </a:spcAft>
              <a:buSzPts val="800"/>
              <a:buFont typeface="Arial"/>
              <a:buChar char="●"/>
            </a:pPr>
            <a:r>
              <a:rPr lang="en-US" b="1">
                <a:latin typeface="Arial"/>
                <a:ea typeface="Arial"/>
                <a:cs typeface="Arial"/>
                <a:sym typeface="Arial"/>
              </a:rPr>
              <a:t>Gripper Issues:</a:t>
            </a:r>
            <a:br>
              <a:rPr lang="en-US" b="1">
                <a:latin typeface="Arial"/>
                <a:ea typeface="Arial"/>
                <a:cs typeface="Arial"/>
                <a:sym typeface="Arial"/>
              </a:rPr>
            </a:br>
            <a:r>
              <a:rPr lang="en-US">
                <a:latin typeface="Arial"/>
                <a:ea typeface="Arial"/>
                <a:cs typeface="Arial"/>
                <a:sym typeface="Arial"/>
              </a:rPr>
              <a:t> Difficulty gripping pieces securely, especially irregular shapes.</a:t>
            </a:r>
            <a:br>
              <a:rPr lang="en-US">
                <a:latin typeface="Arial"/>
                <a:ea typeface="Arial"/>
                <a:cs typeface="Arial"/>
                <a:sym typeface="Arial"/>
              </a:rPr>
            </a:br>
            <a:endParaRPr>
              <a:latin typeface="Arial"/>
              <a:ea typeface="Arial"/>
              <a:cs typeface="Arial"/>
              <a:sym typeface="Arial"/>
            </a:endParaRPr>
          </a:p>
          <a:p>
            <a:pPr marL="457200" lvl="0" indent="-279400" algn="l" rtl="0">
              <a:lnSpc>
                <a:spcPct val="100000"/>
              </a:lnSpc>
              <a:spcBef>
                <a:spcPts val="0"/>
              </a:spcBef>
              <a:spcAft>
                <a:spcPts val="0"/>
              </a:spcAft>
              <a:buSzPts val="800"/>
              <a:buFont typeface="Arial"/>
              <a:buChar char="●"/>
            </a:pPr>
            <a:r>
              <a:rPr lang="en-US" b="1">
                <a:latin typeface="Arial"/>
                <a:ea typeface="Arial"/>
                <a:cs typeface="Arial"/>
                <a:sym typeface="Arial"/>
              </a:rPr>
              <a:t>Limited Sensing:</a:t>
            </a:r>
            <a:br>
              <a:rPr lang="en-US" b="1">
                <a:latin typeface="Arial"/>
                <a:ea typeface="Arial"/>
                <a:cs typeface="Arial"/>
                <a:sym typeface="Arial"/>
              </a:rPr>
            </a:br>
            <a:r>
              <a:rPr lang="en-US">
                <a:latin typeface="Arial"/>
                <a:ea typeface="Arial"/>
                <a:cs typeface="Arial"/>
                <a:sym typeface="Arial"/>
              </a:rPr>
              <a:t> Reed switches offer low accuracy compared to vision systems.</a:t>
            </a:r>
            <a:br>
              <a:rPr lang="en-US">
                <a:latin typeface="Arial"/>
                <a:ea typeface="Arial"/>
                <a:cs typeface="Arial"/>
                <a:sym typeface="Arial"/>
              </a:rPr>
            </a:br>
            <a:endParaRPr>
              <a:latin typeface="Arial"/>
              <a:ea typeface="Arial"/>
              <a:cs typeface="Arial"/>
              <a:sym typeface="Arial"/>
            </a:endParaRPr>
          </a:p>
          <a:p>
            <a:pPr marL="457200" lvl="0" indent="-279400" algn="l" rtl="0">
              <a:lnSpc>
                <a:spcPct val="100000"/>
              </a:lnSpc>
              <a:spcBef>
                <a:spcPts val="0"/>
              </a:spcBef>
              <a:spcAft>
                <a:spcPts val="0"/>
              </a:spcAft>
              <a:buSzPts val="800"/>
              <a:buFont typeface="Arial"/>
              <a:buChar char="●"/>
            </a:pPr>
            <a:r>
              <a:rPr lang="en-US" b="1">
                <a:latin typeface="Arial"/>
                <a:ea typeface="Arial"/>
                <a:cs typeface="Arial"/>
                <a:sym typeface="Arial"/>
              </a:rPr>
              <a:t>No Vision Capability:</a:t>
            </a:r>
            <a:br>
              <a:rPr lang="en-US" b="1">
                <a:latin typeface="Arial"/>
                <a:ea typeface="Arial"/>
                <a:cs typeface="Arial"/>
                <a:sym typeface="Arial"/>
              </a:rPr>
            </a:br>
            <a:r>
              <a:rPr lang="en-US">
                <a:latin typeface="Arial"/>
                <a:ea typeface="Arial"/>
                <a:cs typeface="Arial"/>
                <a:sym typeface="Arial"/>
              </a:rPr>
              <a:t> Lacks the ability to recognize pieces or board states visually.</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Mulish"/>
              <a:buNone/>
            </a:pPr>
            <a:endParaRPr b="1">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1"/>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21</a:t>
            </a:fld>
            <a:endParaRPr/>
          </a:p>
        </p:txBody>
      </p:sp>
      <p:sp>
        <p:nvSpPr>
          <p:cNvPr id="190" name="Google Shape;190;p6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Reference</a:t>
            </a:r>
            <a:endParaRPr/>
          </a:p>
        </p:txBody>
      </p:sp>
      <p:sp>
        <p:nvSpPr>
          <p:cNvPr id="191" name="Google Shape;191;p61"/>
          <p:cNvSpPr txBox="1">
            <a:spLocks noGrp="1"/>
          </p:cNvSpPr>
          <p:nvPr>
            <p:ph type="body" idx="1"/>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SzPts val="800"/>
              <a:buChar char="●"/>
            </a:pPr>
            <a:r>
              <a:rPr lang="en-US" sz="1800" b="0" i="0" u="none" strike="noStrike">
                <a:latin typeface="Arial"/>
                <a:ea typeface="Arial"/>
                <a:cs typeface="Arial"/>
                <a:sym typeface="Arial"/>
              </a:rPr>
              <a:t>1. Nguyen, D. A., Luong, T. N., &amp; Tran, V. P. N. (2016). Design</a:t>
            </a:r>
            <a:endParaRPr/>
          </a:p>
          <a:p>
            <a:pPr marL="177800" lvl="0" indent="0" algn="l" rtl="0">
              <a:lnSpc>
                <a:spcPct val="115000"/>
              </a:lnSpc>
              <a:spcBef>
                <a:spcPts val="0"/>
              </a:spcBef>
              <a:spcAft>
                <a:spcPts val="0"/>
              </a:spcAft>
              <a:buSzPts val="800"/>
              <a:buNone/>
            </a:pPr>
            <a:r>
              <a:rPr lang="en-US" sz="1800" b="0" i="0" u="none" strike="noStrike">
                <a:latin typeface="Arial"/>
                <a:ea typeface="Arial"/>
                <a:cs typeface="Arial"/>
                <a:sym typeface="Arial"/>
              </a:rPr>
              <a:t>and Control Automatic Chess-Playing Robot Arm. In AETA 2015:</a:t>
            </a:r>
            <a:endParaRPr/>
          </a:p>
          <a:p>
            <a:pPr marL="177800" lvl="0" indent="0" algn="l" rtl="0">
              <a:lnSpc>
                <a:spcPct val="115000"/>
              </a:lnSpc>
              <a:spcBef>
                <a:spcPts val="0"/>
              </a:spcBef>
              <a:spcAft>
                <a:spcPts val="0"/>
              </a:spcAft>
              <a:buSzPts val="800"/>
              <a:buNone/>
            </a:pPr>
            <a:r>
              <a:rPr lang="en-US" sz="1800" b="0" i="0" u="none" strike="noStrike">
                <a:latin typeface="Arial"/>
                <a:ea typeface="Arial"/>
                <a:cs typeface="Arial"/>
                <a:sym typeface="Arial"/>
              </a:rPr>
              <a:t>Recent Advances in Electrical Engineering and Related Sciences (pp.</a:t>
            </a:r>
            <a:endParaRPr/>
          </a:p>
          <a:p>
            <a:pPr marL="177800" lvl="0" indent="0" algn="l" rtl="0">
              <a:lnSpc>
                <a:spcPct val="115000"/>
              </a:lnSpc>
              <a:spcBef>
                <a:spcPts val="0"/>
              </a:spcBef>
              <a:spcAft>
                <a:spcPts val="0"/>
              </a:spcAft>
              <a:buSzPts val="800"/>
              <a:buNone/>
            </a:pPr>
            <a:r>
              <a:rPr lang="en-US" sz="1800" b="0" i="0" u="none" strike="noStrike">
                <a:latin typeface="Arial"/>
                <a:ea typeface="Arial"/>
                <a:cs typeface="Arial"/>
                <a:sym typeface="Arial"/>
              </a:rPr>
              <a:t>485-496). Springer International Publishing.</a:t>
            </a:r>
            <a:endParaRPr/>
          </a:p>
          <a:p>
            <a:pPr marL="457200" lvl="0" indent="-279400" algn="l" rtl="0">
              <a:lnSpc>
                <a:spcPct val="115000"/>
              </a:lnSpc>
              <a:spcBef>
                <a:spcPts val="0"/>
              </a:spcBef>
              <a:spcAft>
                <a:spcPts val="0"/>
              </a:spcAft>
              <a:buSzPts val="800"/>
              <a:buChar char="●"/>
            </a:pPr>
            <a:r>
              <a:rPr lang="en-US" sz="1800" b="0" i="0" u="none" strike="noStrike">
                <a:latin typeface="Arial"/>
                <a:ea typeface="Arial"/>
                <a:cs typeface="Arial"/>
                <a:sym typeface="Arial"/>
              </a:rPr>
              <a:t>2. Al-Saedi, F. A. T., &amp; Mohammed, A. H. (2015). Design and Implementation of Chess-Playing Robotic System. IJCSET, 5(5), 90-98.</a:t>
            </a:r>
            <a:endParaRPr/>
          </a:p>
          <a:p>
            <a:pPr marL="177800" lvl="0" indent="0" algn="l" rtl="0">
              <a:lnSpc>
                <a:spcPct val="115000"/>
              </a:lnSpc>
              <a:spcBef>
                <a:spcPts val="0"/>
              </a:spcBef>
              <a:spcAft>
                <a:spcPts val="0"/>
              </a:spcAft>
              <a:buSzPts val="800"/>
              <a:buNone/>
            </a:pPr>
            <a:r>
              <a:rPr lang="en-US" sz="1800" b="0" i="0" u="none" strike="noStrike">
                <a:latin typeface="Arial"/>
                <a:ea typeface="Arial"/>
                <a:cs typeface="Arial"/>
                <a:sym typeface="Arial"/>
              </a:rPr>
              <a:t>Retrieved from </a:t>
            </a:r>
            <a:r>
              <a:rPr lang="en-US" sz="1800" b="0" i="0" u="sng" strike="noStrike">
                <a:solidFill>
                  <a:schemeClr val="hlink"/>
                </a:solidFill>
                <a:latin typeface="Arial"/>
                <a:ea typeface="Arial"/>
                <a:cs typeface="Arial"/>
                <a:sym typeface="Arial"/>
                <a:hlinkClick r:id="rId3"/>
              </a:rPr>
              <a:t>www.ijcset.net</a:t>
            </a:r>
            <a:endParaRPr sz="1800" b="0" i="0" u="none" strike="noStrike">
              <a:latin typeface="Arial"/>
              <a:ea typeface="Arial"/>
              <a:cs typeface="Arial"/>
              <a:sym typeface="Arial"/>
            </a:endParaRPr>
          </a:p>
          <a:p>
            <a:pPr marL="177800" lvl="0" indent="0" algn="l" rtl="0">
              <a:lnSpc>
                <a:spcPct val="115000"/>
              </a:lnSpc>
              <a:spcBef>
                <a:spcPts val="0"/>
              </a:spcBef>
              <a:spcAft>
                <a:spcPts val="0"/>
              </a:spcAft>
              <a:buSzPts val="800"/>
              <a:buNone/>
            </a:pPr>
            <a:endParaRPr sz="1800" b="0" i="0" u="none"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2"/>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22</a:t>
            </a:fld>
            <a:endParaRPr/>
          </a:p>
        </p:txBody>
      </p:sp>
      <p:sp>
        <p:nvSpPr>
          <p:cNvPr id="197" name="Google Shape;197;p62"/>
          <p:cNvSpPr txBox="1">
            <a:spLocks noGrp="1"/>
          </p:cNvSpPr>
          <p:nvPr>
            <p:ph type="body" idx="1"/>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SzPts val="800"/>
              <a:buChar char="●"/>
            </a:pPr>
            <a:r>
              <a:rPr lang="en-US" sz="1400" b="0" i="0" u="none" strike="noStrike">
                <a:latin typeface="Arial"/>
                <a:ea typeface="Arial"/>
                <a:cs typeface="Arial"/>
                <a:sym typeface="Arial"/>
              </a:rPr>
              <a:t>3. Nguyen, D. A., Luong, T. N., &amp; Tran, V. P. N. (2016). Design and Control Automatic Chess-Playing Robot Arm. In AETA 2015:Recent Advances in Electrical Engineering and Related Sciences (pp.485-496). Springer International Publishing. https://doi.org/10.1007/978-3-319-27247-4</a:t>
            </a:r>
            <a:endParaRPr/>
          </a:p>
          <a:p>
            <a:pPr marL="457200" lvl="0" indent="-279400" algn="l" rtl="0">
              <a:lnSpc>
                <a:spcPct val="115000"/>
              </a:lnSpc>
              <a:spcBef>
                <a:spcPts val="0"/>
              </a:spcBef>
              <a:spcAft>
                <a:spcPts val="0"/>
              </a:spcAft>
              <a:buSzPts val="800"/>
              <a:buChar char="●"/>
            </a:pPr>
            <a:r>
              <a:rPr lang="en-US" sz="1400" b="0" i="0" u="none" strike="noStrike">
                <a:latin typeface="Arial"/>
                <a:ea typeface="Arial"/>
                <a:cs typeface="Arial"/>
                <a:sym typeface="Arial"/>
              </a:rPr>
              <a:t>4. P. K. Rath, N. Mahapatro, P. Nath and R. Dash, ”Autonomous Chess Playing Robot,” 2019 28th IEEE International Conference on Robot and Human Interactive Communication (RO-MAN), New Delhi, India, 2019, pp. 1-6, doi: 10.1109/RO-MAN46459.2019.8956389. keywords: Chess engine;ROS;Arduino;Computer vision;CNC control</a:t>
            </a:r>
            <a:endParaRPr/>
          </a:p>
          <a:p>
            <a:pPr marL="457200" lvl="0" indent="-279400" algn="l" rtl="0">
              <a:lnSpc>
                <a:spcPct val="115000"/>
              </a:lnSpc>
              <a:spcBef>
                <a:spcPts val="0"/>
              </a:spcBef>
              <a:spcAft>
                <a:spcPts val="0"/>
              </a:spcAft>
              <a:buSzPts val="800"/>
              <a:buChar char="●"/>
            </a:pPr>
            <a:r>
              <a:rPr lang="en-US" sz="1400" b="0" i="0" u="none" strike="noStrike">
                <a:latin typeface="Arial"/>
                <a:ea typeface="Arial"/>
                <a:cs typeface="Arial"/>
                <a:sym typeface="Arial"/>
              </a:rPr>
              <a:t>5. Smart Builds. DIY Robot Arm Arduino Hand Gestures. Retrieved from https://smartbuilds.io/diy-robot-arm-arduino-hand-gestures/.</a:t>
            </a:r>
            <a:endParaRPr/>
          </a:p>
          <a:p>
            <a:pPr marL="457200" lvl="0" indent="-279400" algn="l" rtl="0">
              <a:lnSpc>
                <a:spcPct val="115000"/>
              </a:lnSpc>
              <a:spcBef>
                <a:spcPts val="0"/>
              </a:spcBef>
              <a:spcAft>
                <a:spcPts val="0"/>
              </a:spcAft>
              <a:buSzPts val="800"/>
              <a:buChar char="●"/>
            </a:pPr>
            <a:r>
              <a:rPr lang="en-US" sz="1400" b="0" i="0" u="none" strike="noStrike">
                <a:latin typeface="Arial"/>
                <a:ea typeface="Arial"/>
                <a:cs typeface="Arial"/>
                <a:sym typeface="Arial"/>
              </a:rPr>
              <a:t>6. Instructables. How to Build a Chess Robot with Arduino Mega. Retrieved from https://instructables.com/How-to-Built-a-Chess-Robot-With-Arduino</a:t>
            </a:r>
            <a:endParaRPr/>
          </a:p>
          <a:p>
            <a:pPr marL="457200" lvl="0" indent="-228600" algn="l" rtl="0">
              <a:lnSpc>
                <a:spcPct val="115000"/>
              </a:lnSpc>
              <a:spcBef>
                <a:spcPts val="0"/>
              </a:spcBef>
              <a:spcAft>
                <a:spcPts val="0"/>
              </a:spcAft>
              <a:buSzPts val="800"/>
              <a:buNone/>
            </a:pPr>
            <a:endParaRPr sz="1400" b="0" i="0" u="none" strike="noStrike">
              <a:latin typeface="Arial"/>
              <a:ea typeface="Arial"/>
              <a:cs typeface="Arial"/>
              <a:sym typeface="Arial"/>
            </a:endParaRPr>
          </a:p>
          <a:p>
            <a:pPr marL="457200" lvl="0" indent="-228600" algn="l" rtl="0">
              <a:lnSpc>
                <a:spcPct val="115000"/>
              </a:lnSpc>
              <a:spcBef>
                <a:spcPts val="0"/>
              </a:spcBef>
              <a:spcAft>
                <a:spcPts val="0"/>
              </a:spcAft>
              <a:buClr>
                <a:schemeClr val="dk2"/>
              </a:buClr>
              <a:buSzPts val="800"/>
              <a:buFont typeface="Nunito Ligh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3"/>
          <p:cNvSpPr txBox="1">
            <a:spLocks noGrp="1"/>
          </p:cNvSpPr>
          <p:nvPr>
            <p:ph type="ctrTitle"/>
          </p:nvPr>
        </p:nvSpPr>
        <p:spPr>
          <a:xfrm>
            <a:off x="685800" y="1597819"/>
            <a:ext cx="7772400" cy="110251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THANK YOU</a:t>
            </a:r>
            <a:endParaRPr/>
          </a:p>
        </p:txBody>
      </p:sp>
      <p:sp>
        <p:nvSpPr>
          <p:cNvPr id="203" name="Google Shape;203;p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4"/>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3</a:t>
            </a:fld>
            <a:endParaRPr/>
          </a:p>
        </p:txBody>
      </p:sp>
      <p:sp>
        <p:nvSpPr>
          <p:cNvPr id="46" name="Google Shape;46;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Motivation</a:t>
            </a:r>
            <a:endParaRPr/>
          </a:p>
        </p:txBody>
      </p:sp>
      <p:sp>
        <p:nvSpPr>
          <p:cNvPr id="47" name="Google Shape;47;p4"/>
          <p:cNvSpPr txBox="1">
            <a:spLocks noGrp="1"/>
          </p:cNvSpPr>
          <p:nvPr>
            <p:ph type="body" idx="1"/>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Arial"/>
              <a:buChar char="●"/>
            </a:pPr>
            <a:r>
              <a:rPr lang="en-US" b="0" i="0" u="none" strike="noStrike">
                <a:latin typeface="Mulish"/>
                <a:ea typeface="Mulish"/>
                <a:cs typeface="Mulish"/>
                <a:sym typeface="Mulish"/>
              </a:rPr>
              <a:t>Intelligent interactive systems call for the inspiration, hence this project.</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Font typeface="Arial"/>
              <a:buChar char="●"/>
            </a:pPr>
            <a:r>
              <a:rPr lang="en-US" b="0" i="0" u="none" strike="noStrike">
                <a:latin typeface="Mulish"/>
                <a:ea typeface="Mulish"/>
                <a:cs typeface="Mulish"/>
                <a:sym typeface="Mulish"/>
              </a:rPr>
              <a:t>An intricate challenge for robotics is being found in chess, it’s a game that implies strategy and foresight as main constituents.</a:t>
            </a:r>
            <a:endParaRPr/>
          </a:p>
          <a:p>
            <a:pPr marL="177800" lvl="0" indent="0" algn="l" rtl="0">
              <a:lnSpc>
                <a:spcPct val="115000"/>
              </a:lnSpc>
              <a:spcBef>
                <a:spcPts val="0"/>
              </a:spcBef>
              <a:spcAft>
                <a:spcPts val="0"/>
              </a:spcAft>
              <a:buSzPts val="800"/>
              <a:buNone/>
            </a:pPr>
            <a:endParaRPr b="0" i="0" u="none" strike="noStrike">
              <a:latin typeface="Mulish"/>
              <a:ea typeface="Mulish"/>
              <a:cs typeface="Mulish"/>
              <a:sym typeface="Mulish"/>
            </a:endParaRPr>
          </a:p>
          <a:p>
            <a:pPr marL="457200" lvl="0" indent="-317500" algn="l" rtl="0">
              <a:lnSpc>
                <a:spcPct val="115000"/>
              </a:lnSpc>
              <a:spcBef>
                <a:spcPts val="0"/>
              </a:spcBef>
              <a:spcAft>
                <a:spcPts val="0"/>
              </a:spcAft>
              <a:buSzPts val="1400"/>
              <a:buFont typeface="Arial"/>
              <a:buChar char="●"/>
            </a:pPr>
            <a:r>
              <a:rPr lang="en-US" b="0" i="0" u="none" strike="noStrike">
                <a:latin typeface="Arial"/>
                <a:ea typeface="Arial"/>
                <a:cs typeface="Arial"/>
                <a:sym typeface="Arial"/>
              </a:rPr>
              <a:t>The motivation actually came from demonstrating how, to complex manipulations, which this robotic arm can realize by implementing decision-making algorithms into it.</a:t>
            </a:r>
            <a:endParaRPr b="0" i="0" u="none" strike="noStrike">
              <a:latin typeface="Mulish"/>
              <a:ea typeface="Mulish"/>
              <a:cs typeface="Mulish"/>
              <a:sym typeface="Mulish"/>
            </a:endParaRPr>
          </a:p>
          <a:p>
            <a:pPr marL="177800" lvl="0" indent="0" algn="l" rtl="0">
              <a:lnSpc>
                <a:spcPct val="115000"/>
              </a:lnSpc>
              <a:spcBef>
                <a:spcPts val="0"/>
              </a:spcBef>
              <a:spcAft>
                <a:spcPts val="0"/>
              </a:spcAft>
              <a:buSzPts val="800"/>
              <a:buNone/>
            </a:pPr>
            <a:endParaRPr sz="1100">
              <a:latin typeface="Mulish"/>
              <a:ea typeface="Mulish"/>
              <a:cs typeface="Mulish"/>
              <a:sym typeface="Mulis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8"/>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4</a:t>
            </a:fld>
            <a:endParaRPr/>
          </a:p>
        </p:txBody>
      </p:sp>
      <p:sp>
        <p:nvSpPr>
          <p:cNvPr id="53" name="Google Shape;53;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Primary objectives of VIII semester</a:t>
            </a:r>
            <a:endParaRPr/>
          </a:p>
        </p:txBody>
      </p:sp>
      <p:sp>
        <p:nvSpPr>
          <p:cNvPr id="54" name="Google Shape;54;p28"/>
          <p:cNvSpPr txBox="1">
            <a:spLocks noGrp="1"/>
          </p:cNvSpPr>
          <p:nvPr>
            <p:ph type="body" idx="1"/>
          </p:nvPr>
        </p:nvSpPr>
        <p:spPr>
          <a:xfrm>
            <a:off x="335904" y="1278888"/>
            <a:ext cx="8610000" cy="3341700"/>
          </a:xfrm>
          <a:prstGeom prst="rect">
            <a:avLst/>
          </a:prstGeom>
          <a:noFill/>
          <a:ln>
            <a:noFill/>
          </a:ln>
        </p:spPr>
        <p:txBody>
          <a:bodyPr spcFirstLastPara="1" wrap="square" lIns="91425" tIns="45700" rIns="91425" bIns="45700" anchor="ctr" anchorCtr="0">
            <a:spAutoFit/>
          </a:bodyPr>
          <a:lstStyle/>
          <a:p>
            <a:pPr marL="0" lvl="0" indent="0" algn="l" rtl="0">
              <a:spcBef>
                <a:spcPts val="1200"/>
              </a:spcBef>
              <a:spcAft>
                <a:spcPts val="0"/>
              </a:spcAft>
              <a:buClr>
                <a:schemeClr val="dk1"/>
              </a:buClr>
              <a:buSzPts val="1100"/>
              <a:buFont typeface="Arial"/>
              <a:buNone/>
            </a:pPr>
            <a:r>
              <a:rPr lang="en-US" b="1">
                <a:latin typeface="Arial"/>
                <a:ea typeface="Arial"/>
                <a:cs typeface="Arial"/>
                <a:sym typeface="Arial"/>
              </a:rPr>
              <a:t>Objective:</a:t>
            </a:r>
            <a:br>
              <a:rPr lang="en-US" b="1">
                <a:latin typeface="Arial"/>
                <a:ea typeface="Arial"/>
                <a:cs typeface="Arial"/>
                <a:sym typeface="Arial"/>
              </a:rPr>
            </a:br>
            <a:r>
              <a:rPr lang="en-US">
                <a:latin typeface="Arial"/>
                <a:ea typeface="Arial"/>
                <a:cs typeface="Arial"/>
                <a:sym typeface="Arial"/>
              </a:rPr>
              <a:t> To design, implement, and evaluate a robotic arm system capable of performing accurate and efficient pick-and-place operations using servo motor control and real-time positioning, integrating mechanical, electronic, and software subsystems into a cohesive automated solution.</a:t>
            </a:r>
            <a:endParaRPr>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US" b="1">
                <a:latin typeface="Arial"/>
                <a:ea typeface="Arial"/>
                <a:cs typeface="Arial"/>
                <a:sym typeface="Arial"/>
              </a:rPr>
              <a:t>Key Goals:</a:t>
            </a:r>
            <a:endParaRPr b="1">
              <a:latin typeface="Arial"/>
              <a:ea typeface="Arial"/>
              <a:cs typeface="Arial"/>
              <a:sym typeface="Arial"/>
            </a:endParaRPr>
          </a:p>
          <a:p>
            <a:pPr marL="457200" lvl="0" indent="-317500" algn="l" rtl="0">
              <a:spcBef>
                <a:spcPts val="1200"/>
              </a:spcBef>
              <a:spcAft>
                <a:spcPts val="0"/>
              </a:spcAft>
              <a:buClr>
                <a:schemeClr val="dk1"/>
              </a:buClr>
              <a:buSzPts val="1400"/>
              <a:buFont typeface="Arial"/>
              <a:buChar char="●"/>
            </a:pPr>
            <a:r>
              <a:rPr lang="en-US">
                <a:latin typeface="Arial"/>
                <a:ea typeface="Arial"/>
                <a:cs typeface="Arial"/>
                <a:sym typeface="Arial"/>
              </a:rPr>
              <a:t>Achieve precise positioning for pick and place tasks.</a:t>
            </a:r>
            <a:br>
              <a:rPr lang="en-US">
                <a:latin typeface="Arial"/>
                <a:ea typeface="Arial"/>
                <a:cs typeface="Arial"/>
                <a:sym typeface="Arial"/>
              </a:rPr>
            </a:br>
            <a:endParaRPr>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US">
                <a:latin typeface="Arial"/>
                <a:ea typeface="Arial"/>
                <a:cs typeface="Arial"/>
                <a:sym typeface="Arial"/>
              </a:rPr>
              <a:t>Implement reliable gripper actuation for object manipulation.</a:t>
            </a:r>
            <a:br>
              <a:rPr lang="en-US">
                <a:latin typeface="Arial"/>
                <a:ea typeface="Arial"/>
                <a:cs typeface="Arial"/>
                <a:sym typeface="Arial"/>
              </a:rPr>
            </a:br>
            <a:endParaRPr>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US">
                <a:latin typeface="Arial"/>
                <a:ea typeface="Arial"/>
                <a:cs typeface="Arial"/>
                <a:sym typeface="Arial"/>
              </a:rPr>
              <a:t>Ensure smooth motion through trajectory planning and control.</a:t>
            </a:r>
            <a:br>
              <a:rPr lang="en-US">
                <a:latin typeface="Arial"/>
                <a:ea typeface="Arial"/>
                <a:cs typeface="Arial"/>
                <a:sym typeface="Arial"/>
              </a:rPr>
            </a:br>
            <a:endParaRPr>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US">
                <a:latin typeface="Arial"/>
                <a:ea typeface="Arial"/>
                <a:cs typeface="Arial"/>
                <a:sym typeface="Arial"/>
              </a:rPr>
              <a:t>Test and validate system performance under different conditions.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sldNum" idx="12"/>
          </p:nvPr>
        </p:nvSpPr>
        <p:spPr>
          <a:xfrm>
            <a:off x="4297650" y="4602875"/>
            <a:ext cx="548700" cy="33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5</a:t>
            </a:fld>
            <a:endParaRPr/>
          </a:p>
        </p:txBody>
      </p:sp>
      <p:sp>
        <p:nvSpPr>
          <p:cNvPr id="60" name="Google Shape;60;p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Crude modelling</a:t>
            </a:r>
            <a:endParaRPr/>
          </a:p>
        </p:txBody>
      </p:sp>
      <p:sp>
        <p:nvSpPr>
          <p:cNvPr id="61" name="Google Shape;61;p8"/>
          <p:cNvSpPr txBox="1">
            <a:spLocks noGrp="1"/>
          </p:cNvSpPr>
          <p:nvPr>
            <p:ph type="body" idx="1"/>
          </p:nvPr>
        </p:nvSpPr>
        <p:spPr>
          <a:xfrm>
            <a:off x="7120128" y="1170432"/>
            <a:ext cx="1865376" cy="3278418"/>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chemeClr val="dk2"/>
              </a:buClr>
              <a:buSzPts val="800"/>
              <a:buFont typeface="Nunito Light"/>
              <a:buChar char="●"/>
            </a:pPr>
            <a:r>
              <a:rPr lang="en-US"/>
              <a:t>All dimensions are in mm</a:t>
            </a:r>
            <a:endParaRPr/>
          </a:p>
        </p:txBody>
      </p:sp>
      <p:pic>
        <p:nvPicPr>
          <p:cNvPr id="62" name="Google Shape;62;p8"/>
          <p:cNvPicPr preferRelativeResize="0"/>
          <p:nvPr/>
        </p:nvPicPr>
        <p:blipFill rotWithShape="1">
          <a:blip r:embed="rId3">
            <a:alphaModFix/>
          </a:blip>
          <a:srcRect/>
          <a:stretch/>
        </p:blipFill>
        <p:spPr>
          <a:xfrm>
            <a:off x="1714500" y="1200575"/>
            <a:ext cx="5715000" cy="321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35d3ec3688d_0_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6</a:t>
            </a:fld>
            <a:endParaRPr/>
          </a:p>
        </p:txBody>
      </p:sp>
      <p:sp>
        <p:nvSpPr>
          <p:cNvPr id="68" name="Google Shape;68;g35d3ec3688d_0_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Final working model </a:t>
            </a:r>
            <a:endParaRPr/>
          </a:p>
        </p:txBody>
      </p:sp>
      <p:pic>
        <p:nvPicPr>
          <p:cNvPr id="69" name="Google Shape;69;g35d3ec3688d_0_7" title="WhatsApp Image 2025-05-25 at 11.56.41 P.jpeg"/>
          <p:cNvPicPr preferRelativeResize="0"/>
          <p:nvPr/>
        </p:nvPicPr>
        <p:blipFill>
          <a:blip r:embed="rId3">
            <a:alphaModFix/>
          </a:blip>
          <a:stretch>
            <a:fillRect/>
          </a:stretch>
        </p:blipFill>
        <p:spPr>
          <a:xfrm>
            <a:off x="1800600" y="1215750"/>
            <a:ext cx="5042450" cy="3387126"/>
          </a:xfrm>
          <a:prstGeom prst="rect">
            <a:avLst/>
          </a:prstGeom>
          <a:noFill/>
          <a:ln>
            <a:noFill/>
          </a:ln>
        </p:spPr>
      </p:pic>
      <p:sp>
        <p:nvSpPr>
          <p:cNvPr id="70" name="Google Shape;70;g35d3ec3688d_0_7"/>
          <p:cNvSpPr txBox="1"/>
          <p:nvPr/>
        </p:nvSpPr>
        <p:spPr>
          <a:xfrm>
            <a:off x="5155625" y="1540025"/>
            <a:ext cx="10206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Mulish"/>
              <a:ea typeface="Mulish"/>
              <a:cs typeface="Mulish"/>
              <a:sym typeface="Mulish"/>
            </a:endParaRPr>
          </a:p>
        </p:txBody>
      </p:sp>
      <p:sp>
        <p:nvSpPr>
          <p:cNvPr id="71" name="Google Shape;71;g35d3ec3688d_0_7"/>
          <p:cNvSpPr txBox="1"/>
          <p:nvPr/>
        </p:nvSpPr>
        <p:spPr>
          <a:xfrm>
            <a:off x="6883600" y="2712200"/>
            <a:ext cx="1020600" cy="5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Mulish"/>
                <a:ea typeface="Mulish"/>
                <a:cs typeface="Mulish"/>
                <a:sym typeface="Mulish"/>
              </a:rPr>
              <a:t>Shoulder joint</a:t>
            </a:r>
            <a:endParaRPr>
              <a:solidFill>
                <a:schemeClr val="dk1"/>
              </a:solidFill>
              <a:latin typeface="Mulish"/>
              <a:ea typeface="Mulish"/>
              <a:cs typeface="Mulish"/>
              <a:sym typeface="Mulish"/>
            </a:endParaRPr>
          </a:p>
        </p:txBody>
      </p:sp>
      <p:sp>
        <p:nvSpPr>
          <p:cNvPr id="72" name="Google Shape;72;g35d3ec3688d_0_7"/>
          <p:cNvSpPr/>
          <p:nvPr/>
        </p:nvSpPr>
        <p:spPr>
          <a:xfrm>
            <a:off x="6600650" y="2914325"/>
            <a:ext cx="242400" cy="7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73" name="Google Shape;73;g35d3ec3688d_0_7"/>
          <p:cNvSpPr/>
          <p:nvPr/>
        </p:nvSpPr>
        <p:spPr>
          <a:xfrm>
            <a:off x="4488700" y="1408650"/>
            <a:ext cx="242400" cy="7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74" name="Google Shape;74;g35d3ec3688d_0_7"/>
          <p:cNvSpPr txBox="1"/>
          <p:nvPr/>
        </p:nvSpPr>
        <p:spPr>
          <a:xfrm>
            <a:off x="4801950" y="1231650"/>
            <a:ext cx="10206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Mulish"/>
                <a:ea typeface="Mulish"/>
                <a:cs typeface="Mulish"/>
                <a:sym typeface="Mulish"/>
              </a:rPr>
              <a:t>Elbow joint.</a:t>
            </a:r>
            <a:endParaRPr>
              <a:solidFill>
                <a:schemeClr val="dk1"/>
              </a:solidFill>
              <a:latin typeface="Mulish"/>
              <a:ea typeface="Mulish"/>
              <a:cs typeface="Mulish"/>
              <a:sym typeface="Mulish"/>
            </a:endParaRPr>
          </a:p>
        </p:txBody>
      </p:sp>
      <p:sp>
        <p:nvSpPr>
          <p:cNvPr id="75" name="Google Shape;75;g35d3ec3688d_0_7"/>
          <p:cNvSpPr/>
          <p:nvPr/>
        </p:nvSpPr>
        <p:spPr>
          <a:xfrm>
            <a:off x="2316100" y="2631375"/>
            <a:ext cx="121200" cy="1920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76" name="Google Shape;76;g35d3ec3688d_0_7"/>
          <p:cNvSpPr txBox="1"/>
          <p:nvPr/>
        </p:nvSpPr>
        <p:spPr>
          <a:xfrm>
            <a:off x="2053350" y="2025075"/>
            <a:ext cx="737700" cy="5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Mulish"/>
                <a:ea typeface="Mulish"/>
                <a:cs typeface="Mulish"/>
                <a:sym typeface="Mulish"/>
              </a:rPr>
              <a:t>Wrist joint</a:t>
            </a:r>
            <a:endParaRPr>
              <a:solidFill>
                <a:schemeClr val="dk1"/>
              </a:solidFill>
              <a:latin typeface="Mulish"/>
              <a:ea typeface="Mulish"/>
              <a:cs typeface="Mulish"/>
              <a:sym typeface="Mulish"/>
            </a:endParaRPr>
          </a:p>
        </p:txBody>
      </p:sp>
      <p:sp>
        <p:nvSpPr>
          <p:cNvPr id="77" name="Google Shape;77;g35d3ec3688d_0_7"/>
          <p:cNvSpPr/>
          <p:nvPr/>
        </p:nvSpPr>
        <p:spPr>
          <a:xfrm>
            <a:off x="2983025" y="3813600"/>
            <a:ext cx="242400" cy="7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78" name="Google Shape;78;g35d3ec3688d_0_7"/>
          <p:cNvSpPr txBox="1"/>
          <p:nvPr/>
        </p:nvSpPr>
        <p:spPr>
          <a:xfrm>
            <a:off x="3336700" y="3611575"/>
            <a:ext cx="10206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Mulish"/>
                <a:ea typeface="Mulish"/>
                <a:cs typeface="Mulish"/>
                <a:sym typeface="Mulish"/>
              </a:rPr>
              <a:t>Gripper</a:t>
            </a:r>
            <a:endParaRPr>
              <a:solidFill>
                <a:schemeClr val="dk1"/>
              </a:solidFill>
              <a:latin typeface="Mulish"/>
              <a:ea typeface="Mulish"/>
              <a:cs typeface="Mulish"/>
              <a:sym typeface="Mulish"/>
            </a:endParaRPr>
          </a:p>
        </p:txBody>
      </p:sp>
      <p:sp>
        <p:nvSpPr>
          <p:cNvPr id="79" name="Google Shape;79;g35d3ec3688d_0_7"/>
          <p:cNvSpPr txBox="1"/>
          <p:nvPr/>
        </p:nvSpPr>
        <p:spPr>
          <a:xfrm>
            <a:off x="5650775" y="4116725"/>
            <a:ext cx="11922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Mulish"/>
                <a:ea typeface="Mulish"/>
                <a:cs typeface="Mulish"/>
                <a:sym typeface="Mulish"/>
              </a:rPr>
              <a:t>Base</a:t>
            </a:r>
            <a:endParaRPr>
              <a:solidFill>
                <a:schemeClr val="dk1"/>
              </a:solidFill>
              <a:latin typeface="Mulish"/>
              <a:ea typeface="Mulish"/>
              <a:cs typeface="Mulish"/>
              <a:sym typeface="Mulish"/>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35d38bbde1a_0_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7</a:t>
            </a:fld>
            <a:endParaRPr/>
          </a:p>
        </p:txBody>
      </p:sp>
      <p:sp>
        <p:nvSpPr>
          <p:cNvPr id="85" name="Google Shape;85;g35d38bbde1a_0_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Pick and Place task</a:t>
            </a:r>
            <a:endParaRPr/>
          </a:p>
        </p:txBody>
      </p:sp>
      <p:sp>
        <p:nvSpPr>
          <p:cNvPr id="86" name="Google Shape;86;g35d38bbde1a_0_1"/>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mounted our robotic arm on a fixed platform and defined two positions on a chessboard-patterned sheet placed 30 cm from the turntable. The arm begins at its initial reference position, then moves to the specified pick position. The gripper closes to grasp the object, after which the arm lifts to an intermediate hold position. It then moves to the place position, releases the object by opening the gripper, and finally returns to the initial reference position.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35d38bbde1a_0_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8</a:t>
            </a:fld>
            <a:endParaRPr/>
          </a:p>
        </p:txBody>
      </p:sp>
      <p:sp>
        <p:nvSpPr>
          <p:cNvPr id="92" name="Google Shape;92;g35d38bbde1a_0_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1: Reference Position</a:t>
            </a:r>
            <a:endParaRPr/>
          </a:p>
        </p:txBody>
      </p:sp>
      <p:sp>
        <p:nvSpPr>
          <p:cNvPr id="93" name="Google Shape;93;g35d38bbde1a_0_7"/>
          <p:cNvSpPr txBox="1">
            <a:spLocks noGrp="1"/>
          </p:cNvSpPr>
          <p:nvPr>
            <p:ph type="body" idx="1"/>
          </p:nvPr>
        </p:nvSpPr>
        <p:spPr>
          <a:xfrm>
            <a:off x="720000" y="1776900"/>
            <a:ext cx="3862500" cy="267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The robotic arm begins at a predefined reference or home position, ensuring consistent and repeatable operations.</a:t>
            </a:r>
            <a:endParaRPr/>
          </a:p>
        </p:txBody>
      </p:sp>
      <p:pic>
        <p:nvPicPr>
          <p:cNvPr id="94" name="Google Shape;94;g35d38bbde1a_0_7" title="WhatsApp Image 2025-05-25 at 10.36.48 PM (5).jpeg"/>
          <p:cNvPicPr preferRelativeResize="0"/>
          <p:nvPr/>
        </p:nvPicPr>
        <p:blipFill>
          <a:blip r:embed="rId3">
            <a:alphaModFix/>
          </a:blip>
          <a:stretch>
            <a:fillRect/>
          </a:stretch>
        </p:blipFill>
        <p:spPr>
          <a:xfrm>
            <a:off x="4498800" y="1017725"/>
            <a:ext cx="4132975" cy="343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35d38bbde1a_0_1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US"/>
              <a:t>9</a:t>
            </a:fld>
            <a:endParaRPr/>
          </a:p>
        </p:txBody>
      </p:sp>
      <p:sp>
        <p:nvSpPr>
          <p:cNvPr id="100" name="Google Shape;100;g35d38bbde1a_0_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2: Move to Pick Position</a:t>
            </a:r>
            <a:endParaRPr/>
          </a:p>
        </p:txBody>
      </p:sp>
      <p:sp>
        <p:nvSpPr>
          <p:cNvPr id="101" name="Google Shape;101;g35d38bbde1a_0_13"/>
          <p:cNvSpPr txBox="1">
            <a:spLocks noGrp="1"/>
          </p:cNvSpPr>
          <p:nvPr>
            <p:ph type="body" idx="1"/>
          </p:nvPr>
        </p:nvSpPr>
        <p:spPr>
          <a:xfrm>
            <a:off x="720000" y="1215750"/>
            <a:ext cx="3822300" cy="3233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a:latin typeface="Mulish Medium"/>
              <a:ea typeface="Mulish Medium"/>
              <a:cs typeface="Mulish Medium"/>
              <a:sym typeface="Mulish Medium"/>
            </a:endParaRPr>
          </a:p>
          <a:p>
            <a:pPr marL="0" lvl="0" indent="0" algn="l" rtl="0">
              <a:spcBef>
                <a:spcPts val="1200"/>
              </a:spcBef>
              <a:spcAft>
                <a:spcPts val="0"/>
              </a:spcAft>
              <a:buNone/>
            </a:pPr>
            <a:endParaRPr>
              <a:latin typeface="Mulish Medium"/>
              <a:ea typeface="Mulish Medium"/>
              <a:cs typeface="Mulish Medium"/>
              <a:sym typeface="Mulish Medium"/>
            </a:endParaRPr>
          </a:p>
          <a:p>
            <a:pPr marL="0" lvl="0" indent="0" algn="l" rtl="0">
              <a:spcBef>
                <a:spcPts val="1200"/>
              </a:spcBef>
              <a:spcAft>
                <a:spcPts val="0"/>
              </a:spcAft>
              <a:buNone/>
            </a:pPr>
            <a:r>
              <a:rPr lang="en-US">
                <a:latin typeface="Mulish Medium"/>
                <a:ea typeface="Mulish Medium"/>
                <a:cs typeface="Mulish Medium"/>
                <a:sym typeface="Mulish Medium"/>
              </a:rPr>
              <a:t>The arm moves from the reference position to the location of the object it needs to pick up.</a:t>
            </a:r>
            <a:endParaRPr>
              <a:latin typeface="Mulish Medium"/>
              <a:ea typeface="Mulish Medium"/>
              <a:cs typeface="Mulish Medium"/>
              <a:sym typeface="Mulish Medium"/>
            </a:endParaRPr>
          </a:p>
          <a:p>
            <a:pPr marL="0" lvl="0" indent="0" algn="l" rtl="0">
              <a:spcBef>
                <a:spcPts val="120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1200"/>
              </a:spcBef>
              <a:spcAft>
                <a:spcPts val="0"/>
              </a:spcAft>
              <a:buNone/>
            </a:pPr>
            <a:endParaRPr/>
          </a:p>
        </p:txBody>
      </p:sp>
      <p:pic>
        <p:nvPicPr>
          <p:cNvPr id="102" name="Google Shape;102;g35d38bbde1a_0_13" title="WhatsApp Image 2025-05-25 at 10.36.48 PM (4).jpeg"/>
          <p:cNvPicPr preferRelativeResize="0"/>
          <p:nvPr/>
        </p:nvPicPr>
        <p:blipFill>
          <a:blip r:embed="rId3">
            <a:alphaModFix/>
          </a:blip>
          <a:stretch>
            <a:fillRect/>
          </a:stretch>
        </p:blipFill>
        <p:spPr>
          <a:xfrm>
            <a:off x="4542300" y="1017725"/>
            <a:ext cx="4160175" cy="3387126"/>
          </a:xfrm>
          <a:prstGeom prst="rect">
            <a:avLst/>
          </a:prstGeom>
          <a:noFill/>
          <a:ln>
            <a:noFill/>
          </a:ln>
        </p:spPr>
      </p:pic>
    </p:spTree>
  </p:cSld>
  <p:clrMapOvr>
    <a:masterClrMapping/>
  </p:clrMapOvr>
</p:sld>
</file>

<file path=ppt/theme/theme1.xml><?xml version="1.0" encoding="utf-8"?>
<a:theme xmlns:a="http://schemas.openxmlformats.org/drawingml/2006/main" name="Elegant Bachelor Thesis by Slidesgo">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Elegant Bachelor Thesis by Slidesgo</vt:lpstr>
      <vt:lpstr>PowerPoint Presentation</vt:lpstr>
      <vt:lpstr>Introduction</vt:lpstr>
      <vt:lpstr>Motivation</vt:lpstr>
      <vt:lpstr>Primary objectives of VIII semester</vt:lpstr>
      <vt:lpstr>Crude modelling</vt:lpstr>
      <vt:lpstr>Final working model </vt:lpstr>
      <vt:lpstr>Pick and Place task</vt:lpstr>
      <vt:lpstr>1: Reference Position</vt:lpstr>
      <vt:lpstr>2: Move to Pick Position</vt:lpstr>
      <vt:lpstr>3: Gripper Close</vt:lpstr>
      <vt:lpstr>4: Return to Reference Position</vt:lpstr>
      <vt:lpstr>5: Move to Place Position</vt:lpstr>
      <vt:lpstr>6: Gripper Open</vt:lpstr>
      <vt:lpstr>7: Back to Reference Position</vt:lpstr>
      <vt:lpstr>HARDWARE ( What we used)</vt:lpstr>
      <vt:lpstr>Circuit Components</vt:lpstr>
      <vt:lpstr>Conclusion</vt:lpstr>
      <vt:lpstr>Conclusion</vt:lpstr>
      <vt:lpstr>Future scope</vt:lpstr>
      <vt:lpstr>Limitation</vt:lpstr>
      <vt:lpstr>Reference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shreepati thakur</dc:creator>
  <cp:lastModifiedBy>Shyamal Krishnan</cp:lastModifiedBy>
  <cp:revision>1</cp:revision>
  <dcterms:modified xsi:type="dcterms:W3CDTF">2025-05-26T04:10:25Z</dcterms:modified>
</cp:coreProperties>
</file>