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80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05661F9-E07A-F343-E7C5-2BD65A61F470}"/>
              </a:ext>
            </a:extLst>
          </p:cNvPr>
          <p:cNvSpPr>
            <a:spLocks noGrp="1"/>
          </p:cNvSpPr>
          <p:nvPr>
            <p:ph type="dt" sz="half" idx="10"/>
          </p:nvPr>
        </p:nvSpPr>
        <p:spPr/>
        <p:txBody>
          <a:bodyPr/>
          <a:lstStyle/>
          <a:p>
            <a:fld id="{F6A2B8F4-EC65-4FD2-83D0-C32FEFB1776C}" type="datetimeFigureOut">
              <a:rPr lang="en-IN" smtClean="0"/>
              <a:t>16-07-2024</a:t>
            </a:fld>
            <a:endParaRPr lang="en-IN"/>
          </a:p>
        </p:txBody>
      </p:sp>
      <p:sp>
        <p:nvSpPr>
          <p:cNvPr id="5" name="Footer Placeholder 4">
            <a:extLst>
              <a:ext uri="{FF2B5EF4-FFF2-40B4-BE49-F238E27FC236}">
                <a16:creationId xmlns="" xmlns:a16="http://schemas.microsoft.com/office/drawing/2014/main"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2B8BBF0-A04E-7F11-2E6B-45F9666EF8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18B4706-8593-B8C5-C8DA-2B59E42EC138}"/>
              </a:ext>
            </a:extLst>
          </p:cNvPr>
          <p:cNvSpPr>
            <a:spLocks noGrp="1"/>
          </p:cNvSpPr>
          <p:nvPr>
            <p:ph type="dt" sz="half" idx="10"/>
          </p:nvPr>
        </p:nvSpPr>
        <p:spPr/>
        <p:txBody>
          <a:bodyPr/>
          <a:lstStyle/>
          <a:p>
            <a:fld id="{F6A2B8F4-EC65-4FD2-83D0-C32FEFB1776C}" type="datetimeFigureOut">
              <a:rPr lang="en-IN" smtClean="0"/>
              <a:t>16-07-2024</a:t>
            </a:fld>
            <a:endParaRPr lang="en-IN"/>
          </a:p>
        </p:txBody>
      </p:sp>
      <p:sp>
        <p:nvSpPr>
          <p:cNvPr id="5" name="Footer Placeholder 4">
            <a:extLst>
              <a:ext uri="{FF2B5EF4-FFF2-40B4-BE49-F238E27FC236}">
                <a16:creationId xmlns="" xmlns:a16="http://schemas.microsoft.com/office/drawing/2014/main"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CD0C455-75EB-35EF-8C69-C3DD6A0BB69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F2684D0-7DCB-0239-333A-98C3537B9E73}"/>
              </a:ext>
            </a:extLst>
          </p:cNvPr>
          <p:cNvSpPr>
            <a:spLocks noGrp="1"/>
          </p:cNvSpPr>
          <p:nvPr>
            <p:ph type="dt" sz="half" idx="10"/>
          </p:nvPr>
        </p:nvSpPr>
        <p:spPr/>
        <p:txBody>
          <a:bodyPr/>
          <a:lstStyle/>
          <a:p>
            <a:fld id="{F6A2B8F4-EC65-4FD2-83D0-C32FEFB1776C}" type="datetimeFigureOut">
              <a:rPr lang="en-IN" smtClean="0"/>
              <a:t>16-07-2024</a:t>
            </a:fld>
            <a:endParaRPr lang="en-IN"/>
          </a:p>
        </p:txBody>
      </p:sp>
      <p:sp>
        <p:nvSpPr>
          <p:cNvPr id="5" name="Footer Placeholder 4">
            <a:extLst>
              <a:ext uri="{FF2B5EF4-FFF2-40B4-BE49-F238E27FC236}">
                <a16:creationId xmlns="" xmlns:a16="http://schemas.microsoft.com/office/drawing/2014/main"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6A756F6-00B1-5D36-D3BA-98469BA021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492E471-474D-DA17-3469-6060C49EA2F9}"/>
              </a:ext>
            </a:extLst>
          </p:cNvPr>
          <p:cNvSpPr>
            <a:spLocks noGrp="1"/>
          </p:cNvSpPr>
          <p:nvPr>
            <p:ph type="dt" sz="half" idx="10"/>
          </p:nvPr>
        </p:nvSpPr>
        <p:spPr/>
        <p:txBody>
          <a:bodyPr/>
          <a:lstStyle/>
          <a:p>
            <a:fld id="{F6A2B8F4-EC65-4FD2-83D0-C32FEFB1776C}" type="datetimeFigureOut">
              <a:rPr lang="en-IN" smtClean="0"/>
              <a:t>16-07-2024</a:t>
            </a:fld>
            <a:endParaRPr lang="en-IN"/>
          </a:p>
        </p:txBody>
      </p:sp>
      <p:sp>
        <p:nvSpPr>
          <p:cNvPr id="5" name="Footer Placeholder 4">
            <a:extLst>
              <a:ext uri="{FF2B5EF4-FFF2-40B4-BE49-F238E27FC236}">
                <a16:creationId xmlns="" xmlns:a16="http://schemas.microsoft.com/office/drawing/2014/main"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D4450AC-1A88-90BA-1F29-66FBE52C456A}"/>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4922C83-C8FA-EAAC-C0F4-F472467C0E28}"/>
              </a:ext>
            </a:extLst>
          </p:cNvPr>
          <p:cNvSpPr>
            <a:spLocks noGrp="1"/>
          </p:cNvSpPr>
          <p:nvPr>
            <p:ph type="dt" sz="half" idx="10"/>
          </p:nvPr>
        </p:nvSpPr>
        <p:spPr/>
        <p:txBody>
          <a:bodyPr/>
          <a:lstStyle/>
          <a:p>
            <a:fld id="{F6A2B8F4-EC65-4FD2-83D0-C32FEFB1776C}" type="datetimeFigureOut">
              <a:rPr lang="en-IN" smtClean="0"/>
              <a:t>16-07-2024</a:t>
            </a:fld>
            <a:endParaRPr lang="en-IN"/>
          </a:p>
        </p:txBody>
      </p:sp>
      <p:sp>
        <p:nvSpPr>
          <p:cNvPr id="5" name="Footer Placeholder 4">
            <a:extLst>
              <a:ext uri="{FF2B5EF4-FFF2-40B4-BE49-F238E27FC236}">
                <a16:creationId xmlns="" xmlns:a16="http://schemas.microsoft.com/office/drawing/2014/main"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DF4BC98-7A94-31FA-CC24-0B830FAA3F7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D72F2F8-833B-203B-853A-E33892A009C2}"/>
              </a:ext>
            </a:extLst>
          </p:cNvPr>
          <p:cNvSpPr>
            <a:spLocks noGrp="1"/>
          </p:cNvSpPr>
          <p:nvPr>
            <p:ph type="dt" sz="half" idx="10"/>
          </p:nvPr>
        </p:nvSpPr>
        <p:spPr/>
        <p:txBody>
          <a:bodyPr/>
          <a:lstStyle/>
          <a:p>
            <a:fld id="{F6A2B8F4-EC65-4FD2-83D0-C32FEFB1776C}" type="datetimeFigureOut">
              <a:rPr lang="en-IN" smtClean="0"/>
              <a:t>16-07-2024</a:t>
            </a:fld>
            <a:endParaRPr lang="en-IN"/>
          </a:p>
        </p:txBody>
      </p:sp>
      <p:sp>
        <p:nvSpPr>
          <p:cNvPr id="6" name="Footer Placeholder 5">
            <a:extLst>
              <a:ext uri="{FF2B5EF4-FFF2-40B4-BE49-F238E27FC236}">
                <a16:creationId xmlns="" xmlns:a16="http://schemas.microsoft.com/office/drawing/2014/main"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B890DBA-69B3-B0DB-9220-3AFD2F2E7BE7}"/>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343EF4F-3658-675D-8E30-2AF7941FA3D4}"/>
              </a:ext>
            </a:extLst>
          </p:cNvPr>
          <p:cNvSpPr>
            <a:spLocks noGrp="1"/>
          </p:cNvSpPr>
          <p:nvPr>
            <p:ph type="dt" sz="half" idx="10"/>
          </p:nvPr>
        </p:nvSpPr>
        <p:spPr/>
        <p:txBody>
          <a:bodyPr/>
          <a:lstStyle/>
          <a:p>
            <a:fld id="{F6A2B8F4-EC65-4FD2-83D0-C32FEFB1776C}" type="datetimeFigureOut">
              <a:rPr lang="en-IN" smtClean="0"/>
              <a:t>16-07-2024</a:t>
            </a:fld>
            <a:endParaRPr lang="en-IN"/>
          </a:p>
        </p:txBody>
      </p:sp>
      <p:sp>
        <p:nvSpPr>
          <p:cNvPr id="8" name="Footer Placeholder 7">
            <a:extLst>
              <a:ext uri="{FF2B5EF4-FFF2-40B4-BE49-F238E27FC236}">
                <a16:creationId xmlns="" xmlns:a16="http://schemas.microsoft.com/office/drawing/2014/main"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00A0693-D267-0408-3918-0E78ACAB6D7E}"/>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31FA6EC-B62E-4B7A-1B21-E95B5B0D1C4E}"/>
              </a:ext>
            </a:extLst>
          </p:cNvPr>
          <p:cNvSpPr>
            <a:spLocks noGrp="1"/>
          </p:cNvSpPr>
          <p:nvPr>
            <p:ph type="dt" sz="half" idx="10"/>
          </p:nvPr>
        </p:nvSpPr>
        <p:spPr/>
        <p:txBody>
          <a:bodyPr/>
          <a:lstStyle/>
          <a:p>
            <a:fld id="{F6A2B8F4-EC65-4FD2-83D0-C32FEFB1776C}" type="datetimeFigureOut">
              <a:rPr lang="en-IN" smtClean="0"/>
              <a:t>16-07-2024</a:t>
            </a:fld>
            <a:endParaRPr lang="en-IN"/>
          </a:p>
        </p:txBody>
      </p:sp>
      <p:sp>
        <p:nvSpPr>
          <p:cNvPr id="4" name="Footer Placeholder 3">
            <a:extLst>
              <a:ext uri="{FF2B5EF4-FFF2-40B4-BE49-F238E27FC236}">
                <a16:creationId xmlns="" xmlns:a16="http://schemas.microsoft.com/office/drawing/2014/main"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D936DB2-4C7B-64C3-A6D9-7EC183FC773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E4AE8E5-46C7-CD96-698E-8C5F44DC43C8}"/>
              </a:ext>
            </a:extLst>
          </p:cNvPr>
          <p:cNvSpPr>
            <a:spLocks noGrp="1"/>
          </p:cNvSpPr>
          <p:nvPr>
            <p:ph type="dt" sz="half" idx="10"/>
          </p:nvPr>
        </p:nvSpPr>
        <p:spPr/>
        <p:txBody>
          <a:bodyPr/>
          <a:lstStyle/>
          <a:p>
            <a:fld id="{F6A2B8F4-EC65-4FD2-83D0-C32FEFB1776C}" type="datetimeFigureOut">
              <a:rPr lang="en-IN" smtClean="0"/>
              <a:t>16-07-2024</a:t>
            </a:fld>
            <a:endParaRPr lang="en-IN"/>
          </a:p>
        </p:txBody>
      </p:sp>
      <p:sp>
        <p:nvSpPr>
          <p:cNvPr id="3" name="Footer Placeholder 2">
            <a:extLst>
              <a:ext uri="{FF2B5EF4-FFF2-40B4-BE49-F238E27FC236}">
                <a16:creationId xmlns="" xmlns:a16="http://schemas.microsoft.com/office/drawing/2014/main"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08130FF2-E3D1-4B83-59D8-5DE3A034F04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DDB931A-9814-2043-0429-D7A5958FFA11}"/>
              </a:ext>
            </a:extLst>
          </p:cNvPr>
          <p:cNvSpPr>
            <a:spLocks noGrp="1"/>
          </p:cNvSpPr>
          <p:nvPr>
            <p:ph type="dt" sz="half" idx="10"/>
          </p:nvPr>
        </p:nvSpPr>
        <p:spPr/>
        <p:txBody>
          <a:bodyPr/>
          <a:lstStyle/>
          <a:p>
            <a:fld id="{F6A2B8F4-EC65-4FD2-83D0-C32FEFB1776C}" type="datetimeFigureOut">
              <a:rPr lang="en-IN" smtClean="0"/>
              <a:t>16-07-2024</a:t>
            </a:fld>
            <a:endParaRPr lang="en-IN"/>
          </a:p>
        </p:txBody>
      </p:sp>
      <p:sp>
        <p:nvSpPr>
          <p:cNvPr id="6" name="Footer Placeholder 5">
            <a:extLst>
              <a:ext uri="{FF2B5EF4-FFF2-40B4-BE49-F238E27FC236}">
                <a16:creationId xmlns="" xmlns:a16="http://schemas.microsoft.com/office/drawing/2014/main"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46058E1-5545-B285-52E3-111D68908EE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E0F70A-0CB1-B589-3878-2C9CB786115C}"/>
              </a:ext>
            </a:extLst>
          </p:cNvPr>
          <p:cNvSpPr>
            <a:spLocks noGrp="1"/>
          </p:cNvSpPr>
          <p:nvPr>
            <p:ph type="dt" sz="half" idx="10"/>
          </p:nvPr>
        </p:nvSpPr>
        <p:spPr/>
        <p:txBody>
          <a:bodyPr/>
          <a:lstStyle/>
          <a:p>
            <a:fld id="{F6A2B8F4-EC65-4FD2-83D0-C32FEFB1776C}" type="datetimeFigureOut">
              <a:rPr lang="en-IN" smtClean="0"/>
              <a:t>16-07-2024</a:t>
            </a:fld>
            <a:endParaRPr lang="en-IN"/>
          </a:p>
        </p:txBody>
      </p:sp>
      <p:sp>
        <p:nvSpPr>
          <p:cNvPr id="6" name="Footer Placeholder 5">
            <a:extLst>
              <a:ext uri="{FF2B5EF4-FFF2-40B4-BE49-F238E27FC236}">
                <a16:creationId xmlns="" xmlns:a16="http://schemas.microsoft.com/office/drawing/2014/main"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B982543-3DCF-6E50-2FAA-6C52FA9F2C2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t>16-07-2024</a:t>
            </a:fld>
            <a:endParaRPr lang="en-IN"/>
          </a:p>
        </p:txBody>
      </p:sp>
      <p:sp>
        <p:nvSpPr>
          <p:cNvPr id="5" name="Footer Placeholder 4">
            <a:extLst>
              <a:ext uri="{FF2B5EF4-FFF2-40B4-BE49-F238E27FC236}">
                <a16:creationId xmlns="" xmlns:a16="http://schemas.microsoft.com/office/drawing/2014/main"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Vert">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 xmlns:a16="http://schemas.microsoft.com/office/drawing/2014/main" id="{39E4385D-3554-A2B4-7D6E-8A325351C36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2325830" y="1"/>
            <a:ext cx="9866169" cy="48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EC7569D4-FCF7-1642-019B-FDB89B6357A5}"/>
              </a:ext>
            </a:extLst>
          </p:cNvPr>
          <p:cNvSpPr txBox="1"/>
          <p:nvPr/>
        </p:nvSpPr>
        <p:spPr>
          <a:xfrm>
            <a:off x="622998" y="5044696"/>
            <a:ext cx="9953876" cy="646331"/>
          </a:xfrm>
          <a:prstGeom prst="rect">
            <a:avLst/>
          </a:prstGeom>
          <a:noFill/>
        </p:spPr>
        <p:txBody>
          <a:bodyPr wrap="square" rtlCol="0">
            <a:spAutoFit/>
          </a:bodyPr>
          <a:lstStyle/>
          <a:p>
            <a:r>
              <a:rPr lang="en-US" sz="3600" dirty="0">
                <a:solidFill>
                  <a:schemeClr val="accent1">
                    <a:lumMod val="50000"/>
                  </a:schemeClr>
                </a:solidFill>
                <a:latin typeface="Franklin Gothic Demi Cond" panose="020B0706030402020204" pitchFamily="34" charset="0"/>
              </a:rPr>
              <a:t>Data Visualization of Bird Strikes between 2000-2011</a:t>
            </a:r>
            <a:endParaRPr lang="en-IN" sz="3600" dirty="0">
              <a:solidFill>
                <a:schemeClr val="accent1">
                  <a:lumMod val="50000"/>
                </a:schemeClr>
              </a:solidFill>
              <a:latin typeface="Franklin Gothic Demi Cond" panose="020B0706030402020204" pitchFamily="34" charset="0"/>
            </a:endParaRPr>
          </a:p>
        </p:txBody>
      </p:sp>
      <p:sp>
        <p:nvSpPr>
          <p:cNvPr id="3" name="TextBox 2">
            <a:extLst>
              <a:ext uri="{FF2B5EF4-FFF2-40B4-BE49-F238E27FC236}">
                <a16:creationId xmlns="" xmlns:a16="http://schemas.microsoft.com/office/drawing/2014/main" id="{5A67E091-2097-AE7E-ED38-106D94BD40C6}"/>
              </a:ext>
            </a:extLst>
          </p:cNvPr>
          <p:cNvSpPr txBox="1"/>
          <p:nvPr/>
        </p:nvSpPr>
        <p:spPr>
          <a:xfrm>
            <a:off x="8898903" y="6021493"/>
            <a:ext cx="2828042" cy="523220"/>
          </a:xfrm>
          <a:prstGeom prst="rect">
            <a:avLst/>
          </a:prstGeom>
          <a:noFill/>
        </p:spPr>
        <p:txBody>
          <a:bodyPr wrap="square" rtlCol="0">
            <a:spAutoFit/>
          </a:bodyPr>
          <a:lstStyle/>
          <a:p>
            <a:r>
              <a:rPr lang="en-US" sz="2800" smtClean="0">
                <a:solidFill>
                  <a:schemeClr val="accent2">
                    <a:lumMod val="75000"/>
                  </a:schemeClr>
                </a:solidFill>
                <a:latin typeface="Franklin Gothic Demi Cond" panose="020B0706030402020204" pitchFamily="34" charset="0"/>
              </a:rPr>
              <a:t>By: Suyash </a:t>
            </a:r>
            <a:r>
              <a:rPr lang="en-US" sz="2800" dirty="0" smtClean="0">
                <a:solidFill>
                  <a:schemeClr val="accent2">
                    <a:lumMod val="75000"/>
                  </a:schemeClr>
                </a:solidFill>
                <a:latin typeface="Franklin Gothic Demi Cond" panose="020B0706030402020204" pitchFamily="34" charset="0"/>
              </a:rPr>
              <a:t>Gandhi</a:t>
            </a:r>
            <a:endParaRPr lang="en-US" sz="2800" dirty="0">
              <a:solidFill>
                <a:schemeClr val="accent2">
                  <a:lumMod val="75000"/>
                </a:schemeClr>
              </a:solidFill>
              <a:latin typeface="Franklin Gothic Demi Cond" panose="020B0706030402020204" pitchFamily="34" charset="0"/>
            </a:endParaRPr>
          </a:p>
        </p:txBody>
      </p:sp>
    </p:spTree>
    <p:extLst>
      <p:ext uri="{BB962C8B-B14F-4D97-AF65-F5344CB8AC3E}">
        <p14:creationId xmlns:p14="http://schemas.microsoft.com/office/powerpoint/2010/main"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27942F5-4779-8CDF-9DF6-1E3C22AF9181}"/>
              </a:ext>
            </a:extLst>
          </p:cNvPr>
          <p:cNvSpPr txBox="1"/>
          <p:nvPr/>
        </p:nvSpPr>
        <p:spPr>
          <a:xfrm>
            <a:off x="3729611" y="456839"/>
            <a:ext cx="4732775" cy="461665"/>
          </a:xfrm>
          <a:prstGeom prst="rect">
            <a:avLst/>
          </a:prstGeom>
          <a:noFill/>
        </p:spPr>
        <p:txBody>
          <a:bodyPr wrap="square" rtlCol="0">
            <a:spAutoFit/>
          </a:bodyPr>
          <a:lstStyle/>
          <a:p>
            <a:r>
              <a:rPr lang="en-US" sz="2400" dirty="0">
                <a:latin typeface="Franklin Gothic Demi Cond" panose="020B0706030402020204" pitchFamily="34" charset="0"/>
              </a:rPr>
              <a:t>Phase of Flight at the time of strike</a:t>
            </a:r>
            <a:endParaRPr lang="en-IN" sz="2400" dirty="0">
              <a:latin typeface="Franklin Gothic Demi Cond" panose="020B0706030402020204" pitchFamily="34" charset="0"/>
            </a:endParaRPr>
          </a:p>
        </p:txBody>
      </p:sp>
      <p:sp>
        <p:nvSpPr>
          <p:cNvPr id="3" name="TextBox 2">
            <a:extLst>
              <a:ext uri="{FF2B5EF4-FFF2-40B4-BE49-F238E27FC236}">
                <a16:creationId xmlns="" xmlns:a16="http://schemas.microsoft.com/office/drawing/2014/main" id="{B8354CA1-86A6-9252-C240-A8157B4067E7}"/>
              </a:ext>
            </a:extLst>
          </p:cNvPr>
          <p:cNvSpPr txBox="1"/>
          <p:nvPr/>
        </p:nvSpPr>
        <p:spPr>
          <a:xfrm>
            <a:off x="1584289" y="1207474"/>
            <a:ext cx="9023420" cy="369332"/>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highlight>
                  <a:srgbClr val="FFFFFF"/>
                </a:highlight>
                <a:latin typeface="-apple-system"/>
              </a:rPr>
              <a:t>Most of the damage caused during </a:t>
            </a:r>
            <a:r>
              <a:rPr lang="en-US" b="1" i="0" dirty="0">
                <a:effectLst/>
                <a:highlight>
                  <a:srgbClr val="FFFFFF"/>
                </a:highlight>
                <a:latin typeface="-apple-system"/>
              </a:rPr>
              <a:t>Climb </a:t>
            </a:r>
            <a:r>
              <a:rPr lang="en-US" b="0" i="0" dirty="0">
                <a:effectLst/>
                <a:highlight>
                  <a:srgbClr val="FFFFFF"/>
                </a:highlight>
                <a:latin typeface="-apple-system"/>
              </a:rPr>
              <a:t>and </a:t>
            </a:r>
            <a:r>
              <a:rPr lang="en-US" b="1" i="0" dirty="0">
                <a:effectLst/>
                <a:highlight>
                  <a:srgbClr val="FFFFFF"/>
                </a:highlight>
                <a:latin typeface="-apple-system"/>
              </a:rPr>
              <a:t>Approach</a:t>
            </a:r>
            <a:r>
              <a:rPr lang="en-US" b="0" i="0" dirty="0">
                <a:effectLst/>
                <a:highlight>
                  <a:srgbClr val="FFFFFF"/>
                </a:highlight>
                <a:latin typeface="-apple-system"/>
              </a:rPr>
              <a:t> phase</a:t>
            </a:r>
            <a:endParaRPr lang="en-IN" dirty="0">
              <a:latin typeface="Franklin Gothic Book" panose="020B0503020102020204" pitchFamily="34" charset="0"/>
            </a:endParaRPr>
          </a:p>
        </p:txBody>
      </p:sp>
      <p:pic>
        <p:nvPicPr>
          <p:cNvPr id="5" name="Picture 4">
            <a:extLst>
              <a:ext uri="{FF2B5EF4-FFF2-40B4-BE49-F238E27FC236}">
                <a16:creationId xmlns="" xmlns:a16="http://schemas.microsoft.com/office/drawing/2014/main" id="{C6741BAE-42AF-7690-CA50-AE29F5313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912" y="2154746"/>
            <a:ext cx="9178176" cy="3311114"/>
          </a:xfrm>
          <a:prstGeom prst="rect">
            <a:avLst/>
          </a:prstGeom>
        </p:spPr>
      </p:pic>
    </p:spTree>
    <p:extLst>
      <p:ext uri="{BB962C8B-B14F-4D97-AF65-F5344CB8AC3E}">
        <p14:creationId xmlns:p14="http://schemas.microsoft.com/office/powerpoint/2010/main" val="6604279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DA77211-EB4D-59A7-724D-45F25FE4A56B}"/>
              </a:ext>
            </a:extLst>
          </p:cNvPr>
          <p:cNvSpPr txBox="1"/>
          <p:nvPr/>
        </p:nvSpPr>
        <p:spPr>
          <a:xfrm>
            <a:off x="3871274" y="429311"/>
            <a:ext cx="4449452" cy="461665"/>
          </a:xfrm>
          <a:prstGeom prst="rect">
            <a:avLst/>
          </a:prstGeom>
          <a:noFill/>
        </p:spPr>
        <p:txBody>
          <a:bodyPr wrap="square" rtlCol="0">
            <a:spAutoFit/>
          </a:bodyPr>
          <a:lstStyle/>
          <a:p>
            <a:r>
              <a:rPr lang="en-US" sz="2400" dirty="0">
                <a:latin typeface="Franklin Gothic Demi Cond" panose="020B0706030402020204" pitchFamily="34" charset="0"/>
              </a:rPr>
              <a:t>Type of Wildlife attacked the plane</a:t>
            </a:r>
            <a:endParaRPr lang="en-IN" sz="2400" dirty="0">
              <a:latin typeface="Franklin Gothic Demi Cond" panose="020B0706030402020204" pitchFamily="34" charset="0"/>
            </a:endParaRPr>
          </a:p>
        </p:txBody>
      </p:sp>
      <p:sp>
        <p:nvSpPr>
          <p:cNvPr id="3" name="TextBox 2">
            <a:extLst>
              <a:ext uri="{FF2B5EF4-FFF2-40B4-BE49-F238E27FC236}">
                <a16:creationId xmlns="" xmlns:a16="http://schemas.microsoft.com/office/drawing/2014/main" id="{18C77780-8812-EDE5-FD4F-646BFA375F38}"/>
              </a:ext>
            </a:extLst>
          </p:cNvPr>
          <p:cNvSpPr txBox="1"/>
          <p:nvPr/>
        </p:nvSpPr>
        <p:spPr>
          <a:xfrm>
            <a:off x="2158039" y="969899"/>
            <a:ext cx="7875922" cy="923330"/>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highlight>
                  <a:srgbClr val="FFFFFF"/>
                </a:highlight>
                <a:latin typeface="-apple-system"/>
              </a:rPr>
              <a:t>Most strikes are done by group of </a:t>
            </a:r>
            <a:r>
              <a:rPr lang="en-US" b="1" i="0" dirty="0">
                <a:effectLst/>
                <a:highlight>
                  <a:srgbClr val="FFFFFF"/>
                </a:highlight>
                <a:latin typeface="-apple-system"/>
              </a:rPr>
              <a:t>small size birds</a:t>
            </a:r>
            <a:r>
              <a:rPr lang="en-US" b="0" i="0" dirty="0">
                <a:effectLst/>
                <a:highlight>
                  <a:srgbClr val="FFFFFF"/>
                </a:highlight>
                <a:latin typeface="-apple-system"/>
              </a:rPr>
              <a:t> (</a:t>
            </a:r>
            <a:r>
              <a:rPr lang="en-US" b="1" i="0" dirty="0">
                <a:effectLst/>
                <a:highlight>
                  <a:srgbClr val="FFFFFF"/>
                </a:highlight>
                <a:latin typeface="-apple-system"/>
              </a:rPr>
              <a:t>68.7%</a:t>
            </a:r>
            <a:r>
              <a:rPr lang="en-US" i="0" dirty="0">
                <a:effectLst/>
                <a:highlight>
                  <a:srgbClr val="FFFFFF"/>
                </a:highlight>
                <a:latin typeface="-apple-system"/>
              </a:rPr>
              <a:t>)</a:t>
            </a:r>
          </a:p>
          <a:p>
            <a:pPr marL="285750" indent="-285750" algn="l">
              <a:buFont typeface="Arial" panose="020B0604020202020204" pitchFamily="34" charset="0"/>
              <a:buChar char="•"/>
            </a:pPr>
            <a:r>
              <a:rPr lang="en-US" b="1" i="0" dirty="0">
                <a:effectLst/>
                <a:highlight>
                  <a:srgbClr val="FFFFFF"/>
                </a:highlight>
                <a:latin typeface="-apple-system"/>
              </a:rPr>
              <a:t>Unknown Medium</a:t>
            </a:r>
            <a:r>
              <a:rPr lang="en-US" b="0" i="0" dirty="0">
                <a:effectLst/>
                <a:highlight>
                  <a:srgbClr val="FFFFFF"/>
                </a:highlight>
                <a:latin typeface="-apple-system"/>
              </a:rPr>
              <a:t> size birds, </a:t>
            </a:r>
            <a:r>
              <a:rPr lang="en-US" b="1" i="0" dirty="0">
                <a:effectLst/>
                <a:highlight>
                  <a:srgbClr val="FFFFFF"/>
                </a:highlight>
                <a:latin typeface="-apple-system"/>
              </a:rPr>
              <a:t>European Starling</a:t>
            </a:r>
            <a:r>
              <a:rPr lang="en-US" b="0" i="0" dirty="0">
                <a:effectLst/>
                <a:highlight>
                  <a:srgbClr val="FFFFFF"/>
                </a:highlight>
                <a:latin typeface="-apple-system"/>
              </a:rPr>
              <a:t>, </a:t>
            </a:r>
            <a:r>
              <a:rPr lang="en-US" b="1" i="0" dirty="0">
                <a:effectLst/>
                <a:highlight>
                  <a:srgbClr val="FFFFFF"/>
                </a:highlight>
                <a:latin typeface="-apple-system"/>
              </a:rPr>
              <a:t>Rock Pigeon </a:t>
            </a:r>
            <a:r>
              <a:rPr lang="en-US" b="0" i="0" dirty="0">
                <a:effectLst/>
                <a:highlight>
                  <a:srgbClr val="FFFFFF"/>
                </a:highlight>
                <a:latin typeface="-apple-system"/>
              </a:rPr>
              <a:t>and </a:t>
            </a:r>
            <a:r>
              <a:rPr lang="en-US" b="1" i="0" dirty="0">
                <a:effectLst/>
                <a:highlight>
                  <a:srgbClr val="FFFFFF"/>
                </a:highlight>
                <a:latin typeface="-apple-system"/>
              </a:rPr>
              <a:t>Canada Goose</a:t>
            </a:r>
            <a:r>
              <a:rPr lang="en-US" b="0" i="0" dirty="0">
                <a:effectLst/>
                <a:highlight>
                  <a:srgbClr val="FFFFFF"/>
                </a:highlight>
                <a:latin typeface="-apple-system"/>
              </a:rPr>
              <a:t> causes the maximum damage to the plane</a:t>
            </a:r>
            <a:endParaRPr lang="en-US" i="0" dirty="0">
              <a:effectLst/>
              <a:latin typeface="Franklin Gothic Book" panose="020B0503020102020204" pitchFamily="34" charset="0"/>
            </a:endParaRPr>
          </a:p>
        </p:txBody>
      </p:sp>
      <p:pic>
        <p:nvPicPr>
          <p:cNvPr id="5" name="Picture 4">
            <a:extLst>
              <a:ext uri="{FF2B5EF4-FFF2-40B4-BE49-F238E27FC236}">
                <a16:creationId xmlns="" xmlns:a16="http://schemas.microsoft.com/office/drawing/2014/main" id="{2340E1CB-9968-1DE9-BC22-D8FFD93D3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708" y="2114878"/>
            <a:ext cx="8206584" cy="4082978"/>
          </a:xfrm>
          <a:prstGeom prst="rect">
            <a:avLst/>
          </a:prstGeom>
        </p:spPr>
      </p:pic>
    </p:spTree>
    <p:extLst>
      <p:ext uri="{BB962C8B-B14F-4D97-AF65-F5344CB8AC3E}">
        <p14:creationId xmlns:p14="http://schemas.microsoft.com/office/powerpoint/2010/main" val="248337800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88DB12-32A3-38B2-CC4C-4C113D1E3973}"/>
              </a:ext>
            </a:extLst>
          </p:cNvPr>
          <p:cNvSpPr txBox="1"/>
          <p:nvPr/>
        </p:nvSpPr>
        <p:spPr>
          <a:xfrm>
            <a:off x="3051347" y="313900"/>
            <a:ext cx="6089301" cy="461665"/>
          </a:xfrm>
          <a:prstGeom prst="rect">
            <a:avLst/>
          </a:prstGeom>
          <a:noFill/>
        </p:spPr>
        <p:txBody>
          <a:bodyPr wrap="square" rtlCol="0">
            <a:spAutoFit/>
          </a:bodyPr>
          <a:lstStyle/>
          <a:p>
            <a:r>
              <a:rPr lang="en-US" sz="2400" dirty="0">
                <a:latin typeface="Franklin Gothic Demi Cond" panose="020B0706030402020204" pitchFamily="34" charset="0"/>
              </a:rPr>
              <a:t>Does prior warning reduces the effect of damage?</a:t>
            </a:r>
            <a:endParaRPr lang="en-IN" sz="2400" dirty="0">
              <a:latin typeface="Franklin Gothic Demi Cond" panose="020B0706030402020204" pitchFamily="34" charset="0"/>
            </a:endParaRPr>
          </a:p>
        </p:txBody>
      </p:sp>
      <p:pic>
        <p:nvPicPr>
          <p:cNvPr id="7170" name="Picture 2">
            <a:extLst>
              <a:ext uri="{FF2B5EF4-FFF2-40B4-BE49-F238E27FC236}">
                <a16:creationId xmlns="" xmlns:a16="http://schemas.microsoft.com/office/drawing/2014/main" id="{45921E55-5B7F-BB41-2526-3B7D578EC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907" y="1615217"/>
            <a:ext cx="7506186" cy="46065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3D148472-B390-4ECD-C98C-2385AA9460C7}"/>
              </a:ext>
            </a:extLst>
          </p:cNvPr>
          <p:cNvSpPr txBox="1"/>
          <p:nvPr/>
        </p:nvSpPr>
        <p:spPr>
          <a:xfrm>
            <a:off x="1713452" y="775565"/>
            <a:ext cx="8765093"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Franklin Gothic Book" panose="020B0503020102020204" pitchFamily="34" charset="0"/>
              </a:rPr>
              <a:t>Prior warning to the pilot does reduces the effect damage to the airplane. In 80%  of the incidents there was no damage to the airplane.</a:t>
            </a:r>
            <a:endParaRPr lang="en-IN" dirty="0">
              <a:latin typeface="Franklin Gothic Book" panose="020B0503020102020204" pitchFamily="34" charset="0"/>
            </a:endParaRPr>
          </a:p>
        </p:txBody>
      </p:sp>
    </p:spTree>
    <p:extLst>
      <p:ext uri="{BB962C8B-B14F-4D97-AF65-F5344CB8AC3E}">
        <p14:creationId xmlns:p14="http://schemas.microsoft.com/office/powerpoint/2010/main" val="281947771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 xmlns:a16="http://schemas.microsoft.com/office/drawing/2014/main" id="{3B617948-A864-9B15-D785-D25900967C83}"/>
              </a:ext>
            </a:extLst>
          </p:cNvPr>
          <p:cNvSpPr/>
          <p:nvPr/>
        </p:nvSpPr>
        <p:spPr>
          <a:xfrm>
            <a:off x="991437" y="331596"/>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4" name="TextBox 3">
            <a:extLst>
              <a:ext uri="{FF2B5EF4-FFF2-40B4-BE49-F238E27FC236}">
                <a16:creationId xmlns="" xmlns:a16="http://schemas.microsoft.com/office/drawing/2014/main" id="{E6036946-D84E-5DCF-93E5-6E909D2C06CF}"/>
              </a:ext>
            </a:extLst>
          </p:cNvPr>
          <p:cNvSpPr txBox="1"/>
          <p:nvPr/>
        </p:nvSpPr>
        <p:spPr>
          <a:xfrm>
            <a:off x="1165609" y="1225689"/>
            <a:ext cx="9827288" cy="4708981"/>
          </a:xfrm>
          <a:prstGeom prst="rect">
            <a:avLst/>
          </a:prstGeom>
          <a:noFill/>
        </p:spPr>
        <p:txBody>
          <a:bodyPr wrap="square" rtlCol="0">
            <a:spAutoFit/>
          </a:bodyPr>
          <a:lstStyle/>
          <a:p>
            <a:pPr marL="342900" indent="-342900" algn="just">
              <a:buClr>
                <a:schemeClr val="accent1"/>
              </a:buClr>
              <a:buFont typeface="Wingdings" panose="05000000000000000000" pitchFamily="2" charset="2"/>
              <a:buChar char="q"/>
            </a:pPr>
            <a:r>
              <a:rPr lang="en-US" sz="2000" b="0" i="0" dirty="0">
                <a:effectLst/>
                <a:highlight>
                  <a:srgbClr val="FFFFFF"/>
                </a:highlight>
                <a:latin typeface="-apple-system"/>
              </a:rPr>
              <a:t>43.6% of time Pilots are not warned about the wildlife strike</a:t>
            </a:r>
            <a:endParaRPr lang="en-US" sz="2000" i="0" dirty="0">
              <a:effectLst/>
              <a:latin typeface="Franklin Gothic Book" panose="020B0503020102020204" pitchFamily="34" charset="0"/>
            </a:endParaRPr>
          </a:p>
          <a:p>
            <a:pPr algn="just">
              <a:buClr>
                <a:schemeClr val="accent1"/>
              </a:buClr>
            </a:pPr>
            <a:endParaRPr lang="en-US" sz="2400" dirty="0">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dirty="0">
                <a:latin typeface="Franklin Gothic Book" panose="020B0503020102020204" pitchFamily="34" charset="0"/>
              </a:rPr>
              <a:t>Prior warning to the pilot reduces the risk of damage to the aircraft</a:t>
            </a:r>
          </a:p>
          <a:p>
            <a:pPr algn="just">
              <a:buClr>
                <a:schemeClr val="accent1"/>
              </a:buClr>
            </a:pPr>
            <a:endParaRPr lang="en-US" sz="2400" dirty="0">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i="0" dirty="0">
                <a:effectLst/>
                <a:highlight>
                  <a:srgbClr val="FFFFFF"/>
                </a:highlight>
                <a:latin typeface="-apple-system"/>
              </a:rPr>
              <a:t>68.7%</a:t>
            </a:r>
            <a:r>
              <a:rPr lang="en-US" sz="2000" i="0" dirty="0">
                <a:effectLst/>
                <a:latin typeface="Franklin Gothic Book" panose="020B0503020102020204" pitchFamily="34" charset="0"/>
              </a:rPr>
              <a:t> of incidents have happened due to some small unknown bird</a:t>
            </a:r>
            <a:r>
              <a:rPr lang="en-US" sz="2000" dirty="0">
                <a:latin typeface="Franklin Gothic Book" panose="020B0503020102020204" pitchFamily="34" charset="0"/>
              </a:rPr>
              <a:t>s</a:t>
            </a:r>
            <a:endParaRPr lang="en-US" sz="2400" b="1" i="0" dirty="0">
              <a:effectLst/>
              <a:latin typeface="Franklin Gothic Book" panose="020B0503020102020204" pitchFamily="34" charset="0"/>
            </a:endParaRPr>
          </a:p>
          <a:p>
            <a:pPr algn="just">
              <a:buClr>
                <a:schemeClr val="accent1"/>
              </a:buClr>
            </a:pPr>
            <a:endParaRPr lang="en-US" sz="2400" b="1" i="0" dirty="0">
              <a:effectLst/>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b="1" dirty="0">
                <a:latin typeface="Franklin Gothic Book" panose="020B0503020102020204" pitchFamily="34" charset="0"/>
              </a:rPr>
              <a:t> </a:t>
            </a:r>
            <a:r>
              <a:rPr lang="en-US" sz="2000" b="0" i="0" dirty="0">
                <a:effectLst/>
                <a:highlight>
                  <a:srgbClr val="FFFFFF"/>
                </a:highlight>
                <a:latin typeface="-apple-system"/>
              </a:rPr>
              <a:t>California, Texas and New York has the highest number of bird strike incidents.</a:t>
            </a:r>
            <a:endParaRPr lang="en-US" sz="2000" b="1" i="0" dirty="0">
              <a:effectLst/>
              <a:latin typeface="Franklin Gothic Book" panose="020B0503020102020204" pitchFamily="34" charset="0"/>
            </a:endParaRPr>
          </a:p>
          <a:p>
            <a:pPr marL="342900" indent="-342900" algn="just">
              <a:buClr>
                <a:schemeClr val="accent1"/>
              </a:buClr>
              <a:buFont typeface="Wingdings" panose="05000000000000000000" pitchFamily="2" charset="2"/>
              <a:buChar char="q"/>
            </a:pPr>
            <a:endParaRPr lang="en-US" sz="2400" b="1" dirty="0">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i="0" dirty="0">
                <a:effectLst/>
                <a:latin typeface="Franklin Gothic Book" panose="020B0503020102020204" pitchFamily="34" charset="0"/>
              </a:rPr>
              <a:t>90.31% incidents caused no damage while 9.69% incidents caused damage</a:t>
            </a:r>
          </a:p>
          <a:p>
            <a:pPr marL="342900" indent="-342900" algn="just">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i="0" dirty="0">
                <a:effectLst/>
                <a:latin typeface="Franklin Gothic Book" panose="020B0503020102020204" pitchFamily="34" charset="0"/>
              </a:rPr>
              <a:t>80.84% of bird strike incidents have happened when the altitude of airplane was &lt;1000 ft and 19.16% have happened when altitude was &gt;1000 ft</a:t>
            </a:r>
            <a:endParaRPr lang="en-US" sz="2000" b="1" i="0" dirty="0">
              <a:effectLst/>
              <a:latin typeface="Inter"/>
            </a:endParaRPr>
          </a:p>
          <a:p>
            <a:pPr marL="342900" indent="-342900" algn="just">
              <a:buClr>
                <a:schemeClr val="accent1"/>
              </a:buClr>
              <a:buFont typeface="Wingdings" panose="05000000000000000000" pitchFamily="2" charset="2"/>
              <a:buChar char="q"/>
            </a:pPr>
            <a:endParaRPr lang="en-US" sz="2000" b="1" dirty="0">
              <a:latin typeface="Inter"/>
            </a:endParaRPr>
          </a:p>
          <a:p>
            <a:pPr marL="342900" indent="-342900" algn="just">
              <a:buClr>
                <a:schemeClr val="accent1"/>
              </a:buClr>
              <a:buFont typeface="Wingdings" panose="05000000000000000000" pitchFamily="2" charset="2"/>
              <a:buChar char="q"/>
            </a:pPr>
            <a:r>
              <a:rPr lang="en-US" sz="2000" b="0" i="0" dirty="0">
                <a:effectLst/>
                <a:latin typeface="Inter"/>
              </a:rPr>
              <a:t> </a:t>
            </a:r>
            <a:r>
              <a:rPr lang="en-US" sz="2000" i="0" dirty="0">
                <a:effectLst/>
                <a:latin typeface="Franklin Gothic Book" panose="020B0503020102020204" pitchFamily="34" charset="0"/>
              </a:rPr>
              <a:t>Most of the incidents have happened when there is no cloud in each year</a:t>
            </a:r>
          </a:p>
        </p:txBody>
      </p:sp>
    </p:spTree>
    <p:extLst>
      <p:ext uri="{BB962C8B-B14F-4D97-AF65-F5344CB8AC3E}">
        <p14:creationId xmlns:p14="http://schemas.microsoft.com/office/powerpoint/2010/main" val="226857587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 xmlns:a16="http://schemas.microsoft.com/office/drawing/2014/main" id="{4FFB924A-441A-5185-37A1-6D08E8FC0EED}"/>
              </a:ext>
            </a:extLst>
          </p:cNvPr>
          <p:cNvSpPr/>
          <p:nvPr/>
        </p:nvSpPr>
        <p:spPr>
          <a:xfrm>
            <a:off x="494044" y="401933"/>
            <a:ext cx="11203912" cy="81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Project Detail</a:t>
            </a:r>
            <a:endParaRPr lang="en-IN" sz="3600" dirty="0">
              <a:latin typeface="Franklin Gothic Demi Cond" panose="020B0706030402020204" pitchFamily="34" charset="0"/>
            </a:endParaRPr>
          </a:p>
        </p:txBody>
      </p:sp>
      <p:graphicFrame>
        <p:nvGraphicFramePr>
          <p:cNvPr id="3" name="Table 3">
            <a:extLst>
              <a:ext uri="{FF2B5EF4-FFF2-40B4-BE49-F238E27FC236}">
                <a16:creationId xmlns="" xmlns:a16="http://schemas.microsoft.com/office/drawing/2014/main" id="{6172B9A2-BEDB-D785-EC56-6282DFCA65FE}"/>
              </a:ext>
            </a:extLst>
          </p:cNvPr>
          <p:cNvGraphicFramePr>
            <a:graphicFrameLocks noGrp="1"/>
          </p:cNvGraphicFramePr>
          <p:nvPr>
            <p:extLst>
              <p:ext uri="{D42A27DB-BD31-4B8C-83A1-F6EECF244321}">
                <p14:modId xmlns:p14="http://schemas.microsoft.com/office/powerpoint/2010/main" val="491239620"/>
              </p:ext>
            </p:extLst>
          </p:nvPr>
        </p:nvGraphicFramePr>
        <p:xfrm>
          <a:off x="2180492" y="2078926"/>
          <a:ext cx="8069943" cy="3686660"/>
        </p:xfrm>
        <a:graphic>
          <a:graphicData uri="http://schemas.openxmlformats.org/drawingml/2006/table">
            <a:tbl>
              <a:tblPr firstRow="1" bandRow="1">
                <a:tableStyleId>{5940675A-B579-460E-94D1-54222C63F5DA}</a:tableStyleId>
              </a:tblPr>
              <a:tblGrid>
                <a:gridCol w="4005943">
                  <a:extLst>
                    <a:ext uri="{9D8B030D-6E8A-4147-A177-3AD203B41FA5}">
                      <a16:colId xmlns="" xmlns:a16="http://schemas.microsoft.com/office/drawing/2014/main" val="368670815"/>
                    </a:ext>
                  </a:extLst>
                </a:gridCol>
                <a:gridCol w="4064000">
                  <a:extLst>
                    <a:ext uri="{9D8B030D-6E8A-4147-A177-3AD203B41FA5}">
                      <a16:colId xmlns="" xmlns:a16="http://schemas.microsoft.com/office/drawing/2014/main" val="2927765209"/>
                    </a:ext>
                  </a:extLst>
                </a:gridCol>
              </a:tblGrid>
              <a:tr h="440196">
                <a:tc>
                  <a:txBody>
                    <a:bodyPr/>
                    <a:lstStyle/>
                    <a:p>
                      <a:pPr algn="l"/>
                      <a:r>
                        <a:rPr lang="en-US" dirty="0">
                          <a:latin typeface="Franklin Gothic Medium Cond" panose="020B0606030402020204" pitchFamily="34" charset="0"/>
                        </a:rPr>
                        <a:t>Project Title</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Data Visualization of Bird Strikes between 2000-2011</a:t>
                      </a:r>
                      <a:endParaRPr lang="en-IN" dirty="0">
                        <a:latin typeface="Franklin Gothic Medium Cond" panose="020B0606030402020204" pitchFamily="34" charset="0"/>
                      </a:endParaRPr>
                    </a:p>
                  </a:txBody>
                  <a:tcPr/>
                </a:tc>
                <a:extLst>
                  <a:ext uri="{0D108BD9-81ED-4DB2-BD59-A6C34878D82A}">
                    <a16:rowId xmlns="" xmlns:a16="http://schemas.microsoft.com/office/drawing/2014/main" val="3528120998"/>
                  </a:ext>
                </a:extLst>
              </a:tr>
              <a:tr h="609316">
                <a:tc>
                  <a:txBody>
                    <a:bodyPr/>
                    <a:lstStyle/>
                    <a:p>
                      <a:r>
                        <a:rPr lang="en-US" dirty="0">
                          <a:latin typeface="Franklin Gothic Medium Cond" panose="020B0606030402020204" pitchFamily="34" charset="0"/>
                        </a:rPr>
                        <a:t>Technology</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Business Intelligence</a:t>
                      </a:r>
                      <a:endParaRPr lang="en-IN" dirty="0">
                        <a:latin typeface="Franklin Gothic Medium Cond" panose="020B0606030402020204" pitchFamily="34" charset="0"/>
                      </a:endParaRPr>
                    </a:p>
                  </a:txBody>
                  <a:tcPr/>
                </a:tc>
                <a:extLst>
                  <a:ext uri="{0D108BD9-81ED-4DB2-BD59-A6C34878D82A}">
                    <a16:rowId xmlns="" xmlns:a16="http://schemas.microsoft.com/office/drawing/2014/main" val="4253621841"/>
                  </a:ext>
                </a:extLst>
              </a:tr>
              <a:tr h="609316">
                <a:tc>
                  <a:txBody>
                    <a:bodyPr/>
                    <a:lstStyle/>
                    <a:p>
                      <a:r>
                        <a:rPr lang="en-US" dirty="0">
                          <a:latin typeface="Franklin Gothic Medium Cond" panose="020B0606030402020204" pitchFamily="34" charset="0"/>
                        </a:rPr>
                        <a:t>Domain</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Transportation and Communication</a:t>
                      </a:r>
                      <a:endParaRPr lang="en-IN" dirty="0">
                        <a:latin typeface="Franklin Gothic Medium Cond" panose="020B0606030402020204" pitchFamily="34" charset="0"/>
                      </a:endParaRPr>
                    </a:p>
                  </a:txBody>
                  <a:tcPr/>
                </a:tc>
                <a:extLst>
                  <a:ext uri="{0D108BD9-81ED-4DB2-BD59-A6C34878D82A}">
                    <a16:rowId xmlns="" xmlns:a16="http://schemas.microsoft.com/office/drawing/2014/main" val="1997130248"/>
                  </a:ext>
                </a:extLst>
              </a:tr>
              <a:tr h="609316">
                <a:tc>
                  <a:txBody>
                    <a:bodyPr/>
                    <a:lstStyle/>
                    <a:p>
                      <a:r>
                        <a:rPr lang="en-US" dirty="0">
                          <a:latin typeface="Franklin Gothic Medium Cond" panose="020B0606030402020204" pitchFamily="34" charset="0"/>
                        </a:rPr>
                        <a:t>Project Difficulty Level</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Advanced</a:t>
                      </a:r>
                      <a:endParaRPr lang="en-IN" dirty="0">
                        <a:latin typeface="Franklin Gothic Medium Cond" panose="020B0606030402020204" pitchFamily="34" charset="0"/>
                      </a:endParaRPr>
                    </a:p>
                  </a:txBody>
                  <a:tcPr/>
                </a:tc>
                <a:extLst>
                  <a:ext uri="{0D108BD9-81ED-4DB2-BD59-A6C34878D82A}">
                    <a16:rowId xmlns="" xmlns:a16="http://schemas.microsoft.com/office/drawing/2014/main" val="2963901539"/>
                  </a:ext>
                </a:extLst>
              </a:tr>
              <a:tr h="609316">
                <a:tc>
                  <a:txBody>
                    <a:bodyPr/>
                    <a:lstStyle/>
                    <a:p>
                      <a:r>
                        <a:rPr lang="en-US" dirty="0">
                          <a:latin typeface="Franklin Gothic Medium Cond" panose="020B0606030402020204" pitchFamily="34" charset="0"/>
                        </a:rPr>
                        <a:t>Programming Language Used</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Python</a:t>
                      </a:r>
                      <a:endParaRPr lang="en-IN" dirty="0">
                        <a:latin typeface="Franklin Gothic Medium Cond" panose="020B0606030402020204" pitchFamily="34" charset="0"/>
                      </a:endParaRPr>
                    </a:p>
                  </a:txBody>
                  <a:tcPr/>
                </a:tc>
                <a:extLst>
                  <a:ext uri="{0D108BD9-81ED-4DB2-BD59-A6C34878D82A}">
                    <a16:rowId xmlns="" xmlns:a16="http://schemas.microsoft.com/office/drawing/2014/main" val="2436516319"/>
                  </a:ext>
                </a:extLst>
              </a:tr>
              <a:tr h="609316">
                <a:tc>
                  <a:txBody>
                    <a:bodyPr/>
                    <a:lstStyle/>
                    <a:p>
                      <a:r>
                        <a:rPr lang="en-US" dirty="0">
                          <a:latin typeface="Franklin Gothic Medium Cond" panose="020B0606030402020204" pitchFamily="34" charset="0"/>
                        </a:rPr>
                        <a:t>Tools used</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Google </a:t>
                      </a:r>
                      <a:r>
                        <a:rPr lang="en-US" dirty="0" err="1">
                          <a:latin typeface="Franklin Gothic Medium Cond" panose="020B0606030402020204" pitchFamily="34" charset="0"/>
                        </a:rPr>
                        <a:t>Colab</a:t>
                      </a:r>
                      <a:r>
                        <a:rPr lang="en-US" dirty="0">
                          <a:latin typeface="Franklin Gothic Medium Cond" panose="020B0606030402020204" pitchFamily="34" charset="0"/>
                        </a:rPr>
                        <a:t>, Excel, </a:t>
                      </a:r>
                      <a:r>
                        <a:rPr lang="en-US" dirty="0" err="1">
                          <a:latin typeface="Franklin Gothic Medium Cond" panose="020B0606030402020204" pitchFamily="34" charset="0"/>
                        </a:rPr>
                        <a:t>PowerBI</a:t>
                      </a:r>
                      <a:endParaRPr lang="en-IN" dirty="0">
                        <a:latin typeface="Franklin Gothic Medium Cond" panose="020B0606030402020204" pitchFamily="34" charset="0"/>
                      </a:endParaRPr>
                    </a:p>
                  </a:txBody>
                  <a:tcPr/>
                </a:tc>
                <a:extLst>
                  <a:ext uri="{0D108BD9-81ED-4DB2-BD59-A6C34878D82A}">
                    <a16:rowId xmlns="" xmlns:a16="http://schemas.microsoft.com/office/drawing/2014/main" val="682311616"/>
                  </a:ext>
                </a:extLst>
              </a:tr>
            </a:tbl>
          </a:graphicData>
        </a:graphic>
      </p:graphicFrame>
    </p:spTree>
    <p:extLst>
      <p:ext uri="{BB962C8B-B14F-4D97-AF65-F5344CB8AC3E}">
        <p14:creationId xmlns:p14="http://schemas.microsoft.com/office/powerpoint/2010/main" val="281469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 xmlns:a16="http://schemas.microsoft.com/office/drawing/2014/main" id="{3279DB38-9866-5A61-9CAE-71F4A665F8C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Objective</a:t>
            </a:r>
            <a:endParaRPr lang="en-IN" sz="3600" dirty="0">
              <a:latin typeface="Franklin Gothic Demi Cond" panose="020B0706030402020204" pitchFamily="34" charset="0"/>
            </a:endParaRPr>
          </a:p>
        </p:txBody>
      </p:sp>
      <p:sp>
        <p:nvSpPr>
          <p:cNvPr id="5" name="TextBox 4">
            <a:extLst>
              <a:ext uri="{FF2B5EF4-FFF2-40B4-BE49-F238E27FC236}">
                <a16:creationId xmlns="" xmlns:a16="http://schemas.microsoft.com/office/drawing/2014/main" id="{D3A5245C-C234-C5C3-D8A8-A1660627D89B}"/>
              </a:ext>
            </a:extLst>
          </p:cNvPr>
          <p:cNvSpPr txBox="1"/>
          <p:nvPr/>
        </p:nvSpPr>
        <p:spPr>
          <a:xfrm>
            <a:off x="1135464" y="1567543"/>
            <a:ext cx="9937820" cy="4524315"/>
          </a:xfrm>
          <a:prstGeom prst="rect">
            <a:avLst/>
          </a:prstGeom>
          <a:noFill/>
        </p:spPr>
        <p:txBody>
          <a:bodyPr wrap="square" rtlCol="0">
            <a:spAutoFit/>
          </a:bodyPr>
          <a:lstStyle/>
          <a:p>
            <a:r>
              <a:rPr lang="en-US" b="0" i="0" u="none" strike="noStrike" baseline="0" dirty="0">
                <a:solidFill>
                  <a:srgbClr val="000000"/>
                </a:solidFill>
                <a:latin typeface="Franklin Gothic Book" panose="020B0503020102020204" pitchFamily="34" charset="0"/>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p>
          <a:p>
            <a:endParaRPr lang="en-US" dirty="0">
              <a:solidFill>
                <a:srgbClr val="000000"/>
              </a:solidFill>
              <a:latin typeface="Franklin Gothic Book" panose="020B0503020102020204" pitchFamily="34" charset="0"/>
            </a:endParaRPr>
          </a:p>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Franklin Gothic Book" panose="020B0503020102020204" pitchFamily="34"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lang="en-IN" dirty="0">
              <a:latin typeface="Franklin Gothic Book" panose="020B0503020102020204" pitchFamily="34" charset="0"/>
            </a:endParaRPr>
          </a:p>
        </p:txBody>
      </p:sp>
    </p:spTree>
    <p:extLst>
      <p:ext uri="{BB962C8B-B14F-4D97-AF65-F5344CB8AC3E}">
        <p14:creationId xmlns:p14="http://schemas.microsoft.com/office/powerpoint/2010/main" val="30021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 xmlns:a16="http://schemas.microsoft.com/office/drawing/2014/main" id="{B3C2466C-4B87-4FDB-2722-1E31A5CDA1FA}"/>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3" name="TextBox 2">
            <a:extLst>
              <a:ext uri="{FF2B5EF4-FFF2-40B4-BE49-F238E27FC236}">
                <a16:creationId xmlns="" xmlns:a16="http://schemas.microsoft.com/office/drawing/2014/main" id="{2793BB60-D2E2-A8B9-D96F-D4D756113941}"/>
              </a:ext>
            </a:extLst>
          </p:cNvPr>
          <p:cNvSpPr txBox="1"/>
          <p:nvPr/>
        </p:nvSpPr>
        <p:spPr>
          <a:xfrm>
            <a:off x="1004835" y="1929284"/>
            <a:ext cx="10008158" cy="2585323"/>
          </a:xfrm>
          <a:prstGeom prst="rect">
            <a:avLst/>
          </a:prstGeom>
          <a:noFill/>
        </p:spPr>
        <p:txBody>
          <a:bodyPr wrap="square" rtlCol="0">
            <a:spAutoFit/>
          </a:bodyPr>
          <a:lstStyle/>
          <a:p>
            <a:r>
              <a:rPr lang="en-IN" sz="24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4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dirty="0"/>
          </a:p>
        </p:txBody>
      </p:sp>
      <p:pic>
        <p:nvPicPr>
          <p:cNvPr id="5" name="Graphic 4" descr="Airplane with solid fill">
            <a:extLst>
              <a:ext uri="{FF2B5EF4-FFF2-40B4-BE49-F238E27FC236}">
                <a16:creationId xmlns="" xmlns:a16="http://schemas.microsoft.com/office/drawing/2014/main" id="{BA615224-6C02-FC05-95C6-00A78854A9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7981172">
            <a:off x="9547608" y="4247939"/>
            <a:ext cx="1113693" cy="1113693"/>
          </a:xfrm>
          <a:prstGeom prst="rect">
            <a:avLst/>
          </a:prstGeom>
        </p:spPr>
      </p:pic>
    </p:spTree>
    <p:extLst>
      <p:ext uri="{BB962C8B-B14F-4D97-AF65-F5344CB8AC3E}">
        <p14:creationId xmlns:p14="http://schemas.microsoft.com/office/powerpoint/2010/main" val="22732467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 xmlns:a16="http://schemas.microsoft.com/office/drawing/2014/main" id="{11385108-1EFC-6EA1-B9CB-8A541B65D55B}"/>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sp>
        <p:nvSpPr>
          <p:cNvPr id="3" name="TextBox 2">
            <a:extLst>
              <a:ext uri="{FF2B5EF4-FFF2-40B4-BE49-F238E27FC236}">
                <a16:creationId xmlns="" xmlns:a16="http://schemas.microsoft.com/office/drawing/2014/main" id="{E6E2C1A4-9A73-3099-CC23-0CDEC668E0CF}"/>
              </a:ext>
            </a:extLst>
          </p:cNvPr>
          <p:cNvSpPr txBox="1"/>
          <p:nvPr/>
        </p:nvSpPr>
        <p:spPr>
          <a:xfrm>
            <a:off x="3237453" y="1104428"/>
            <a:ext cx="5717092" cy="461665"/>
          </a:xfrm>
          <a:prstGeom prst="rect">
            <a:avLst/>
          </a:prstGeom>
          <a:noFill/>
        </p:spPr>
        <p:txBody>
          <a:bodyPr wrap="square" rtlCol="0">
            <a:spAutoFit/>
          </a:bodyPr>
          <a:lstStyle/>
          <a:p>
            <a:r>
              <a:rPr lang="en-US" sz="2400" dirty="0">
                <a:latin typeface="Franklin Gothic Demi Cond" panose="020B0706030402020204" pitchFamily="34" charset="0"/>
              </a:rPr>
              <a:t>Total Number of Bird Strikes Incidents per Year</a:t>
            </a:r>
            <a:endParaRPr lang="en-IN" sz="2400" dirty="0">
              <a:latin typeface="Franklin Gothic Demi Cond" panose="020B0706030402020204" pitchFamily="34" charset="0"/>
            </a:endParaRPr>
          </a:p>
        </p:txBody>
      </p:sp>
      <p:sp>
        <p:nvSpPr>
          <p:cNvPr id="4" name="TextBox 3">
            <a:extLst>
              <a:ext uri="{FF2B5EF4-FFF2-40B4-BE49-F238E27FC236}">
                <a16:creationId xmlns="" xmlns:a16="http://schemas.microsoft.com/office/drawing/2014/main" id="{1BB0FD36-2E26-777D-D46C-21DF68EDFBF2}"/>
              </a:ext>
            </a:extLst>
          </p:cNvPr>
          <p:cNvSpPr txBox="1"/>
          <p:nvPr/>
        </p:nvSpPr>
        <p:spPr>
          <a:xfrm>
            <a:off x="1348153" y="1567337"/>
            <a:ext cx="9495692"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highlight>
                  <a:srgbClr val="FFFFFF"/>
                </a:highlight>
                <a:latin typeface="-apple-system"/>
              </a:rPr>
              <a:t>The bird strikes keeps increasing over time showing upward trend but the repairing cost seen a decrease over last years.</a:t>
            </a:r>
            <a:endParaRPr lang="en-IN" dirty="0">
              <a:latin typeface="Franklin Gothic Book" panose="020B0503020102020204" pitchFamily="34" charset="0"/>
            </a:endParaRPr>
          </a:p>
        </p:txBody>
      </p:sp>
      <p:pic>
        <p:nvPicPr>
          <p:cNvPr id="6" name="Picture 5">
            <a:extLst>
              <a:ext uri="{FF2B5EF4-FFF2-40B4-BE49-F238E27FC236}">
                <a16:creationId xmlns="" xmlns:a16="http://schemas.microsoft.com/office/drawing/2014/main" id="{72732A02-7739-A582-C967-39BC3E5B3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9776" y="2438447"/>
            <a:ext cx="8732448" cy="3985704"/>
          </a:xfrm>
          <a:prstGeom prst="rect">
            <a:avLst/>
          </a:prstGeom>
        </p:spPr>
      </p:pic>
    </p:spTree>
    <p:extLst>
      <p:ext uri="{BB962C8B-B14F-4D97-AF65-F5344CB8AC3E}">
        <p14:creationId xmlns:p14="http://schemas.microsoft.com/office/powerpoint/2010/main" val="335300888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F28416C-1698-A6AB-917F-212918CBD34A}"/>
              </a:ext>
            </a:extLst>
          </p:cNvPr>
          <p:cNvSpPr txBox="1"/>
          <p:nvPr/>
        </p:nvSpPr>
        <p:spPr>
          <a:xfrm>
            <a:off x="4242077" y="324857"/>
            <a:ext cx="3707842" cy="461665"/>
          </a:xfrm>
          <a:prstGeom prst="rect">
            <a:avLst/>
          </a:prstGeom>
          <a:noFill/>
        </p:spPr>
        <p:txBody>
          <a:bodyPr wrap="square" rtlCol="0">
            <a:spAutoFit/>
          </a:bodyPr>
          <a:lstStyle/>
          <a:p>
            <a:r>
              <a:rPr lang="en-US" sz="2400" dirty="0">
                <a:latin typeface="Franklin Gothic Demi Cond" panose="020B0706030402020204" pitchFamily="34" charset="0"/>
              </a:rPr>
              <a:t>Bird Strikes Incidents in US</a:t>
            </a:r>
            <a:endParaRPr lang="en-IN" sz="2400" dirty="0">
              <a:latin typeface="Franklin Gothic Demi Cond" panose="020B0706030402020204" pitchFamily="34" charset="0"/>
            </a:endParaRPr>
          </a:p>
        </p:txBody>
      </p:sp>
      <p:sp>
        <p:nvSpPr>
          <p:cNvPr id="3" name="TextBox 2">
            <a:extLst>
              <a:ext uri="{FF2B5EF4-FFF2-40B4-BE49-F238E27FC236}">
                <a16:creationId xmlns="" xmlns:a16="http://schemas.microsoft.com/office/drawing/2014/main" id="{540EFCAE-3DC9-85A6-4C8C-52DD6742EFA8}"/>
              </a:ext>
            </a:extLst>
          </p:cNvPr>
          <p:cNvSpPr txBox="1"/>
          <p:nvPr/>
        </p:nvSpPr>
        <p:spPr>
          <a:xfrm>
            <a:off x="1966126" y="928129"/>
            <a:ext cx="8259745" cy="369332"/>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Franklin Gothic Book" panose="020B0503020102020204" pitchFamily="34" charset="0"/>
              </a:rPr>
              <a:t>California</a:t>
            </a:r>
            <a:r>
              <a:rPr lang="en-US" b="0" i="0" dirty="0">
                <a:effectLst/>
                <a:latin typeface="Franklin Gothic Book" panose="020B0503020102020204" pitchFamily="34" charset="0"/>
              </a:rPr>
              <a:t>, </a:t>
            </a:r>
            <a:r>
              <a:rPr lang="en-US" b="1" i="0" dirty="0">
                <a:effectLst/>
                <a:latin typeface="Franklin Gothic Book" panose="020B0503020102020204" pitchFamily="34" charset="0"/>
              </a:rPr>
              <a:t>Texas</a:t>
            </a:r>
            <a:r>
              <a:rPr lang="en-US" b="0" i="0" dirty="0">
                <a:effectLst/>
                <a:latin typeface="Franklin Gothic Book" panose="020B0503020102020204" pitchFamily="34" charset="0"/>
              </a:rPr>
              <a:t> and </a:t>
            </a:r>
            <a:r>
              <a:rPr lang="en-US" b="1" i="0" dirty="0">
                <a:effectLst/>
                <a:latin typeface="Franklin Gothic Book" panose="020B0503020102020204" pitchFamily="34" charset="0"/>
              </a:rPr>
              <a:t>New York </a:t>
            </a:r>
            <a:r>
              <a:rPr lang="en-US" b="0" i="0" dirty="0">
                <a:effectLst/>
                <a:latin typeface="Franklin Gothic Book" panose="020B0503020102020204" pitchFamily="34" charset="0"/>
              </a:rPr>
              <a:t>has the highest number of bird strike incidents.</a:t>
            </a:r>
            <a:endParaRPr lang="en-IN" dirty="0">
              <a:latin typeface="Franklin Gothic Book" panose="020B0503020102020204" pitchFamily="34" charset="0"/>
            </a:endParaRPr>
          </a:p>
        </p:txBody>
      </p:sp>
      <p:pic>
        <p:nvPicPr>
          <p:cNvPr id="5" name="Picture 4">
            <a:extLst>
              <a:ext uri="{FF2B5EF4-FFF2-40B4-BE49-F238E27FC236}">
                <a16:creationId xmlns="" xmlns:a16="http://schemas.microsoft.com/office/drawing/2014/main" id="{ABD000D0-7FB0-6DE8-E96A-81DF43D04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312" y="1580675"/>
            <a:ext cx="7153375" cy="4470859"/>
          </a:xfrm>
          <a:prstGeom prst="rect">
            <a:avLst/>
          </a:prstGeom>
        </p:spPr>
      </p:pic>
    </p:spTree>
    <p:extLst>
      <p:ext uri="{BB962C8B-B14F-4D97-AF65-F5344CB8AC3E}">
        <p14:creationId xmlns:p14="http://schemas.microsoft.com/office/powerpoint/2010/main" val="87700817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77D2A34-A052-BAD0-7552-58ADA6656331}"/>
              </a:ext>
            </a:extLst>
          </p:cNvPr>
          <p:cNvSpPr txBox="1"/>
          <p:nvPr/>
        </p:nvSpPr>
        <p:spPr>
          <a:xfrm>
            <a:off x="2297858" y="268101"/>
            <a:ext cx="7981604" cy="461665"/>
          </a:xfrm>
          <a:prstGeom prst="rect">
            <a:avLst/>
          </a:prstGeom>
          <a:noFill/>
        </p:spPr>
        <p:txBody>
          <a:bodyPr wrap="square" rtlCol="0">
            <a:spAutoFit/>
          </a:bodyPr>
          <a:lstStyle/>
          <a:p>
            <a:r>
              <a:rPr lang="en-US" sz="2400" dirty="0">
                <a:latin typeface="Franklin Gothic Demi Cond" panose="020B0706030402020204" pitchFamily="34" charset="0"/>
              </a:rPr>
              <a:t>Top 10 Airlines having encountered most number of bird strikes</a:t>
            </a:r>
            <a:endParaRPr lang="en-IN" sz="2400" dirty="0">
              <a:latin typeface="Franklin Gothic Demi Cond" panose="020B0706030402020204" pitchFamily="34" charset="0"/>
            </a:endParaRPr>
          </a:p>
        </p:txBody>
      </p:sp>
      <p:pic>
        <p:nvPicPr>
          <p:cNvPr id="2050" name="Picture 2">
            <a:extLst>
              <a:ext uri="{FF2B5EF4-FFF2-40B4-BE49-F238E27FC236}">
                <a16:creationId xmlns="" xmlns:a16="http://schemas.microsoft.com/office/drawing/2014/main" id="{E4941D3B-A4D5-D8CD-F142-1AC020373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858" y="1583703"/>
            <a:ext cx="7855203" cy="4730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41A10776-9BF0-B4D4-5C32-E7708438CFD9}"/>
              </a:ext>
            </a:extLst>
          </p:cNvPr>
          <p:cNvSpPr txBox="1"/>
          <p:nvPr/>
        </p:nvSpPr>
        <p:spPr>
          <a:xfrm>
            <a:off x="2046514" y="798968"/>
            <a:ext cx="8098971"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Franklin Gothic Book" panose="020B0503020102020204" pitchFamily="34" charset="0"/>
              </a:rPr>
              <a:t>Southwest Airlines</a:t>
            </a:r>
            <a:r>
              <a:rPr lang="en-US" dirty="0">
                <a:latin typeface="Franklin Gothic Book" panose="020B0503020102020204" pitchFamily="34" charset="0"/>
              </a:rPr>
              <a:t> has encountered most number of bird strike followed by </a:t>
            </a:r>
            <a:r>
              <a:rPr lang="en-US" b="1" dirty="0">
                <a:latin typeface="Franklin Gothic Book" panose="020B0503020102020204" pitchFamily="34" charset="0"/>
              </a:rPr>
              <a:t>Business</a:t>
            </a:r>
            <a:r>
              <a:rPr lang="en-US" dirty="0">
                <a:latin typeface="Franklin Gothic Book" panose="020B0503020102020204" pitchFamily="34" charset="0"/>
              </a:rPr>
              <a:t> and </a:t>
            </a:r>
            <a:r>
              <a:rPr lang="en-US" b="1" dirty="0">
                <a:latin typeface="Franklin Gothic Book" panose="020B0503020102020204" pitchFamily="34" charset="0"/>
              </a:rPr>
              <a:t>American Airlines</a:t>
            </a:r>
            <a:endParaRPr lang="en-IN" b="1" dirty="0">
              <a:latin typeface="Franklin Gothic Book" panose="020B0503020102020204" pitchFamily="34" charset="0"/>
            </a:endParaRPr>
          </a:p>
        </p:txBody>
      </p:sp>
    </p:spTree>
    <p:extLst>
      <p:ext uri="{BB962C8B-B14F-4D97-AF65-F5344CB8AC3E}">
        <p14:creationId xmlns:p14="http://schemas.microsoft.com/office/powerpoint/2010/main" val="278719946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9440FEF-7A63-F44C-8C8F-170B1CBAB5F0}"/>
              </a:ext>
            </a:extLst>
          </p:cNvPr>
          <p:cNvSpPr txBox="1"/>
          <p:nvPr/>
        </p:nvSpPr>
        <p:spPr>
          <a:xfrm>
            <a:off x="3533669" y="540866"/>
            <a:ext cx="5124660" cy="461665"/>
          </a:xfrm>
          <a:prstGeom prst="rect">
            <a:avLst/>
          </a:prstGeom>
          <a:noFill/>
        </p:spPr>
        <p:txBody>
          <a:bodyPr wrap="square" rtlCol="0">
            <a:spAutoFit/>
          </a:bodyPr>
          <a:lstStyle/>
          <a:p>
            <a:r>
              <a:rPr lang="en-US" sz="2400" dirty="0">
                <a:latin typeface="Franklin Gothic Demi Cond" panose="020B0706030402020204" pitchFamily="34" charset="0"/>
              </a:rPr>
              <a:t>When do most bird strike incidents occur?</a:t>
            </a:r>
            <a:endParaRPr lang="en-IN" sz="2400" dirty="0">
              <a:latin typeface="Franklin Gothic Demi Cond" panose="020B0706030402020204" pitchFamily="34" charset="0"/>
            </a:endParaRPr>
          </a:p>
        </p:txBody>
      </p:sp>
      <p:sp>
        <p:nvSpPr>
          <p:cNvPr id="3" name="TextBox 2">
            <a:extLst>
              <a:ext uri="{FF2B5EF4-FFF2-40B4-BE49-F238E27FC236}">
                <a16:creationId xmlns="" xmlns:a16="http://schemas.microsoft.com/office/drawing/2014/main" id="{6B903492-473E-954E-18F7-FE828A8D7FB0}"/>
              </a:ext>
            </a:extLst>
          </p:cNvPr>
          <p:cNvSpPr txBox="1"/>
          <p:nvPr/>
        </p:nvSpPr>
        <p:spPr>
          <a:xfrm>
            <a:off x="1860619" y="1158654"/>
            <a:ext cx="8470760" cy="369332"/>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Inter"/>
              </a:rPr>
              <a:t> </a:t>
            </a:r>
            <a:r>
              <a:rPr lang="en-US" i="0" dirty="0">
                <a:effectLst/>
                <a:latin typeface="Franklin Gothic Book" panose="020B0503020102020204" pitchFamily="34" charset="0"/>
              </a:rPr>
              <a:t>Most of the incidents have happened when there </a:t>
            </a:r>
            <a:r>
              <a:rPr lang="en-US" dirty="0">
                <a:latin typeface="Franklin Gothic Book" panose="020B0503020102020204" pitchFamily="34" charset="0"/>
              </a:rPr>
              <a:t>was</a:t>
            </a:r>
            <a:r>
              <a:rPr lang="en-US" i="0" dirty="0">
                <a:effectLst/>
                <a:latin typeface="Franklin Gothic Book" panose="020B0503020102020204" pitchFamily="34" charset="0"/>
              </a:rPr>
              <a:t> </a:t>
            </a:r>
            <a:r>
              <a:rPr lang="en-US" b="1" dirty="0">
                <a:latin typeface="Franklin Gothic Book" panose="020B0503020102020204" pitchFamily="34" charset="0"/>
              </a:rPr>
              <a:t>N</a:t>
            </a:r>
            <a:r>
              <a:rPr lang="en-US" b="1" i="0" dirty="0">
                <a:effectLst/>
                <a:latin typeface="Franklin Gothic Book" panose="020B0503020102020204" pitchFamily="34" charset="0"/>
              </a:rPr>
              <a:t>o </a:t>
            </a:r>
            <a:r>
              <a:rPr lang="en-US" b="1" dirty="0">
                <a:latin typeface="Franklin Gothic Book" panose="020B0503020102020204" pitchFamily="34" charset="0"/>
              </a:rPr>
              <a:t>C</a:t>
            </a:r>
            <a:r>
              <a:rPr lang="en-US" b="1" i="0" dirty="0">
                <a:effectLst/>
                <a:latin typeface="Franklin Gothic Book" panose="020B0503020102020204" pitchFamily="34" charset="0"/>
              </a:rPr>
              <a:t>loud </a:t>
            </a:r>
            <a:r>
              <a:rPr lang="en-US" i="0" dirty="0">
                <a:effectLst/>
                <a:latin typeface="Franklin Gothic Book" panose="020B0503020102020204" pitchFamily="34" charset="0"/>
              </a:rPr>
              <a:t>in each year</a:t>
            </a:r>
            <a:endParaRPr lang="en-IN" dirty="0">
              <a:latin typeface="Franklin Gothic Book" panose="020B0503020102020204" pitchFamily="34" charset="0"/>
            </a:endParaRPr>
          </a:p>
        </p:txBody>
      </p:sp>
      <p:pic>
        <p:nvPicPr>
          <p:cNvPr id="5" name="Picture 4">
            <a:extLst>
              <a:ext uri="{FF2B5EF4-FFF2-40B4-BE49-F238E27FC236}">
                <a16:creationId xmlns="" xmlns:a16="http://schemas.microsoft.com/office/drawing/2014/main" id="{FBC3F091-A946-2E7B-982E-A7A505F24BED}"/>
              </a:ext>
            </a:extLst>
          </p:cNvPr>
          <p:cNvPicPr>
            <a:picLocks noChangeAspect="1"/>
          </p:cNvPicPr>
          <p:nvPr/>
        </p:nvPicPr>
        <p:blipFill rotWithShape="1">
          <a:blip r:embed="rId3">
            <a:extLst>
              <a:ext uri="{28A0092B-C50C-407E-A947-70E740481C1C}">
                <a14:useLocalDpi xmlns:a14="http://schemas.microsoft.com/office/drawing/2010/main" val="0"/>
              </a:ext>
            </a:extLst>
          </a:blip>
          <a:srcRect t="2511"/>
          <a:stretch/>
        </p:blipFill>
        <p:spPr>
          <a:xfrm>
            <a:off x="1303501" y="1819372"/>
            <a:ext cx="9584995" cy="3582185"/>
          </a:xfrm>
          <a:prstGeom prst="rect">
            <a:avLst/>
          </a:prstGeom>
        </p:spPr>
      </p:pic>
    </p:spTree>
    <p:extLst>
      <p:ext uri="{BB962C8B-B14F-4D97-AF65-F5344CB8AC3E}">
        <p14:creationId xmlns:p14="http://schemas.microsoft.com/office/powerpoint/2010/main" val="369716578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C9F444B-FF60-0DDC-9789-6FBD4342762B}"/>
              </a:ext>
            </a:extLst>
          </p:cNvPr>
          <p:cNvSpPr txBox="1"/>
          <p:nvPr/>
        </p:nvSpPr>
        <p:spPr>
          <a:xfrm>
            <a:off x="3327679" y="340414"/>
            <a:ext cx="5536642" cy="461665"/>
          </a:xfrm>
          <a:prstGeom prst="rect">
            <a:avLst/>
          </a:prstGeom>
          <a:noFill/>
        </p:spPr>
        <p:txBody>
          <a:bodyPr wrap="square" rtlCol="0">
            <a:spAutoFit/>
          </a:bodyPr>
          <a:lstStyle/>
          <a:p>
            <a:r>
              <a:rPr lang="en-US" sz="2400" b="0" i="0" dirty="0">
                <a:solidFill>
                  <a:srgbClr val="000000"/>
                </a:solidFill>
                <a:effectLst/>
                <a:latin typeface="Franklin Gothic Demi Cond" panose="020B0706030402020204" pitchFamily="34" charset="0"/>
              </a:rPr>
              <a:t>Altitude of Airplane at the time of bird strike</a:t>
            </a:r>
          </a:p>
        </p:txBody>
      </p:sp>
      <p:pic>
        <p:nvPicPr>
          <p:cNvPr id="4098" name="Picture 2">
            <a:extLst>
              <a:ext uri="{FF2B5EF4-FFF2-40B4-BE49-F238E27FC236}">
                <a16:creationId xmlns="" xmlns:a16="http://schemas.microsoft.com/office/drawing/2014/main" id="{E12095FA-E9E8-4C31-5468-177C9BD19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7530" y="1817073"/>
            <a:ext cx="7503736" cy="44696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C285F1FE-56C3-8310-ED17-DBA19D8FB58B}"/>
              </a:ext>
            </a:extLst>
          </p:cNvPr>
          <p:cNvSpPr txBox="1"/>
          <p:nvPr/>
        </p:nvSpPr>
        <p:spPr>
          <a:xfrm>
            <a:off x="1516576" y="889877"/>
            <a:ext cx="9485644" cy="646331"/>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Franklin Gothic Book" panose="020B0503020102020204" pitchFamily="34" charset="0"/>
              </a:rPr>
              <a:t>80.84%</a:t>
            </a:r>
            <a:r>
              <a:rPr lang="en-US" i="0" dirty="0">
                <a:effectLst/>
                <a:latin typeface="Franklin Gothic Book" panose="020B0503020102020204" pitchFamily="34" charset="0"/>
              </a:rPr>
              <a:t> of bird strike incidents have happened when the altitude of airplane was &lt;1000 ft and </a:t>
            </a:r>
            <a:r>
              <a:rPr lang="en-US" b="1" i="0" dirty="0">
                <a:effectLst/>
                <a:latin typeface="Franklin Gothic Book" panose="020B0503020102020204" pitchFamily="34" charset="0"/>
              </a:rPr>
              <a:t>19.16%</a:t>
            </a:r>
            <a:r>
              <a:rPr lang="en-US" i="0" dirty="0">
                <a:effectLst/>
                <a:latin typeface="Franklin Gothic Book" panose="020B0503020102020204" pitchFamily="34" charset="0"/>
              </a:rPr>
              <a:t> have happened when altitude was &gt;1000 ft</a:t>
            </a:r>
            <a:r>
              <a:rPr lang="en-US" b="1" i="0" dirty="0">
                <a:effectLst/>
                <a:latin typeface="Inter"/>
              </a:rPr>
              <a:t>.</a:t>
            </a:r>
            <a:endParaRPr lang="en-IN" dirty="0"/>
          </a:p>
        </p:txBody>
      </p:sp>
    </p:spTree>
    <p:extLst>
      <p:ext uri="{BB962C8B-B14F-4D97-AF65-F5344CB8AC3E}">
        <p14:creationId xmlns:p14="http://schemas.microsoft.com/office/powerpoint/2010/main" val="223003128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204</TotalTime>
  <Words>671</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-apple-system</vt:lpstr>
      <vt:lpstr>Arial</vt:lpstr>
      <vt:lpstr>Calibri</vt:lpstr>
      <vt:lpstr>Calibri Light</vt:lpstr>
      <vt:lpstr>Franklin Gothic Book</vt:lpstr>
      <vt:lpstr>Franklin Gothic Demi Cond</vt:lpstr>
      <vt:lpstr>Franklin Gothic Medium Cond</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Suyash Gandhi</cp:lastModifiedBy>
  <cp:revision>24</cp:revision>
  <dcterms:created xsi:type="dcterms:W3CDTF">2022-11-21T06:34:00Z</dcterms:created>
  <dcterms:modified xsi:type="dcterms:W3CDTF">2024-07-16T11:29:41Z</dcterms:modified>
</cp:coreProperties>
</file>