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1" r:id="rId3"/>
    <p:sldId id="267" r:id="rId4"/>
    <p:sldId id="262" r:id="rId5"/>
    <p:sldId id="268" r:id="rId6"/>
    <p:sldId id="269" r:id="rId7"/>
    <p:sldId id="270" r:id="rId8"/>
    <p:sldId id="263" r:id="rId9"/>
    <p:sldId id="27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19181A"/>
    <a:srgbClr val="262626"/>
    <a:srgbClr val="1D1C1E"/>
    <a:srgbClr val="131214"/>
    <a:srgbClr val="3B82F6"/>
    <a:srgbClr val="D6EF3F"/>
    <a:srgbClr val="0D65F3"/>
    <a:srgbClr val="404C78"/>
    <a:srgbClr val="181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C4F23-39EB-46CD-A34D-E4BA912D8285}" v="4" dt="2024-07-25T16:10:23.82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 Patel" userId="c6bc9a3d-7f74-4890-bdc7-ab3b9bbda805" providerId="ADAL" clId="{26AC4F23-39EB-46CD-A34D-E4BA912D8285}"/>
    <pc:docChg chg="custSel addSld modSld">
      <pc:chgData name="Dhaval Patel" userId="c6bc9a3d-7f74-4890-bdc7-ab3b9bbda805" providerId="ADAL" clId="{26AC4F23-39EB-46CD-A34D-E4BA912D8285}" dt="2024-07-25T16:23:13.905" v="105" actId="14100"/>
      <pc:docMkLst>
        <pc:docMk/>
      </pc:docMkLst>
      <pc:sldChg chg="modSp mod">
        <pc:chgData name="Dhaval Patel" userId="c6bc9a3d-7f74-4890-bdc7-ab3b9bbda805" providerId="ADAL" clId="{26AC4F23-39EB-46CD-A34D-E4BA912D8285}" dt="2024-07-25T16:23:13.905" v="105" actId="14100"/>
        <pc:sldMkLst>
          <pc:docMk/>
          <pc:sldMk cId="674698257" sldId="259"/>
        </pc:sldMkLst>
        <pc:spChg chg="mod">
          <ac:chgData name="Dhaval Patel" userId="c6bc9a3d-7f74-4890-bdc7-ab3b9bbda805" providerId="ADAL" clId="{26AC4F23-39EB-46CD-A34D-E4BA912D8285}" dt="2024-07-25T16:22:55.774" v="60" actId="1076"/>
          <ac:spMkLst>
            <pc:docMk/>
            <pc:sldMk cId="674698257" sldId="259"/>
            <ac:spMk id="4" creationId="{4CD07EB0-14A3-968C-6926-39D35422D33D}"/>
          </ac:spMkLst>
        </pc:spChg>
        <pc:spChg chg="mod">
          <ac:chgData name="Dhaval Patel" userId="c6bc9a3d-7f74-4890-bdc7-ab3b9bbda805" providerId="ADAL" clId="{26AC4F23-39EB-46CD-A34D-E4BA912D8285}" dt="2024-07-25T16:23:13.905" v="105" actId="14100"/>
          <ac:spMkLst>
            <pc:docMk/>
            <pc:sldMk cId="674698257" sldId="259"/>
            <ac:spMk id="7" creationId="{BB7E18CD-D3DB-855C-B535-7172E4A9205F}"/>
          </ac:spMkLst>
        </pc:spChg>
      </pc:sldChg>
      <pc:sldChg chg="addSp delSp modSp new mod">
        <pc:chgData name="Dhaval Patel" userId="c6bc9a3d-7f74-4890-bdc7-ab3b9bbda805" providerId="ADAL" clId="{26AC4F23-39EB-46CD-A34D-E4BA912D8285}" dt="2024-07-25T16:12:11.327" v="59" actId="1076"/>
        <pc:sldMkLst>
          <pc:docMk/>
          <pc:sldMk cId="1508202069" sldId="271"/>
        </pc:sldMkLst>
        <pc:spChg chg="add mod">
          <ac:chgData name="Dhaval Patel" userId="c6bc9a3d-7f74-4890-bdc7-ab3b9bbda805" providerId="ADAL" clId="{26AC4F23-39EB-46CD-A34D-E4BA912D8285}" dt="2024-07-25T16:10:15.087" v="23" actId="20577"/>
          <ac:spMkLst>
            <pc:docMk/>
            <pc:sldMk cId="1508202069" sldId="271"/>
            <ac:spMk id="3" creationId="{EA63B6E5-99BF-3F8A-62E2-E5BEA7DE9E40}"/>
          </ac:spMkLst>
        </pc:spChg>
        <pc:spChg chg="add del mod">
          <ac:chgData name="Dhaval Patel" userId="c6bc9a3d-7f74-4890-bdc7-ab3b9bbda805" providerId="ADAL" clId="{26AC4F23-39EB-46CD-A34D-E4BA912D8285}" dt="2024-07-25T16:10:53.235" v="30" actId="478"/>
          <ac:spMkLst>
            <pc:docMk/>
            <pc:sldMk cId="1508202069" sldId="271"/>
            <ac:spMk id="5" creationId="{13839AEC-C303-801E-60DB-362B260EE039}"/>
          </ac:spMkLst>
        </pc:spChg>
        <pc:graphicFrameChg chg="add mod modGraphic">
          <ac:chgData name="Dhaval Patel" userId="c6bc9a3d-7f74-4890-bdc7-ab3b9bbda805" providerId="ADAL" clId="{26AC4F23-39EB-46CD-A34D-E4BA912D8285}" dt="2024-07-25T16:12:11.327" v="59" actId="1076"/>
          <ac:graphicFrameMkLst>
            <pc:docMk/>
            <pc:sldMk cId="1508202069" sldId="271"/>
            <ac:graphicFrameMk id="4" creationId="{8EA87150-2950-DEA0-4F55-2D188BCFE39D}"/>
          </ac:graphicFrameMkLst>
        </pc:graphicFrameChg>
        <pc:graphicFrameChg chg="add del mod modGraphic">
          <ac:chgData name="Dhaval Patel" userId="c6bc9a3d-7f74-4890-bdc7-ab3b9bbda805" providerId="ADAL" clId="{26AC4F23-39EB-46CD-A34D-E4BA912D8285}" dt="2024-07-25T16:10:53.889" v="31" actId="478"/>
          <ac:graphicFrameMkLst>
            <pc:docMk/>
            <pc:sldMk cId="1508202069" sldId="271"/>
            <ac:graphicFrameMk id="6" creationId="{E84CD739-976E-09D8-8BFE-2F4D29922D21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5T15:34:46.03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418 162,'282'13,"-37"0,349-13,-569 3,-25-3,1 0,-1 0,0 0,0 0,0 0,1 0,-1 0,0 0,0 0,0 0,1 1,-1-1,0 0,0 0,0 0,1 0,-1 0,0 0,0 1,0-1,0 0,0 0,1 0,-1 0,0 1,0-1,0 0,0 0,0 0,0 1,0-1,0 0,0 0,0 0,0 1,0-1,0 0,0 0,0 0,0 1,0-1,0 0,0 0,0 1,-3 1,1 0,-1 0,0-1,0 1,0-1,0 1,0-1,-1 0,1 0,0 0,-6 0,-414 55,285-42,-631 52,745-62,24-4,0 0,-1 0,1 0,0 0,0 0,0 0,0 0,0 0,0 0,-1 0,1 0,0 0,0 0,0 0,0 0,0 0,0 0,0 0,-1 0,1 0,0 0,0 0,0 1,0-1,0 0,0 0,0 0,0 0,0 0,0 0,0 0,0 0,0 1,0-1,-1 0,1 0,0 0,0 0,0 0,0 0,0 1,0-1,0 0,0 0,0 0,1 0,-1 0,0 0,0 0,0 1,0-1,0 0,0 0,0 0,0 0,0 0,0 0,0 0,0 0,0 1,0-1,1 0,-1 0,0 0,40 8,256 2,-55-3,169 10,-327-5,-58-7,0-1,29 0,-39-4,1 1,-1 0,1 1,-1 1,22 6,-31-3,-16 0,-21 3,-129 19,-1-7,-2-7,-166-7,287-5,1 2,0 2,-50 12,-21 5,110-23,0 0,0 0,1 0,-1 1,0-1,0 0,0 1,1 0,-1-1,0 1,1 0,-1 0,-2 2,4-2,0-1,0 1,-1-1,1 0,0 1,1-1,-1 1,0-1,0 1,0-1,0 0,0 1,0-1,0 1,1-1,-1 0,0 1,0-1,1 0,-1 1,0-1,0 0,1 1,-1-1,0 0,1 1,-1-1,1 0,-1 0,0 0,1 1,-1-1,1 0,52 19,37-3,1-3,96 0,189-14,-161-3,384 4,-626-1,-1-1,1-1,-1-2,1-1,-29-10,-130-58,84 31,99 42,1 0,-1 0,1 0,-1 0,1 0,0-1,0 1,0-1,0 0,0 1,0-1,0 0,-3-4,5 5,0 0,-1 0,1 0,0 0,-1 0,1 0,0 0,0 0,0 0,0 0,0 0,0 0,0 0,0 0,0 0,1 0,-1 0,0 0,1 0,-1 0,1 0,-1 0,2-2,1 0,0 0,0 0,0 0,0 1,1-1,-1 1,1-1,0 1,0 0,0 1,0-1,0 1,0 0,0 0,6-1,157-19,-156 19,-1 0,1-1,0 0,15-8,-25 11,0-1,0 1,-1-1,1 1,0-1,0 1,0-1,-1 0,1 1,0-1,-1 0,1 0,0 0,-1 1,1-1,-1 0,1 0,-1 0,0 0,1 0,-1 0,0 0,0 0,1-1,-2 0,0 0,0 0,0 0,0 1,0-1,0 0,0 1,-1-1,1 1,0-1,-1 1,1 0,-1-1,0 1,1 0,-1 0,-4-1,-17-9,0 1,-1 2,0 0,-1 2,-27-5,-4-1,-10-1,-2 2,-104-3,-141 16,142 1,132-4,28 0,0 0,0 1,0 0,0 1,0 0,0 1,0 0,-17 6,28-8,0 0,0 0,0 0,0 0,0 0,1 0,-1 0,0 0,0 0,0 0,0 0,0 0,0 0,0 0,0 0,1 1,-1-1,0 0,0 0,0 0,0 0,0 0,0 0,0 0,0 0,0 0,0 0,0 0,0 1,0-1,0 0,0 0,1 0,-1 0,0 0,0 0,0 0,0 0,0 1,0-1,0 0,0 0,0 0,-1 0,1 0,0 0,0 0,0 0,0 1,0-1,0 0,0 0,0 0,0 0,0 0,0 0,0 0,0 0,0 0,0 0,-1 1,1-1,0 0,0 0,0 0,0 0,0 0,0 0,15 4,23 1,122-4,-1-7,212-35,-98 19,-41 12,-258 10,10-1,0 1,0 1,1 0,-24 6,35-6,0 0,1 0,-1 1,0-1,1 1,-1 0,1 0,0 0,0 0,0 1,0-1,0 1,0 0,0 0,1 0,0 0,-1 0,1 1,0-1,1 1,-1-1,1 1,-2 4,-1 11,1-1,0 1,1-1,2 1,0 0,0-1,2 1,0 0,7 24,-8-40,1-1,-1 1,0-1,1 1,0-1,-1 0,1 0,0 0,0 0,0 0,0 0,1 0,-1-1,0 1,1-1,-1 0,1 1,0-1,-1 0,1-1,0 1,-1 0,1-1,0 1,0-1,0 0,0 0,-1 0,1-1,0 1,0 0,0-1,2-1,10-1,0-2,0 0,0 0,20-12,27-20,-59 36,-1-1,1 0,-1 0,1 0,-1 0,0 0,0-1,0 1,0 0,-1-1,1 0,0 1,-1-1,0 0,0 0,0 0,0 0,0 0,0 0,-1-4,0 5,-1 0,1 1,-1-1,0 0,0 1,0-1,0 1,0-1,0 1,0-1,0 1,-1 0,1 0,0 0,-1-1,1 1,-1 1,1-1,-1 0,0 0,1 0,-1 1,0-1,0 1,1 0,-3-1,-52-6,52 7,-349 4,319-3,-73 7,-159 33,250-38,0 1,1 0,-1 1,1 0,-20 11,31-14,0 0,1 1,-1-1,1 1,-1 0,1 0,0 0,0 0,0 1,1-1,-1 1,1 0,0 0,0-1,0 1,0 1,1-1,-1 0,1 0,0 1,1-1,-1 0,1 1,0 7,2 0,0 1,1-1,0 0,1 0,1 0,0 0,0-1,1 1,1-2,-1 1,2-1,0 0,9 10,-2-4,0-1,0-1,2-1,0 0,0-1,1 0,23 10,-21-14,-1-1,1-1,0-1,0-1,36 3,103-4,-106-4,-10 1,10 1,-1-2,90-15,-140 16,1 0,0-1,-1 1,1-1,-1 0,1 0,-1 0,0 0,1 0,-1 0,0-1,0 1,4-4,-6 5,0-1,1 0,-1 1,0-1,0 1,0-1,0 0,0 1,0-1,0 0,0 1,0-1,0 1,-1-1,1 0,0 1,0-1,-1 1,1-1,0 1,0-1,-1 1,1-1,-1 1,1-1,0 1,-1-1,1 1,-1-1,1 1,-1 0,0-1,0 1,-8-6,0 2,0-1,-1 1,1 0,-16-3,-74-15,-135-14,-106 12,313 22,-49-2,-95 7,170-3,0 0,0 0,0 0,0 0,0 0,0 0,0 0,0 0,0 0,0 1,0-1,0 0,0 1,0-1,0 1,0-1,0 1,1-1,-1 1,0-1,-1 2,3-1,1 0,-1 0,1 0,-1 0,1 0,-1-1,1 1,-1-1,1 1,0-1,-1 1,1-1,0 0,-1 0,3 0,118 9,0-5,0-5,149-21,-236 19,4-1,56-12,-87 14,0 0,1-1,-1 1,0-2,-1 1,1-1,0 0,-1-1,0 0,0 0,-1 0,9-10,-11 10,0-1,0 0,-1 0,0-1,0 1,-1-1,0 1,0-1,-1 0,1 0,-1 0,-1 0,1 0,-1 0,-1 0,1 0,-1 0,0 1,-1-1,0 0,0 0,-4-7,3 4,-2 0,1 1,-1 0,-1 0,0 0,0 1,0-1,-1 2,0-1,-1 1,0 0,0 0,0 1,-11-6,2 5,0 0,0 1,0 1,-1 1,1 0,-1 1,-18 0,-132 3,96 2,-163-2,-160 4,389-3,1-1,-1 1,1 0,-1 1,1-1,0 1,-1 0,1 1,-5 2,8-4,1 0,0 0,-1 0,1 0,0 0,0 0,0 0,0 0,0 0,0 1,0-1,0 0,0 1,1-1,-1 0,0 1,1-1,-1 1,1-1,0 1,-1-1,1 1,0 0,0-1,0 1,0-1,0 1,0-1,1 1,-1-1,1 1,-1-1,1 1,-1-1,1 1,1 1,0 0,0-1,0 1,0-1,0 0,0 0,1 0,-1 0,1 0,0 0,-1-1,1 1,0-1,0 0,6 2,47 9,-45-10,103 11,-1-5,141-7,-140-3,-61 2,-22 1,0-1,0-1,0-2,32-7,-59 8,0 1,0-1,0 0,0 0,0 0,-1-1,1 1,-1-1,1 0,-1 0,0 0,0-1,0 1,-1-1,1 1,-1-1,0 0,0 0,0 0,0 0,-1 0,0-1,0 1,0 0,0 0,-1-1,1-5,-1 6,0-1,0 1,0 0,0 0,-1-1,0 1,1 0,-2 0,1 0,0 0,-1 0,0 0,0 0,0 1,0-1,-1 1,1-1,-1 1,0 0,0 0,0 0,0 0,-1 1,1-1,-1 1,0 0,1 0,-5-2,-20-4,1 2,-1 0,-53-2,-89 6,111 3,44-1,0 0,1 2,-1-1,1 2,-17 4,27-5,0-1,-1 1,1 0,0 0,0 0,0 1,0-1,0 1,1 0,-1 0,1 0,0 0,0 1,0 0,0-1,0 1,1 0,0 0,0 0,-2 5,3-6,1 0,0 0,-1 1,1-1,0 0,0 0,1 0,-1 0,1 0,-1 0,1 0,0 0,0 0,0 0,1 0,-1-1,1 1,-1 0,1-1,0 1,0-1,0 0,4 4,5 3,-1 1,2-2,22 15,-3-6,1-2,0-1,1-2,0-1,1-1,62 8,212 6,-267-22,-17 0,-1-1,1-2,0 0,-1-1,25-6,-45 7,0 0,1-1,-1 1,-1-1,1 0,0 0,0 0,-1 0,1 0,-1-1,1 1,-1-1,0 0,0 1,0-1,-1 0,1 0,-1 0,1-1,-1 1,0 0,0 0,-1-1,1 1,0-6,1-10,-2 0,0 0,-3-28,1 22,1 5,0 7,0 0,0 0,-1 0,-5-16,6 24,-1 0,-1 0,1 1,-1-1,0 1,0-1,0 1,-1 0,1 0,-1 0,0 1,0-1,-9-5,0 2,0 0,0 0,-1 2,0-1,0 2,0 0,-1 0,-15 0,-20-1,-51 1,60 4,-868 3,857-2,0 1,0 3,0 3,-95 25,140-30,0 0,0 0,1 1,0 0,0 0,0 0,0 1,0 0,1 0,-9 11,13-15,0 0,0 1,0-1,1 1,-1-1,0 1,1-1,-1 1,1 0,-1-1,1 1,0 0,0-1,0 1,0 0,0-1,0 1,0 0,0-1,1 3,0-2,1 0,-1 0,1 0,-1 0,1 0,0 0,0-1,0 1,-1 0,2-1,-1 0,0 1,0-1,0 0,1 0,-1 0,5 1,61 15,1-3,0-3,118 5,-144-14,122 9,208-13,-357 0,-1 0,1 0,-1-2,0 0,0-1,0 0,0-1,-1-1,21-12,-30 16,-1 0,0 0,1-1,-1 1,0-1,-1 0,1 0,-1-1,0 1,0 0,0-1,0 0,-1 0,0 0,0 0,0 0,-1 0,1 0,-1-1,-1 1,1-1,-1 1,0 0,0-1,0 1,-1-1,0 1,0 0,0-1,-4-8,2 8,0 0,0 0,-1 1,0-1,0 1,0 0,-1 0,1 0,-1 0,0 1,-1 0,1 0,-1 0,0 1,1 0,-2 0,1 0,0 1,0 0,-12-2,-12-3,0 3,-1 0,-35 1,55 3,-69-2,-1 4,-80 12,124-9,0 2,0 2,1 1,1 2,0 1,-54 29,77-34,0 1,0 0,0 1,1 0,1 0,-17 23,20-24,1-1,1 1,0 0,0 0,0 0,1 1,1-1,-1 1,2 0,-3 16,5-20,0 0,1 0,0 0,0 0,1-1,0 1,0 0,0-1,0 0,1 1,0-1,0 0,0 0,1-1,7 9,3 1,1 0,0-1,23 16,-15-14,0-2,2 0,-1-2,2 0,0-2,0-1,0-1,1-1,37 3,-21-5,1-2,-1-3,1-1,-1-2,51-11,-84 13,-1-1,1 1,-1-2,0 1,0-1,0-1,0 1,-1-2,0 1,0-1,0 0,-1-1,0 1,0-2,-1 1,0-1,0 0,0 0,5-13,-10 18,-1 1,1 0,-1 0,0-1,0 1,0-1,0 1,0 0,0-1,-1 1,1 0,-1 0,0-1,0 1,1 0,-2 0,1 0,0 0,0 0,-1 0,1 0,-1 0,1 0,-1 1,-2-3,-6-4,-1 0,0 0,-15-8,20 13,-19-10,0 0,-1 2,0 2,-1 0,0 1,-50-6,29 8,1 3,-1 2,-60 7,88-4,1 1,0 1,0 1,1 1,-1 0,1 1,0 1,1 1,0 0,1 2,-17 12,31-21,-1 0,1 0,0 1,0-1,0 1,0 0,1-1,-1 1,1 0,-1 0,1 0,0 0,0 0,0 0,1 0,-1 0,1 0,0 1,-1-1,2 0,-1 0,0 0,0 0,1 1,0-1,0 0,0 0,0 0,0 0,0 0,1-1,0 1,-1 0,1-1,3 4,4 5,-1-1,1 0,1-1,0 0,0 0,0-1,18 9,-5-5,0-1,1-2,1 0,0-2,0-1,0 0,49 2,191-7,-169-4,-7 4,-44 0,0-1,67-10,-102 7,0 0,0 0,-1 0,0-1,0-1,0 0,0 0,-1 0,0-1,0-1,0 1,13-16,-18 19,0 0,-1-1,1 1,-1-1,0 1,0-1,0 0,0 0,-1 1,1-1,-1-1,0 1,-1 0,1 0,-1 0,1 0,-1-1,0 1,-1 0,1 0,-1 0,0-1,0 1,0 0,0 0,-1 0,0 1,1-1,-2 0,1 0,0 1,-1 0,-2-4,-6-3,1 0,-1 1,-1 0,0 1,0 0,0 1,-1 1,0-1,0 2,-22-6,-6 0,-1 2,-51-5,66 11,1 2,-1 0,1 2,-53 8,64-6,-1 1,1 0,-1 1,2 1,-1 1,0 0,1 1,1 0,-18 14,27-19,0 0,0 0,1 0,-1 1,1-1,0 1,0 0,1 0,-1 0,1 0,0 0,0 1,0-1,0 1,1-1,0 1,0 0,0-1,0 1,1 0,0 0,0 0,0-1,1 1,-1 0,1 0,0-1,1 1,-1-1,1 1,0-1,0 1,0-1,0 0,1 0,0 0,0 0,0-1,0 1,1-1,-1 1,1-1,0-1,0 1,0 0,7 2,5 3,0 0,1-2,-1 0,1-1,0-1,1 0,32 2,132-6,-105-3,-51 1,-1-2,0 0,0-2,0-1,29-11,-52 17,37-13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5T15:35:28.80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242E2-8A21-43A6-A789-B309CFDB3A52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A4306-9B88-4301-9DE4-484B7919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8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EB09-05A3-034A-B271-A069D84B0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FF230-51AE-FA6F-F303-22CB58695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78991-8B52-111B-277C-D2BC39A7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E1CA-9FBC-4FEA-9511-188D55E06D8C}" type="datetime1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486AB-EA46-08A1-0642-CD760998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Lauki Finance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93D9B-DABA-1B5A-7D77-6373EBAE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7B9B-4253-4515-8AD5-A231EF6DE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35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7365-C493-C691-DB33-C77A66E1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3638B-DEA4-B265-A377-ADA8014A8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A7FF7-8C8C-4FEE-4AEF-CD3F244C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82B2-D4BA-4DF4-8672-02EB33257603}" type="datetime1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6E31-614C-561B-A1FA-7D5DA7AD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Lauki Finance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FC96D-3C0C-6AA8-654E-D5DAEE17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7B9B-4253-4515-8AD5-A231EF6DE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91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421C4-B89A-3AED-B55D-ECF1F360A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6E098-5D8D-AE53-C81F-20CB7DCC6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D643C-04EE-CB09-A8C8-143C99A6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DA77-6F53-4E88-8AEC-F1B95D5355CB}" type="datetime1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5DB40-F34C-9760-97CD-3DAE49C7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Lauki Finance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73402-330A-004B-68BD-8B6F191F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7B9B-4253-4515-8AD5-A231EF6DE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83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351D-BFC9-2927-643D-1AD0944D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0F91-1D21-AB05-32BF-1391A6F2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DA2AC-4153-420B-625A-0FDA5CC8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EACB-2113-43C4-8774-A53E76A3640E}" type="datetime1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08C1E-299D-7C27-A245-6845C90B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Lauki Finance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C816C-B2A1-7C64-1017-92EC6CEF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7B9B-4253-4515-8AD5-A231EF6DE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37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5CBE-D462-7A7B-2B28-331B9705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47CAB-CAF4-9D4B-E984-68AD8072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82323-E92A-8DFC-FB3B-76F8647F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9477-27CC-4C0C-A740-F405B60671E3}" type="datetime1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F229E-D1F7-E54C-BDB1-884347E4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Lauki Finance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E2975-2D9F-47FA-C46B-52701AC1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7B9B-4253-4515-8AD5-A231EF6DE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8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D068-C8B1-BC18-5FAB-F454E38E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2E0C-A4A0-E522-654A-F6212634A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A8E5E-D5BB-9BED-36E3-20C7B71F2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8B536-C43D-7C3B-B0EB-BB8712F0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7125-3CCC-442A-8510-E6204B31A6A1}" type="datetime1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EB5C2-B9A5-8936-06EB-C84C8921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Lauki Finance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669F7-9ED3-3584-F2DA-E31B2AA7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7B9B-4253-4515-8AD5-A231EF6DE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66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6D1B-93C4-945D-313E-7950DA25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43528-E9B3-FCE8-C2A7-4CD88C1E2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654F9-5049-AAD5-B244-00DB11815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82221-7439-4A84-AA24-AB9221424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59D3B-47F7-ACC7-D444-706CC655D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9A234-BB6E-1DE8-AFD8-6CEB04C3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A046-1719-4D74-B5FC-A618F0A9408C}" type="datetime1">
              <a:rPr lang="en-IN" smtClean="0"/>
              <a:t>25-07-2024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D9279-D352-3404-1743-C3010F5B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Lauki Finance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DB91F-787B-E81E-E7AB-83FB99E1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7B9B-4253-4515-8AD5-A231EF6DE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75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8D42-CB9D-17BA-93B5-55EBC43D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F1555-995D-5B07-F6B0-3E40E4F5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7A60-E49C-42FA-9DF2-080450E0ECA6}" type="datetime1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E551C-87E2-A682-D4AA-51AF51CA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Lauki Finance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CDE40-3AD8-E10F-447D-7FC6CF7E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7B9B-4253-4515-8AD5-A231EF6DE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36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F3C52-5CCC-718A-BDE9-F533B146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9F95-3FD5-4EEE-A84B-D3DCE65E7457}" type="datetime1">
              <a:rPr lang="en-IN" smtClean="0"/>
              <a:t>25-07-2024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93893-BD13-E920-6D71-EC06A1A4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Lauki Finance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9BC39-0F9F-4B50-8518-64FC531E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7B9B-4253-4515-8AD5-A231EF6DE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43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ACBA-A321-401B-AF16-1726978C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41110-1A0A-A71F-B8C6-7CA74420B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62BB8-346A-2107-93E8-396A76055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8CA44-9BA2-19C9-916D-26A79566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DBB7-7256-45CF-8584-3B1D10547E5C}" type="datetime1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4F881-9CF5-2C10-DE46-C12E9F61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Lauki Finance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F6898-A4B6-DB27-0A5B-673293C2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7B9B-4253-4515-8AD5-A231EF6DE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96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7918-6C4F-E7C4-26A3-7631B02A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9848E-5DF7-FD34-5CB1-A7C185EB1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7A05-3225-C693-AE14-DA5F676BD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D3ABA-A2EB-0A66-34B6-8D2CCA15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CEE3-4A54-4451-93A1-7175FF468208}" type="datetime1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3D4B9-A814-E91F-C0AE-F92106B0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Lauki Finance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8BE72-8D1C-BD33-1530-6FEAF881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7B9B-4253-4515-8AD5-A231EF6DE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67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0980E-7B34-0A4B-28F3-1D1F1A04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3898E-2938-DFF2-B38A-246103091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F23D1-4543-1D06-E718-4473A9E95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7EB3DA-5E63-4347-A7B2-F38AB09E3DE3}" type="datetime1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58CC5-BDBD-DFD5-2CD0-4DF165BBB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 dirty="0"/>
              <a:t>Lauki Finance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45D57-1E4C-76B7-617A-31D2DACE5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E87B9B-4253-4515-8AD5-A231EF6DE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1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7E18CD-D3DB-855C-B535-7172E4A9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025" y="6299200"/>
            <a:ext cx="9039225" cy="365125"/>
          </a:xfrm>
        </p:spPr>
        <p:txBody>
          <a:bodyPr/>
          <a:lstStyle/>
          <a:p>
            <a:pPr algn="l"/>
            <a:r>
              <a:rPr lang="en-IN" sz="2400" dirty="0" err="1">
                <a:solidFill>
                  <a:schemeClr val="bg1">
                    <a:lumMod val="75000"/>
                  </a:schemeClr>
                </a:solidFill>
              </a:rPr>
              <a:t>Codebasics</a:t>
            </a:r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 ML Course: All Rights Reserved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4CD07EB0-14A3-968C-6926-39D35422D33D}"/>
              </a:ext>
            </a:extLst>
          </p:cNvPr>
          <p:cNvSpPr txBox="1">
            <a:spLocks/>
          </p:cNvSpPr>
          <p:nvPr/>
        </p:nvSpPr>
        <p:spPr>
          <a:xfrm>
            <a:off x="9734550" y="627380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Lauki Finance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30DD4-43E1-DE79-EBF1-B871D45FF3CB}"/>
              </a:ext>
            </a:extLst>
          </p:cNvPr>
          <p:cNvSpPr txBox="1"/>
          <p:nvPr/>
        </p:nvSpPr>
        <p:spPr>
          <a:xfrm>
            <a:off x="2889975" y="1044933"/>
            <a:ext cx="6225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bg1"/>
                </a:solidFill>
                <a:latin typeface="Aptos Display" panose="020B0004020202020204" pitchFamily="34" charset="0"/>
                <a:cs typeface="Kanit" pitchFamily="2" charset="-34"/>
              </a:rPr>
              <a:t>Credit Risk Modelling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BF897-5D09-5845-CE9E-24AB3C5A6602}"/>
              </a:ext>
            </a:extLst>
          </p:cNvPr>
          <p:cNvSpPr txBox="1"/>
          <p:nvPr/>
        </p:nvSpPr>
        <p:spPr>
          <a:xfrm>
            <a:off x="2889975" y="2368908"/>
            <a:ext cx="6225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bg1"/>
                </a:solidFill>
                <a:latin typeface="Aptos Display" panose="020B0004020202020204" pitchFamily="34" charset="0"/>
                <a:cs typeface="Kanit" pitchFamily="2" charset="-34"/>
              </a:rPr>
              <a:t>Phase 1</a:t>
            </a:r>
          </a:p>
        </p:txBody>
      </p:sp>
      <p:sp>
        <p:nvSpPr>
          <p:cNvPr id="8" name="Google Shape;87;p13">
            <a:extLst>
              <a:ext uri="{FF2B5EF4-FFF2-40B4-BE49-F238E27FC236}">
                <a16:creationId xmlns:a16="http://schemas.microsoft.com/office/drawing/2014/main" id="{478B93CA-6920-AB2D-6AF5-3203BA9F6571}"/>
              </a:ext>
            </a:extLst>
          </p:cNvPr>
          <p:cNvSpPr txBox="1">
            <a:spLocks/>
          </p:cNvSpPr>
          <p:nvPr/>
        </p:nvSpPr>
        <p:spPr>
          <a:xfrm>
            <a:off x="4867275" y="3998550"/>
            <a:ext cx="2457449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400" dirty="0">
                <a:solidFill>
                  <a:schemeClr val="bg1">
                    <a:lumMod val="95000"/>
                  </a:schemeClr>
                </a:solidFill>
                <a:latin typeface="Aptos Display" panose="020B0004020202020204" pitchFamily="34" charset="0"/>
                <a:ea typeface="Arial"/>
                <a:cs typeface="Arial"/>
                <a:sym typeface="Arial"/>
              </a:rPr>
              <a:t>23-07-2024</a:t>
            </a:r>
          </a:p>
        </p:txBody>
      </p:sp>
    </p:spTree>
    <p:extLst>
      <p:ext uri="{BB962C8B-B14F-4D97-AF65-F5344CB8AC3E}">
        <p14:creationId xmlns:p14="http://schemas.microsoft.com/office/powerpoint/2010/main" val="674698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7E18CD-D3DB-855C-B535-7172E4A9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7192" y="6309462"/>
            <a:ext cx="2457450" cy="365125"/>
          </a:xfrm>
        </p:spPr>
        <p:txBody>
          <a:bodyPr/>
          <a:lstStyle/>
          <a:p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Lauki Finance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511DAB1-54A6-AFE8-9833-5CC21D032851}"/>
              </a:ext>
            </a:extLst>
          </p:cNvPr>
          <p:cNvSpPr/>
          <p:nvPr/>
        </p:nvSpPr>
        <p:spPr>
          <a:xfrm>
            <a:off x="347966" y="183413"/>
            <a:ext cx="11767834" cy="536288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889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Evaluation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0CED38-1BB5-00DC-9328-CD5CD3113E16}"/>
              </a:ext>
            </a:extLst>
          </p:cNvPr>
          <p:cNvGrpSpPr/>
          <p:nvPr/>
        </p:nvGrpSpPr>
        <p:grpSpPr>
          <a:xfrm>
            <a:off x="507358" y="790276"/>
            <a:ext cx="11177284" cy="4739459"/>
            <a:chOff x="507358" y="903114"/>
            <a:chExt cx="11177284" cy="47394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654FA5-C5F9-C699-5B25-4EAB42E7C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358" y="903114"/>
              <a:ext cx="11177284" cy="473945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8B0F87-2677-FA48-92D8-FC5F675334EA}"/>
                    </a:ext>
                  </a:extLst>
                </p14:cNvPr>
                <p14:cNvContentPartPr/>
                <p14:nvPr/>
              </p14:nvContentPartPr>
              <p14:xfrm>
                <a:off x="10984350" y="2170485"/>
                <a:ext cx="675360" cy="308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8B0F87-2677-FA48-92D8-FC5F675334E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66710" y="2134485"/>
                  <a:ext cx="711000" cy="3805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2EDB25-3202-5D75-C22C-C68166A1B6F9}"/>
                </a:ext>
              </a:extLst>
            </p:cNvPr>
            <p:cNvSpPr/>
            <p:nvPr/>
          </p:nvSpPr>
          <p:spPr>
            <a:xfrm>
              <a:off x="982185" y="2085560"/>
              <a:ext cx="10677525" cy="43149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A5A855D-771E-691D-F994-332A31925BD4}"/>
                  </a:ext>
                </a:extLst>
              </p14:cNvPr>
              <p14:cNvContentPartPr/>
              <p14:nvPr/>
            </p14:nvContentPartPr>
            <p14:xfrm>
              <a:off x="4990980" y="6438645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A5A855D-771E-691D-F994-332A31925B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72980" y="6402645"/>
                <a:ext cx="36000" cy="72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2" name="Google Shape;164;p21">
            <a:extLst>
              <a:ext uri="{FF2B5EF4-FFF2-40B4-BE49-F238E27FC236}">
                <a16:creationId xmlns:a16="http://schemas.microsoft.com/office/drawing/2014/main" id="{F3B83F8D-8442-AC88-F5E3-00C8650B15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6886193"/>
              </p:ext>
            </p:extLst>
          </p:nvPr>
        </p:nvGraphicFramePr>
        <p:xfrm>
          <a:off x="507358" y="5809367"/>
          <a:ext cx="4645668" cy="698521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936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7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3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 dirty="0">
                          <a:solidFill>
                            <a:schemeClr val="tx1"/>
                          </a:solidFill>
                        </a:rPr>
                        <a:t>AUC</a:t>
                      </a:r>
                      <a:endParaRPr sz="1600" b="1" i="0" u="none" strike="noStrike" cap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Gini</a:t>
                      </a:r>
                      <a:endParaRPr sz="1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7625" marR="7625" marT="76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 dirty="0">
                          <a:solidFill>
                            <a:schemeClr val="tx1"/>
                          </a:solidFill>
                        </a:rPr>
                        <a:t>Top 3 Decile Capture Rate</a:t>
                      </a:r>
                      <a:endParaRPr sz="1600" b="1" i="0" u="none" strike="noStrike" cap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en" sz="1600" u="none" strike="noStrike" cap="none">
                          <a:solidFill>
                            <a:schemeClr val="tx1"/>
                          </a:solidFill>
                        </a:rPr>
                        <a:t>%</a:t>
                      </a:r>
                      <a:endParaRPr sz="16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</a:rPr>
                        <a:t>96%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</a:rPr>
                        <a:t>99.53</a:t>
                      </a:r>
                      <a:r>
                        <a:rPr lang="en" sz="1600" u="none" strike="noStrike" cap="none" dirty="0">
                          <a:solidFill>
                            <a:schemeClr val="tx1"/>
                          </a:solidFill>
                        </a:rPr>
                        <a:t>%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98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8D5880-1ECE-823A-6BA0-3E6EAEBE4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7E18CD-D3DB-855C-B535-7172E4A9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7275" y="6270625"/>
            <a:ext cx="2457450" cy="365125"/>
          </a:xfrm>
        </p:spPr>
        <p:txBody>
          <a:bodyPr/>
          <a:lstStyle/>
          <a:p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Lauki Finance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FDF17-4589-E942-1DF5-639A022BEDB4}"/>
              </a:ext>
            </a:extLst>
          </p:cNvPr>
          <p:cNvSpPr txBox="1"/>
          <p:nvPr/>
        </p:nvSpPr>
        <p:spPr>
          <a:xfrm>
            <a:off x="3061425" y="2719814"/>
            <a:ext cx="6225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bg1"/>
                </a:solidFill>
                <a:latin typeface="Aptos Display" panose="020B0004020202020204" pitchFamily="34" charset="0"/>
                <a:cs typeface="Kanit" pitchFamily="2" charset="-34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831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7E18CD-D3DB-855C-B535-7172E4A9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7275" y="6270625"/>
            <a:ext cx="2457450" cy="365125"/>
          </a:xfrm>
        </p:spPr>
        <p:txBody>
          <a:bodyPr/>
          <a:lstStyle/>
          <a:p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Lauki Finance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3D6DAC-B53E-98DE-196C-51246E77D603}"/>
              </a:ext>
            </a:extLst>
          </p:cNvPr>
          <p:cNvSpPr/>
          <p:nvPr/>
        </p:nvSpPr>
        <p:spPr>
          <a:xfrm>
            <a:off x="243191" y="314325"/>
            <a:ext cx="11767834" cy="657226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889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Project Objective &amp; Success Criteria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4626C-3CD1-D81C-1266-D56924291D86}"/>
              </a:ext>
            </a:extLst>
          </p:cNvPr>
          <p:cNvSpPr txBox="1"/>
          <p:nvPr/>
        </p:nvSpPr>
        <p:spPr>
          <a:xfrm>
            <a:off x="402583" y="1639371"/>
            <a:ext cx="110629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3CC33"/>
                </a:solidFill>
              </a:rPr>
              <a:t>Objective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: Build a Model that a Risk Unit can use to measure credit risk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C26B8-8716-2619-5446-40BDF12DF35F}"/>
              </a:ext>
            </a:extLst>
          </p:cNvPr>
          <p:cNvSpPr txBox="1"/>
          <p:nvPr/>
        </p:nvSpPr>
        <p:spPr>
          <a:xfrm>
            <a:off x="697858" y="2673576"/>
            <a:ext cx="113868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3CC33"/>
                </a:solidFill>
              </a:rPr>
              <a:t>Success Criteria: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AUC, Gini &gt; 85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KS statistic &gt; 40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Max KS stat in first 3 deciles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Model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54922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7E18CD-D3DB-855C-B535-7172E4A9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7275" y="6270625"/>
            <a:ext cx="2457450" cy="365125"/>
          </a:xfrm>
        </p:spPr>
        <p:txBody>
          <a:bodyPr/>
          <a:lstStyle/>
          <a:p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Lauki Finance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3D6DAC-B53E-98DE-196C-51246E77D603}"/>
              </a:ext>
            </a:extLst>
          </p:cNvPr>
          <p:cNvSpPr/>
          <p:nvPr/>
        </p:nvSpPr>
        <p:spPr>
          <a:xfrm>
            <a:off x="243191" y="314325"/>
            <a:ext cx="11767834" cy="657226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889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Train and Test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4626C-3CD1-D81C-1266-D56924291D86}"/>
              </a:ext>
            </a:extLst>
          </p:cNvPr>
          <p:cNvSpPr txBox="1"/>
          <p:nvPr/>
        </p:nvSpPr>
        <p:spPr>
          <a:xfrm>
            <a:off x="243192" y="1696521"/>
            <a:ext cx="11767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3CC33"/>
                </a:solidFill>
              </a:rPr>
              <a:t>Source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: Past two year’s loan data from Lauki Finance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00A8072-0ABD-630F-2EDD-4218B8242D76}"/>
              </a:ext>
            </a:extLst>
          </p:cNvPr>
          <p:cNvSpPr/>
          <p:nvPr/>
        </p:nvSpPr>
        <p:spPr>
          <a:xfrm>
            <a:off x="243191" y="3246438"/>
            <a:ext cx="8204268" cy="52322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889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Feb 2022 to  Feb 2024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989F5E-3DB1-0B0D-CBEF-B3F43B541A05}"/>
              </a:ext>
            </a:extLst>
          </p:cNvPr>
          <p:cNvSpPr/>
          <p:nvPr/>
        </p:nvSpPr>
        <p:spPr>
          <a:xfrm>
            <a:off x="8437731" y="3246437"/>
            <a:ext cx="3420286" cy="52322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889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 2024 to May 2024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32FFB-9265-C632-F0AA-26FF7B195F2E}"/>
              </a:ext>
            </a:extLst>
          </p:cNvPr>
          <p:cNvSpPr txBox="1"/>
          <p:nvPr/>
        </p:nvSpPr>
        <p:spPr>
          <a:xfrm>
            <a:off x="8453944" y="3915543"/>
            <a:ext cx="3404073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Out of Time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6FB1BF-6414-2A55-79DB-43A85CBDB895}"/>
              </a:ext>
            </a:extLst>
          </p:cNvPr>
          <p:cNvSpPr txBox="1"/>
          <p:nvPr/>
        </p:nvSpPr>
        <p:spPr>
          <a:xfrm>
            <a:off x="350196" y="3915543"/>
            <a:ext cx="8087535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Training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205370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8D5880-1ECE-823A-6BA0-3E6EAEBE4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7E18CD-D3DB-855C-B535-7172E4A9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7275" y="6270625"/>
            <a:ext cx="2457450" cy="365125"/>
          </a:xfrm>
        </p:spPr>
        <p:txBody>
          <a:bodyPr/>
          <a:lstStyle/>
          <a:p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Lauki Finance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4DC1F5-C46E-021D-BCA8-44B73FF56DBA}"/>
              </a:ext>
            </a:extLst>
          </p:cNvPr>
          <p:cNvSpPr/>
          <p:nvPr/>
        </p:nvSpPr>
        <p:spPr>
          <a:xfrm>
            <a:off x="243191" y="314325"/>
            <a:ext cx="11767834" cy="657226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889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Features - Customers</a:t>
            </a:r>
          </a:p>
        </p:txBody>
      </p:sp>
      <p:graphicFrame>
        <p:nvGraphicFramePr>
          <p:cNvPr id="6" name="Google Shape;107;p15">
            <a:extLst>
              <a:ext uri="{FF2B5EF4-FFF2-40B4-BE49-F238E27FC236}">
                <a16:creationId xmlns:a16="http://schemas.microsoft.com/office/drawing/2014/main" id="{A9D19505-1670-2BC5-37FA-E62DBB4A69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136846"/>
              </p:ext>
            </p:extLst>
          </p:nvPr>
        </p:nvGraphicFramePr>
        <p:xfrm>
          <a:off x="243191" y="1243583"/>
          <a:ext cx="11682109" cy="475501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67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sym typeface="Arial"/>
                        </a:rPr>
                        <a:t>Variables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sym typeface="Arial"/>
                        </a:rPr>
                        <a:t>Description</a:t>
                      </a:r>
                      <a:endParaRPr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sym typeface="Arial"/>
                        </a:rPr>
                        <a:t>cust_id</a:t>
                      </a:r>
                      <a:endParaRPr sz="8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sym typeface="Arial"/>
                        </a:rPr>
                        <a:t>Customer ID</a:t>
                      </a:r>
                      <a:endParaRPr sz="8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sym typeface="Arial"/>
                        </a:rPr>
                        <a:t>age</a:t>
                      </a:r>
                      <a:endParaRPr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sym typeface="Arial"/>
                        </a:rPr>
                        <a:t>Age of the customer</a:t>
                      </a:r>
                      <a:endParaRPr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sym typeface="Arial"/>
                        </a:rPr>
                        <a:t>gender</a:t>
                      </a:r>
                      <a:endParaRPr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sym typeface="Arial"/>
                        </a:rPr>
                        <a:t>Gender</a:t>
                      </a:r>
                      <a:endParaRPr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sym typeface="Arial"/>
                        </a:rPr>
                        <a:t>marital_status</a:t>
                      </a:r>
                      <a:endParaRPr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sym typeface="Arial"/>
                        </a:rPr>
                        <a:t>Marital Status</a:t>
                      </a:r>
                      <a:endParaRPr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sym typeface="Arial"/>
                        </a:rPr>
                        <a:t>employment_status</a:t>
                      </a:r>
                      <a:endParaRPr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sym typeface="Arial"/>
                        </a:rPr>
                        <a:t>Employment Status</a:t>
                      </a:r>
                      <a:endParaRPr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sym typeface="Arial"/>
                        </a:rPr>
                        <a:t>income</a:t>
                      </a:r>
                      <a:endParaRPr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sym typeface="Arial"/>
                        </a:rPr>
                        <a:t>Income of the Customer</a:t>
                      </a:r>
                      <a:endParaRPr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sym typeface="Arial"/>
                        </a:rPr>
                        <a:t>number_of_dependents</a:t>
                      </a:r>
                      <a:endParaRPr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sym typeface="Arial"/>
                        </a:rPr>
                        <a:t>Number of dependents</a:t>
                      </a:r>
                      <a:endParaRPr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sym typeface="Arial"/>
                        </a:rPr>
                        <a:t>residence_type</a:t>
                      </a:r>
                      <a:endParaRPr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sym typeface="Arial"/>
                        </a:rPr>
                        <a:t>Residence Type</a:t>
                      </a:r>
                      <a:endParaRPr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sym typeface="Arial"/>
                        </a:rPr>
                        <a:t>years_at_current_address</a:t>
                      </a:r>
                      <a:endParaRPr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sym typeface="Arial"/>
                        </a:rPr>
                        <a:t>Years at present address</a:t>
                      </a:r>
                      <a:endParaRPr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sym typeface="Arial"/>
                        </a:rPr>
                        <a:t>city</a:t>
                      </a:r>
                      <a:endParaRPr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sym typeface="Arial"/>
                        </a:rPr>
                        <a:t>City</a:t>
                      </a:r>
                      <a:endParaRPr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sym typeface="Arial"/>
                        </a:rPr>
                        <a:t>state</a:t>
                      </a:r>
                      <a:endParaRPr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sym typeface="Arial"/>
                        </a:rPr>
                        <a:t>State</a:t>
                      </a:r>
                      <a:endParaRPr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sym typeface="Arial"/>
                        </a:rPr>
                        <a:t>zipcode</a:t>
                      </a:r>
                      <a:endParaRPr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sym typeface="Arial"/>
                        </a:rPr>
                        <a:t>Zipcode/Pincode</a:t>
                      </a:r>
                      <a:endParaRPr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58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8D5880-1ECE-823A-6BA0-3E6EAEBE4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7E18CD-D3DB-855C-B535-7172E4A9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7275" y="6270625"/>
            <a:ext cx="2457450" cy="365125"/>
          </a:xfrm>
        </p:spPr>
        <p:txBody>
          <a:bodyPr/>
          <a:lstStyle/>
          <a:p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Lauki Finance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4DC1F5-C46E-021D-BCA8-44B73FF56DBA}"/>
              </a:ext>
            </a:extLst>
          </p:cNvPr>
          <p:cNvSpPr/>
          <p:nvPr/>
        </p:nvSpPr>
        <p:spPr>
          <a:xfrm>
            <a:off x="243191" y="314325"/>
            <a:ext cx="11767834" cy="657226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889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Features - Loans</a:t>
            </a:r>
          </a:p>
        </p:txBody>
      </p:sp>
      <p:graphicFrame>
        <p:nvGraphicFramePr>
          <p:cNvPr id="2" name="Google Shape;114;p16">
            <a:extLst>
              <a:ext uri="{FF2B5EF4-FFF2-40B4-BE49-F238E27FC236}">
                <a16:creationId xmlns:a16="http://schemas.microsoft.com/office/drawing/2014/main" id="{91452FDC-6B61-5A6A-58B6-D8B0C1DD3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026233"/>
              </p:ext>
            </p:extLst>
          </p:nvPr>
        </p:nvGraphicFramePr>
        <p:xfrm>
          <a:off x="272500" y="1060698"/>
          <a:ext cx="11738525" cy="51207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695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ym typeface="Arial"/>
                        </a:rPr>
                        <a:t>Variables</a:t>
                      </a:r>
                      <a:endParaRPr sz="800" dirty="0"/>
                    </a:p>
                  </a:txBody>
                  <a:tcPr marL="91450" marR="91450" marT="45725" marB="4572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ym typeface="Arial"/>
                        </a:rPr>
                        <a:t>Description</a:t>
                      </a:r>
                      <a:endParaRPr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loan_id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ym typeface="Arial"/>
                        </a:rPr>
                        <a:t>Loan ID</a:t>
                      </a:r>
                      <a:endParaRPr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cust_id</a:t>
                      </a:r>
                      <a:endParaRPr sz="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Customer ID</a:t>
                      </a:r>
                      <a:endParaRPr sz="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>
                          <a:sym typeface="Arial"/>
                        </a:rPr>
                        <a:t>loan_purpose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Loan Purpose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loan_type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ym typeface="Arial"/>
                        </a:rPr>
                        <a:t>Loan Type</a:t>
                      </a:r>
                      <a:endParaRPr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sanction_amount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Sanction Amount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loan_amount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Loan Amount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net_disbursement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Amount Disbursed in Customer’s Account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loan_tenure_months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Loan Tenure in Months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principal_outstanding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POS (Principal Outstanding)/BookSize of Customer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bank_balance_at_application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Bank Balance at application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disbursal_date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Disbursed Date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installment_start_dt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Installment start date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default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ym typeface="Arial"/>
                        </a:rPr>
                        <a:t>Default / No Default</a:t>
                      </a:r>
                      <a:endParaRPr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7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8D5880-1ECE-823A-6BA0-3E6EAEBE4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7E18CD-D3DB-855C-B535-7172E4A9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7275" y="6270625"/>
            <a:ext cx="2457450" cy="365125"/>
          </a:xfrm>
        </p:spPr>
        <p:txBody>
          <a:bodyPr/>
          <a:lstStyle/>
          <a:p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Lauki Finance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4DC1F5-C46E-021D-BCA8-44B73FF56DBA}"/>
              </a:ext>
            </a:extLst>
          </p:cNvPr>
          <p:cNvSpPr/>
          <p:nvPr/>
        </p:nvSpPr>
        <p:spPr>
          <a:xfrm>
            <a:off x="243191" y="314325"/>
            <a:ext cx="11767834" cy="657226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889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Features – Bureau Data</a:t>
            </a:r>
          </a:p>
        </p:txBody>
      </p:sp>
      <p:graphicFrame>
        <p:nvGraphicFramePr>
          <p:cNvPr id="2" name="Google Shape;121;p17">
            <a:extLst>
              <a:ext uri="{FF2B5EF4-FFF2-40B4-BE49-F238E27FC236}">
                <a16:creationId xmlns:a16="http://schemas.microsoft.com/office/drawing/2014/main" id="{EA2A0A68-B5B4-670E-649A-AF80935246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563737"/>
              </p:ext>
            </p:extLst>
          </p:nvPr>
        </p:nvGraphicFramePr>
        <p:xfrm>
          <a:off x="272500" y="1213550"/>
          <a:ext cx="11738525" cy="32919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695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ym typeface="Arial"/>
                        </a:rPr>
                        <a:t>Variables</a:t>
                      </a:r>
                      <a:endParaRPr sz="800" dirty="0"/>
                    </a:p>
                  </a:txBody>
                  <a:tcPr marL="91450" marR="91450" marT="45725" marB="4572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ym typeface="Arial"/>
                        </a:rPr>
                        <a:t>Description</a:t>
                      </a:r>
                      <a:endParaRPr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cust_id</a:t>
                      </a:r>
                      <a:endParaRPr sz="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Customer ID</a:t>
                      </a:r>
                      <a:endParaRPr sz="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>
                          <a:sym typeface="Arial"/>
                        </a:rPr>
                        <a:t>no_of_open_accounts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Total Number of open accounts till date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no_of_closed_accounts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Total Number of closed accounts till date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total_loan_months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Total Loan in months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delinquent_months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Total delinquent in months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total_dpd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Total Due passed day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enquiry_count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Total Enquiry count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credit_utilization_ratio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ym typeface="Arial"/>
                        </a:rPr>
                        <a:t>Credit Utilization Ratio</a:t>
                      </a:r>
                      <a:endParaRPr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43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8D5880-1ECE-823A-6BA0-3E6EAEBE4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7E18CD-D3DB-855C-B535-7172E4A9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7275" y="6270625"/>
            <a:ext cx="2457450" cy="365125"/>
          </a:xfrm>
        </p:spPr>
        <p:txBody>
          <a:bodyPr/>
          <a:lstStyle/>
          <a:p>
            <a:r>
              <a:rPr lang="en-IN" sz="2400" dirty="0">
                <a:solidFill>
                  <a:schemeClr val="bg1">
                    <a:lumMod val="75000"/>
                  </a:schemeClr>
                </a:solidFill>
              </a:rPr>
              <a:t>Lauki Finance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4DC1F5-C46E-021D-BCA8-44B73FF56DBA}"/>
              </a:ext>
            </a:extLst>
          </p:cNvPr>
          <p:cNvSpPr/>
          <p:nvPr/>
        </p:nvSpPr>
        <p:spPr>
          <a:xfrm>
            <a:off x="243191" y="314325"/>
            <a:ext cx="11767834" cy="657226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889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Significant Variables</a:t>
            </a:r>
          </a:p>
        </p:txBody>
      </p:sp>
      <p:graphicFrame>
        <p:nvGraphicFramePr>
          <p:cNvPr id="2" name="Google Shape;129;p18">
            <a:extLst>
              <a:ext uri="{FF2B5EF4-FFF2-40B4-BE49-F238E27FC236}">
                <a16:creationId xmlns:a16="http://schemas.microsoft.com/office/drawing/2014/main" id="{3DAAA3CE-F274-851D-0DD3-3B89E7DC26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5728334"/>
              </p:ext>
            </p:extLst>
          </p:nvPr>
        </p:nvGraphicFramePr>
        <p:xfrm>
          <a:off x="244876" y="1214275"/>
          <a:ext cx="11766149" cy="402347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62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3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ym typeface="Arial"/>
                        </a:rPr>
                        <a:t>Variable</a:t>
                      </a:r>
                      <a:endParaRPr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ym typeface="Arial"/>
                        </a:rPr>
                        <a:t>IV</a:t>
                      </a:r>
                      <a:endParaRPr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ym typeface="Arial"/>
                        </a:rPr>
                        <a:t>Inference</a:t>
                      </a:r>
                      <a:endParaRPr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credit_utilization_ratio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Higher usage of available credit significantly increases default risk.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delinquency_ratio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Higher delinquency rates are strongly linked to increased default risk.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>
                          <a:sym typeface="Arial"/>
                        </a:rPr>
                        <a:t>loan_to_income	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Higher loan amounts relative to income increase the likelihood of default.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avg_dpd_per_delinquency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Higher days past due per delinquency correlates with higher default risk.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loan_purpose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0.36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Certain loan purposes are more likely to be associated with default.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residence_type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0.24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Residence type has a moderate impact on default risk.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loan_tenure_months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Longer loan tenures increases default risk.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loan_type	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0.16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Different loan types have a minor influence on default risk.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age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0.08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Younger or older age has a minimal effect on default risk.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ym typeface="Arial"/>
                        </a:rPr>
                        <a:t>number_of_open_accounts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More open accounts can lead to default risk.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97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7E18CD-D3DB-855C-B535-7172E4A9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2828" y="6453187"/>
            <a:ext cx="2457450" cy="365125"/>
          </a:xfrm>
        </p:spPr>
        <p:txBody>
          <a:bodyPr/>
          <a:lstStyle/>
          <a:p>
            <a:r>
              <a:rPr lang="en-IN" sz="2000" dirty="0">
                <a:solidFill>
                  <a:schemeClr val="bg1">
                    <a:lumMod val="75000"/>
                  </a:schemeClr>
                </a:solidFill>
              </a:rPr>
              <a:t>Lauki Finance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E89586-10F5-A11D-00AA-05C3CF1DCF33}"/>
              </a:ext>
            </a:extLst>
          </p:cNvPr>
          <p:cNvSpPr/>
          <p:nvPr/>
        </p:nvSpPr>
        <p:spPr>
          <a:xfrm>
            <a:off x="371475" y="222250"/>
            <a:ext cx="11767834" cy="57785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889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Modeling Steps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A84466-15ED-E995-6789-82F6AD091667}"/>
              </a:ext>
            </a:extLst>
          </p:cNvPr>
          <p:cNvSpPr/>
          <p:nvPr/>
        </p:nvSpPr>
        <p:spPr>
          <a:xfrm>
            <a:off x="371475" y="1479550"/>
            <a:ext cx="2962276" cy="1914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  <a:p>
            <a:pPr algn="ctr"/>
            <a:r>
              <a:rPr lang="en-US" dirty="0"/>
              <a:t>Loans</a:t>
            </a:r>
          </a:p>
          <a:p>
            <a:pPr algn="ctr"/>
            <a:r>
              <a:rPr lang="en-US" dirty="0"/>
              <a:t>Bureau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Target: Default (Binary Variable)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344835-1C50-13BA-C85C-60F8CDFC8D98}"/>
              </a:ext>
            </a:extLst>
          </p:cNvPr>
          <p:cNvSpPr/>
          <p:nvPr/>
        </p:nvSpPr>
        <p:spPr>
          <a:xfrm>
            <a:off x="4028922" y="1479550"/>
            <a:ext cx="4452940" cy="1914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 purpose invalid values replaced with a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selection using IV, VIF, and domain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 max scaling for numeric features</a:t>
            </a:r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F63272C9-8456-3377-1FF9-E8E52B43A73A}"/>
              </a:ext>
            </a:extLst>
          </p:cNvPr>
          <p:cNvSpPr/>
          <p:nvPr/>
        </p:nvSpPr>
        <p:spPr>
          <a:xfrm>
            <a:off x="3502741" y="2282031"/>
            <a:ext cx="371475" cy="309562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45C39A-D66F-440F-5A5F-E73E1AEF56B7}"/>
              </a:ext>
            </a:extLst>
          </p:cNvPr>
          <p:cNvSpPr txBox="1"/>
          <p:nvPr/>
        </p:nvSpPr>
        <p:spPr>
          <a:xfrm>
            <a:off x="1301355" y="1053741"/>
            <a:ext cx="1102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F22CF6-3F16-80F4-0E22-B16EF621F150}"/>
              </a:ext>
            </a:extLst>
          </p:cNvPr>
          <p:cNvSpPr txBox="1"/>
          <p:nvPr/>
        </p:nvSpPr>
        <p:spPr>
          <a:xfrm>
            <a:off x="5199308" y="1057275"/>
            <a:ext cx="2344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 Preprocessing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8BFEE2-E195-07AC-835C-758F80707BB8}"/>
              </a:ext>
            </a:extLst>
          </p:cNvPr>
          <p:cNvSpPr/>
          <p:nvPr/>
        </p:nvSpPr>
        <p:spPr>
          <a:xfrm>
            <a:off x="9243707" y="1480223"/>
            <a:ext cx="2576818" cy="1914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75 % -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25 % - 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C26AD1-9CFC-8E3E-79D4-6B673CB1DEA3}"/>
              </a:ext>
            </a:extLst>
          </p:cNvPr>
          <p:cNvSpPr txBox="1"/>
          <p:nvPr/>
        </p:nvSpPr>
        <p:spPr>
          <a:xfrm>
            <a:off x="9243707" y="1034377"/>
            <a:ext cx="2236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Train, Test Split</a:t>
            </a:r>
          </a:p>
        </p:txBody>
      </p:sp>
      <p:sp>
        <p:nvSpPr>
          <p:cNvPr id="15" name="Arrow: Notched Right 14">
            <a:extLst>
              <a:ext uri="{FF2B5EF4-FFF2-40B4-BE49-F238E27FC236}">
                <a16:creationId xmlns:a16="http://schemas.microsoft.com/office/drawing/2014/main" id="{D136EE03-0EC4-318F-D686-7C4068CD3F31}"/>
              </a:ext>
            </a:extLst>
          </p:cNvPr>
          <p:cNvSpPr/>
          <p:nvPr/>
        </p:nvSpPr>
        <p:spPr>
          <a:xfrm>
            <a:off x="8636568" y="2282031"/>
            <a:ext cx="371475" cy="309562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6F1040-9EA2-635D-C6F9-593B9831E70D}"/>
              </a:ext>
            </a:extLst>
          </p:cNvPr>
          <p:cNvSpPr/>
          <p:nvPr/>
        </p:nvSpPr>
        <p:spPr>
          <a:xfrm>
            <a:off x="9243706" y="3985299"/>
            <a:ext cx="2576817" cy="17106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XGBoost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</p:txBody>
      </p:sp>
      <p:sp>
        <p:nvSpPr>
          <p:cNvPr id="17" name="Arrow: Notched Right 16">
            <a:extLst>
              <a:ext uri="{FF2B5EF4-FFF2-40B4-BE49-F238E27FC236}">
                <a16:creationId xmlns:a16="http://schemas.microsoft.com/office/drawing/2014/main" id="{2E24D5F7-2BCD-707A-27A7-EE9B07D542B3}"/>
              </a:ext>
            </a:extLst>
          </p:cNvPr>
          <p:cNvSpPr/>
          <p:nvPr/>
        </p:nvSpPr>
        <p:spPr>
          <a:xfrm rot="5400000">
            <a:off x="10286694" y="3535242"/>
            <a:ext cx="371475" cy="309562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AA37E3-0773-8493-3662-F52EA1F55855}"/>
              </a:ext>
            </a:extLst>
          </p:cNvPr>
          <p:cNvSpPr txBox="1"/>
          <p:nvPr/>
        </p:nvSpPr>
        <p:spPr>
          <a:xfrm>
            <a:off x="9363883" y="5805489"/>
            <a:ext cx="2236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Model Training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0CDFB89-BFA6-5109-12B1-D4336EB6CA7D}"/>
              </a:ext>
            </a:extLst>
          </p:cNvPr>
          <p:cNvSpPr/>
          <p:nvPr/>
        </p:nvSpPr>
        <p:spPr>
          <a:xfrm>
            <a:off x="4045520" y="3985299"/>
            <a:ext cx="4436342" cy="17106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RandomizedSearchCV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Optuna</a:t>
            </a:r>
          </a:p>
        </p:txBody>
      </p:sp>
      <p:sp>
        <p:nvSpPr>
          <p:cNvPr id="20" name="Arrow: Notched Right 19">
            <a:extLst>
              <a:ext uri="{FF2B5EF4-FFF2-40B4-BE49-F238E27FC236}">
                <a16:creationId xmlns:a16="http://schemas.microsoft.com/office/drawing/2014/main" id="{94F81163-45D3-14DD-1572-432D295AE3EE}"/>
              </a:ext>
            </a:extLst>
          </p:cNvPr>
          <p:cNvSpPr/>
          <p:nvPr/>
        </p:nvSpPr>
        <p:spPr>
          <a:xfrm flipH="1">
            <a:off x="8653166" y="4685844"/>
            <a:ext cx="371475" cy="309562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34AB76-8BD3-8C24-A7F1-07579B3F157F}"/>
              </a:ext>
            </a:extLst>
          </p:cNvPr>
          <p:cNvSpPr txBox="1"/>
          <p:nvPr/>
        </p:nvSpPr>
        <p:spPr>
          <a:xfrm>
            <a:off x="4792560" y="5800725"/>
            <a:ext cx="2925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Fine Tunning</a:t>
            </a:r>
          </a:p>
        </p:txBody>
      </p:sp>
      <p:sp>
        <p:nvSpPr>
          <p:cNvPr id="22" name="Arrow: Notched Right 21">
            <a:extLst>
              <a:ext uri="{FF2B5EF4-FFF2-40B4-BE49-F238E27FC236}">
                <a16:creationId xmlns:a16="http://schemas.microsoft.com/office/drawing/2014/main" id="{76E04E76-3E7E-EF52-AC37-09A34C03F2B1}"/>
              </a:ext>
            </a:extLst>
          </p:cNvPr>
          <p:cNvSpPr/>
          <p:nvPr/>
        </p:nvSpPr>
        <p:spPr>
          <a:xfrm flipH="1">
            <a:off x="3502741" y="4615100"/>
            <a:ext cx="371475" cy="309562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C5CD56-ABD8-DEB1-8BBB-27B8CB312EA6}"/>
              </a:ext>
            </a:extLst>
          </p:cNvPr>
          <p:cNvSpPr/>
          <p:nvPr/>
        </p:nvSpPr>
        <p:spPr>
          <a:xfrm>
            <a:off x="371475" y="3985299"/>
            <a:ext cx="3019422" cy="17106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AUC, KS, Gini Coeff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Report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D2655D-ABB1-E381-7807-3FAA88690E03}"/>
              </a:ext>
            </a:extLst>
          </p:cNvPr>
          <p:cNvSpPr txBox="1"/>
          <p:nvPr/>
        </p:nvSpPr>
        <p:spPr>
          <a:xfrm>
            <a:off x="500874" y="5800725"/>
            <a:ext cx="2925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27512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B03F5B-D8CE-7742-F2FC-A7D9C683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Lauki Finance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63B6E5-99BF-3F8A-62E2-E5BEA7DE9E40}"/>
              </a:ext>
            </a:extLst>
          </p:cNvPr>
          <p:cNvSpPr/>
          <p:nvPr/>
        </p:nvSpPr>
        <p:spPr>
          <a:xfrm>
            <a:off x="371475" y="222250"/>
            <a:ext cx="11767834" cy="57785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889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Trials and Performance</a:t>
            </a:r>
          </a:p>
        </p:txBody>
      </p:sp>
      <p:graphicFrame>
        <p:nvGraphicFramePr>
          <p:cNvPr id="4" name="Google Shape;135;p19">
            <a:extLst>
              <a:ext uri="{FF2B5EF4-FFF2-40B4-BE49-F238E27FC236}">
                <a16:creationId xmlns:a16="http://schemas.microsoft.com/office/drawing/2014/main" id="{8EA87150-2950-DEA0-4F55-2D188BCFE3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579998"/>
              </p:ext>
            </p:extLst>
          </p:nvPr>
        </p:nvGraphicFramePr>
        <p:xfrm>
          <a:off x="1195387" y="1352549"/>
          <a:ext cx="9572625" cy="30384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2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9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96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ym typeface="Arial"/>
                        </a:rPr>
                        <a:t>Models</a:t>
                      </a:r>
                      <a:endParaRPr sz="2400" dirty="0"/>
                    </a:p>
                  </a:txBody>
                  <a:tcPr marL="91450" marR="91450" marT="45725" marB="45725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ym typeface="Arial"/>
                        </a:rPr>
                        <a:t>AUC</a:t>
                      </a:r>
                      <a:endParaRPr sz="2400" dirty="0"/>
                    </a:p>
                  </a:txBody>
                  <a:tcPr marL="91450" marR="91450" marT="45725" marB="45725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ym typeface="Arial"/>
                        </a:rPr>
                        <a:t>Gini</a:t>
                      </a:r>
                      <a:endParaRPr sz="2400" dirty="0"/>
                    </a:p>
                  </a:txBody>
                  <a:tcPr marL="91450" marR="91450" marT="45725" marB="45725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6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ym typeface="Arial"/>
                        </a:rPr>
                        <a:t>Logistic Regression</a:t>
                      </a:r>
                      <a:endParaRPr sz="2400" dirty="0"/>
                    </a:p>
                  </a:txBody>
                  <a:tcPr marL="91450" marR="91450" marT="45725" marB="45725" anchor="ctr"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98</a:t>
                      </a:r>
                      <a:endParaRPr sz="2400" dirty="0"/>
                    </a:p>
                  </a:txBody>
                  <a:tcPr marL="91450" marR="91450" marT="45725" marB="45725" anchor="ctr"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96</a:t>
                      </a:r>
                      <a:endParaRPr sz="2400" dirty="0"/>
                    </a:p>
                  </a:txBody>
                  <a:tcPr marL="91450" marR="91450" marT="45725" marB="45725" anchor="ctr"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6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ym typeface="Arial"/>
                        </a:rPr>
                        <a:t>XGBoost</a:t>
                      </a:r>
                      <a:endParaRPr sz="2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99</a:t>
                      </a:r>
                      <a:endParaRPr sz="2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96</a:t>
                      </a:r>
                      <a:endParaRPr sz="24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6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800">
                          <a:sym typeface="Arial"/>
                        </a:rPr>
                        <a:t>Random Forest</a:t>
                      </a:r>
                      <a:endParaRPr sz="2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97</a:t>
                      </a:r>
                      <a:endParaRPr sz="2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95</a:t>
                      </a:r>
                      <a:endParaRPr sz="24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20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 Design.pptx" id="{D9F28F51-CB74-4F1C-9C09-54F1F0D7627F}" vid="{C1347C5B-2E4E-4924-9724-D6019BAC94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Design</Template>
  <TotalTime>100</TotalTime>
  <Words>610</Words>
  <Application>Microsoft Office PowerPoint</Application>
  <PresentationFormat>Widescreen</PresentationFormat>
  <Paragraphs>183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Dhaval Patel</dc:creator>
  <cp:lastModifiedBy>Dhaval Patel</cp:lastModifiedBy>
  <cp:revision>1</cp:revision>
  <dcterms:created xsi:type="dcterms:W3CDTF">2024-07-25T14:42:22Z</dcterms:created>
  <dcterms:modified xsi:type="dcterms:W3CDTF">2024-07-25T16:23:15Z</dcterms:modified>
</cp:coreProperties>
</file>