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81" r:id="rId4"/>
    <p:sldId id="259" r:id="rId5"/>
    <p:sldId id="261" r:id="rId6"/>
    <p:sldId id="262" r:id="rId7"/>
    <p:sldId id="268" r:id="rId8"/>
    <p:sldId id="263" r:id="rId9"/>
    <p:sldId id="282" r:id="rId10"/>
    <p:sldId id="267" r:id="rId11"/>
    <p:sldId id="269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EFFFF"/>
    <a:srgbClr val="FCFFFF"/>
    <a:srgbClr val="F5FDFC"/>
    <a:srgbClr val="F9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4660"/>
  </p:normalViewPr>
  <p:slideViewPr>
    <p:cSldViewPr snapToGrid="0">
      <p:cViewPr varScale="1">
        <p:scale>
          <a:sx n="67" d="100"/>
          <a:sy n="67" d="100"/>
        </p:scale>
        <p:origin x="5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56784-D59E-4D6A-B4FA-F36E59DD88B1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9B5F9-9468-44DE-A56F-139B7D2BD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373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02E51-5D16-47C7-947F-72F0C537B80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A17E4-397F-4FD2-9B8D-D94B83530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8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1999" cy="131773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8157" y="2304219"/>
            <a:ext cx="10515600" cy="1325563"/>
          </a:xfrm>
        </p:spPr>
        <p:txBody>
          <a:bodyPr/>
          <a:lstStyle>
            <a:lvl1pPr algn="ctr">
              <a:defRPr i="1"/>
            </a:lvl1pPr>
          </a:lstStyle>
          <a:p>
            <a:r>
              <a:rPr lang="en-US" dirty="0"/>
              <a:t>Project Name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8" y="43542"/>
            <a:ext cx="1259115" cy="125911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1676400" y="115490"/>
            <a:ext cx="84518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endParaRPr lang="en-IN" sz="3600" i="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828471" y="1455014"/>
            <a:ext cx="6574972" cy="654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i="0" dirty="0"/>
              <a:t>Project Phase - I (BTCOP709)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572985" y="37839"/>
            <a:ext cx="1041581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sz="400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Bajaj Institute of Technology, Wardha</a:t>
            </a:r>
          </a:p>
          <a:p>
            <a:pPr marL="0" indent="0" algn="l"/>
            <a:r>
              <a:rPr lang="en-US" sz="360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Department of Computer Engineering</a:t>
            </a:r>
            <a:endParaRPr lang="en-IN" sz="3600" i="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6807200" y="4410651"/>
            <a:ext cx="1731564" cy="680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sz="2600" dirty="0">
                <a:solidFill>
                  <a:srgbClr val="002060"/>
                </a:solidFill>
              </a:rPr>
              <a:t>Guided By: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58157" y="3812312"/>
            <a:ext cx="2553904" cy="680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sz="2600" dirty="0">
                <a:solidFill>
                  <a:srgbClr val="002060"/>
                </a:solidFill>
              </a:rPr>
              <a:t>Project Members </a:t>
            </a:r>
          </a:p>
        </p:txBody>
      </p:sp>
    </p:spTree>
    <p:extLst>
      <p:ext uri="{BB962C8B-B14F-4D97-AF65-F5344CB8AC3E}">
        <p14:creationId xmlns:p14="http://schemas.microsoft.com/office/powerpoint/2010/main" val="8010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2EF8-DE20-42F7-A9BD-EA2B260AC3A5}" type="datetime1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1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76D1-DCA2-4F32-AE81-9F0948AF8C53}" type="datetime1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6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013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55"/>
            <a:ext cx="12192000" cy="885371"/>
          </a:xfrm>
          <a:noFill/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B005-2E3D-41BC-9D73-934276C3D2AB}" type="datetime1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9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9E7-B894-437B-8BC2-870DB2ED1B88}" type="datetime1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2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EC52-C720-4000-A582-47A37DCA43AA}" type="datetime1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2192000" cy="1013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91455"/>
            <a:ext cx="12192000" cy="885371"/>
          </a:xfrm>
          <a:noFill/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4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D27-F186-4941-B095-28418B72E876}" type="datetime1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013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91455"/>
            <a:ext cx="12192000" cy="885371"/>
          </a:xfrm>
          <a:noFill/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1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DB68-5EB6-45CB-82F3-37E85B95C0AD}" type="datetime1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013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91455"/>
            <a:ext cx="12192000" cy="885371"/>
          </a:xfrm>
          <a:noFill/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4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3D6F-9AA5-4546-BF28-226FCBFE08FF}" type="datetime1">
              <a:rPr lang="en-IN" smtClean="0"/>
              <a:t>16-03-2023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4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7F8-8600-4DD3-BF26-CA11CA162D17}" type="datetime1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4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32BB8-FB68-4FD6-910E-036F28666962}" type="datetime1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Project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2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58157" y="2329162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/>
              <a:t>Feedback System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8157" y="4528838"/>
            <a:ext cx="5949043" cy="1505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lnSpc>
                <a:spcPct val="170000"/>
              </a:lnSpc>
              <a:buAutoNum type="arabicPeriod"/>
            </a:pPr>
            <a:r>
              <a:rPr lang="en-US" sz="2000" i="0" dirty="0"/>
              <a:t>Suyash Sunil Patalbansi (2046491245052)</a:t>
            </a:r>
          </a:p>
          <a:p>
            <a:pPr marL="742950" indent="-742950" algn="l">
              <a:lnSpc>
                <a:spcPct val="170000"/>
              </a:lnSpc>
              <a:buAutoNum type="arabicPeriod"/>
            </a:pPr>
            <a:r>
              <a:rPr lang="en-US" sz="2000" i="0" dirty="0"/>
              <a:t>Amit Nandlal Jibhkate (2046491245003)</a:t>
            </a:r>
            <a:endParaRPr lang="en-US" sz="2000" i="0" baseline="0" dirty="0"/>
          </a:p>
          <a:p>
            <a:pPr marL="742950" indent="-742950" algn="l">
              <a:lnSpc>
                <a:spcPct val="170000"/>
              </a:lnSpc>
              <a:buAutoNum type="arabicPeriod"/>
            </a:pPr>
            <a:r>
              <a:rPr lang="en-US" sz="2000" i="0" baseline="0" dirty="0"/>
              <a:t>Shreya Maroti Raut</a:t>
            </a:r>
            <a:r>
              <a:rPr lang="en-US" sz="2000" i="0" dirty="0"/>
              <a:t> (2046491245047)</a:t>
            </a:r>
            <a:endParaRPr lang="en-IN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07200" y="4800227"/>
            <a:ext cx="4876800" cy="1505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400" i="0" baseline="0" dirty="0"/>
              <a:t>Prof. Abhishek Kinhekar</a:t>
            </a:r>
          </a:p>
          <a:p>
            <a:pPr algn="l">
              <a:lnSpc>
                <a:spcPct val="100000"/>
              </a:lnSpc>
            </a:pPr>
            <a:r>
              <a:rPr lang="en-US" sz="2400" i="0" baseline="0" dirty="0"/>
              <a:t>Assistant Professor</a:t>
            </a:r>
            <a:endParaRPr lang="en-IN" sz="2400" i="0" dirty="0"/>
          </a:p>
        </p:txBody>
      </p:sp>
    </p:spTree>
    <p:extLst>
      <p:ext uri="{BB962C8B-B14F-4D97-AF65-F5344CB8AC3E}">
        <p14:creationId xmlns:p14="http://schemas.microsoft.com/office/powerpoint/2010/main" val="222171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C2FA79-158F-5065-C311-69ECEC742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680761"/>
            <a:ext cx="2133600" cy="213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Technologies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B005-2E3D-41BC-9D73-934276C3D2AB}" type="datetime1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Feedback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10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1A1F38-F93A-5148-09DD-E8AF68189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4" t="16375"/>
          <a:stretch/>
        </p:blipFill>
        <p:spPr bwMode="auto">
          <a:xfrm>
            <a:off x="2358198" y="1956991"/>
            <a:ext cx="1368974" cy="157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FB2524-A88B-752D-6EAB-4222A11594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5" r="52426"/>
          <a:stretch/>
        </p:blipFill>
        <p:spPr bwMode="auto">
          <a:xfrm>
            <a:off x="5249857" y="1956991"/>
            <a:ext cx="1381102" cy="157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HTML5 Logo PNG, Free Transparent HTML5 Images ...">
            <a:extLst>
              <a:ext uri="{FF2B5EF4-FFF2-40B4-BE49-F238E27FC236}">
                <a16:creationId xmlns:a16="http://schemas.microsoft.com/office/drawing/2014/main" id="{B72CE4C9-CD37-8E39-DF50-20BB46624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92" t="16776"/>
          <a:stretch/>
        </p:blipFill>
        <p:spPr bwMode="auto">
          <a:xfrm>
            <a:off x="8231812" y="1956991"/>
            <a:ext cx="1362438" cy="157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9B58AD-011B-EDB1-021B-5D45A7A80B0C}"/>
              </a:ext>
            </a:extLst>
          </p:cNvPr>
          <p:cNvSpPr txBox="1"/>
          <p:nvPr/>
        </p:nvSpPr>
        <p:spPr>
          <a:xfrm>
            <a:off x="8502450" y="1476105"/>
            <a:ext cx="708399" cy="54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  <a:cs typeface="Arial" panose="020B0604020202020204" pitchFamily="34" charset="0"/>
              </a:rPr>
              <a:t>JS</a:t>
            </a:r>
            <a:endParaRPr lang="en-GB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1DB73-1F90-52FA-B9AB-A597B63BB5E3}"/>
              </a:ext>
            </a:extLst>
          </p:cNvPr>
          <p:cNvSpPr txBox="1"/>
          <p:nvPr/>
        </p:nvSpPr>
        <p:spPr>
          <a:xfrm>
            <a:off x="5343799" y="1477690"/>
            <a:ext cx="1092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  <a:cs typeface="Arial" panose="020B0604020202020204" pitchFamily="34" charset="0"/>
              </a:rPr>
              <a:t>CSS</a:t>
            </a:r>
            <a:endParaRPr lang="en-GB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E3A1B-B899-83E1-6A2C-E05EED48A2F3}"/>
              </a:ext>
            </a:extLst>
          </p:cNvPr>
          <p:cNvSpPr txBox="1"/>
          <p:nvPr/>
        </p:nvSpPr>
        <p:spPr>
          <a:xfrm>
            <a:off x="4174089" y="4332542"/>
            <a:ext cx="1381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  <a:cs typeface="Arial" panose="020B0604020202020204" pitchFamily="34" charset="0"/>
              </a:rPr>
              <a:t>PHP</a:t>
            </a:r>
            <a:endParaRPr lang="en-GB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E99C-20AB-C7E6-DC81-1A2C9FF0B302}"/>
              </a:ext>
            </a:extLst>
          </p:cNvPr>
          <p:cNvSpPr txBox="1"/>
          <p:nvPr/>
        </p:nvSpPr>
        <p:spPr>
          <a:xfrm>
            <a:off x="231175" y="1956991"/>
            <a:ext cx="16241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Front-End:</a:t>
            </a:r>
            <a:endParaRPr lang="en-GB" sz="2400" b="1" u="sng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22ABF-7698-77A9-C024-1DA4683E8BEF}"/>
              </a:ext>
            </a:extLst>
          </p:cNvPr>
          <p:cNvSpPr txBox="1"/>
          <p:nvPr/>
        </p:nvSpPr>
        <p:spPr>
          <a:xfrm>
            <a:off x="231174" y="4484843"/>
            <a:ext cx="2463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 err="1">
                <a:latin typeface="Arial Black" panose="020B0A04020102020204" pitchFamily="34" charset="0"/>
                <a:cs typeface="Arial" panose="020B0604020202020204" pitchFamily="34" charset="0"/>
              </a:rPr>
              <a:t>BackEnd</a:t>
            </a:r>
            <a:r>
              <a:rPr lang="en-GB" sz="32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 &amp;</a:t>
            </a:r>
            <a:endParaRPr lang="en-GB" sz="2400" b="1" u="sng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171263-7633-FACE-8C54-FF2B4AB7AB9E}"/>
              </a:ext>
            </a:extLst>
          </p:cNvPr>
          <p:cNvSpPr txBox="1"/>
          <p:nvPr/>
        </p:nvSpPr>
        <p:spPr>
          <a:xfrm>
            <a:off x="231173" y="5557040"/>
            <a:ext cx="2463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Database:</a:t>
            </a:r>
            <a:endParaRPr lang="en-GB" sz="2400" b="1" u="sng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A0438-56B0-64D9-5424-4599B39A0291}"/>
              </a:ext>
            </a:extLst>
          </p:cNvPr>
          <p:cNvSpPr txBox="1"/>
          <p:nvPr/>
        </p:nvSpPr>
        <p:spPr>
          <a:xfrm>
            <a:off x="2510598" y="1628505"/>
            <a:ext cx="1381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  <a:cs typeface="Arial" panose="020B0604020202020204" pitchFamily="34" charset="0"/>
              </a:rPr>
              <a:t>HTML</a:t>
            </a:r>
            <a:endParaRPr lang="en-GB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FF89D6-12B7-B1E5-F62A-4B8CBE85BE67}"/>
              </a:ext>
            </a:extLst>
          </p:cNvPr>
          <p:cNvSpPr txBox="1"/>
          <p:nvPr/>
        </p:nvSpPr>
        <p:spPr>
          <a:xfrm>
            <a:off x="7586085" y="4366332"/>
            <a:ext cx="1624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  <a:cs typeface="Arial" panose="020B0604020202020204" pitchFamily="34" charset="0"/>
              </a:rPr>
              <a:t>MYSQL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86050B-4232-0AE3-2B74-6D428C8207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47" y="4855762"/>
            <a:ext cx="2236306" cy="11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3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48" y="1756052"/>
            <a:ext cx="11158330" cy="4351338"/>
          </a:xfrm>
        </p:spPr>
        <p:txBody>
          <a:bodyPr>
            <a:normAutofit/>
          </a:bodyPr>
          <a:lstStyle/>
          <a:p>
            <a:pPr lvl="1" algn="just"/>
            <a:r>
              <a:rPr lang="en-IN" sz="2800" dirty="0"/>
              <a:t>In this way, we will be providing a Web-Based solution for Student Feedback System through which faculties would be able </a:t>
            </a:r>
            <a:r>
              <a:rPr lang="en-IN" sz="2800"/>
              <a:t>to manage </a:t>
            </a:r>
            <a:r>
              <a:rPr lang="en-IN" sz="2800" dirty="0"/>
              <a:t>all the feedbacks, analyse feedbacks and provide reports to all the stakeholders accordingly.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B005-2E3D-41BC-9D73-934276C3D2AB}" type="datetime1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Feedback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18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5371"/>
          </a:xfrm>
        </p:spPr>
        <p:txBody>
          <a:bodyPr/>
          <a:lstStyle/>
          <a:p>
            <a:r>
              <a:rPr lang="en-IN" dirty="0"/>
              <a:t>10.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31" y="1170531"/>
            <a:ext cx="10980762" cy="5496351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GB" dirty="0"/>
              <a:t>Ankita </a:t>
            </a:r>
            <a:r>
              <a:rPr lang="en-GB" dirty="0" err="1"/>
              <a:t>Malkhandala</a:t>
            </a:r>
            <a:r>
              <a:rPr lang="en-GB" dirty="0"/>
              <a:t>, Archana </a:t>
            </a:r>
            <a:r>
              <a:rPr lang="en-GB" dirty="0" err="1"/>
              <a:t>Nashine</a:t>
            </a:r>
            <a:r>
              <a:rPr lang="en-GB" dirty="0"/>
              <a:t>, Komal </a:t>
            </a:r>
            <a:r>
              <a:rPr lang="en-GB" dirty="0" err="1"/>
              <a:t>Deulkar</a:t>
            </a:r>
            <a:r>
              <a:rPr lang="en-GB" dirty="0"/>
              <a:t>, Shraddha Raut, Yogita </a:t>
            </a:r>
            <a:r>
              <a:rPr lang="en-GB" dirty="0" err="1"/>
              <a:t>Gaidhane</a:t>
            </a:r>
            <a:r>
              <a:rPr lang="en-GB" dirty="0"/>
              <a:t>, Prof. Nitesh </a:t>
            </a:r>
            <a:r>
              <a:rPr lang="en-GB" dirty="0" err="1"/>
              <a:t>Hatwar</a:t>
            </a:r>
            <a:r>
              <a:rPr lang="en-GB" dirty="0"/>
              <a:t>, , </a:t>
            </a:r>
            <a:r>
              <a:rPr lang="en-GB" dirty="0" err="1"/>
              <a:t>Bhandara</a:t>
            </a:r>
            <a:r>
              <a:rPr lang="en-GB" dirty="0"/>
              <a:t> International Journal of Innovation in Engineering and Science, Volume 4, 2019.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GB" dirty="0"/>
              <a:t>   http://www.ijies.net/finial-docs/finial-pdf/3103198.pdf</a:t>
            </a:r>
            <a:endParaRPr lang="en-IN" dirty="0"/>
          </a:p>
          <a:p>
            <a:pPr algn="just">
              <a:lnSpc>
                <a:spcPct val="120000"/>
              </a:lnSpc>
            </a:pPr>
            <a:r>
              <a:rPr lang="en-GB" dirty="0"/>
              <a:t>https://irejournals.com/formatedpaper/1700576.pdf</a:t>
            </a:r>
          </a:p>
          <a:p>
            <a:pPr algn="just">
              <a:lnSpc>
                <a:spcPct val="120000"/>
              </a:lnSpc>
            </a:pPr>
            <a:r>
              <a:rPr lang="en-GB" dirty="0"/>
              <a:t>https://www.slideshare.net/raushan29/project-report-of-faculty-feedback-system</a:t>
            </a:r>
          </a:p>
          <a:p>
            <a:pPr algn="just">
              <a:lnSpc>
                <a:spcPct val="120000"/>
              </a:lnSpc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B005-2E3D-41BC-9D73-934276C3D2AB}" type="datetime1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Feedback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2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172709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IN" sz="11500" dirty="0"/>
              <a:t>Thank You.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B005-2E3D-41BC-9D73-934276C3D2AB}" type="datetime1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Feedback </a:t>
            </a:r>
            <a:r>
              <a:rPr lang="en-IN" dirty="0"/>
              <a:t>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31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	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490919"/>
            <a:ext cx="10515600" cy="464152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What is feedback system?</a:t>
            </a:r>
          </a:p>
          <a:p>
            <a:pPr lvl="1" algn="just"/>
            <a:r>
              <a:rPr lang="en-GB" sz="2600" dirty="0"/>
              <a:t>Feedback System is used for taking feedbacks, managing records, improving the existing feedback gathering systems, decreases faculty load.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Problems faced due to previous system:</a:t>
            </a:r>
          </a:p>
          <a:p>
            <a:pPr lvl="1"/>
            <a:r>
              <a:rPr lang="en-GB" sz="2600" dirty="0"/>
              <a:t>Manual work / calculations.</a:t>
            </a:r>
          </a:p>
          <a:p>
            <a:pPr lvl="1"/>
            <a:r>
              <a:rPr lang="en-GB" sz="2600" dirty="0"/>
              <a:t>Current system is inappropriate for analytics.</a:t>
            </a:r>
          </a:p>
          <a:p>
            <a:pPr lvl="1"/>
            <a:r>
              <a:rPr lang="en-GB" sz="2600" dirty="0"/>
              <a:t>Student’s credentials are visible to the faculties after their responses.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51CC-79A5-4BB6-9E6A-842B6AF22441}" type="datetime1">
              <a:rPr lang="en-IN" smtClean="0"/>
              <a:t>16-03-2023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Feedback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74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	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490919"/>
            <a:ext cx="10515600" cy="465146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Why is feedback system?</a:t>
            </a:r>
          </a:p>
          <a:p>
            <a:pPr lvl="1" algn="just"/>
            <a:r>
              <a:rPr lang="en-GB" dirty="0"/>
              <a:t>It would be </a:t>
            </a:r>
            <a:r>
              <a:rPr lang="en-GB" b="1" dirty="0"/>
              <a:t>more accurate</a:t>
            </a:r>
            <a:r>
              <a:rPr lang="en-GB" dirty="0"/>
              <a:t>/error free as there would be automatic calculations rather than manual.</a:t>
            </a:r>
          </a:p>
          <a:p>
            <a:pPr lvl="1" algn="just"/>
            <a:r>
              <a:rPr lang="en-GB" b="1" dirty="0"/>
              <a:t>Anonymously response </a:t>
            </a:r>
            <a:r>
              <a:rPr lang="en-GB" dirty="0"/>
              <a:t>facility would be provided to the students. </a:t>
            </a:r>
          </a:p>
          <a:p>
            <a:pPr lvl="1" algn="just"/>
            <a:r>
              <a:rPr lang="en-GB" dirty="0"/>
              <a:t>The system also reduces the </a:t>
            </a:r>
            <a:r>
              <a:rPr lang="en-GB" b="1" dirty="0"/>
              <a:t>burden of efforts </a:t>
            </a:r>
            <a:r>
              <a:rPr lang="en-GB" dirty="0"/>
              <a:t>and keeping or maintaining the records on a manual base.</a:t>
            </a:r>
          </a:p>
          <a:p>
            <a:pPr lvl="1" algn="just"/>
            <a:r>
              <a:rPr lang="en-GB" dirty="0"/>
              <a:t>It requires a lot of </a:t>
            </a:r>
            <a:r>
              <a:rPr lang="en-GB" b="1" dirty="0"/>
              <a:t>space</a:t>
            </a:r>
            <a:r>
              <a:rPr lang="en-GB" dirty="0"/>
              <a:t> and safety to keep up such records. </a:t>
            </a:r>
          </a:p>
          <a:p>
            <a:pPr lvl="1" algn="just"/>
            <a:r>
              <a:rPr lang="en-GB" dirty="0"/>
              <a:t>It maintains the </a:t>
            </a:r>
            <a:r>
              <a:rPr lang="en-GB" b="1" dirty="0"/>
              <a:t>analytics for all the stakeholders </a:t>
            </a:r>
            <a:r>
              <a:rPr lang="en-GB" dirty="0"/>
              <a:t>and also displays the responses’ data in </a:t>
            </a:r>
            <a:r>
              <a:rPr lang="en-GB" b="1" dirty="0"/>
              <a:t>infographic format</a:t>
            </a:r>
            <a:r>
              <a:rPr lang="en-GB" dirty="0"/>
              <a:t>.</a:t>
            </a:r>
          </a:p>
          <a:p>
            <a:pPr lvl="1" algn="just"/>
            <a:r>
              <a:rPr lang="en-GB" dirty="0"/>
              <a:t>By the Feedback system, </a:t>
            </a:r>
            <a:r>
              <a:rPr lang="en-GB" b="1" dirty="0"/>
              <a:t>report generation</a:t>
            </a:r>
            <a:r>
              <a:rPr lang="en-GB" dirty="0"/>
              <a:t> consumes very </a:t>
            </a:r>
            <a:r>
              <a:rPr lang="en-GB" b="1" dirty="0"/>
              <a:t>less time</a:t>
            </a:r>
            <a:r>
              <a:rPr lang="en-GB" dirty="0"/>
              <a:t>.</a:t>
            </a:r>
          </a:p>
          <a:p>
            <a:pPr lvl="1" algn="just"/>
            <a:r>
              <a:rPr lang="en-GB" dirty="0"/>
              <a:t>No </a:t>
            </a:r>
            <a:r>
              <a:rPr lang="en-GB" b="1" dirty="0"/>
              <a:t>pre-requisite</a:t>
            </a:r>
            <a:r>
              <a:rPr lang="en-GB" dirty="0"/>
              <a:t> </a:t>
            </a:r>
            <a:r>
              <a:rPr lang="en-GB" b="1" dirty="0"/>
              <a:t>knowledge</a:t>
            </a:r>
            <a:r>
              <a:rPr lang="en-GB" dirty="0"/>
              <a:t> is needed for using our system.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51CC-79A5-4BB6-9E6A-842B6AF22441}" type="datetime1">
              <a:rPr lang="en-IN" smtClean="0"/>
              <a:t>16-03-2023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Feedback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64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Objectives &amp; Scope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9896"/>
            <a:ext cx="10515600" cy="405516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dirty="0"/>
              <a:t>The main objective of this feedback system is: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To record, classify, aggregate and analyse the students’ feedbacks 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To provide, a simple, user friendly interface to manage all activities in a simpler manner.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To provide an </a:t>
            </a:r>
            <a:r>
              <a:rPr lang="en-IN" b="1" dirty="0"/>
              <a:t>automated system </a:t>
            </a:r>
            <a:r>
              <a:rPr lang="en-IN" dirty="0"/>
              <a:t>without any </a:t>
            </a:r>
            <a:r>
              <a:rPr lang="en-IN" b="1" dirty="0"/>
              <a:t>manual calculations</a:t>
            </a:r>
            <a:r>
              <a:rPr lang="en-IN" dirty="0"/>
              <a:t>.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To provide analysis of responses in </a:t>
            </a:r>
            <a:r>
              <a:rPr lang="en-IN" b="1" dirty="0"/>
              <a:t>infographic format</a:t>
            </a:r>
            <a:r>
              <a:rPr lang="en-IN" dirty="0"/>
              <a:t>.</a:t>
            </a:r>
          </a:p>
          <a:p>
            <a:pPr lvl="1" algn="just">
              <a:lnSpc>
                <a:spcPct val="100000"/>
              </a:lnSpc>
            </a:pPr>
            <a:r>
              <a:rPr lang="en-IN" b="1" dirty="0"/>
              <a:t>Anonymous attempts </a:t>
            </a:r>
            <a:r>
              <a:rPr lang="en-IN" dirty="0"/>
              <a:t>of feedback forms.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Secure key based feedback system.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B005-2E3D-41BC-9D73-934276C3D2AB}" type="datetime1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Feedback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43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Stakeholders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B005-2E3D-41BC-9D73-934276C3D2AB}" type="datetime1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Feedback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5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00424-B479-59B9-4F88-3965D89D132E}"/>
              </a:ext>
            </a:extLst>
          </p:cNvPr>
          <p:cNvSpPr txBox="1"/>
          <p:nvPr/>
        </p:nvSpPr>
        <p:spPr>
          <a:xfrm>
            <a:off x="4247101" y="4239182"/>
            <a:ext cx="1745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FBA5E1-79AE-827C-FFD7-7ECB0B606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241" y="2324837"/>
            <a:ext cx="1745974" cy="1735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F89B89-6C64-68CE-7A40-41F728104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00" y="2297204"/>
            <a:ext cx="1756999" cy="179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D5D51B-749A-93C0-BE33-076460C8E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30" y="2299104"/>
            <a:ext cx="2128216" cy="17025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4D94C3C-189B-4ACE-743A-6DFF5DA44C0F}"/>
              </a:ext>
            </a:extLst>
          </p:cNvPr>
          <p:cNvSpPr txBox="1"/>
          <p:nvPr/>
        </p:nvSpPr>
        <p:spPr>
          <a:xfrm>
            <a:off x="6672127" y="4239182"/>
            <a:ext cx="1745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5991C-9F30-B4BB-3D72-CB5C39F85728}"/>
              </a:ext>
            </a:extLst>
          </p:cNvPr>
          <p:cNvSpPr txBox="1"/>
          <p:nvPr/>
        </p:nvSpPr>
        <p:spPr>
          <a:xfrm>
            <a:off x="1618123" y="4184270"/>
            <a:ext cx="1487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26EF90-9257-411A-1B1E-98380F8B98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803" y="2235423"/>
            <a:ext cx="1914345" cy="19143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2A8569-0784-4C99-8607-E0AE0446BA69}"/>
              </a:ext>
            </a:extLst>
          </p:cNvPr>
          <p:cNvSpPr txBox="1"/>
          <p:nvPr/>
        </p:nvSpPr>
        <p:spPr>
          <a:xfrm>
            <a:off x="9607826" y="4239182"/>
            <a:ext cx="1745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104114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4. Literature Survey.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833"/>
            <a:ext cx="10515600" cy="485313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GB" dirty="0"/>
              <a:t>Student Feedback Management System for evaluation and generate semester-wise reports [1].</a:t>
            </a:r>
          </a:p>
          <a:p>
            <a:pPr algn="just">
              <a:lnSpc>
                <a:spcPct val="110000"/>
              </a:lnSpc>
            </a:pPr>
            <a:r>
              <a:rPr lang="en-GB" dirty="0"/>
              <a:t>We have developed a student feedback system to provide feedback in a quick and easy manner to the particular department [2].</a:t>
            </a:r>
          </a:p>
          <a:p>
            <a:pPr algn="just">
              <a:lnSpc>
                <a:spcPct val="110000"/>
              </a:lnSpc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B005-2E3D-41BC-9D73-934276C3D2AB}" type="datetime1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Feedback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2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5. 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217" y="1157149"/>
            <a:ext cx="11065565" cy="520810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sz="2400" dirty="0"/>
              <a:t>Our proposed solution consist of a </a:t>
            </a:r>
            <a:r>
              <a:rPr lang="en-GB" sz="2400" b="1" dirty="0"/>
              <a:t>website</a:t>
            </a:r>
            <a:r>
              <a:rPr lang="en-GB" sz="2400" dirty="0"/>
              <a:t> where the students are able to give feedback for faculties, seminar &amp; workshops, Add-on, VAP and to fill the course exit survey. </a:t>
            </a:r>
          </a:p>
          <a:p>
            <a:pPr algn="just"/>
            <a:r>
              <a:rPr lang="en-GB" sz="2400" dirty="0"/>
              <a:t>All the stakeholders are provided with their </a:t>
            </a:r>
            <a:r>
              <a:rPr lang="en-GB" sz="2400" b="1" dirty="0"/>
              <a:t>credentials</a:t>
            </a:r>
            <a:r>
              <a:rPr lang="en-GB" sz="2400" dirty="0"/>
              <a:t> where students are provided with the facility to login anonymously for faculty feedback.</a:t>
            </a:r>
          </a:p>
          <a:p>
            <a:pPr algn="just">
              <a:lnSpc>
                <a:spcPct val="100000"/>
              </a:lnSpc>
            </a:pPr>
            <a:r>
              <a:rPr lang="en-IN" sz="2400" dirty="0"/>
              <a:t>Teacher will be able </a:t>
            </a:r>
            <a:r>
              <a:rPr lang="en-IN" sz="2400" b="1" dirty="0"/>
              <a:t>create questions </a:t>
            </a:r>
            <a:r>
              <a:rPr lang="en-IN" sz="2400" dirty="0"/>
              <a:t>for feedback.</a:t>
            </a:r>
          </a:p>
          <a:p>
            <a:pPr algn="just">
              <a:lnSpc>
                <a:spcPct val="100000"/>
              </a:lnSpc>
            </a:pPr>
            <a:r>
              <a:rPr lang="en-IN" sz="2400" dirty="0"/>
              <a:t>Different types of </a:t>
            </a:r>
            <a:r>
              <a:rPr lang="en-IN" sz="2400" b="1" dirty="0"/>
              <a:t>answering modes </a:t>
            </a:r>
            <a:r>
              <a:rPr lang="en-IN" sz="2400" dirty="0"/>
              <a:t>available (MAQs, MCQs, One-line, etc).</a:t>
            </a:r>
          </a:p>
          <a:p>
            <a:pPr algn="just">
              <a:lnSpc>
                <a:spcPct val="100000"/>
              </a:lnSpc>
            </a:pPr>
            <a:r>
              <a:rPr lang="en-IN" sz="2400" b="1" dirty="0"/>
              <a:t>Anonymous attempts </a:t>
            </a:r>
            <a:r>
              <a:rPr lang="en-IN" sz="2400" dirty="0"/>
              <a:t>of feedback form.</a:t>
            </a:r>
          </a:p>
          <a:p>
            <a:pPr algn="just">
              <a:lnSpc>
                <a:spcPct val="100000"/>
              </a:lnSpc>
            </a:pPr>
            <a:r>
              <a:rPr lang="en-IN" sz="2400" dirty="0"/>
              <a:t>Different types of </a:t>
            </a:r>
            <a:r>
              <a:rPr lang="en-IN" sz="2400" b="1" dirty="0"/>
              <a:t>formats present </a:t>
            </a:r>
            <a:r>
              <a:rPr lang="en-IN" sz="2400" dirty="0"/>
              <a:t>for </a:t>
            </a:r>
            <a:r>
              <a:rPr lang="en-IN" sz="2400" b="1" dirty="0"/>
              <a:t>displaying data </a:t>
            </a:r>
            <a:r>
              <a:rPr lang="en-IN" sz="2400" dirty="0"/>
              <a:t>collected from responses.</a:t>
            </a:r>
          </a:p>
          <a:p>
            <a:pPr algn="just">
              <a:lnSpc>
                <a:spcPct val="100000"/>
              </a:lnSpc>
            </a:pPr>
            <a:r>
              <a:rPr lang="en-IN" sz="2400" dirty="0"/>
              <a:t>Suggestions to teachers for improvements.</a:t>
            </a:r>
          </a:p>
          <a:p>
            <a:pPr algn="just">
              <a:lnSpc>
                <a:spcPct val="100000"/>
              </a:lnSpc>
            </a:pPr>
            <a:r>
              <a:rPr lang="en-IN" sz="2400" dirty="0"/>
              <a:t>Different types of feedback forms present: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N" sz="2000" dirty="0"/>
              <a:t>Academic feedback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N" sz="2000" dirty="0"/>
              <a:t>Course Exit Survey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N" sz="2000" dirty="0"/>
              <a:t>Add On, VAP feedback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N" sz="2000" dirty="0"/>
              <a:t>Workshops and Seminars feedbacks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B005-2E3D-41BC-9D73-934276C3D2AB}" type="datetime1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Feedback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81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55"/>
            <a:ext cx="11204812" cy="885371"/>
          </a:xfrm>
        </p:spPr>
        <p:txBody>
          <a:bodyPr>
            <a:normAutofit fontScale="90000"/>
          </a:bodyPr>
          <a:lstStyle/>
          <a:p>
            <a:r>
              <a:rPr lang="en-IN" dirty="0"/>
              <a:t>6. Expected Outcome/Results/Snapshots of Projects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B005-2E3D-41BC-9D73-934276C3D2AB}" type="datetime1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Feedback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8</a:t>
            </a:fld>
            <a:endParaRPr lang="en-IN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CCE418D-1841-AEF0-82C4-F71616292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39812"/>
            <a:ext cx="4086225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ABC5DBF-1130-77DF-27C5-7E92CCACA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6" y="1825625"/>
            <a:ext cx="478155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3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55"/>
            <a:ext cx="11204812" cy="885371"/>
          </a:xfrm>
        </p:spPr>
        <p:txBody>
          <a:bodyPr>
            <a:normAutofit fontScale="90000"/>
          </a:bodyPr>
          <a:lstStyle/>
          <a:p>
            <a:r>
              <a:rPr lang="en-IN" dirty="0"/>
              <a:t>6. Expected Outcome/Results/Snapshots of Projects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B005-2E3D-41BC-9D73-934276C3D2AB}" type="datetime1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Feedback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9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91A873-7E18-12FF-0174-C628061C66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328" y="1490919"/>
            <a:ext cx="520339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0719441-34C7-86F5-4C09-4D8A7DD47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33488"/>
            <a:ext cx="4714875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12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</TotalTime>
  <Words>655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Times New Roman</vt:lpstr>
      <vt:lpstr>Wingdings</vt:lpstr>
      <vt:lpstr>Office Theme</vt:lpstr>
      <vt:lpstr>Feedback System</vt:lpstr>
      <vt:lpstr>1. Introduction </vt:lpstr>
      <vt:lpstr>1. Introduction </vt:lpstr>
      <vt:lpstr>2. Objectives &amp; Scope of Project</vt:lpstr>
      <vt:lpstr>3. Stakeholders</vt:lpstr>
      <vt:lpstr>4. Literature Survey.</vt:lpstr>
      <vt:lpstr>5. Proposed Solution</vt:lpstr>
      <vt:lpstr>6. Expected Outcome/Results/Snapshots of Projects</vt:lpstr>
      <vt:lpstr>6. Expected Outcome/Results/Snapshots of Projects</vt:lpstr>
      <vt:lpstr>7. Technologies Used</vt:lpstr>
      <vt:lpstr>9. Conclusion</vt:lpstr>
      <vt:lpstr>10. References</vt:lpstr>
      <vt:lpstr>Thank You.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Jain</dc:creator>
  <cp:lastModifiedBy>SHREYA RAUT</cp:lastModifiedBy>
  <cp:revision>152</cp:revision>
  <dcterms:created xsi:type="dcterms:W3CDTF">2021-09-09T09:10:05Z</dcterms:created>
  <dcterms:modified xsi:type="dcterms:W3CDTF">2023-03-16T02:46:43Z</dcterms:modified>
</cp:coreProperties>
</file>