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6" r:id="rId3"/>
    <p:sldId id="259" r:id="rId4"/>
    <p:sldId id="261" r:id="rId5"/>
    <p:sldId id="262" r:id="rId6"/>
    <p:sldId id="268" r:id="rId7"/>
    <p:sldId id="277" r:id="rId8"/>
    <p:sldId id="263" r:id="rId9"/>
    <p:sldId id="285" r:id="rId10"/>
    <p:sldId id="281" r:id="rId11"/>
    <p:sldId id="282" r:id="rId12"/>
    <p:sldId id="283" r:id="rId13"/>
    <p:sldId id="284" r:id="rId14"/>
    <p:sldId id="264" r:id="rId15"/>
    <p:sldId id="280" r:id="rId16"/>
    <p:sldId id="269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FFFF"/>
    <a:srgbClr val="FCFFFF"/>
    <a:srgbClr val="F5FDFC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>
        <p:scale>
          <a:sx n="75" d="100"/>
          <a:sy n="75" d="100"/>
        </p:scale>
        <p:origin x="6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6784-D59E-4D6A-B4FA-F36E59DD88B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B5F9-9468-44DE-A56F-139B7D2BD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02E51-5D16-47C7-947F-72F0C537B808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A17E4-397F-4FD2-9B8D-D94B8353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0d3b52274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40d3b52274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1999" cy="13177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8157" y="2304219"/>
            <a:ext cx="10515600" cy="1325563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en-US" dirty="0"/>
              <a:t>Project Name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" y="43542"/>
            <a:ext cx="1259115" cy="12591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676400" y="115490"/>
            <a:ext cx="8451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endParaRPr lang="en-IN" sz="3600" i="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828471" y="1455014"/>
            <a:ext cx="6574972" cy="65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i="0" dirty="0"/>
              <a:t>Project Phase - I (BTCOS708)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72985" y="37839"/>
            <a:ext cx="104158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sz="40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Bajaj Institute of Technology, Wardha</a:t>
            </a:r>
          </a:p>
          <a:p>
            <a:pPr marL="0" indent="0" algn="l"/>
            <a:r>
              <a:rPr lang="en-US" sz="36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Department of Computer Engineering</a:t>
            </a:r>
            <a:endParaRPr lang="en-IN" sz="360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807200" y="4410651"/>
            <a:ext cx="1731564" cy="68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</a:rPr>
              <a:t>Guided By: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58157" y="3812312"/>
            <a:ext cx="2553904" cy="68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</a:rPr>
              <a:t>Project Members </a:t>
            </a:r>
          </a:p>
        </p:txBody>
      </p:sp>
    </p:spTree>
    <p:extLst>
      <p:ext uri="{BB962C8B-B14F-4D97-AF65-F5344CB8AC3E}">
        <p14:creationId xmlns:p14="http://schemas.microsoft.com/office/powerpoint/2010/main" val="801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EF8-DE20-42F7-A9BD-EA2B260AC3A5}" type="datetime1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6D1-DCA2-4F32-AE81-9F0948AF8C53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9E7-B894-437B-8BC2-870DB2ED1B88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EC52-C720-4000-A582-47A37DCA43AA}" type="datetime1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D27-F186-4941-B095-28418B72E876}" type="datetime1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DB68-5EB6-45CB-82F3-37E85B95C0AD}" type="datetime1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3D6F-9AA5-4546-BF28-226FCBFE08FF}" type="datetime1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7F8-8600-4DD3-BF26-CA11CA162D17}" type="datetime1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2BB8-FB68-4FD6-910E-036F28666962}" type="datetime1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1" u="none" strike="noStrike" dirty="0">
                <a:solidFill>
                  <a:srgbClr val="000000"/>
                </a:solidFill>
                <a:effectLst/>
              </a:rPr>
              <a:t>Placement Preparation Module Focusing on</a:t>
            </a:r>
            <a:br>
              <a:rPr lang="en-IN" sz="4800" b="0" dirty="0">
                <a:effectLst/>
              </a:rPr>
            </a:br>
            <a:r>
              <a:rPr lang="en-IN" b="0" i="1" u="none" strike="noStrike" dirty="0">
                <a:solidFill>
                  <a:srgbClr val="000000"/>
                </a:solidFill>
                <a:effectLst/>
              </a:rPr>
              <a:t>DSA</a:t>
            </a:r>
            <a:endParaRPr lang="en-IN" sz="9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8157" y="4515026"/>
            <a:ext cx="5949043" cy="207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</a:rPr>
              <a:t>Suyash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</a:rPr>
              <a:t>Patalbansi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 (2046491245052)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2. Shreya Raut (20464912450547)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</a:rPr>
              <a:t>Susmita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 Kujur (2046491245051)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4. Shreya Chinchmalatpure (2046491245048</a:t>
            </a:r>
            <a:r>
              <a:rPr lang="en-IN" sz="2400" b="0" i="1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FB246-879E-D8DA-AF6D-720B14FBCAE0}"/>
              </a:ext>
            </a:extLst>
          </p:cNvPr>
          <p:cNvSpPr txBox="1"/>
          <p:nvPr/>
        </p:nvSpPr>
        <p:spPr>
          <a:xfrm>
            <a:off x="6879431" y="5200561"/>
            <a:ext cx="6100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Prof. Sheetal Kale</a:t>
            </a:r>
            <a:endParaRPr lang="en-US" sz="24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Professor and Head of the Department</a:t>
            </a:r>
            <a:endParaRPr lang="en-US" sz="2400" b="0" dirty="0">
              <a:effectLst/>
              <a:latin typeface="+mj-lt"/>
            </a:endParaRPr>
          </a:p>
          <a:p>
            <a:br>
              <a:rPr lang="en-US" sz="2400" dirty="0">
                <a:latin typeface="+mj-lt"/>
              </a:rPr>
            </a:b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171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/>
          </a:bodyPr>
          <a:lstStyle/>
          <a:p>
            <a:r>
              <a:rPr lang="en-IN" dirty="0"/>
              <a:t>6. Expected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10</a:t>
            </a:fld>
            <a:endParaRPr lang="en-IN">
              <a:latin typeface="+mj-lt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032469D-5630-76E5-60C4-7C64C0B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0FF667-FAEB-90FC-2FBE-72BC8E9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4674112B-B026-4317-B36C-13B83506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8" y="1045938"/>
            <a:ext cx="5265738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A6119A5E-49B9-0ECB-5ECB-9EE5581A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59" y="1045938"/>
            <a:ext cx="2951623" cy="5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9977B95A-6841-2F14-7404-89AFD6F4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20" y="1045938"/>
            <a:ext cx="2756980" cy="53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D8245-4A81-C1A8-46CF-12D50C2F8212}"/>
              </a:ext>
            </a:extLst>
          </p:cNvPr>
          <p:cNvSpPr txBox="1"/>
          <p:nvPr/>
        </p:nvSpPr>
        <p:spPr>
          <a:xfrm>
            <a:off x="2100303" y="5350060"/>
            <a:ext cx="146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Quiz Page 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1CBF4-1E9E-BAA6-E1FE-DD7DB214294E}"/>
              </a:ext>
            </a:extLst>
          </p:cNvPr>
          <p:cNvSpPr txBox="1"/>
          <p:nvPr/>
        </p:nvSpPr>
        <p:spPr>
          <a:xfrm>
            <a:off x="9598383" y="6202461"/>
            <a:ext cx="175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Roadmap Page 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40CED-5B2E-AE77-CC06-DE52D877853D}"/>
              </a:ext>
            </a:extLst>
          </p:cNvPr>
          <p:cNvSpPr txBox="1"/>
          <p:nvPr/>
        </p:nvSpPr>
        <p:spPr>
          <a:xfrm>
            <a:off x="4090860" y="6153838"/>
            <a:ext cx="19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Quiz Form Page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2587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/>
          </a:bodyPr>
          <a:lstStyle/>
          <a:p>
            <a:r>
              <a:rPr lang="en-IN" dirty="0"/>
              <a:t>6. Expected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11</a:t>
            </a:fld>
            <a:endParaRPr lang="en-IN">
              <a:latin typeface="+mj-lt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032469D-5630-76E5-60C4-7C64C0B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0FF667-FAEB-90FC-2FBE-72BC8E9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6FC24E4-4B49-9177-BEB3-CE86D6F8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7" y="965529"/>
            <a:ext cx="2743200" cy="53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884190A2-F491-5AA8-FC6F-3E4F0263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"/>
          <a:stretch>
            <a:fillRect/>
          </a:stretch>
        </p:blipFill>
        <p:spPr bwMode="auto">
          <a:xfrm>
            <a:off x="3271313" y="965529"/>
            <a:ext cx="2852699" cy="536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CF731BF-374B-A1BF-E3BB-4804C4D3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17"/>
          <a:stretch>
            <a:fillRect/>
          </a:stretch>
        </p:blipFill>
        <p:spPr bwMode="auto">
          <a:xfrm>
            <a:off x="6663877" y="1081230"/>
            <a:ext cx="4647368" cy="24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3E8B03B4-85A8-14B9-EE38-1B295200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>
            <a:fillRect/>
          </a:stretch>
        </p:blipFill>
        <p:spPr bwMode="auto">
          <a:xfrm>
            <a:off x="8300675" y="3673944"/>
            <a:ext cx="3363049" cy="27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2BB14-7987-2E83-62B4-731DB407DD88}"/>
              </a:ext>
            </a:extLst>
          </p:cNvPr>
          <p:cNvSpPr txBox="1"/>
          <p:nvPr/>
        </p:nvSpPr>
        <p:spPr>
          <a:xfrm>
            <a:off x="8610600" y="6481836"/>
            <a:ext cx="175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Code Editor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6CED7-BCB9-D55C-B949-CE6542487563}"/>
              </a:ext>
            </a:extLst>
          </p:cNvPr>
          <p:cNvSpPr txBox="1"/>
          <p:nvPr/>
        </p:nvSpPr>
        <p:spPr>
          <a:xfrm>
            <a:off x="6545258" y="3658492"/>
            <a:ext cx="175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Programming Problems Page 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38A47-4691-9C26-FA23-1EE445944ED2}"/>
              </a:ext>
            </a:extLst>
          </p:cNvPr>
          <p:cNvSpPr txBox="1"/>
          <p:nvPr/>
        </p:nvSpPr>
        <p:spPr>
          <a:xfrm>
            <a:off x="1825983" y="6375695"/>
            <a:ext cx="296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Content and Interview Page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3004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/>
          </a:bodyPr>
          <a:lstStyle/>
          <a:p>
            <a:r>
              <a:rPr lang="en-IN" dirty="0"/>
              <a:t>6. Expected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12</a:t>
            </a:fld>
            <a:endParaRPr lang="en-IN">
              <a:latin typeface="+mj-lt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032469D-5630-76E5-60C4-7C64C0B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0FF667-FAEB-90FC-2FBE-72BC8E9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218E6-A29D-C676-6DD6-F620DA4B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8" y="1089414"/>
            <a:ext cx="2743199" cy="52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77397CB-DA01-3191-8213-3120C792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3"/>
          <a:stretch>
            <a:fillRect/>
          </a:stretch>
        </p:blipFill>
        <p:spPr bwMode="auto">
          <a:xfrm>
            <a:off x="3379380" y="1089414"/>
            <a:ext cx="4695082" cy="41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7623CD3-6539-EAFB-41F4-AD0FCD6ED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89414"/>
            <a:ext cx="2861930" cy="527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F2646-CE8D-A3F5-D3EE-E4B7FBE2DB53}"/>
              </a:ext>
            </a:extLst>
          </p:cNvPr>
          <p:cNvSpPr txBox="1"/>
          <p:nvPr/>
        </p:nvSpPr>
        <p:spPr>
          <a:xfrm>
            <a:off x="6855183" y="5840886"/>
            <a:ext cx="175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User Dashboard 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8AE1C-EDD1-A9FF-FEF5-D95DE9A41AE6}"/>
              </a:ext>
            </a:extLst>
          </p:cNvPr>
          <p:cNvSpPr txBox="1"/>
          <p:nvPr/>
        </p:nvSpPr>
        <p:spPr>
          <a:xfrm>
            <a:off x="4724697" y="5249156"/>
            <a:ext cx="24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Discussion Forum 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CAE5A-6787-CF2F-F3E3-E83FC5F40866}"/>
              </a:ext>
            </a:extLst>
          </p:cNvPr>
          <p:cNvSpPr txBox="1"/>
          <p:nvPr/>
        </p:nvSpPr>
        <p:spPr>
          <a:xfrm>
            <a:off x="2954077" y="5851939"/>
            <a:ext cx="1902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Cheatsheet Page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8290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/>
          </a:bodyPr>
          <a:lstStyle/>
          <a:p>
            <a:r>
              <a:rPr lang="en-IN" dirty="0"/>
              <a:t>6. Expected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13</a:t>
            </a:fld>
            <a:endParaRPr lang="en-IN">
              <a:latin typeface="+mj-lt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032469D-5630-76E5-60C4-7C64C0B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0FF667-FAEB-90FC-2FBE-72BC8E9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A480F-B62C-6A39-4F0C-F5C0E1DA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40" y="1143886"/>
            <a:ext cx="5433610" cy="52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0DE231D-B438-C01A-77D4-720066F1C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74" y="1143886"/>
            <a:ext cx="2744206" cy="510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968C9-3817-A89B-12DB-8FBF973785A8}"/>
              </a:ext>
            </a:extLst>
          </p:cNvPr>
          <p:cNvSpPr txBox="1"/>
          <p:nvPr/>
        </p:nvSpPr>
        <p:spPr>
          <a:xfrm>
            <a:off x="5729550" y="5941948"/>
            <a:ext cx="193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Admin Dashboard 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1B02F-65DF-42FF-DA43-1794E3774A1B}"/>
              </a:ext>
            </a:extLst>
          </p:cNvPr>
          <p:cNvSpPr txBox="1"/>
          <p:nvPr/>
        </p:nvSpPr>
        <p:spPr>
          <a:xfrm>
            <a:off x="7282312" y="5480282"/>
            <a:ext cx="193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Add Content page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1370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300"/>
            </a:pPr>
            <a:r>
              <a:rPr lang="en-GB"/>
              <a:t>7. Technologies Used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GB"/>
              <a:t>Placement Preparation Module Focusing on DSA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l="52843" t="16373"/>
          <a:stretch/>
        </p:blipFill>
        <p:spPr>
          <a:xfrm>
            <a:off x="410089" y="1763073"/>
            <a:ext cx="1194812" cy="122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t="16373" r="52426"/>
          <a:stretch/>
        </p:blipFill>
        <p:spPr>
          <a:xfrm>
            <a:off x="1958145" y="1768433"/>
            <a:ext cx="1194812" cy="12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 descr="Download HTML5 Logo PNG, Free Transparent HTML5 Images ..."/>
          <p:cNvPicPr preferRelativeResize="0"/>
          <p:nvPr/>
        </p:nvPicPr>
        <p:blipFill rotWithShape="1">
          <a:blip r:embed="rId4">
            <a:alphaModFix/>
          </a:blip>
          <a:srcRect l="71891" t="16777"/>
          <a:stretch/>
        </p:blipFill>
        <p:spPr>
          <a:xfrm>
            <a:off x="3476011" y="1760134"/>
            <a:ext cx="1194815" cy="122688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3619131" y="1194871"/>
            <a:ext cx="8620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1867288" y="1194868"/>
            <a:ext cx="13296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43817" y="1194871"/>
            <a:ext cx="16808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6140" y="1790052"/>
            <a:ext cx="1507489" cy="1167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4641123" y="1194866"/>
            <a:ext cx="21508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JS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601267" y="2948784"/>
            <a:ext cx="328480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2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7455868" y="2921218"/>
            <a:ext cx="382760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2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2667" y="1790052"/>
            <a:ext cx="1907800" cy="11670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6834967" y="1219283"/>
            <a:ext cx="27432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JS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3129196" y="5754248"/>
            <a:ext cx="328480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2400" b="1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347584" y="3775662"/>
            <a:ext cx="28480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</a:t>
            </a:r>
            <a:r>
              <a:rPr lang="en-GB" sz="2667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5777996" y="5749082"/>
            <a:ext cx="328480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sz="2400" b="1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5996384" y="3770495"/>
            <a:ext cx="28480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latin typeface="Times New Roman"/>
                <a:ea typeface="Times New Roman"/>
                <a:cs typeface="Times New Roman"/>
                <a:sym typeface="Times New Roman"/>
              </a:rPr>
              <a:t>Rapid API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5599" y="4361784"/>
            <a:ext cx="1329600" cy="13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65267" y="1971450"/>
            <a:ext cx="2395480" cy="65448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9291400" y="1219300"/>
            <a:ext cx="27432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667">
                <a:latin typeface="Times New Roman"/>
                <a:ea typeface="Times New Roman"/>
                <a:cs typeface="Times New Roman"/>
                <a:sym typeface="Times New Roman"/>
              </a:rPr>
              <a:t>Express </a:t>
            </a:r>
            <a:r>
              <a:rPr lang="en-GB" sz="2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sz="26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7612" y="4330334"/>
            <a:ext cx="2227992" cy="139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Project Timelines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1D85C-EB32-7079-6508-EBCC3196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20" y="1229360"/>
            <a:ext cx="6719147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16</a:t>
            </a:fld>
            <a:endParaRPr lang="en-IN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5727F-E53F-06C2-DF6D-BBFFE164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623494"/>
            <a:ext cx="10515600" cy="4351338"/>
          </a:xfrm>
        </p:spPr>
        <p:txBody>
          <a:bodyPr>
            <a:normAutofit/>
          </a:bodyPr>
          <a:lstStyle/>
          <a:p>
            <a:pPr marL="2032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Enhances coding skills and speed.</a:t>
            </a:r>
          </a:p>
          <a:p>
            <a:pPr marL="2286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Helps you become better at solving tricky problems step by step.</a:t>
            </a:r>
          </a:p>
          <a:p>
            <a:pPr marL="2286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Develops adaptability and creative thinking.</a:t>
            </a:r>
          </a:p>
          <a:p>
            <a:pPr marL="2286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Provides valuable data to refine strategies and optimize learning.</a:t>
            </a:r>
          </a:p>
          <a:p>
            <a:pPr marL="2286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Recognizes achieved milestones.</a:t>
            </a:r>
          </a:p>
          <a:p>
            <a:pPr marL="2286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Sustains motivation through regular updates on daily accomplishments.</a:t>
            </a:r>
          </a:p>
          <a:p>
            <a:pPr marL="22860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Facilitates a consistent and satisfying learning journey.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417443D3-D0D5-AC77-5F85-A25D2E55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62657-E7A8-B2D2-D0A6-F05DD5CA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</p:spTree>
    <p:extLst>
      <p:ext uri="{BB962C8B-B14F-4D97-AF65-F5344CB8AC3E}">
        <p14:creationId xmlns:p14="http://schemas.microsoft.com/office/powerpoint/2010/main" val="283718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</p:spPr>
        <p:txBody>
          <a:bodyPr/>
          <a:lstStyle/>
          <a:p>
            <a:r>
              <a:rPr lang="en-IN" dirty="0"/>
              <a:t>10.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7E5FD-38DB-DA1F-D7A5-439A5C4DA441}"/>
              </a:ext>
            </a:extLst>
          </p:cNvPr>
          <p:cNvSpPr txBox="1"/>
          <p:nvPr/>
        </p:nvSpPr>
        <p:spPr>
          <a:xfrm>
            <a:off x="490889" y="1549046"/>
            <a:ext cx="11251932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M.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Mcquaigue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Burlinson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 Subramanian, E.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Saule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J. Payton, “Visualization, assessment and analytics in data structures learning modules,”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 of the 49th ACM Technical Symposium on Computer Science Education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2018. doi:10.1145/3159450.3159460</a:t>
            </a:r>
            <a:endParaRPr lang="en-IN" sz="2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E. B. Costa, A. M. Toda, M. A. Mesquita, F. T. Matsunaga, and J. D. Brancher, “Interactive Data Structure Learning Platform,”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Computational Science and Its Applications – ICCSA 2014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pp. 186–196, June. 2014. doi:10.1007/978-3-319-09153-2_14</a:t>
            </a:r>
            <a:endParaRPr lang="en-IN" sz="2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D.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Dicheva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A. Hodge, “Active learning through game play in a Data Structures course,”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 of the 49th ACM Technical Symposium on Computer Science Education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2018. doi:10.1145/3159450.3159605</a:t>
            </a:r>
            <a:endParaRPr lang="en-IN" sz="20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 E.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Fouh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 al.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“Design and architecture of an interactive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etextbook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the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opendsa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system,”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Science of Computer Programming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vol. 88, pp. 22–40, 2014. doi:10.1016/j.scico.2013.11.040 </a:t>
            </a:r>
            <a:endParaRPr lang="en-IN" sz="2000" b="0" dirty="0">
              <a:effectLst/>
            </a:endParaRPr>
          </a:p>
          <a:p>
            <a:br>
              <a:rPr lang="en-IN" sz="2000" b="0" dirty="0">
                <a:effectLst/>
              </a:rPr>
            </a:br>
            <a:endParaRPr lang="en-IN" sz="2000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3308F33D-A9D5-BB8C-7AD3-F2D9D5A5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FEAFF43-33C2-B48B-DB2C-64FFC496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Placement Preparation Module Focusing on DSA</a:t>
            </a:r>
          </a:p>
        </p:txBody>
      </p:sp>
    </p:spTree>
    <p:extLst>
      <p:ext uri="{BB962C8B-B14F-4D97-AF65-F5344CB8AC3E}">
        <p14:creationId xmlns:p14="http://schemas.microsoft.com/office/powerpoint/2010/main" val="367288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17270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11500" dirty="0"/>
              <a:t>Thank You.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1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4774" y="876300"/>
            <a:ext cx="12087225" cy="5876925"/>
          </a:xfrm>
        </p:spPr>
        <p:txBody>
          <a:bodyPr>
            <a:normAutofit lnSpcReduction="10000"/>
          </a:bodyPr>
          <a:lstStyle/>
          <a:p>
            <a:pPr marL="0" indent="0" rtl="0" fontAlgn="base">
              <a:spcBef>
                <a:spcPts val="8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 rtl="0" fontAlgn="base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placement preparation DSA module is a dynamic website for students to build a strong foundation in data structures and algorithms, providing them with structured learning resources, visualized learning materials, practice quizzes and challenging programming questions.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800" i="0" u="none" strike="noStrike" dirty="0">
              <a:solidFill>
                <a:srgbClr val="000000"/>
              </a:solidFill>
              <a:latin typeface="+mj-lt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Overall, the placement preparation DSA progress tracking website can provide a </a:t>
            </a:r>
            <a:r>
              <a:rPr lang="en-US" sz="1800" b="0" i="0" u="none" strike="noStrike" dirty="0">
                <a:effectLst/>
                <a:latin typeface="+mj-lt"/>
              </a:rPr>
              <a:t>comprehensive</a:t>
            </a:r>
            <a:r>
              <a:rPr lang="en-US" sz="1800" b="0" i="0" u="none" strike="noStrike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and supportive learning environment to the students to prepare better for the placements, and  ultimately helping students master the essentials DSA concepts.</a:t>
            </a:r>
            <a:endParaRPr lang="en-US" b="0" dirty="0">
              <a:effectLst/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6250" y="6492875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43325" y="6492875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2</a:t>
            </a:fld>
            <a:endParaRPr lang="en-IN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F2D15-AF09-9A3E-09AA-6B474ED9BBDD}"/>
              </a:ext>
            </a:extLst>
          </p:cNvPr>
          <p:cNvSpPr/>
          <p:nvPr/>
        </p:nvSpPr>
        <p:spPr>
          <a:xfrm>
            <a:off x="219074" y="2076450"/>
            <a:ext cx="11439525" cy="3424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rtl="0">
              <a:spcBef>
                <a:spcPts val="800"/>
              </a:spcBef>
              <a:spcAft>
                <a:spcPts val="0"/>
              </a:spcAft>
            </a:pPr>
            <a:endParaRPr lang="en-US" b="0" dirty="0">
              <a:effectLst/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EF6AB-D06A-A5D2-C47C-116EE3B55C9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938837" y="2076450"/>
            <a:ext cx="0" cy="3424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FE57A2-32E8-9FF2-44A3-515B864D1318}"/>
              </a:ext>
            </a:extLst>
          </p:cNvPr>
          <p:cNvSpPr txBox="1"/>
          <p:nvPr/>
        </p:nvSpPr>
        <p:spPr>
          <a:xfrm>
            <a:off x="88106" y="21346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Some of the challenges/ obstacles faced by the students: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8A26A-07D6-0718-41CF-35EFE45E45AE}"/>
              </a:ext>
            </a:extLst>
          </p:cNvPr>
          <p:cNvSpPr txBox="1"/>
          <p:nvPr/>
        </p:nvSpPr>
        <p:spPr>
          <a:xfrm>
            <a:off x="7376059" y="2181727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</a:rPr>
              <a:t>Features of the project:</a:t>
            </a:r>
            <a:endParaRPr lang="en-IN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FB93DA-F07D-CD9C-16EA-FA9216D41A2F}"/>
              </a:ext>
            </a:extLst>
          </p:cNvPr>
          <p:cNvSpPr/>
          <p:nvPr/>
        </p:nvSpPr>
        <p:spPr>
          <a:xfrm>
            <a:off x="1076324" y="2800349"/>
            <a:ext cx="4457701" cy="5810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Scattered materials/ resources present on different websites.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9FCC77FD-B717-8CFA-F73C-6BDA0805778F}"/>
              </a:ext>
            </a:extLst>
          </p:cNvPr>
          <p:cNvSpPr/>
          <p:nvPr/>
        </p:nvSpPr>
        <p:spPr>
          <a:xfrm>
            <a:off x="750500" y="2781300"/>
            <a:ext cx="414219" cy="619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7C0CE0-8360-96E0-20E0-8F885BA88371}"/>
              </a:ext>
            </a:extLst>
          </p:cNvPr>
          <p:cNvSpPr/>
          <p:nvPr/>
        </p:nvSpPr>
        <p:spPr>
          <a:xfrm>
            <a:off x="1085850" y="3629024"/>
            <a:ext cx="4457700" cy="5810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Lack of centralized dashboard to track user progress / involvement. </a:t>
            </a:r>
            <a:endParaRPr lang="en-IN" dirty="0">
              <a:latin typeface="+mj-lt"/>
            </a:endParaRPr>
          </a:p>
        </p:txBody>
      </p:sp>
      <p:sp>
        <p:nvSpPr>
          <p:cNvPr id="28" name="Flowchart: Stored Data 27">
            <a:extLst>
              <a:ext uri="{FF2B5EF4-FFF2-40B4-BE49-F238E27FC236}">
                <a16:creationId xmlns:a16="http://schemas.microsoft.com/office/drawing/2014/main" id="{F6C10908-BBD6-ECB5-99D7-5E8839D029D8}"/>
              </a:ext>
            </a:extLst>
          </p:cNvPr>
          <p:cNvSpPr/>
          <p:nvPr/>
        </p:nvSpPr>
        <p:spPr>
          <a:xfrm>
            <a:off x="760025" y="3609975"/>
            <a:ext cx="414219" cy="619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4FC42B4-5034-E623-1E7B-29F2DB17F8F5}"/>
              </a:ext>
            </a:extLst>
          </p:cNvPr>
          <p:cNvSpPr/>
          <p:nvPr/>
        </p:nvSpPr>
        <p:spPr>
          <a:xfrm>
            <a:off x="1104899" y="4476749"/>
            <a:ext cx="4457701" cy="5810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Problem of inconsistency while preparation.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FD4D826F-41EA-1186-BAC0-B38F56D89FE4}"/>
              </a:ext>
            </a:extLst>
          </p:cNvPr>
          <p:cNvSpPr/>
          <p:nvPr/>
        </p:nvSpPr>
        <p:spPr>
          <a:xfrm>
            <a:off x="779075" y="4457700"/>
            <a:ext cx="414219" cy="619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3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61ECF1C-2C0B-3758-BA66-61B256E8B841}"/>
              </a:ext>
            </a:extLst>
          </p:cNvPr>
          <p:cNvSpPr/>
          <p:nvPr/>
        </p:nvSpPr>
        <p:spPr>
          <a:xfrm>
            <a:off x="6705600" y="4410074"/>
            <a:ext cx="4419600" cy="5810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Practice quizzes and challenging coding problems at same place/ platform. 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32" name="Flowchart: Stored Data 31">
            <a:extLst>
              <a:ext uri="{FF2B5EF4-FFF2-40B4-BE49-F238E27FC236}">
                <a16:creationId xmlns:a16="http://schemas.microsoft.com/office/drawing/2014/main" id="{662A8972-44FF-C3E3-8AC8-792143E77D5B}"/>
              </a:ext>
            </a:extLst>
          </p:cNvPr>
          <p:cNvSpPr/>
          <p:nvPr/>
        </p:nvSpPr>
        <p:spPr>
          <a:xfrm>
            <a:off x="6389300" y="4381500"/>
            <a:ext cx="414219" cy="619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3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5B7C4BF-B552-C17B-E5EA-1B8754A8B10F}"/>
              </a:ext>
            </a:extLst>
          </p:cNvPr>
          <p:cNvSpPr/>
          <p:nvPr/>
        </p:nvSpPr>
        <p:spPr>
          <a:xfrm>
            <a:off x="6686550" y="3590924"/>
            <a:ext cx="4400550" cy="5810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Structured and visual learning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i.e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Roadmaps.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A3ECE95-E7AA-7E9C-F5DB-9CF74123A7D6}"/>
              </a:ext>
            </a:extLst>
          </p:cNvPr>
          <p:cNvSpPr/>
          <p:nvPr/>
        </p:nvSpPr>
        <p:spPr>
          <a:xfrm>
            <a:off x="6370250" y="3581400"/>
            <a:ext cx="414219" cy="619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5C4B6CD-4AF6-7A05-FC46-2A456DFB93BD}"/>
              </a:ext>
            </a:extLst>
          </p:cNvPr>
          <p:cNvSpPr/>
          <p:nvPr/>
        </p:nvSpPr>
        <p:spPr>
          <a:xfrm>
            <a:off x="6648449" y="2781299"/>
            <a:ext cx="4467225" cy="581025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ngaging and interactive course materials</a:t>
            </a:r>
            <a:endParaRPr lang="en-IN" dirty="0">
              <a:latin typeface="+mj-lt"/>
            </a:endParaRP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EED45EE1-2DCC-91D6-DD42-B08C68759ABD}"/>
              </a:ext>
            </a:extLst>
          </p:cNvPr>
          <p:cNvSpPr/>
          <p:nvPr/>
        </p:nvSpPr>
        <p:spPr>
          <a:xfrm>
            <a:off x="6322625" y="2762250"/>
            <a:ext cx="414219" cy="619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1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3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Objectives of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3</a:t>
            </a:fld>
            <a:endParaRPr lang="en-IN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725D3-E5AF-0201-C5EC-CD3D87F539AF}"/>
              </a:ext>
            </a:extLst>
          </p:cNvPr>
          <p:cNvSpPr/>
          <p:nvPr/>
        </p:nvSpPr>
        <p:spPr>
          <a:xfrm>
            <a:off x="6838950" y="4762500"/>
            <a:ext cx="5067300" cy="6667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Email Notifications</a:t>
            </a:r>
            <a:endParaRPr lang="en-IN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0D493B-C53F-39BD-8233-338EC0276844}"/>
              </a:ext>
            </a:extLst>
          </p:cNvPr>
          <p:cNvSpPr/>
          <p:nvPr/>
        </p:nvSpPr>
        <p:spPr>
          <a:xfrm>
            <a:off x="6505576" y="4819650"/>
            <a:ext cx="514350" cy="535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8</a:t>
            </a:r>
            <a:endParaRPr lang="en-IN" b="1" dirty="0"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D25AEE-D277-8261-3DA8-E1BEC4E6AA06}"/>
              </a:ext>
            </a:extLst>
          </p:cNvPr>
          <p:cNvSpPr/>
          <p:nvPr/>
        </p:nvSpPr>
        <p:spPr>
          <a:xfrm>
            <a:off x="6781799" y="3619500"/>
            <a:ext cx="5200651" cy="7810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Resource Centralization(less time for searching suitable resources  by curating(select/organize) high quality content on user’s fingertips)</a:t>
            </a:r>
            <a:endParaRPr lang="en-IN" b="0" dirty="0">
              <a:effectLst/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EF8AF-C888-CD02-50B7-7C8F8C5E731C}"/>
              </a:ext>
            </a:extLst>
          </p:cNvPr>
          <p:cNvSpPr/>
          <p:nvPr/>
        </p:nvSpPr>
        <p:spPr>
          <a:xfrm>
            <a:off x="6438900" y="3714750"/>
            <a:ext cx="485775" cy="5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7</a:t>
            </a:r>
            <a:endParaRPr lang="en-IN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096160-81A0-2A85-A7A4-F9D4CDAA929C}"/>
              </a:ext>
            </a:extLst>
          </p:cNvPr>
          <p:cNvSpPr/>
          <p:nvPr/>
        </p:nvSpPr>
        <p:spPr>
          <a:xfrm>
            <a:off x="6743699" y="2590800"/>
            <a:ext cx="5133976" cy="62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DSA Roadmap</a:t>
            </a:r>
            <a:endParaRPr lang="en-IN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898813-9C0D-B1EF-7303-3C5F1FE5FDE6}"/>
              </a:ext>
            </a:extLst>
          </p:cNvPr>
          <p:cNvSpPr/>
          <p:nvPr/>
        </p:nvSpPr>
        <p:spPr>
          <a:xfrm>
            <a:off x="6419850" y="2657475"/>
            <a:ext cx="495299" cy="5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6</a:t>
            </a:r>
            <a:endParaRPr lang="en-IN" b="1" dirty="0"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7F7D22-16A9-B3C8-7AC9-B0F586A71772}"/>
              </a:ext>
            </a:extLst>
          </p:cNvPr>
          <p:cNvSpPr/>
          <p:nvPr/>
        </p:nvSpPr>
        <p:spPr>
          <a:xfrm>
            <a:off x="6810375" y="1695450"/>
            <a:ext cx="5143500" cy="62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Provide 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mpiler supporting various programming languages(user can enter test cases)</a:t>
            </a:r>
            <a:endParaRPr lang="en-IN" b="0" dirty="0">
              <a:effectLst/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C9A449-84A1-BDC8-868A-0326C93391F1}"/>
              </a:ext>
            </a:extLst>
          </p:cNvPr>
          <p:cNvSpPr/>
          <p:nvPr/>
        </p:nvSpPr>
        <p:spPr>
          <a:xfrm>
            <a:off x="6429375" y="1733550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  <a:endParaRPr lang="en-IN" b="1" dirty="0"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EBDFA0-FB8F-B741-AFC8-3D1615ACCCE7}"/>
              </a:ext>
            </a:extLst>
          </p:cNvPr>
          <p:cNvSpPr/>
          <p:nvPr/>
        </p:nvSpPr>
        <p:spPr>
          <a:xfrm>
            <a:off x="628650" y="4762500"/>
            <a:ext cx="5305425" cy="6762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Cheat Sheet (covering additional information)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15798-F7E9-938E-790C-E49B4F4CD756}"/>
              </a:ext>
            </a:extLst>
          </p:cNvPr>
          <p:cNvSpPr/>
          <p:nvPr/>
        </p:nvSpPr>
        <p:spPr>
          <a:xfrm>
            <a:off x="314326" y="4876800"/>
            <a:ext cx="478358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  <a:endParaRPr lang="en-IN" b="1" dirty="0"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6EF443-B802-B644-64C1-3AA0E94F31F5}"/>
              </a:ext>
            </a:extLst>
          </p:cNvPr>
          <p:cNvSpPr/>
          <p:nvPr/>
        </p:nvSpPr>
        <p:spPr>
          <a:xfrm>
            <a:off x="523875" y="3686175"/>
            <a:ext cx="5362576" cy="62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Topic-wise learning level-wise practice quizzes.</a:t>
            </a:r>
            <a:endParaRPr lang="en-IN" b="0" dirty="0">
              <a:effectLst/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3318F2-AFAE-42DD-0423-E2FDF3928131}"/>
              </a:ext>
            </a:extLst>
          </p:cNvPr>
          <p:cNvSpPr/>
          <p:nvPr/>
        </p:nvSpPr>
        <p:spPr>
          <a:xfrm>
            <a:off x="276225" y="3752850"/>
            <a:ext cx="487507" cy="5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  <a:endParaRPr lang="en-IN" b="1" dirty="0"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035F57-0DDF-D61A-AD9B-4E8DEEC37F82}"/>
              </a:ext>
            </a:extLst>
          </p:cNvPr>
          <p:cNvSpPr/>
          <p:nvPr/>
        </p:nvSpPr>
        <p:spPr>
          <a:xfrm>
            <a:off x="485774" y="2600325"/>
            <a:ext cx="5438776" cy="62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Personalized Progress Tracking (via dashboards)</a:t>
            </a:r>
            <a:endParaRPr lang="en-IN" b="0" dirty="0">
              <a:effectLst/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0A38F8-DAAB-AF10-C8B6-40C66BFD0540}"/>
              </a:ext>
            </a:extLst>
          </p:cNvPr>
          <p:cNvSpPr/>
          <p:nvPr/>
        </p:nvSpPr>
        <p:spPr>
          <a:xfrm>
            <a:off x="247649" y="2667000"/>
            <a:ext cx="515199" cy="5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  <a:endParaRPr lang="en-IN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C174D4-B0C6-3F6F-319B-33443A35C246}"/>
              </a:ext>
            </a:extLst>
          </p:cNvPr>
          <p:cNvSpPr/>
          <p:nvPr/>
        </p:nvSpPr>
        <p:spPr>
          <a:xfrm>
            <a:off x="485774" y="1657350"/>
            <a:ext cx="5429251" cy="62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Interactive learning resources covering various DSA concepts.</a:t>
            </a:r>
            <a:endParaRPr lang="en-IN" b="0" dirty="0">
              <a:effectLst/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402763-994E-6086-BA43-207BD65DAFF0}"/>
              </a:ext>
            </a:extLst>
          </p:cNvPr>
          <p:cNvSpPr/>
          <p:nvPr/>
        </p:nvSpPr>
        <p:spPr>
          <a:xfrm>
            <a:off x="209550" y="1695450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243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Stakeholders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5</a:t>
            </a:r>
            <a:endParaRPr lang="en-IN" dirty="0">
              <a:latin typeface="+mj-lt"/>
            </a:endParaRPr>
          </a:p>
        </p:txBody>
      </p:sp>
      <p:pic>
        <p:nvPicPr>
          <p:cNvPr id="1026" name="Picture 2" descr="1,807 Admin Lottie Animations - Free in JSON, LOTTIE, GIF - IconScout">
            <a:extLst>
              <a:ext uri="{FF2B5EF4-FFF2-40B4-BE49-F238E27FC236}">
                <a16:creationId xmlns:a16="http://schemas.microsoft.com/office/drawing/2014/main" id="{08931BD4-CA41-0859-8DBC-ACFE4026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66" y="2781538"/>
            <a:ext cx="2208067" cy="17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64C556-ED87-1EF4-4745-21C0414A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09" y="2820898"/>
            <a:ext cx="2141157" cy="16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EEB99-78E1-278F-82B2-4C1B5CD58620}"/>
              </a:ext>
            </a:extLst>
          </p:cNvPr>
          <p:cNvSpPr txBox="1"/>
          <p:nvPr/>
        </p:nvSpPr>
        <p:spPr>
          <a:xfrm>
            <a:off x="7448912" y="4672339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Users</a:t>
            </a:r>
            <a:endParaRPr lang="en-IN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BCB-15D0-9386-3FA2-F5BD9212A0F8}"/>
              </a:ext>
            </a:extLst>
          </p:cNvPr>
          <p:cNvSpPr txBox="1"/>
          <p:nvPr/>
        </p:nvSpPr>
        <p:spPr>
          <a:xfrm>
            <a:off x="2687905" y="4637619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Admin 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11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4. Literature Survey.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>
                <a:latin typeface="+mj-lt"/>
              </a:rPr>
              <a:t>30-11-2023</a:t>
            </a:fld>
            <a:endParaRPr lang="en-IN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+mj-lt"/>
              </a:rPr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5</a:t>
            </a:fld>
            <a:endParaRPr lang="en-IN">
              <a:latin typeface="+mj-l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691CE24-7166-EB25-F7DA-854B25F4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82810"/>
              </p:ext>
            </p:extLst>
          </p:nvPr>
        </p:nvGraphicFramePr>
        <p:xfrm>
          <a:off x="96253" y="1087655"/>
          <a:ext cx="12002703" cy="566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49">
                  <a:extLst>
                    <a:ext uri="{9D8B030D-6E8A-4147-A177-3AD203B41FA5}">
                      <a16:colId xmlns:a16="http://schemas.microsoft.com/office/drawing/2014/main" val="1422613818"/>
                    </a:ext>
                  </a:extLst>
                </a:gridCol>
                <a:gridCol w="2405137">
                  <a:extLst>
                    <a:ext uri="{9D8B030D-6E8A-4147-A177-3AD203B41FA5}">
                      <a16:colId xmlns:a16="http://schemas.microsoft.com/office/drawing/2014/main" val="2134797928"/>
                    </a:ext>
                  </a:extLst>
                </a:gridCol>
                <a:gridCol w="2566949">
                  <a:extLst>
                    <a:ext uri="{9D8B030D-6E8A-4147-A177-3AD203B41FA5}">
                      <a16:colId xmlns:a16="http://schemas.microsoft.com/office/drawing/2014/main" val="1733586773"/>
                    </a:ext>
                  </a:extLst>
                </a:gridCol>
                <a:gridCol w="6477368">
                  <a:extLst>
                    <a:ext uri="{9D8B030D-6E8A-4147-A177-3AD203B41FA5}">
                      <a16:colId xmlns:a16="http://schemas.microsoft.com/office/drawing/2014/main" val="895406120"/>
                    </a:ext>
                  </a:extLst>
                </a:gridCol>
              </a:tblGrid>
              <a:tr h="5157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69143"/>
                  </a:ext>
                </a:extLst>
              </a:tr>
              <a:tr h="13957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Visualization, Assessment and Analytics in Data Structures Learning Modules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Matthew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Mcquaigue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David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Burlinson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Kalpathi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Subramanian, Erik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Saule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Jamie Payton. 2017.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have build a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teaching modules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data structures and algorithms courses. The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 are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visual and interactive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assessment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tightly integrated within the same module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 logging and analytic system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instantaneous student feedback and assessment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They also  have interactive visual analytic system for the instructor to see students’ performance at the individual, sub-group or class level.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3202"/>
                  </a:ext>
                </a:extLst>
              </a:tr>
              <a:tr h="11786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Data Structure Learning Platform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Estevan B. Costa and Armando M. Toda and Marcell A. A. Mesquita and Fabio T. Matsunaga and Jacques D. Brancher.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describes the development and implementation of an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web learning environment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called DSLEP (Data Structure Learning Platform). The system includes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concepts taught in DSA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it also have gamification concepts, such as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points, levels, and leaderboards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motivates students.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32724"/>
                  </a:ext>
                </a:extLst>
              </a:tr>
              <a:tr h="13957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Learning through Game Play in a Data Structures Course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Dicheva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 Hodge. 2018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have developed a game that targets all the three aspects of teaching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structures i.e.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conceptualization, application and implementation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application part of game targets the use of stacks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solve problems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the implementation part involves solving Parson’s problems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 Java code for implementing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methods of the Stack.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shows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statistically significant learning gains for the students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 strong positive attitude.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21542"/>
                  </a:ext>
                </a:extLst>
              </a:tr>
              <a:tr h="11786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architecture of an interactive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eTextbook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The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OpenDSA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Fouh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a, Ville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Karavirta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b, Daniel A.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Breakiron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a, Sally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Hamouda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a, Simin Hall c, Thomas L. Naps d, Clifford A. Shaffer.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have developed a highly interactive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eTextbook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involves the use of many algorithm visualizations (AVs) and a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range of interactive exercises with automated assessment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They used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 and custom software components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make up a client/server-based web application. This an open source project.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5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265"/>
            <a:ext cx="12192000" cy="885371"/>
          </a:xfrm>
        </p:spPr>
        <p:txBody>
          <a:bodyPr>
            <a:normAutofit/>
          </a:bodyPr>
          <a:lstStyle/>
          <a:p>
            <a:r>
              <a:rPr lang="en-IN" dirty="0"/>
              <a:t>5.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4" y="1349375"/>
            <a:ext cx="11153775" cy="4993674"/>
          </a:xfrm>
        </p:spPr>
        <p:txBody>
          <a:bodyPr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solution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involves a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website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designed to help students get ready for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job placements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just">
              <a:spcBef>
                <a:spcPts val="8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Cheatsheets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Roadmaps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will be provided to users.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just">
              <a:spcBef>
                <a:spcPts val="8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system consists of various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learning resources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which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will help users to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learn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different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DSA concepts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on the same platform.</a:t>
            </a:r>
          </a:p>
          <a:p>
            <a:pPr algn="just">
              <a:spcBef>
                <a:spcPts val="8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Topic-wise quizzes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programming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questions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will be given to users which will help them to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prepare for interviews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just">
              <a:spcBef>
                <a:spcPts val="8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users will be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provided with various different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infographics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track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their progress on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personalized dashboards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just">
              <a:spcBef>
                <a:spcPts val="8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Daily reminders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will be sent to users in the form of email notifications to keep them engaged.</a:t>
            </a:r>
          </a:p>
          <a:p>
            <a:pPr algn="just">
              <a:spcBef>
                <a:spcPts val="800"/>
              </a:spcBef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just">
              <a:spcBef>
                <a:spcPts val="800"/>
              </a:spcBef>
            </a:pPr>
            <a:endParaRPr lang="en-IN" sz="36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6</a:t>
            </a:fld>
            <a:endParaRPr lang="en-IN">
              <a:latin typeface="+mj-lt"/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A39C5DFA-1E02-9AC7-7CFD-0C91049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C9D3038-008B-BE1C-87BE-31128160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</p:spTree>
    <p:extLst>
      <p:ext uri="{BB962C8B-B14F-4D97-AF65-F5344CB8AC3E}">
        <p14:creationId xmlns:p14="http://schemas.microsoft.com/office/powerpoint/2010/main" val="20698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5. Proposed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F3E49-6E38-22F2-7689-966D0F66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43013"/>
            <a:ext cx="11791950" cy="49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4456153-F4D9-3461-C21E-35BE26F2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28-11-2023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EE1A10-5E0D-F81B-589C-EA2BD5F5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Placement Preparation Module Focusing on DSA</a:t>
            </a:r>
          </a:p>
        </p:txBody>
      </p:sp>
    </p:spTree>
    <p:extLst>
      <p:ext uri="{BB962C8B-B14F-4D97-AF65-F5344CB8AC3E}">
        <p14:creationId xmlns:p14="http://schemas.microsoft.com/office/powerpoint/2010/main" val="297281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/>
          </a:bodyPr>
          <a:lstStyle/>
          <a:p>
            <a:r>
              <a:rPr lang="en-IN" dirty="0"/>
              <a:t>6. Expected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8</a:t>
            </a:fld>
            <a:endParaRPr lang="en-IN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7B5D1-9172-1201-0B5B-BF2DC1A2F656}"/>
              </a:ext>
            </a:extLst>
          </p:cNvPr>
          <p:cNvSpPr txBox="1"/>
          <p:nvPr/>
        </p:nvSpPr>
        <p:spPr>
          <a:xfrm>
            <a:off x="409597" y="1340214"/>
            <a:ext cx="11089978" cy="3315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+mj-lt"/>
              </a:rPr>
              <a:t>Project outcome include :</a:t>
            </a:r>
            <a:endParaRPr lang="en-US" sz="2600" b="0" dirty="0">
              <a:effectLst/>
              <a:latin typeface="+mj-lt"/>
            </a:endParaRPr>
          </a:p>
          <a:p>
            <a:pPr marL="342900" indent="-342900" algn="just"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Provide guidance in learning Data Structures and Algorithms.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Track individual 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rogress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Multiple-Choice Questions (MCQs) to help users prepare for 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nterview 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All the scattered learning materials and resources are brought together at one place.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Help users to maintain consistency.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Support users in staying on track through helpful notifications.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032469D-5630-76E5-60C4-7C64C0B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0FF667-FAEB-90FC-2FBE-72BC8E9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</p:spTree>
    <p:extLst>
      <p:ext uri="{BB962C8B-B14F-4D97-AF65-F5344CB8AC3E}">
        <p14:creationId xmlns:p14="http://schemas.microsoft.com/office/powerpoint/2010/main" val="1710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/>
          </a:bodyPr>
          <a:lstStyle/>
          <a:p>
            <a:r>
              <a:rPr lang="en-IN" dirty="0"/>
              <a:t>6. Expected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>
                <a:latin typeface="+mj-lt"/>
              </a:rPr>
              <a:t>9</a:t>
            </a:fld>
            <a:endParaRPr lang="en-IN">
              <a:latin typeface="+mj-lt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032469D-5630-76E5-60C4-7C64C0B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28-11-2023</a:t>
            </a:r>
            <a:endParaRPr lang="en-IN" dirty="0">
              <a:latin typeface="+mj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0FF667-FAEB-90FC-2FBE-72BC8E9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>
                <a:latin typeface="+mj-lt"/>
              </a:rPr>
              <a:t>Placement Preparation Module Focusing on DSA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50214D78-58F8-07C1-02D0-D964F6AE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1" b="5450"/>
          <a:stretch>
            <a:fillRect/>
          </a:stretch>
        </p:blipFill>
        <p:spPr bwMode="auto">
          <a:xfrm>
            <a:off x="295879" y="1066461"/>
            <a:ext cx="5273675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8011BDEB-2C2C-0727-87D8-ADF59D3D4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353" y="1145178"/>
            <a:ext cx="1882865" cy="504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B64A47D-6530-4E6B-A3A9-C8EA7598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7" b="6047"/>
          <a:stretch>
            <a:fillRect/>
          </a:stretch>
        </p:blipFill>
        <p:spPr bwMode="auto">
          <a:xfrm>
            <a:off x="295878" y="3694736"/>
            <a:ext cx="5273675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90F1572-C2FC-D989-3005-4089D820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5855" r="9863" b="7565"/>
          <a:stretch>
            <a:fillRect/>
          </a:stretch>
        </p:blipFill>
        <p:spPr bwMode="auto">
          <a:xfrm>
            <a:off x="5732721" y="2220574"/>
            <a:ext cx="4229986" cy="22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252CE-F5A8-F390-2E49-52065BB3A6BC}"/>
              </a:ext>
            </a:extLst>
          </p:cNvPr>
          <p:cNvSpPr txBox="1"/>
          <p:nvPr/>
        </p:nvSpPr>
        <p:spPr>
          <a:xfrm>
            <a:off x="1818328" y="3374685"/>
            <a:ext cx="27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Home Page 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1BA0D-9DBB-85B2-A4AF-698EE04E93CF}"/>
              </a:ext>
            </a:extLst>
          </p:cNvPr>
          <p:cNvSpPr txBox="1"/>
          <p:nvPr/>
        </p:nvSpPr>
        <p:spPr>
          <a:xfrm>
            <a:off x="1818328" y="6065081"/>
            <a:ext cx="27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Chatbot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F3697-F427-4DAC-7E44-AAE799A6C881}"/>
              </a:ext>
            </a:extLst>
          </p:cNvPr>
          <p:cNvSpPr txBox="1"/>
          <p:nvPr/>
        </p:nvSpPr>
        <p:spPr>
          <a:xfrm>
            <a:off x="6878008" y="4557740"/>
            <a:ext cx="27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Login Page 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05988-145D-58F8-3D15-B55E0277719A}"/>
              </a:ext>
            </a:extLst>
          </p:cNvPr>
          <p:cNvSpPr txBox="1"/>
          <p:nvPr/>
        </p:nvSpPr>
        <p:spPr>
          <a:xfrm>
            <a:off x="10184353" y="6151200"/>
            <a:ext cx="27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: Home Page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4453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1354</Words>
  <Application>Microsoft Office PowerPoint</Application>
  <PresentationFormat>Widescreen</PresentationFormat>
  <Paragraphs>196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Placement Preparation Module Focusing on DSA</vt:lpstr>
      <vt:lpstr>1. Introduction </vt:lpstr>
      <vt:lpstr>2. Objectives of Project</vt:lpstr>
      <vt:lpstr>3. Stakeholders</vt:lpstr>
      <vt:lpstr>4. Literature Survey.</vt:lpstr>
      <vt:lpstr>5. Proposed Solution</vt:lpstr>
      <vt:lpstr>5. Proposed Solution</vt:lpstr>
      <vt:lpstr>6. Expected Outcome</vt:lpstr>
      <vt:lpstr>6. Expected Outcome</vt:lpstr>
      <vt:lpstr>6. Expected Outcome</vt:lpstr>
      <vt:lpstr>6. Expected Outcome</vt:lpstr>
      <vt:lpstr>6. Expected Outcome</vt:lpstr>
      <vt:lpstr>6. Expected Outcome</vt:lpstr>
      <vt:lpstr>7. Technologies Used</vt:lpstr>
      <vt:lpstr>8. Project Timelines</vt:lpstr>
      <vt:lpstr>9. Conclusion</vt:lpstr>
      <vt:lpstr>10. References</vt:lpstr>
      <vt:lpstr>Thank You.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Jain</dc:creator>
  <cp:lastModifiedBy>kanchan kujur</cp:lastModifiedBy>
  <cp:revision>171</cp:revision>
  <dcterms:created xsi:type="dcterms:W3CDTF">2021-09-09T09:10:05Z</dcterms:created>
  <dcterms:modified xsi:type="dcterms:W3CDTF">2023-11-30T11:04:26Z</dcterms:modified>
</cp:coreProperties>
</file>