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9"/>
  </p:notesMasterIdLst>
  <p:sldIdLst>
    <p:sldId id="256" r:id="rId2"/>
    <p:sldId id="257" r:id="rId3"/>
    <p:sldId id="266" r:id="rId4"/>
    <p:sldId id="278" r:id="rId5"/>
    <p:sldId id="259" r:id="rId6"/>
    <p:sldId id="260" r:id="rId7"/>
    <p:sldId id="261" r:id="rId8"/>
    <p:sldId id="270" r:id="rId9"/>
    <p:sldId id="258" r:id="rId10"/>
    <p:sldId id="275" r:id="rId11"/>
    <p:sldId id="262" r:id="rId12"/>
    <p:sldId id="265" r:id="rId13"/>
    <p:sldId id="276" r:id="rId14"/>
    <p:sldId id="267" r:id="rId15"/>
    <p:sldId id="279" r:id="rId16"/>
    <p:sldId id="280" r:id="rId17"/>
    <p:sldId id="281" r:id="rId18"/>
    <p:sldId id="282" r:id="rId19"/>
    <p:sldId id="283" r:id="rId20"/>
    <p:sldId id="284" r:id="rId21"/>
    <p:sldId id="285" r:id="rId22"/>
    <p:sldId id="274" r:id="rId23"/>
    <p:sldId id="272" r:id="rId24"/>
    <p:sldId id="273" r:id="rId25"/>
    <p:sldId id="268" r:id="rId26"/>
    <p:sldId id="277"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C06C8-D9E0-4B63-A301-FFF0AEF9A655}" type="datetimeFigureOut">
              <a:rPr lang="en-IN" smtClean="0"/>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3A4BB-DAF4-48E4-A36A-E569EAB8B558}" type="slidenum">
              <a:rPr lang="en-IN" smtClean="0"/>
              <a:t>‹#›</a:t>
            </a:fld>
            <a:endParaRPr lang="en-IN"/>
          </a:p>
        </p:txBody>
      </p:sp>
    </p:spTree>
    <p:extLst>
      <p:ext uri="{BB962C8B-B14F-4D97-AF65-F5344CB8AC3E}">
        <p14:creationId xmlns:p14="http://schemas.microsoft.com/office/powerpoint/2010/main" val="60891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A3E7D-83ED-4E26-9261-F91032B5FCA3}" type="datetime1">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1567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19A2C-E59A-4CAD-9CD2-295F72B2C5E1}" type="datetime1">
              <a:rPr lang="en-US" smtClean="0"/>
              <a:t>4/24/2023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8082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252A0-4DB2-4AEA-AD2C-5831C07779C0}" type="datetime1">
              <a:rPr lang="en-US" smtClean="0"/>
              <a:t>4/24/2023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2207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516AC-67C0-4BF7-9757-BFBB0011E8A6}" type="datetime1">
              <a:rPr lang="en-US" smtClean="0"/>
              <a:t>4/24/2023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5536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FE3B1-3801-4679-8557-B03AB60E1B5E}" type="datetime1">
              <a:rPr lang="en-US" smtClean="0"/>
              <a:t>4/24/2023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322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1ED8F-32AA-451F-B6A7-CCE355279EE1}" type="datetime1">
              <a:rPr lang="en-US" smtClean="0"/>
              <a:t>4/24/2023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3362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AF818-4F55-4155-B86E-5C4EE3E80CEA}" type="datetime1">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3612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143BF-F1A3-438E-B596-001ED562D2EE}" type="datetime1">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2622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F2C3D-B564-4840-9C8D-5875999952DB}" type="datetime1">
              <a:rPr lang="en-US" smtClean="0"/>
              <a:t>4/24/2023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783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C9112-9010-44C6-B23B-8B40121A3D1E}" type="datetime1">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8441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0955A-D371-4184-AEF1-8A3D2F7B2AC6}" type="datetime1">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4624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D0572-A44A-4151-81AF-DF782D8E533D}" type="datetime1">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454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B492A-1824-4D32-A21B-670A0231E0EE}" type="datetime1">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576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3DD6A-E322-4BC0-9F1C-84D8844FB935}" type="datetime1">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2555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F1708A-F05F-4DE2-84DE-45EF03A2121C}" type="datetime1">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460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
        <p:nvSpPr>
          <p:cNvPr id="5" name="Date Placeholder 4"/>
          <p:cNvSpPr>
            <a:spLocks noGrp="1"/>
          </p:cNvSpPr>
          <p:nvPr>
            <p:ph type="dt" sz="half" idx="10"/>
          </p:nvPr>
        </p:nvSpPr>
        <p:spPr/>
        <p:txBody>
          <a:bodyPr/>
          <a:lstStyle/>
          <a:p>
            <a:fld id="{96504C62-E478-4805-9FE5-BDC19CA742E5}" type="datetime1">
              <a:rPr lang="en-US" smtClean="0"/>
              <a:t>4/24/2023</a:t>
            </a:fld>
            <a:endParaRPr lang="en-US"/>
          </a:p>
        </p:txBody>
      </p:sp>
    </p:spTree>
    <p:extLst>
      <p:ext uri="{BB962C8B-B14F-4D97-AF65-F5344CB8AC3E}">
        <p14:creationId xmlns:p14="http://schemas.microsoft.com/office/powerpoint/2010/main" val="215085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038A22-3213-4C51-BF51-875EE3988ECD}" type="datetime1">
              <a:rPr lang="en-US" smtClean="0"/>
              <a:t>4/24/2023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99142118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E8E8-1768-13B5-FB96-1A8A836565F2}"/>
              </a:ext>
            </a:extLst>
          </p:cNvPr>
          <p:cNvSpPr>
            <a:spLocks noGrp="1"/>
          </p:cNvSpPr>
          <p:nvPr>
            <p:ph type="ctrTitle"/>
          </p:nvPr>
        </p:nvSpPr>
        <p:spPr>
          <a:xfrm>
            <a:off x="663968" y="2804226"/>
            <a:ext cx="8394321" cy="554343"/>
          </a:xfrm>
        </p:spPr>
        <p:txBody>
          <a:bodyPr>
            <a:normAutofit/>
          </a:bodyPr>
          <a:lstStyle/>
          <a:p>
            <a:pPr algn="ctr"/>
            <a:r>
              <a:rPr lang="en-IN" sz="2800" b="1" i="0" u="sng" dirty="0">
                <a:latin typeface="Times New Roman" panose="02020603050405020304" pitchFamily="18" charset="0"/>
                <a:cs typeface="Times New Roman" panose="02020603050405020304" pitchFamily="18" charset="0"/>
              </a:rPr>
              <a:t>Alzheimer Disease Detection </a:t>
            </a:r>
            <a:r>
              <a:rPr lang="en-IN" sz="2800" b="1" u="sng" dirty="0">
                <a:latin typeface="Times New Roman" panose="02020603050405020304" pitchFamily="18" charset="0"/>
                <a:cs typeface="Times New Roman" panose="02020603050405020304" pitchFamily="18" charset="0"/>
              </a:rPr>
              <a:t>using Deep Learning </a:t>
            </a:r>
            <a:endParaRPr lang="en-IN" sz="2800" b="1" i="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ACCC43-4CD6-6941-E79E-D26C842B1EA3}"/>
              </a:ext>
            </a:extLst>
          </p:cNvPr>
          <p:cNvSpPr>
            <a:spLocks noGrp="1"/>
          </p:cNvSpPr>
          <p:nvPr>
            <p:ph type="subTitle" idx="1"/>
          </p:nvPr>
        </p:nvSpPr>
        <p:spPr>
          <a:xfrm>
            <a:off x="2849755" y="335074"/>
            <a:ext cx="6645227" cy="1463794"/>
          </a:xfrm>
        </p:spPr>
        <p:txBody>
          <a:bodyPr>
            <a:noAutofit/>
          </a:bodyPr>
          <a:lstStyle/>
          <a:p>
            <a:pPr algn="ctr"/>
            <a:r>
              <a:rPr lang="en-IN" sz="4000" u="sng" dirty="0">
                <a:solidFill>
                  <a:schemeClr val="bg1"/>
                </a:solidFill>
                <a:highlight>
                  <a:srgbClr val="000000"/>
                </a:highlight>
                <a:latin typeface="Times New Roman" panose="02020603050405020304" pitchFamily="18" charset="0"/>
                <a:cs typeface="Times New Roman" panose="02020603050405020304" pitchFamily="18" charset="0"/>
              </a:rPr>
              <a:t>Indian Institute of Information Technology Pune</a:t>
            </a:r>
          </a:p>
        </p:txBody>
      </p:sp>
      <p:pic>
        <p:nvPicPr>
          <p:cNvPr id="4" name="Picture 3" descr="A blue abstract watercolor pattern on a white background">
            <a:extLst>
              <a:ext uri="{FF2B5EF4-FFF2-40B4-BE49-F238E27FC236}">
                <a16:creationId xmlns:a16="http://schemas.microsoft.com/office/drawing/2014/main" id="{3F4FDE48-1534-15AD-A34E-B40F5847519B}"/>
              </a:ext>
            </a:extLst>
          </p:cNvPr>
          <p:cNvPicPr>
            <a:picLocks noChangeAspect="1"/>
          </p:cNvPicPr>
          <p:nvPr/>
        </p:nvPicPr>
        <p:blipFill rotWithShape="1">
          <a:blip r:embed="rId2"/>
          <a:srcRect l="29215" r="36452" b="2"/>
          <a:stretch/>
        </p:blipFill>
        <p:spPr>
          <a:xfrm>
            <a:off x="8650143" y="0"/>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pic>
        <p:nvPicPr>
          <p:cNvPr id="6" name="Picture 5" descr="Logo&#10;&#10;Description automatically generated">
            <a:extLst>
              <a:ext uri="{FF2B5EF4-FFF2-40B4-BE49-F238E27FC236}">
                <a16:creationId xmlns:a16="http://schemas.microsoft.com/office/drawing/2014/main" id="{6E4C65EE-0645-C104-0994-8D2E456867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57" y="0"/>
            <a:ext cx="2702502" cy="2530764"/>
          </a:xfrm>
          <a:prstGeom prst="rect">
            <a:avLst/>
          </a:prstGeom>
        </p:spPr>
      </p:pic>
      <p:sp>
        <p:nvSpPr>
          <p:cNvPr id="8" name="TextBox 7">
            <a:extLst>
              <a:ext uri="{FF2B5EF4-FFF2-40B4-BE49-F238E27FC236}">
                <a16:creationId xmlns:a16="http://schemas.microsoft.com/office/drawing/2014/main" id="{596D4D82-AE8D-B552-6A8C-9F7C5C9B4D4B}"/>
              </a:ext>
            </a:extLst>
          </p:cNvPr>
          <p:cNvSpPr txBox="1"/>
          <p:nvPr/>
        </p:nvSpPr>
        <p:spPr>
          <a:xfrm>
            <a:off x="586596" y="4053774"/>
            <a:ext cx="2665562" cy="1477328"/>
          </a:xfrm>
          <a:prstGeom prst="rect">
            <a:avLst/>
          </a:prstGeom>
          <a:noFill/>
        </p:spPr>
        <p:txBody>
          <a:bodyPr wrap="square" rtlCol="0">
            <a:spAutoFit/>
          </a:bodyPr>
          <a:lstStyle/>
          <a:p>
            <a:r>
              <a:rPr lang="en-IN" b="1" u="sng" dirty="0"/>
              <a:t>Guided By</a:t>
            </a:r>
            <a:r>
              <a:rPr lang="en-IN" u="sng" dirty="0"/>
              <a:t>:</a:t>
            </a:r>
          </a:p>
          <a:p>
            <a:r>
              <a:rPr lang="en-IN" dirty="0"/>
              <a:t>Dr. Rahul Dixit</a:t>
            </a:r>
          </a:p>
          <a:p>
            <a:r>
              <a:rPr lang="en-IN" dirty="0"/>
              <a:t>Assistant Professor</a:t>
            </a:r>
          </a:p>
          <a:p>
            <a:r>
              <a:rPr lang="en-IN" dirty="0"/>
              <a:t>Department of CSE</a:t>
            </a:r>
          </a:p>
          <a:p>
            <a:r>
              <a:rPr lang="en-IN" dirty="0"/>
              <a:t>IIIT Pune</a:t>
            </a:r>
          </a:p>
        </p:txBody>
      </p:sp>
      <p:sp>
        <p:nvSpPr>
          <p:cNvPr id="20" name="TextBox 19">
            <a:extLst>
              <a:ext uri="{FF2B5EF4-FFF2-40B4-BE49-F238E27FC236}">
                <a16:creationId xmlns:a16="http://schemas.microsoft.com/office/drawing/2014/main" id="{7886A115-595A-4E26-EA1A-BDDEB9B53334}"/>
              </a:ext>
            </a:extLst>
          </p:cNvPr>
          <p:cNvSpPr txBox="1"/>
          <p:nvPr/>
        </p:nvSpPr>
        <p:spPr>
          <a:xfrm>
            <a:off x="5870560" y="4053774"/>
            <a:ext cx="2665562" cy="1200329"/>
          </a:xfrm>
          <a:prstGeom prst="rect">
            <a:avLst/>
          </a:prstGeom>
          <a:noFill/>
        </p:spPr>
        <p:txBody>
          <a:bodyPr wrap="square" rtlCol="0">
            <a:spAutoFit/>
          </a:bodyPr>
          <a:lstStyle/>
          <a:p>
            <a:r>
              <a:rPr lang="en-IN" b="1" u="sng" dirty="0"/>
              <a:t>Presented By:</a:t>
            </a:r>
          </a:p>
          <a:p>
            <a:r>
              <a:rPr lang="en-IN" dirty="0"/>
              <a:t>Suyash Ghadge</a:t>
            </a:r>
          </a:p>
          <a:p>
            <a:r>
              <a:rPr lang="en-IN" dirty="0"/>
              <a:t>Mis No.:  222215007</a:t>
            </a:r>
          </a:p>
          <a:p>
            <a:endParaRPr lang="en-IN" dirty="0"/>
          </a:p>
        </p:txBody>
      </p:sp>
      <p:sp>
        <p:nvSpPr>
          <p:cNvPr id="5" name="TextBox 4">
            <a:extLst>
              <a:ext uri="{FF2B5EF4-FFF2-40B4-BE49-F238E27FC236}">
                <a16:creationId xmlns:a16="http://schemas.microsoft.com/office/drawing/2014/main" id="{32E78599-981C-C301-0882-E12CD0E37643}"/>
              </a:ext>
            </a:extLst>
          </p:cNvPr>
          <p:cNvSpPr txBox="1"/>
          <p:nvPr/>
        </p:nvSpPr>
        <p:spPr>
          <a:xfrm>
            <a:off x="11188460" y="6202391"/>
            <a:ext cx="539149" cy="400110"/>
          </a:xfrm>
          <a:prstGeom prst="rect">
            <a:avLst/>
          </a:prstGeom>
          <a:noFill/>
        </p:spPr>
        <p:txBody>
          <a:bodyPr wrap="square" rtlCol="0">
            <a:spAutoFit/>
          </a:bodyPr>
          <a:lstStyle/>
          <a:p>
            <a:r>
              <a:rPr lang="en-IN" sz="2000" b="1" dirty="0"/>
              <a:t>1</a:t>
            </a:r>
          </a:p>
        </p:txBody>
      </p:sp>
    </p:spTree>
    <p:extLst>
      <p:ext uri="{BB962C8B-B14F-4D97-AF65-F5344CB8AC3E}">
        <p14:creationId xmlns:p14="http://schemas.microsoft.com/office/powerpoint/2010/main" val="41461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3E1D-2165-9E4E-7C21-ED45E7D44372}"/>
              </a:ext>
            </a:extLst>
          </p:cNvPr>
          <p:cNvSpPr>
            <a:spLocks noGrp="1"/>
          </p:cNvSpPr>
          <p:nvPr>
            <p:ph type="ctrTitle"/>
          </p:nvPr>
        </p:nvSpPr>
        <p:spPr>
          <a:xfrm>
            <a:off x="885645" y="383497"/>
            <a:ext cx="9144000" cy="739643"/>
          </a:xfrm>
        </p:spPr>
        <p:txBody>
          <a:bodyPr>
            <a:normAutofit/>
          </a:bodyPr>
          <a:lstStyle/>
          <a:p>
            <a:pPr algn="ctr"/>
            <a:r>
              <a:rPr lang="en-IN" sz="3600" b="1" i="0" u="sng" dirty="0"/>
              <a:t>Problem Statement</a:t>
            </a:r>
          </a:p>
        </p:txBody>
      </p:sp>
      <p:sp>
        <p:nvSpPr>
          <p:cNvPr id="3" name="Subtitle 2">
            <a:extLst>
              <a:ext uri="{FF2B5EF4-FFF2-40B4-BE49-F238E27FC236}">
                <a16:creationId xmlns:a16="http://schemas.microsoft.com/office/drawing/2014/main" id="{56DE9281-2395-C341-F4C0-540460BCB85A}"/>
              </a:ext>
            </a:extLst>
          </p:cNvPr>
          <p:cNvSpPr>
            <a:spLocks noGrp="1"/>
          </p:cNvSpPr>
          <p:nvPr>
            <p:ph type="subTitle" idx="1"/>
          </p:nvPr>
        </p:nvSpPr>
        <p:spPr>
          <a:xfrm>
            <a:off x="885645" y="1695288"/>
            <a:ext cx="9144000" cy="3438186"/>
          </a:xfrm>
        </p:spPr>
        <p:txBody>
          <a:bodyPr/>
          <a:lstStyle/>
          <a:p>
            <a:pPr marL="285750" indent="-28575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To detect whether the person is suffering from Alzheimer by uploading the certain required MRI image.</a:t>
            </a:r>
          </a:p>
          <a:p>
            <a:pPr marL="285750" indent="-285750" algn="l">
              <a:buFont typeface="Arial" panose="020B0604020202020204" pitchFamily="34" charset="0"/>
              <a:buChar char="•"/>
            </a:pPr>
            <a:r>
              <a:rPr lang="en-IN" sz="2000" b="0" i="0" u="none" strike="noStrike" dirty="0">
                <a:solidFill>
                  <a:schemeClr val="tx1"/>
                </a:solidFill>
                <a:effectLst/>
                <a:latin typeface="Times New Roman" panose="02020603050405020304" pitchFamily="18" charset="0"/>
                <a:cs typeface="Times New Roman" panose="02020603050405020304" pitchFamily="18" charset="0"/>
              </a:rPr>
              <a:t>To develop a highly accurate Deep Learning model using several Deep Learning Algorithms such as Convolutional Neural Network, Vision Transformer, </a:t>
            </a:r>
            <a:r>
              <a:rPr lang="en-IN" sz="2000" b="0" i="0" u="none" strike="noStrike" dirty="0" err="1">
                <a:solidFill>
                  <a:schemeClr val="tx1"/>
                </a:solidFill>
                <a:effectLst/>
                <a:latin typeface="Times New Roman" panose="02020603050405020304" pitchFamily="18" charset="0"/>
                <a:cs typeface="Times New Roman" panose="02020603050405020304" pitchFamily="18" charset="0"/>
              </a:rPr>
              <a:t>AlexNet</a:t>
            </a:r>
            <a:r>
              <a:rPr lang="en-IN" sz="2000" b="0" i="0" u="none" strike="noStrike" dirty="0">
                <a:solidFill>
                  <a:schemeClr val="tx1"/>
                </a:solidFill>
                <a:effectLst/>
                <a:latin typeface="Times New Roman" panose="02020603050405020304" pitchFamily="18" charset="0"/>
                <a:cs typeface="Times New Roman" panose="02020603050405020304" pitchFamily="18" charset="0"/>
              </a:rPr>
              <a:t>, </a:t>
            </a:r>
            <a:r>
              <a:rPr lang="en-IN" sz="2000" b="0" i="0" u="none" strike="noStrike" dirty="0" err="1">
                <a:solidFill>
                  <a:schemeClr val="tx1"/>
                </a:solidFill>
                <a:effectLst/>
                <a:latin typeface="Times New Roman" panose="02020603050405020304" pitchFamily="18" charset="0"/>
                <a:cs typeface="Times New Roman" panose="02020603050405020304" pitchFamily="18" charset="0"/>
              </a:rPr>
              <a:t>DenseNet</a:t>
            </a:r>
            <a:r>
              <a:rPr lang="en-IN" sz="2000" b="0" i="0" u="none" strike="noStrike" dirty="0">
                <a:solidFill>
                  <a:schemeClr val="tx1"/>
                </a:solidFill>
                <a:effectLst/>
                <a:latin typeface="Times New Roman" panose="02020603050405020304" pitchFamily="18" charset="0"/>
                <a:cs typeface="Times New Roman" panose="02020603050405020304" pitchFamily="18" charset="0"/>
              </a:rPr>
              <a:t>, InceptionV3 in order to achieve best results.</a:t>
            </a:r>
          </a:p>
        </p:txBody>
      </p:sp>
      <p:sp>
        <p:nvSpPr>
          <p:cNvPr id="5" name="TextBox 4">
            <a:extLst>
              <a:ext uri="{FF2B5EF4-FFF2-40B4-BE49-F238E27FC236}">
                <a16:creationId xmlns:a16="http://schemas.microsoft.com/office/drawing/2014/main" id="{354CAABA-8096-C1EA-21D6-638875F987EA}"/>
              </a:ext>
            </a:extLst>
          </p:cNvPr>
          <p:cNvSpPr txBox="1"/>
          <p:nvPr/>
        </p:nvSpPr>
        <p:spPr>
          <a:xfrm>
            <a:off x="11309230" y="6336904"/>
            <a:ext cx="519459" cy="369332"/>
          </a:xfrm>
          <a:prstGeom prst="rect">
            <a:avLst/>
          </a:prstGeom>
          <a:noFill/>
        </p:spPr>
        <p:txBody>
          <a:bodyPr wrap="square">
            <a:spAutoFit/>
          </a:bodyPr>
          <a:lstStyle/>
          <a:p>
            <a:r>
              <a:rPr lang="en-IN" sz="1800" b="1" dirty="0"/>
              <a:t>10</a:t>
            </a:r>
          </a:p>
        </p:txBody>
      </p:sp>
    </p:spTree>
    <p:extLst>
      <p:ext uri="{BB962C8B-B14F-4D97-AF65-F5344CB8AC3E}">
        <p14:creationId xmlns:p14="http://schemas.microsoft.com/office/powerpoint/2010/main" val="217694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A663-B1AB-1C8C-E94D-BF11FAA31E46}"/>
              </a:ext>
            </a:extLst>
          </p:cNvPr>
          <p:cNvSpPr>
            <a:spLocks noGrp="1"/>
          </p:cNvSpPr>
          <p:nvPr>
            <p:ph type="title"/>
          </p:nvPr>
        </p:nvSpPr>
        <p:spPr>
          <a:xfrm>
            <a:off x="677334" y="609600"/>
            <a:ext cx="8596668" cy="1320800"/>
          </a:xfrm>
        </p:spPr>
        <p:txBody>
          <a:bodyPr>
            <a:normAutofit/>
          </a:bodyPr>
          <a:lstStyle/>
          <a:p>
            <a:r>
              <a:rPr lang="en-IN" b="1" u="sng" dirty="0"/>
              <a:t>Proposed System</a:t>
            </a:r>
          </a:p>
        </p:txBody>
      </p:sp>
      <p:sp>
        <p:nvSpPr>
          <p:cNvPr id="6" name="TextBox 5">
            <a:extLst>
              <a:ext uri="{FF2B5EF4-FFF2-40B4-BE49-F238E27FC236}">
                <a16:creationId xmlns:a16="http://schemas.microsoft.com/office/drawing/2014/main" id="{4A3E39FA-E258-1B01-2870-F77C0B072EBA}"/>
              </a:ext>
            </a:extLst>
          </p:cNvPr>
          <p:cNvSpPr txBox="1"/>
          <p:nvPr/>
        </p:nvSpPr>
        <p:spPr>
          <a:xfrm>
            <a:off x="11406908" y="6336904"/>
            <a:ext cx="471665" cy="369332"/>
          </a:xfrm>
          <a:prstGeom prst="rect">
            <a:avLst/>
          </a:prstGeom>
          <a:noFill/>
        </p:spPr>
        <p:txBody>
          <a:bodyPr wrap="square">
            <a:spAutoFit/>
          </a:bodyPr>
          <a:lstStyle/>
          <a:p>
            <a:r>
              <a:rPr lang="en-IN" sz="1800" b="1" dirty="0"/>
              <a:t>11</a:t>
            </a:r>
          </a:p>
        </p:txBody>
      </p:sp>
      <p:sp>
        <p:nvSpPr>
          <p:cNvPr id="4" name="Content Placeholder 3">
            <a:extLst>
              <a:ext uri="{FF2B5EF4-FFF2-40B4-BE49-F238E27FC236}">
                <a16:creationId xmlns:a16="http://schemas.microsoft.com/office/drawing/2014/main" id="{8EEC495E-47A7-63FD-629A-FA5C116B886E}"/>
              </a:ext>
            </a:extLst>
          </p:cNvPr>
          <p:cNvSpPr>
            <a:spLocks noGrp="1"/>
          </p:cNvSpPr>
          <p:nvPr>
            <p:ph idx="1"/>
          </p:nvPr>
        </p:nvSpPr>
        <p:spPr/>
        <p:txBody>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Provide a detailed description and classification results by developing a Deep Learning Model generated from the 5 Deep Algorithms Convolutional Neural Network, Vision Transformer, AlexNet, DenseNet, InceptionV3 i.e.  that provides accurate results.</a:t>
            </a:r>
          </a:p>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To set up and work on different algorithms in order to obtain a most robust algorithm for new test cases and for the required scenario.</a:t>
            </a:r>
          </a:p>
          <a:p>
            <a:endParaRPr lang="en-IN" dirty="0"/>
          </a:p>
        </p:txBody>
      </p:sp>
    </p:spTree>
    <p:extLst>
      <p:ext uri="{BB962C8B-B14F-4D97-AF65-F5344CB8AC3E}">
        <p14:creationId xmlns:p14="http://schemas.microsoft.com/office/powerpoint/2010/main" val="301674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7" name="Group 108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88" name="Straight Connector 108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9" name="Straight Connector 108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9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2" name="Isosceles Triangle 109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6" name="Isosceles Triangle 109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7" name="Isosceles Triangle 109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99" name="Rectangle 109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1" name="Group 110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02" name="Straight Connector 110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0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5" name="Isosceles Triangle 110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9" name="Isosceles Triangle 110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0" name="Isosceles Triangle 110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12" name="Rectangle 111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B1E8EF2-FE99-4155-6F79-1C9B305DE119}"/>
              </a:ext>
            </a:extLst>
          </p:cNvPr>
          <p:cNvPicPr>
            <a:picLocks noChangeAspect="1"/>
          </p:cNvPicPr>
          <p:nvPr/>
        </p:nvPicPr>
        <p:blipFill rotWithShape="1">
          <a:blip r:embed="rId2">
            <a:extLst>
              <a:ext uri="{28A0092B-C50C-407E-A947-70E740481C1C}">
                <a14:useLocalDpi xmlns:a14="http://schemas.microsoft.com/office/drawing/2010/main" val="0"/>
              </a:ext>
            </a:extLst>
          </a:blip>
          <a:srcRect r="20563"/>
          <a:stretch/>
        </p:blipFill>
        <p:spPr>
          <a:xfrm>
            <a:off x="757251" y="812708"/>
            <a:ext cx="7866564" cy="5424190"/>
          </a:xfrm>
          <a:prstGeom prst="rect">
            <a:avLst/>
          </a:prstGeom>
        </p:spPr>
      </p:pic>
      <p:sp>
        <p:nvSpPr>
          <p:cNvPr id="9" name="TextBox 8">
            <a:extLst>
              <a:ext uri="{FF2B5EF4-FFF2-40B4-BE49-F238E27FC236}">
                <a16:creationId xmlns:a16="http://schemas.microsoft.com/office/drawing/2014/main" id="{ED1F79F1-AD55-B758-72F4-9C3BF9992643}"/>
              </a:ext>
            </a:extLst>
          </p:cNvPr>
          <p:cNvSpPr txBox="1"/>
          <p:nvPr/>
        </p:nvSpPr>
        <p:spPr>
          <a:xfrm>
            <a:off x="11406908" y="6336904"/>
            <a:ext cx="471665" cy="369332"/>
          </a:xfrm>
          <a:prstGeom prst="rect">
            <a:avLst/>
          </a:prstGeom>
          <a:noFill/>
        </p:spPr>
        <p:txBody>
          <a:bodyPr wrap="square">
            <a:spAutoFit/>
          </a:bodyPr>
          <a:lstStyle/>
          <a:p>
            <a:r>
              <a:rPr lang="en-IN" sz="1800" b="1" dirty="0"/>
              <a:t>12</a:t>
            </a:r>
          </a:p>
        </p:txBody>
      </p:sp>
    </p:spTree>
    <p:extLst>
      <p:ext uri="{BB962C8B-B14F-4D97-AF65-F5344CB8AC3E}">
        <p14:creationId xmlns:p14="http://schemas.microsoft.com/office/powerpoint/2010/main" val="209151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7BAA663-B1AB-1C8C-E94D-BF11FAA31E46}"/>
              </a:ext>
            </a:extLst>
          </p:cNvPr>
          <p:cNvSpPr>
            <a:spLocks noGrp="1"/>
          </p:cNvSpPr>
          <p:nvPr>
            <p:ph type="title"/>
          </p:nvPr>
        </p:nvSpPr>
        <p:spPr>
          <a:xfrm>
            <a:off x="1597102" y="4953000"/>
            <a:ext cx="7673801" cy="1087656"/>
          </a:xfrm>
        </p:spPr>
        <p:txBody>
          <a:bodyPr vert="horz" lIns="91440" tIns="45720" rIns="91440" bIns="45720" rtlCol="0" anchor="b">
            <a:normAutofit/>
          </a:bodyPr>
          <a:lstStyle/>
          <a:p>
            <a:pPr algn="ctr"/>
            <a:r>
              <a:rPr lang="en-US" sz="2800" b="1" i="0" u="sng" strike="noStrike" dirty="0">
                <a:effectLst/>
              </a:rPr>
              <a:t>Algorithms Used: Transfer Learning such as InceptionV3, DenseNet, AlexNet</a:t>
            </a:r>
            <a:endParaRPr lang="en-US" sz="2800" b="1" u="sng" kern="1200" dirty="0">
              <a:ea typeface="+mj-ea"/>
              <a:cs typeface="+mj-cs"/>
            </a:endParaRPr>
          </a:p>
        </p:txBody>
      </p:sp>
      <p:pic>
        <p:nvPicPr>
          <p:cNvPr id="1026" name="Picture 2">
            <a:extLst>
              <a:ext uri="{FF2B5EF4-FFF2-40B4-BE49-F238E27FC236}">
                <a16:creationId xmlns:a16="http://schemas.microsoft.com/office/drawing/2014/main" id="{044FE1DD-FD8D-CD78-9207-5C5429F49F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1740" y="381122"/>
            <a:ext cx="8842021" cy="4381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7F9FF4-987D-4A0A-5601-62E33EA72CEA}"/>
              </a:ext>
            </a:extLst>
          </p:cNvPr>
          <p:cNvSpPr txBox="1"/>
          <p:nvPr/>
        </p:nvSpPr>
        <p:spPr>
          <a:xfrm>
            <a:off x="11406908" y="6336904"/>
            <a:ext cx="471665" cy="369332"/>
          </a:xfrm>
          <a:prstGeom prst="rect">
            <a:avLst/>
          </a:prstGeom>
          <a:noFill/>
        </p:spPr>
        <p:txBody>
          <a:bodyPr wrap="square">
            <a:spAutoFit/>
          </a:bodyPr>
          <a:lstStyle/>
          <a:p>
            <a:r>
              <a:rPr lang="en-IN" sz="1800" b="1" dirty="0"/>
              <a:t>13</a:t>
            </a:r>
          </a:p>
        </p:txBody>
      </p:sp>
    </p:spTree>
    <p:extLst>
      <p:ext uri="{BB962C8B-B14F-4D97-AF65-F5344CB8AC3E}">
        <p14:creationId xmlns:p14="http://schemas.microsoft.com/office/powerpoint/2010/main" val="259513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2" name="Group 206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1" name="Straight Connector 207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2" name="Straight Connector 207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Isosceles Triangle 207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Isosceles Triangle 207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7BAA663-B1AB-1C8C-E94D-BF11FAA31E46}"/>
              </a:ext>
            </a:extLst>
          </p:cNvPr>
          <p:cNvSpPr>
            <a:spLocks noGrp="1"/>
          </p:cNvSpPr>
          <p:nvPr>
            <p:ph type="title"/>
          </p:nvPr>
        </p:nvSpPr>
        <p:spPr>
          <a:xfrm>
            <a:off x="1694037" y="5353792"/>
            <a:ext cx="7673801" cy="1087656"/>
          </a:xfrm>
        </p:spPr>
        <p:txBody>
          <a:bodyPr vert="horz" lIns="91440" tIns="45720" rIns="91440" bIns="45720" rtlCol="0" anchor="b">
            <a:noAutofit/>
          </a:bodyPr>
          <a:lstStyle/>
          <a:p>
            <a:pPr algn="ctr"/>
            <a:r>
              <a:rPr lang="en-IN" b="1" i="0" u="sng" strike="noStrike" dirty="0">
                <a:effectLst/>
              </a:rPr>
              <a:t>Convolutional Neural Network (CNN)</a:t>
            </a:r>
            <a:endParaRPr lang="en-US" b="1" u="sng" kern="1200" dirty="0">
              <a:ea typeface="+mj-ea"/>
              <a:cs typeface="+mj-cs"/>
            </a:endParaRPr>
          </a:p>
        </p:txBody>
      </p:sp>
      <p:sp>
        <p:nvSpPr>
          <p:cNvPr id="4" name="TextBox 3">
            <a:extLst>
              <a:ext uri="{FF2B5EF4-FFF2-40B4-BE49-F238E27FC236}">
                <a16:creationId xmlns:a16="http://schemas.microsoft.com/office/drawing/2014/main" id="{80F2E305-C90A-4B20-7EA9-F4D6AD144F09}"/>
              </a:ext>
            </a:extLst>
          </p:cNvPr>
          <p:cNvSpPr txBox="1"/>
          <p:nvPr/>
        </p:nvSpPr>
        <p:spPr>
          <a:xfrm>
            <a:off x="11406908" y="6336904"/>
            <a:ext cx="471665" cy="369332"/>
          </a:xfrm>
          <a:prstGeom prst="rect">
            <a:avLst/>
          </a:prstGeom>
          <a:noFill/>
        </p:spPr>
        <p:txBody>
          <a:bodyPr wrap="square">
            <a:spAutoFit/>
          </a:bodyPr>
          <a:lstStyle/>
          <a:p>
            <a:r>
              <a:rPr lang="en-IN" sz="1800" b="1" dirty="0"/>
              <a:t>14</a:t>
            </a:r>
          </a:p>
        </p:txBody>
      </p:sp>
      <p:sp>
        <p:nvSpPr>
          <p:cNvPr id="5" name="AutoShape 2" descr="A CNN based framework for classification of Alzheimer's disease |  SpringerLink">
            <a:extLst>
              <a:ext uri="{FF2B5EF4-FFF2-40B4-BE49-F238E27FC236}">
                <a16:creationId xmlns:a16="http://schemas.microsoft.com/office/drawing/2014/main" id="{499C6A79-4993-815B-42D5-E6D51BEE24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A CNN based framework for classification of Alzheimer's disease |  SpringerLink">
            <a:extLst>
              <a:ext uri="{FF2B5EF4-FFF2-40B4-BE49-F238E27FC236}">
                <a16:creationId xmlns:a16="http://schemas.microsoft.com/office/drawing/2014/main" id="{44EC201A-9C95-FFF4-4650-6CCF058A019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DF] Understanding 3D CNN Behavior for Alzheimer's Disease Diagnosis from  Brain PET Scan | Semantic Scholar">
            <a:extLst>
              <a:ext uri="{FF2B5EF4-FFF2-40B4-BE49-F238E27FC236}">
                <a16:creationId xmlns:a16="http://schemas.microsoft.com/office/drawing/2014/main" id="{532A5CB3-383A-3F07-FDC5-6ECDA07B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27" y="877455"/>
            <a:ext cx="9608553" cy="416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5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06E8-E618-2B96-062F-ECE4DE71D268}"/>
              </a:ext>
            </a:extLst>
          </p:cNvPr>
          <p:cNvSpPr>
            <a:spLocks noGrp="1"/>
          </p:cNvSpPr>
          <p:nvPr>
            <p:ph type="title"/>
          </p:nvPr>
        </p:nvSpPr>
        <p:spPr>
          <a:xfrm>
            <a:off x="556564" y="299049"/>
            <a:ext cx="8596668" cy="1320800"/>
          </a:xfrm>
        </p:spPr>
        <p:txBody>
          <a:bodyPr anchor="t">
            <a:normAutofit/>
          </a:bodyPr>
          <a:lstStyle/>
          <a:p>
            <a:pPr rtl="0">
              <a:lnSpc>
                <a:spcPct val="90000"/>
              </a:lnSpc>
              <a:spcBef>
                <a:spcPts val="0"/>
              </a:spcBef>
              <a:spcAft>
                <a:spcPts val="0"/>
              </a:spcAft>
            </a:pPr>
            <a:r>
              <a:rPr lang="en-IN" sz="2800" b="1" i="0" u="sng" strike="noStrike" dirty="0">
                <a:effectLst/>
              </a:rPr>
              <a:t>Results or Prediction</a:t>
            </a:r>
            <a:br>
              <a:rPr lang="en-IN" sz="2800" b="1" u="sng" dirty="0">
                <a:effectLst/>
              </a:rPr>
            </a:br>
            <a:br>
              <a:rPr lang="en-IN" sz="2800" b="1" u="sng" dirty="0"/>
            </a:br>
            <a:endParaRPr lang="en-IN" sz="2800" b="1" u="sng" dirty="0"/>
          </a:p>
        </p:txBody>
      </p:sp>
      <p:pic>
        <p:nvPicPr>
          <p:cNvPr id="5" name="Picture 4">
            <a:extLst>
              <a:ext uri="{FF2B5EF4-FFF2-40B4-BE49-F238E27FC236}">
                <a16:creationId xmlns:a16="http://schemas.microsoft.com/office/drawing/2014/main" id="{8899554C-F92C-75B6-7E4A-85994D106264}"/>
              </a:ext>
            </a:extLst>
          </p:cNvPr>
          <p:cNvPicPr>
            <a:picLocks noChangeAspect="1"/>
          </p:cNvPicPr>
          <p:nvPr/>
        </p:nvPicPr>
        <p:blipFill>
          <a:blip r:embed="rId2"/>
          <a:stretch>
            <a:fillRect/>
          </a:stretch>
        </p:blipFill>
        <p:spPr>
          <a:xfrm>
            <a:off x="-597284" y="1346530"/>
            <a:ext cx="6222229" cy="4901869"/>
          </a:xfrm>
          <a:prstGeom prst="rect">
            <a:avLst/>
          </a:prstGeom>
        </p:spPr>
      </p:pic>
      <p:sp>
        <p:nvSpPr>
          <p:cNvPr id="3" name="Content Placeholder 2">
            <a:extLst>
              <a:ext uri="{FF2B5EF4-FFF2-40B4-BE49-F238E27FC236}">
                <a16:creationId xmlns:a16="http://schemas.microsoft.com/office/drawing/2014/main" id="{B8BDA63B-ABB9-DED0-0FAD-0651E2D2254C}"/>
              </a:ext>
            </a:extLst>
          </p:cNvPr>
          <p:cNvSpPr>
            <a:spLocks noGrp="1"/>
          </p:cNvSpPr>
          <p:nvPr>
            <p:ph idx="1"/>
          </p:nvPr>
        </p:nvSpPr>
        <p:spPr>
          <a:xfrm>
            <a:off x="5807932" y="2229600"/>
            <a:ext cx="3810520" cy="3880773"/>
          </a:xfrm>
        </p:spPr>
        <p:txBody>
          <a:bodyPr>
            <a:normAutofit/>
          </a:bodyPr>
          <a:lstStyle/>
          <a:p>
            <a:pPr>
              <a:lnSpc>
                <a:spcPct val="90000"/>
              </a:lnSpc>
              <a:spcBef>
                <a:spcPts val="0"/>
              </a:spcBef>
              <a:spcAft>
                <a:spcPts val="1200"/>
              </a:spcAft>
            </a:pPr>
            <a:r>
              <a:rPr lang="en-US" sz="1600" b="0" i="0" dirty="0">
                <a:latin typeface="Times New Roman" panose="02020603050405020304" pitchFamily="18" charset="0"/>
                <a:cs typeface="Times New Roman" panose="02020603050405020304" pitchFamily="18" charset="0"/>
              </a:rPr>
              <a:t>The Dataset is consisting of total 6400 MRI images.</a:t>
            </a:r>
            <a:br>
              <a:rPr lang="en-US" sz="1600" b="0" i="0" dirty="0">
                <a:latin typeface="Times New Roman" panose="02020603050405020304" pitchFamily="18" charset="0"/>
                <a:cs typeface="Times New Roman" panose="02020603050405020304" pitchFamily="18" charset="0"/>
              </a:rPr>
            </a:br>
            <a:r>
              <a:rPr lang="en-US" sz="1600" b="1" i="0" dirty="0">
                <a:latin typeface="Times New Roman" panose="02020603050405020304" pitchFamily="18" charset="0"/>
                <a:cs typeface="Times New Roman" panose="02020603050405020304" pitchFamily="18" charset="0"/>
              </a:rPr>
              <a:t>Class - 1:</a:t>
            </a:r>
            <a:r>
              <a:rPr lang="en-US" sz="1600" b="0" i="0" dirty="0">
                <a:latin typeface="Times New Roman" panose="02020603050405020304" pitchFamily="18" charset="0"/>
                <a:cs typeface="Times New Roman" panose="02020603050405020304" pitchFamily="18" charset="0"/>
              </a:rPr>
              <a:t> Mild Demented (896 images)</a:t>
            </a:r>
            <a:br>
              <a:rPr lang="en-US" sz="1600" b="0" i="0" dirty="0">
                <a:latin typeface="Times New Roman" panose="02020603050405020304" pitchFamily="18" charset="0"/>
                <a:cs typeface="Times New Roman" panose="02020603050405020304" pitchFamily="18" charset="0"/>
              </a:rPr>
            </a:br>
            <a:r>
              <a:rPr lang="en-US" sz="1600" b="1" i="0" dirty="0">
                <a:latin typeface="Times New Roman" panose="02020603050405020304" pitchFamily="18" charset="0"/>
                <a:cs typeface="Times New Roman" panose="02020603050405020304" pitchFamily="18" charset="0"/>
              </a:rPr>
              <a:t>Class - 2:</a:t>
            </a:r>
            <a:r>
              <a:rPr lang="en-US" sz="1600" b="0" i="0" dirty="0">
                <a:latin typeface="Times New Roman" panose="02020603050405020304" pitchFamily="18" charset="0"/>
                <a:cs typeface="Times New Roman" panose="02020603050405020304" pitchFamily="18" charset="0"/>
              </a:rPr>
              <a:t> Moderate Demented (64 images)</a:t>
            </a:r>
            <a:br>
              <a:rPr lang="en-US" sz="1600" b="0" i="0" dirty="0">
                <a:latin typeface="Times New Roman" panose="02020603050405020304" pitchFamily="18" charset="0"/>
                <a:cs typeface="Times New Roman" panose="02020603050405020304" pitchFamily="18" charset="0"/>
              </a:rPr>
            </a:br>
            <a:r>
              <a:rPr lang="en-US" sz="1600" b="1" i="0" dirty="0">
                <a:latin typeface="Times New Roman" panose="02020603050405020304" pitchFamily="18" charset="0"/>
                <a:cs typeface="Times New Roman" panose="02020603050405020304" pitchFamily="18" charset="0"/>
              </a:rPr>
              <a:t>Class - 3:</a:t>
            </a:r>
            <a:r>
              <a:rPr lang="en-US" sz="1600" b="0" i="0" dirty="0">
                <a:latin typeface="Times New Roman" panose="02020603050405020304" pitchFamily="18" charset="0"/>
                <a:cs typeface="Times New Roman" panose="02020603050405020304" pitchFamily="18" charset="0"/>
              </a:rPr>
              <a:t> Non-Demented (3200 images)</a:t>
            </a:r>
            <a:br>
              <a:rPr lang="en-US" sz="1600" b="0" i="0" dirty="0">
                <a:latin typeface="Times New Roman" panose="02020603050405020304" pitchFamily="18" charset="0"/>
                <a:cs typeface="Times New Roman" panose="02020603050405020304" pitchFamily="18" charset="0"/>
              </a:rPr>
            </a:br>
            <a:r>
              <a:rPr lang="en-US" sz="1600" b="1" i="0" dirty="0">
                <a:latin typeface="Times New Roman" panose="02020603050405020304" pitchFamily="18" charset="0"/>
                <a:cs typeface="Times New Roman" panose="02020603050405020304" pitchFamily="18" charset="0"/>
              </a:rPr>
              <a:t>Class - 4:</a:t>
            </a:r>
            <a:r>
              <a:rPr lang="en-US" sz="1600" b="0" i="0" dirty="0">
                <a:latin typeface="Times New Roman" panose="02020603050405020304" pitchFamily="18" charset="0"/>
                <a:cs typeface="Times New Roman" panose="02020603050405020304" pitchFamily="18" charset="0"/>
              </a:rPr>
              <a:t> Very Mild Demented (2240 images)</a:t>
            </a:r>
            <a:endParaRPr lang="en-US" sz="1600" dirty="0">
              <a:latin typeface="Times New Roman" panose="02020603050405020304" pitchFamily="18" charset="0"/>
              <a:cs typeface="Times New Roman" panose="02020603050405020304" pitchFamily="18" charset="0"/>
            </a:endParaRPr>
          </a:p>
          <a:p>
            <a:pPr rtl="0">
              <a:lnSpc>
                <a:spcPct val="90000"/>
              </a:lnSpc>
              <a:spcBef>
                <a:spcPts val="0"/>
              </a:spcBef>
              <a:spcAft>
                <a:spcPts val="1200"/>
              </a:spcAft>
            </a:pPr>
            <a:endParaRPr lang="en-US" sz="1500" b="0" i="0" u="none" strike="noStrike" dirty="0">
              <a:effectLst/>
              <a:latin typeface="Times New Roman" panose="02020603050405020304" pitchFamily="18" charset="0"/>
              <a:cs typeface="Times New Roman" panose="02020603050405020304" pitchFamily="18" charset="0"/>
            </a:endParaRPr>
          </a:p>
          <a:p>
            <a:pPr rtl="0">
              <a:lnSpc>
                <a:spcPct val="90000"/>
              </a:lnSpc>
              <a:spcBef>
                <a:spcPts val="0"/>
              </a:spcBef>
              <a:spcAft>
                <a:spcPts val="1200"/>
              </a:spcAft>
            </a:pPr>
            <a:endParaRPr lang="en-US" sz="1500" dirty="0">
              <a:latin typeface="Times New Roman" panose="02020603050405020304" pitchFamily="18" charset="0"/>
              <a:cs typeface="Times New Roman" panose="02020603050405020304" pitchFamily="18" charset="0"/>
            </a:endParaRPr>
          </a:p>
          <a:p>
            <a:pPr rtl="0">
              <a:lnSpc>
                <a:spcPct val="90000"/>
              </a:lnSpc>
              <a:spcBef>
                <a:spcPts val="0"/>
              </a:spcBef>
              <a:spcAft>
                <a:spcPts val="1200"/>
              </a:spcAft>
            </a:pPr>
            <a:endParaRPr lang="en-US" sz="1500" b="0" i="0" u="none" strike="noStrike" dirty="0">
              <a:effectLst/>
              <a:latin typeface="Times New Roman" panose="02020603050405020304" pitchFamily="18" charset="0"/>
              <a:cs typeface="Times New Roman" panose="02020603050405020304" pitchFamily="18" charset="0"/>
            </a:endParaRPr>
          </a:p>
          <a:p>
            <a:pPr>
              <a:lnSpc>
                <a:spcPct val="90000"/>
              </a:lnSpc>
            </a:pPr>
            <a:endParaRPr lang="en-IN" sz="1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BF2557E-B01D-E836-2AA3-D83C122482EF}"/>
              </a:ext>
            </a:extLst>
          </p:cNvPr>
          <p:cNvSpPr txBox="1"/>
          <p:nvPr/>
        </p:nvSpPr>
        <p:spPr>
          <a:xfrm>
            <a:off x="11406908" y="6336904"/>
            <a:ext cx="471665" cy="369332"/>
          </a:xfrm>
          <a:prstGeom prst="rect">
            <a:avLst/>
          </a:prstGeom>
          <a:noFill/>
        </p:spPr>
        <p:txBody>
          <a:bodyPr wrap="square">
            <a:spAutoFit/>
          </a:bodyPr>
          <a:lstStyle/>
          <a:p>
            <a:r>
              <a:rPr lang="en-IN" sz="1800" b="1" dirty="0"/>
              <a:t>15</a:t>
            </a:r>
          </a:p>
        </p:txBody>
      </p:sp>
    </p:spTree>
    <p:extLst>
      <p:ext uri="{BB962C8B-B14F-4D97-AF65-F5344CB8AC3E}">
        <p14:creationId xmlns:p14="http://schemas.microsoft.com/office/powerpoint/2010/main" val="336190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4AEAE-C928-97D8-B875-058EB6B77CE4}"/>
              </a:ext>
            </a:extLst>
          </p:cNvPr>
          <p:cNvSpPr>
            <a:spLocks noGrp="1"/>
          </p:cNvSpPr>
          <p:nvPr>
            <p:ph idx="1"/>
          </p:nvPr>
        </p:nvSpPr>
        <p:spPr>
          <a:xfrm>
            <a:off x="676232" y="840748"/>
            <a:ext cx="8596668" cy="3880773"/>
          </a:xfrm>
        </p:spPr>
        <p:txBody>
          <a:bodyPr/>
          <a:lstStyle/>
          <a:p>
            <a:pPr rtl="0">
              <a:lnSpc>
                <a:spcPct val="90000"/>
              </a:lnSpc>
              <a:spcBef>
                <a:spcPts val="0"/>
              </a:spcBef>
              <a:spcAft>
                <a:spcPts val="1200"/>
              </a:spcAft>
            </a:pPr>
            <a:r>
              <a:rPr lang="en-US" sz="1800" b="0" i="0" u="none" strike="noStrike" dirty="0">
                <a:effectLst/>
                <a:latin typeface="Times New Roman" panose="02020603050405020304" pitchFamily="18" charset="0"/>
                <a:cs typeface="Times New Roman" panose="02020603050405020304" pitchFamily="18" charset="0"/>
              </a:rPr>
              <a:t>As per the accuracies generated from several algorithms, we have received the required data. They are as follows:</a:t>
            </a:r>
            <a:endParaRPr lang="en-US" sz="1800" b="0" dirty="0">
              <a:effectLst/>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7B867DD-2DEA-E538-CAD4-CB528A19C5A3}"/>
              </a:ext>
            </a:extLst>
          </p:cNvPr>
          <p:cNvGraphicFramePr>
            <a:graphicFrameLocks noGrp="1"/>
          </p:cNvGraphicFramePr>
          <p:nvPr>
            <p:extLst>
              <p:ext uri="{D42A27DB-BD31-4B8C-83A1-F6EECF244321}">
                <p14:modId xmlns:p14="http://schemas.microsoft.com/office/powerpoint/2010/main" val="2038245560"/>
              </p:ext>
            </p:extLst>
          </p:nvPr>
        </p:nvGraphicFramePr>
        <p:xfrm>
          <a:off x="763917" y="1737583"/>
          <a:ext cx="8128000" cy="28716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12496267"/>
                    </a:ext>
                  </a:extLst>
                </a:gridCol>
                <a:gridCol w="4064000">
                  <a:extLst>
                    <a:ext uri="{9D8B030D-6E8A-4147-A177-3AD203B41FA5}">
                      <a16:colId xmlns:a16="http://schemas.microsoft.com/office/drawing/2014/main" val="813985922"/>
                    </a:ext>
                  </a:extLst>
                </a:gridCol>
              </a:tblGrid>
              <a:tr h="479406">
                <a:tc>
                  <a:txBody>
                    <a:bodyPr/>
                    <a:lstStyle/>
                    <a:p>
                      <a:pPr algn="ctr"/>
                      <a:r>
                        <a:rPr lang="en-IN" sz="2000" dirty="0">
                          <a:latin typeface="Times New Roman" panose="02020603050405020304" pitchFamily="18" charset="0"/>
                          <a:cs typeface="Times New Roman" panose="02020603050405020304" pitchFamily="18" charset="0"/>
                        </a:rPr>
                        <a:t>Algorithms</a:t>
                      </a:r>
                    </a:p>
                  </a:txBody>
                  <a:tcPr/>
                </a:tc>
                <a:tc>
                  <a:txBody>
                    <a:bodyPr/>
                    <a:lstStyle/>
                    <a:p>
                      <a:pPr algn="ctr"/>
                      <a:r>
                        <a:rPr lang="en-IN" sz="2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72304067"/>
                  </a:ext>
                </a:extLst>
              </a:tr>
              <a:tr h="478443">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CNN</a:t>
                      </a:r>
                      <a:endParaRPr lang="en-IN" sz="12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78.87%</a:t>
                      </a:r>
                      <a:endParaRPr lang="en-IN"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73837937"/>
                  </a:ext>
                </a:extLst>
              </a:tr>
              <a:tr h="478443">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Vision Transformer</a:t>
                      </a:r>
                      <a:endParaRPr lang="en-IN" sz="12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99.33%</a:t>
                      </a:r>
                      <a:endParaRPr lang="en-IN"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3181999"/>
                  </a:ext>
                </a:extLst>
              </a:tr>
              <a:tr h="478443">
                <a:tc>
                  <a:txBody>
                    <a:bodyPr/>
                    <a:lstStyle/>
                    <a:p>
                      <a:pPr algn="ctr">
                        <a:lnSpc>
                          <a:spcPct val="115000"/>
                        </a:lnSpc>
                      </a:pPr>
                      <a:r>
                        <a:rPr lang="en-US" sz="1200">
                          <a:solidFill>
                            <a:srgbClr val="000000"/>
                          </a:solidFill>
                          <a:effectLst/>
                          <a:latin typeface="Times New Roman" panose="02020603050405020304" pitchFamily="18" charset="0"/>
                          <a:ea typeface="Times New Roman" panose="02020603050405020304" pitchFamily="18" charset="0"/>
                        </a:rPr>
                        <a:t>AlexNet</a:t>
                      </a:r>
                      <a:endParaRPr lang="en-IN" sz="12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49.50%</a:t>
                      </a:r>
                      <a:endParaRPr lang="en-IN"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03902999"/>
                  </a:ext>
                </a:extLst>
              </a:tr>
              <a:tr h="478443">
                <a:tc>
                  <a:txBody>
                    <a:bodyPr/>
                    <a:lstStyle/>
                    <a:p>
                      <a:pPr algn="ctr">
                        <a:lnSpc>
                          <a:spcPct val="115000"/>
                        </a:lnSpc>
                      </a:pPr>
                      <a:r>
                        <a:rPr lang="en-US" sz="1200">
                          <a:solidFill>
                            <a:srgbClr val="000000"/>
                          </a:solidFill>
                          <a:effectLst/>
                          <a:latin typeface="Times New Roman" panose="02020603050405020304" pitchFamily="18" charset="0"/>
                          <a:ea typeface="Times New Roman" panose="02020603050405020304" pitchFamily="18" charset="0"/>
                        </a:rPr>
                        <a:t>DenseNet</a:t>
                      </a:r>
                      <a:endParaRPr lang="en-IN" sz="12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96.74%</a:t>
                      </a:r>
                      <a:endParaRPr lang="en-IN"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69177260"/>
                  </a:ext>
                </a:extLst>
              </a:tr>
              <a:tr h="478443">
                <a:tc>
                  <a:txBody>
                    <a:bodyPr/>
                    <a:lstStyle/>
                    <a:p>
                      <a:pPr algn="ctr">
                        <a:lnSpc>
                          <a:spcPct val="115000"/>
                        </a:lnSpc>
                      </a:pPr>
                      <a:r>
                        <a:rPr lang="en-US" sz="1200">
                          <a:solidFill>
                            <a:srgbClr val="000000"/>
                          </a:solidFill>
                          <a:effectLst/>
                          <a:latin typeface="Times New Roman" panose="02020603050405020304" pitchFamily="18" charset="0"/>
                          <a:ea typeface="Times New Roman" panose="02020603050405020304" pitchFamily="18" charset="0"/>
                        </a:rPr>
                        <a:t>InceptionV3</a:t>
                      </a:r>
                      <a:endParaRPr lang="en-IN" sz="12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80.63%</a:t>
                      </a:r>
                      <a:endParaRPr lang="en-IN"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91095163"/>
                  </a:ext>
                </a:extLst>
              </a:tr>
            </a:tbl>
          </a:graphicData>
        </a:graphic>
      </p:graphicFrame>
      <p:sp>
        <p:nvSpPr>
          <p:cNvPr id="5" name="TextBox 4">
            <a:extLst>
              <a:ext uri="{FF2B5EF4-FFF2-40B4-BE49-F238E27FC236}">
                <a16:creationId xmlns:a16="http://schemas.microsoft.com/office/drawing/2014/main" id="{26B83ED5-A070-2823-B78C-EE3BD41238E4}"/>
              </a:ext>
            </a:extLst>
          </p:cNvPr>
          <p:cNvSpPr txBox="1"/>
          <p:nvPr/>
        </p:nvSpPr>
        <p:spPr>
          <a:xfrm>
            <a:off x="11406908" y="6336904"/>
            <a:ext cx="471665" cy="369332"/>
          </a:xfrm>
          <a:prstGeom prst="rect">
            <a:avLst/>
          </a:prstGeom>
          <a:noFill/>
        </p:spPr>
        <p:txBody>
          <a:bodyPr wrap="square">
            <a:spAutoFit/>
          </a:bodyPr>
          <a:lstStyle/>
          <a:p>
            <a:r>
              <a:rPr lang="en-IN" sz="1800" b="1" dirty="0"/>
              <a:t>16</a:t>
            </a:r>
          </a:p>
        </p:txBody>
      </p:sp>
    </p:spTree>
    <p:extLst>
      <p:ext uri="{BB962C8B-B14F-4D97-AF65-F5344CB8AC3E}">
        <p14:creationId xmlns:p14="http://schemas.microsoft.com/office/powerpoint/2010/main" val="353236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295A-13B2-AEA4-4170-130EF7840432}"/>
              </a:ext>
            </a:extLst>
          </p:cNvPr>
          <p:cNvSpPr>
            <a:spLocks noGrp="1"/>
          </p:cNvSpPr>
          <p:nvPr>
            <p:ph type="title"/>
          </p:nvPr>
        </p:nvSpPr>
        <p:spPr>
          <a:xfrm>
            <a:off x="677334" y="609600"/>
            <a:ext cx="8596668" cy="1320800"/>
          </a:xfrm>
        </p:spPr>
        <p:txBody>
          <a:bodyPr anchor="t">
            <a:normAutofit/>
          </a:bodyPr>
          <a:lstStyle/>
          <a:p>
            <a:r>
              <a:rPr lang="en-IN" b="1" u="sng" dirty="0"/>
              <a:t>CNN Evaluation</a:t>
            </a:r>
          </a:p>
        </p:txBody>
      </p:sp>
      <p:pic>
        <p:nvPicPr>
          <p:cNvPr id="5" name="Content Placeholder 4" descr="A picture containing Word&#10;&#10;Description automatically generated">
            <a:extLst>
              <a:ext uri="{FF2B5EF4-FFF2-40B4-BE49-F238E27FC236}">
                <a16:creationId xmlns:a16="http://schemas.microsoft.com/office/drawing/2014/main" id="{F46CF9B3-14A1-9400-9D5A-C267A3252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42094"/>
            <a:ext cx="4881300" cy="4149106"/>
          </a:xfrm>
          <a:prstGeom prst="rect">
            <a:avLst/>
          </a:prstGeom>
        </p:spPr>
      </p:pic>
      <p:sp>
        <p:nvSpPr>
          <p:cNvPr id="9" name="Content Placeholder 8">
            <a:extLst>
              <a:ext uri="{FF2B5EF4-FFF2-40B4-BE49-F238E27FC236}">
                <a16:creationId xmlns:a16="http://schemas.microsoft.com/office/drawing/2014/main" id="{09D395DC-AF6A-D5BF-382C-7822503FD73C}"/>
              </a:ext>
            </a:extLst>
          </p:cNvPr>
          <p:cNvSpPr>
            <a:spLocks noGrp="1"/>
          </p:cNvSpPr>
          <p:nvPr>
            <p:ph idx="1"/>
          </p:nvPr>
        </p:nvSpPr>
        <p:spPr>
          <a:xfrm>
            <a:off x="6346817" y="1776260"/>
            <a:ext cx="3081855" cy="3880773"/>
          </a:xfrm>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The given image falls in the ModerateDemented class but our CNN model has accurately classified it as VeryMildDemented category. </a:t>
            </a:r>
          </a:p>
          <a:p>
            <a:r>
              <a:rPr lang="en-US" sz="2200" dirty="0">
                <a:latin typeface="Times New Roman" panose="02020603050405020304" pitchFamily="18" charset="0"/>
                <a:cs typeface="Times New Roman" panose="02020603050405020304" pitchFamily="18" charset="0"/>
              </a:rPr>
              <a:t>As the given model gives the considerable accuracy of 78.87% </a:t>
            </a:r>
          </a:p>
          <a:p>
            <a:r>
              <a:rPr lang="en-US" sz="2200" dirty="0">
                <a:latin typeface="Times New Roman" panose="02020603050405020304" pitchFamily="18" charset="0"/>
                <a:cs typeface="Times New Roman" panose="02020603050405020304" pitchFamily="18" charset="0"/>
              </a:rPr>
              <a:t>Hence, there are high chances of classifying bunch of images in a much commendable manner</a:t>
            </a:r>
            <a:r>
              <a:rPr lang="en-US" sz="15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FFCFA68-8D06-83CD-3699-F17AD30915CB}"/>
              </a:ext>
            </a:extLst>
          </p:cNvPr>
          <p:cNvSpPr txBox="1"/>
          <p:nvPr/>
        </p:nvSpPr>
        <p:spPr>
          <a:xfrm>
            <a:off x="11406908" y="6336904"/>
            <a:ext cx="471665" cy="369332"/>
          </a:xfrm>
          <a:prstGeom prst="rect">
            <a:avLst/>
          </a:prstGeom>
          <a:noFill/>
        </p:spPr>
        <p:txBody>
          <a:bodyPr wrap="square">
            <a:spAutoFit/>
          </a:bodyPr>
          <a:lstStyle/>
          <a:p>
            <a:r>
              <a:rPr lang="en-IN" sz="1800" b="1" dirty="0"/>
              <a:t>17</a:t>
            </a:r>
          </a:p>
        </p:txBody>
      </p:sp>
    </p:spTree>
    <p:extLst>
      <p:ext uri="{BB962C8B-B14F-4D97-AF65-F5344CB8AC3E}">
        <p14:creationId xmlns:p14="http://schemas.microsoft.com/office/powerpoint/2010/main" val="217026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295A-13B2-AEA4-4170-130EF7840432}"/>
              </a:ext>
            </a:extLst>
          </p:cNvPr>
          <p:cNvSpPr>
            <a:spLocks noGrp="1"/>
          </p:cNvSpPr>
          <p:nvPr>
            <p:ph type="title"/>
          </p:nvPr>
        </p:nvSpPr>
        <p:spPr>
          <a:xfrm>
            <a:off x="677334" y="609600"/>
            <a:ext cx="8596668" cy="1320800"/>
          </a:xfrm>
        </p:spPr>
        <p:txBody>
          <a:bodyPr anchor="t">
            <a:normAutofit/>
          </a:bodyPr>
          <a:lstStyle/>
          <a:p>
            <a:r>
              <a:rPr lang="en-IN" b="1" u="sng" dirty="0" err="1"/>
              <a:t>DenseNet</a:t>
            </a:r>
            <a:r>
              <a:rPr lang="en-IN" b="1" u="sng" dirty="0"/>
              <a:t> Evaluation</a:t>
            </a:r>
          </a:p>
        </p:txBody>
      </p:sp>
      <p:pic>
        <p:nvPicPr>
          <p:cNvPr id="4" name="Picture 3" descr="A picture containing text&#10;&#10;Description automatically generated">
            <a:extLst>
              <a:ext uri="{FF2B5EF4-FFF2-40B4-BE49-F238E27FC236}">
                <a16:creationId xmlns:a16="http://schemas.microsoft.com/office/drawing/2014/main" id="{B99F0211-628E-DE83-FCCA-1C890A030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97512"/>
            <a:ext cx="5085462" cy="3992087"/>
          </a:xfrm>
          <a:prstGeom prst="rect">
            <a:avLst/>
          </a:prstGeom>
        </p:spPr>
      </p:pic>
      <p:sp>
        <p:nvSpPr>
          <p:cNvPr id="9" name="Content Placeholder 8">
            <a:extLst>
              <a:ext uri="{FF2B5EF4-FFF2-40B4-BE49-F238E27FC236}">
                <a16:creationId xmlns:a16="http://schemas.microsoft.com/office/drawing/2014/main" id="{09D395DC-AF6A-D5BF-382C-7822503FD73C}"/>
              </a:ext>
            </a:extLst>
          </p:cNvPr>
          <p:cNvSpPr>
            <a:spLocks noGrp="1"/>
          </p:cNvSpPr>
          <p:nvPr>
            <p:ph idx="1"/>
          </p:nvPr>
        </p:nvSpPr>
        <p:spPr>
          <a:xfrm>
            <a:off x="6416039" y="2160589"/>
            <a:ext cx="2927185" cy="3880773"/>
          </a:xfrm>
        </p:spPr>
        <p:txBody>
          <a:bodyPr>
            <a:normAutofit/>
          </a:bodyPr>
          <a:lstStyle/>
          <a:p>
            <a:r>
              <a:rPr lang="en-US" sz="1500" dirty="0">
                <a:latin typeface="Times New Roman" panose="02020603050405020304" pitchFamily="18" charset="0"/>
                <a:cs typeface="Times New Roman" panose="02020603050405020304" pitchFamily="18" charset="0"/>
              </a:rPr>
              <a:t>The given image falls in the </a:t>
            </a:r>
            <a:r>
              <a:rPr lang="en-US" sz="1500" dirty="0" err="1">
                <a:latin typeface="Times New Roman" panose="02020603050405020304" pitchFamily="18" charset="0"/>
                <a:cs typeface="Times New Roman" panose="02020603050405020304" pitchFamily="18" charset="0"/>
              </a:rPr>
              <a:t>MildDemented</a:t>
            </a:r>
            <a:r>
              <a:rPr lang="en-US" sz="1500" dirty="0">
                <a:latin typeface="Times New Roman" panose="02020603050405020304" pitchFamily="18" charset="0"/>
                <a:cs typeface="Times New Roman" panose="02020603050405020304" pitchFamily="18" charset="0"/>
              </a:rPr>
              <a:t> class and our </a:t>
            </a:r>
            <a:r>
              <a:rPr lang="en-US" sz="1500" dirty="0" err="1">
                <a:latin typeface="Times New Roman" panose="02020603050405020304" pitchFamily="18" charset="0"/>
                <a:cs typeface="Times New Roman" panose="02020603050405020304" pitchFamily="18" charset="0"/>
              </a:rPr>
              <a:t>DenseNet</a:t>
            </a:r>
            <a:r>
              <a:rPr lang="en-US" sz="1500" dirty="0">
                <a:latin typeface="Times New Roman" panose="02020603050405020304" pitchFamily="18" charset="0"/>
                <a:cs typeface="Times New Roman" panose="02020603050405020304" pitchFamily="18" charset="0"/>
              </a:rPr>
              <a:t> model has accurately classified it as </a:t>
            </a:r>
            <a:r>
              <a:rPr lang="en-US" sz="1500" dirty="0" err="1">
                <a:latin typeface="Times New Roman" panose="02020603050405020304" pitchFamily="18" charset="0"/>
                <a:cs typeface="Times New Roman" panose="02020603050405020304" pitchFamily="18" charset="0"/>
              </a:rPr>
              <a:t>MildDemented</a:t>
            </a:r>
            <a:r>
              <a:rPr lang="en-US" sz="1500" dirty="0">
                <a:latin typeface="Times New Roman" panose="02020603050405020304" pitchFamily="18" charset="0"/>
                <a:cs typeface="Times New Roman" panose="02020603050405020304" pitchFamily="18" charset="0"/>
              </a:rPr>
              <a:t> category. </a:t>
            </a:r>
          </a:p>
          <a:p>
            <a:r>
              <a:rPr lang="en-US" sz="1500" dirty="0">
                <a:latin typeface="Times New Roman" panose="02020603050405020304" pitchFamily="18" charset="0"/>
                <a:cs typeface="Times New Roman" panose="02020603050405020304" pitchFamily="18" charset="0"/>
              </a:rPr>
              <a:t>As the given model gives the considerable accuracy of 96.74% </a:t>
            </a:r>
          </a:p>
          <a:p>
            <a:r>
              <a:rPr lang="en-US" sz="1500" dirty="0">
                <a:latin typeface="Times New Roman" panose="02020603050405020304" pitchFamily="18" charset="0"/>
                <a:cs typeface="Times New Roman" panose="02020603050405020304" pitchFamily="18" charset="0"/>
              </a:rPr>
              <a:t>Hence, there are high chances of classifying bunch of images in a much commendable manner.</a:t>
            </a:r>
          </a:p>
        </p:txBody>
      </p:sp>
      <p:sp>
        <p:nvSpPr>
          <p:cNvPr id="6" name="TextBox 5">
            <a:extLst>
              <a:ext uri="{FF2B5EF4-FFF2-40B4-BE49-F238E27FC236}">
                <a16:creationId xmlns:a16="http://schemas.microsoft.com/office/drawing/2014/main" id="{23D615A7-176D-1E8B-901A-F26DAAC9D674}"/>
              </a:ext>
            </a:extLst>
          </p:cNvPr>
          <p:cNvSpPr txBox="1"/>
          <p:nvPr/>
        </p:nvSpPr>
        <p:spPr>
          <a:xfrm>
            <a:off x="11406908" y="6336904"/>
            <a:ext cx="471665" cy="369332"/>
          </a:xfrm>
          <a:prstGeom prst="rect">
            <a:avLst/>
          </a:prstGeom>
          <a:noFill/>
        </p:spPr>
        <p:txBody>
          <a:bodyPr wrap="square">
            <a:spAutoFit/>
          </a:bodyPr>
          <a:lstStyle/>
          <a:p>
            <a:r>
              <a:rPr lang="en-IN" sz="1800" b="1" dirty="0"/>
              <a:t>18</a:t>
            </a:r>
          </a:p>
        </p:txBody>
      </p:sp>
    </p:spTree>
    <p:extLst>
      <p:ext uri="{BB962C8B-B14F-4D97-AF65-F5344CB8AC3E}">
        <p14:creationId xmlns:p14="http://schemas.microsoft.com/office/powerpoint/2010/main" val="34916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295A-13B2-AEA4-4170-130EF7840432}"/>
              </a:ext>
            </a:extLst>
          </p:cNvPr>
          <p:cNvSpPr>
            <a:spLocks noGrp="1"/>
          </p:cNvSpPr>
          <p:nvPr>
            <p:ph type="title"/>
          </p:nvPr>
        </p:nvSpPr>
        <p:spPr>
          <a:xfrm>
            <a:off x="677334" y="609600"/>
            <a:ext cx="8596668" cy="1320800"/>
          </a:xfrm>
        </p:spPr>
        <p:txBody>
          <a:bodyPr anchor="t">
            <a:normAutofit/>
          </a:bodyPr>
          <a:lstStyle/>
          <a:p>
            <a:r>
              <a:rPr lang="en-IN" b="1" u="sng" dirty="0" err="1"/>
              <a:t>AlexNet</a:t>
            </a:r>
            <a:r>
              <a:rPr lang="en-IN" b="1" u="sng" dirty="0"/>
              <a:t> Evaluation</a:t>
            </a:r>
          </a:p>
        </p:txBody>
      </p:sp>
      <p:sp>
        <p:nvSpPr>
          <p:cNvPr id="9" name="Content Placeholder 8">
            <a:extLst>
              <a:ext uri="{FF2B5EF4-FFF2-40B4-BE49-F238E27FC236}">
                <a16:creationId xmlns:a16="http://schemas.microsoft.com/office/drawing/2014/main" id="{09D395DC-AF6A-D5BF-382C-7822503FD73C}"/>
              </a:ext>
            </a:extLst>
          </p:cNvPr>
          <p:cNvSpPr>
            <a:spLocks noGrp="1"/>
          </p:cNvSpPr>
          <p:nvPr>
            <p:ph idx="1"/>
          </p:nvPr>
        </p:nvSpPr>
        <p:spPr>
          <a:xfrm>
            <a:off x="6416039" y="2160589"/>
            <a:ext cx="2927185" cy="3880773"/>
          </a:xfrm>
        </p:spPr>
        <p:txBody>
          <a:bodyPr>
            <a:normAutofit/>
          </a:bodyPr>
          <a:lstStyle/>
          <a:p>
            <a:r>
              <a:rPr lang="en-US" sz="1500" dirty="0">
                <a:latin typeface="Times New Roman" panose="02020603050405020304" pitchFamily="18" charset="0"/>
                <a:cs typeface="Times New Roman" panose="02020603050405020304" pitchFamily="18" charset="0"/>
              </a:rPr>
              <a:t>The given image falls in the </a:t>
            </a:r>
            <a:r>
              <a:rPr lang="en-US" sz="1500" dirty="0" err="1">
                <a:latin typeface="Times New Roman" panose="02020603050405020304" pitchFamily="18" charset="0"/>
                <a:cs typeface="Times New Roman" panose="02020603050405020304" pitchFamily="18" charset="0"/>
              </a:rPr>
              <a:t>MildDemented</a:t>
            </a:r>
            <a:r>
              <a:rPr lang="en-US" sz="1500" dirty="0">
                <a:latin typeface="Times New Roman" panose="02020603050405020304" pitchFamily="18" charset="0"/>
                <a:cs typeface="Times New Roman" panose="02020603050405020304" pitchFamily="18" charset="0"/>
              </a:rPr>
              <a:t> class but our </a:t>
            </a:r>
            <a:r>
              <a:rPr lang="en-US" sz="1500" dirty="0" err="1">
                <a:latin typeface="Times New Roman" panose="02020603050405020304" pitchFamily="18" charset="0"/>
                <a:cs typeface="Times New Roman" panose="02020603050405020304" pitchFamily="18" charset="0"/>
              </a:rPr>
              <a:t>AlexNet</a:t>
            </a:r>
            <a:r>
              <a:rPr lang="en-US" sz="1500" dirty="0">
                <a:latin typeface="Times New Roman" panose="02020603050405020304" pitchFamily="18" charset="0"/>
                <a:cs typeface="Times New Roman" panose="02020603050405020304" pitchFamily="18" charset="0"/>
              </a:rPr>
              <a:t> model has not accurately classified it as </a:t>
            </a:r>
            <a:r>
              <a:rPr lang="en-US" sz="1500" dirty="0" err="1">
                <a:latin typeface="Times New Roman" panose="02020603050405020304" pitchFamily="18" charset="0"/>
                <a:cs typeface="Times New Roman" panose="02020603050405020304" pitchFamily="18" charset="0"/>
              </a:rPr>
              <a:t>MildDemented</a:t>
            </a:r>
            <a:r>
              <a:rPr lang="en-US" sz="1500" dirty="0">
                <a:latin typeface="Times New Roman" panose="02020603050405020304" pitchFamily="18" charset="0"/>
                <a:cs typeface="Times New Roman" panose="02020603050405020304" pitchFamily="18" charset="0"/>
              </a:rPr>
              <a:t> category. </a:t>
            </a:r>
          </a:p>
          <a:p>
            <a:r>
              <a:rPr lang="en-US" sz="1500" dirty="0">
                <a:latin typeface="Times New Roman" panose="02020603050405020304" pitchFamily="18" charset="0"/>
                <a:cs typeface="Times New Roman" panose="02020603050405020304" pitchFamily="18" charset="0"/>
              </a:rPr>
              <a:t>As the given model gives the accuracy of 49.50% </a:t>
            </a:r>
          </a:p>
          <a:p>
            <a:r>
              <a:rPr lang="en-US" sz="1500" dirty="0">
                <a:latin typeface="Times New Roman" panose="02020603050405020304" pitchFamily="18" charset="0"/>
                <a:cs typeface="Times New Roman" panose="02020603050405020304" pitchFamily="18" charset="0"/>
              </a:rPr>
              <a:t>Hence, there are high chances that this model will always give some errors and is not much robust enough for new test cases.</a:t>
            </a:r>
          </a:p>
        </p:txBody>
      </p:sp>
      <p:pic>
        <p:nvPicPr>
          <p:cNvPr id="7" name="Picture 6">
            <a:extLst>
              <a:ext uri="{FF2B5EF4-FFF2-40B4-BE49-F238E27FC236}">
                <a16:creationId xmlns:a16="http://schemas.microsoft.com/office/drawing/2014/main" id="{6804FB24-3620-6652-D72B-926788A26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47" y="1506308"/>
            <a:ext cx="3915321" cy="5001323"/>
          </a:xfrm>
          <a:prstGeom prst="rect">
            <a:avLst/>
          </a:prstGeom>
        </p:spPr>
      </p:pic>
      <p:sp>
        <p:nvSpPr>
          <p:cNvPr id="8" name="TextBox 7">
            <a:extLst>
              <a:ext uri="{FF2B5EF4-FFF2-40B4-BE49-F238E27FC236}">
                <a16:creationId xmlns:a16="http://schemas.microsoft.com/office/drawing/2014/main" id="{333BA824-FFC3-F6A2-26F8-D41DAD43CFF7}"/>
              </a:ext>
            </a:extLst>
          </p:cNvPr>
          <p:cNvSpPr txBox="1"/>
          <p:nvPr/>
        </p:nvSpPr>
        <p:spPr>
          <a:xfrm>
            <a:off x="11406908" y="6336904"/>
            <a:ext cx="471665" cy="369332"/>
          </a:xfrm>
          <a:prstGeom prst="rect">
            <a:avLst/>
          </a:prstGeom>
          <a:noFill/>
        </p:spPr>
        <p:txBody>
          <a:bodyPr wrap="square">
            <a:spAutoFit/>
          </a:bodyPr>
          <a:lstStyle/>
          <a:p>
            <a:r>
              <a:rPr lang="en-IN" sz="1800" b="1" dirty="0"/>
              <a:t>19</a:t>
            </a:r>
          </a:p>
        </p:txBody>
      </p:sp>
    </p:spTree>
    <p:extLst>
      <p:ext uri="{BB962C8B-B14F-4D97-AF65-F5344CB8AC3E}">
        <p14:creationId xmlns:p14="http://schemas.microsoft.com/office/powerpoint/2010/main" val="266434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67" name="Rectangle 206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71" name="Isosceles Triangle 207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C0F911F-DC49-25C5-1CF1-63B808F6DE37}"/>
              </a:ext>
            </a:extLst>
          </p:cNvPr>
          <p:cNvSpPr>
            <a:spLocks noGrp="1"/>
          </p:cNvSpPr>
          <p:nvPr>
            <p:ph type="ctrTitle"/>
          </p:nvPr>
        </p:nvSpPr>
        <p:spPr>
          <a:xfrm>
            <a:off x="673754" y="643467"/>
            <a:ext cx="4203045" cy="1375608"/>
          </a:xfrm>
        </p:spPr>
        <p:txBody>
          <a:bodyPr vert="horz" lIns="91440" tIns="45720" rIns="91440" bIns="45720" rtlCol="0" anchor="ctr">
            <a:normAutofit/>
          </a:bodyPr>
          <a:lstStyle/>
          <a:p>
            <a:pPr algn="l"/>
            <a:r>
              <a:rPr lang="en-US" sz="3600" b="1" i="0" u="sng" dirty="0">
                <a:solidFill>
                  <a:schemeClr val="bg1"/>
                </a:solidFill>
              </a:rPr>
              <a:t>Content</a:t>
            </a:r>
          </a:p>
        </p:txBody>
      </p:sp>
      <p:sp>
        <p:nvSpPr>
          <p:cNvPr id="3" name="Subtitle 2">
            <a:extLst>
              <a:ext uri="{FF2B5EF4-FFF2-40B4-BE49-F238E27FC236}">
                <a16:creationId xmlns:a16="http://schemas.microsoft.com/office/drawing/2014/main" id="{5967CD93-653F-947D-F142-64A6D5D53AED}"/>
              </a:ext>
            </a:extLst>
          </p:cNvPr>
          <p:cNvSpPr>
            <a:spLocks noGrp="1"/>
          </p:cNvSpPr>
          <p:nvPr>
            <p:ph type="subTitle" idx="1"/>
          </p:nvPr>
        </p:nvSpPr>
        <p:spPr>
          <a:xfrm>
            <a:off x="673754" y="2160590"/>
            <a:ext cx="3973943" cy="3440110"/>
          </a:xfrm>
        </p:spPr>
        <p:txBody>
          <a:bodyPr vert="horz" lIns="91440" tIns="45720" rIns="91440" bIns="45720" rtlCol="0">
            <a:noAutofit/>
          </a:bodyPr>
          <a:lstStyle/>
          <a:p>
            <a:pPr marL="285750" indent="-285750" algn="l">
              <a:buFont typeface="Wingdings 3" charset="2"/>
              <a:buChar char=""/>
            </a:pPr>
            <a:r>
              <a:rPr lang="en-US" sz="1400" dirty="0">
                <a:solidFill>
                  <a:schemeClr val="bg1"/>
                </a:solidFill>
              </a:rPr>
              <a:t>Introduction</a:t>
            </a:r>
          </a:p>
          <a:p>
            <a:pPr marL="285750" indent="-285750" algn="l">
              <a:buFont typeface="Wingdings 3" charset="2"/>
              <a:buChar char=""/>
            </a:pPr>
            <a:r>
              <a:rPr lang="en-US" sz="1400" dirty="0">
                <a:solidFill>
                  <a:schemeClr val="bg1"/>
                </a:solidFill>
              </a:rPr>
              <a:t>Motivation for the Project</a:t>
            </a:r>
          </a:p>
          <a:p>
            <a:pPr marL="285750" indent="-285750" algn="l">
              <a:buFont typeface="Wingdings 3" charset="2"/>
              <a:buChar char=""/>
            </a:pPr>
            <a:r>
              <a:rPr lang="en-US" sz="1400" dirty="0">
                <a:solidFill>
                  <a:schemeClr val="bg1"/>
                </a:solidFill>
              </a:rPr>
              <a:t>Literature Survey</a:t>
            </a:r>
          </a:p>
          <a:p>
            <a:pPr marL="285750" indent="-285750" algn="l">
              <a:buFont typeface="Wingdings 3" charset="2"/>
              <a:buChar char=""/>
            </a:pPr>
            <a:r>
              <a:rPr lang="en-US" sz="1400" dirty="0">
                <a:solidFill>
                  <a:schemeClr val="bg1"/>
                </a:solidFill>
              </a:rPr>
              <a:t>Research Gaps</a:t>
            </a:r>
          </a:p>
          <a:p>
            <a:pPr marL="285750" indent="-285750" algn="l">
              <a:buFont typeface="Wingdings 3" charset="2"/>
              <a:buChar char=""/>
            </a:pPr>
            <a:r>
              <a:rPr lang="en-US" sz="1400" dirty="0">
                <a:solidFill>
                  <a:schemeClr val="bg1"/>
                </a:solidFill>
              </a:rPr>
              <a:t>Problem Statement</a:t>
            </a:r>
          </a:p>
          <a:p>
            <a:pPr marL="285750" indent="-285750" algn="l">
              <a:buFont typeface="Wingdings 3" charset="2"/>
              <a:buChar char=""/>
            </a:pPr>
            <a:r>
              <a:rPr lang="en-US" sz="1400" dirty="0">
                <a:solidFill>
                  <a:schemeClr val="bg1"/>
                </a:solidFill>
              </a:rPr>
              <a:t>Proposed System</a:t>
            </a:r>
          </a:p>
          <a:p>
            <a:pPr marL="285750" indent="-285750" algn="l">
              <a:buFont typeface="Wingdings 3" charset="2"/>
              <a:buChar char=""/>
            </a:pPr>
            <a:r>
              <a:rPr lang="en-US" sz="1400" dirty="0">
                <a:solidFill>
                  <a:schemeClr val="bg1"/>
                </a:solidFill>
              </a:rPr>
              <a:t>Results or Prediction</a:t>
            </a:r>
          </a:p>
          <a:p>
            <a:pPr marL="285750" indent="-285750" algn="l">
              <a:buFont typeface="Wingdings 3" charset="2"/>
              <a:buChar char=""/>
            </a:pPr>
            <a:r>
              <a:rPr lang="en-US" sz="1400" dirty="0">
                <a:solidFill>
                  <a:schemeClr val="bg1"/>
                </a:solidFill>
              </a:rPr>
              <a:t>Conclusion </a:t>
            </a:r>
          </a:p>
          <a:p>
            <a:pPr marL="285750" indent="-285750" algn="l">
              <a:buFont typeface="Wingdings 3" charset="2"/>
              <a:buChar char=""/>
            </a:pPr>
            <a:r>
              <a:rPr lang="en-IN" sz="1400" i="0" strike="noStrike" dirty="0">
                <a:solidFill>
                  <a:schemeClr val="bg1"/>
                </a:solidFill>
                <a:effectLst/>
              </a:rPr>
              <a:t>Project Course Completion Status</a:t>
            </a:r>
            <a:endParaRPr lang="en-US" sz="1400" dirty="0">
              <a:solidFill>
                <a:schemeClr val="bg1"/>
              </a:solidFill>
            </a:endParaRPr>
          </a:p>
          <a:p>
            <a:pPr marL="285750" indent="-285750" algn="l">
              <a:buFont typeface="Wingdings 3" charset="2"/>
              <a:buChar char=""/>
            </a:pPr>
            <a:r>
              <a:rPr lang="en-US" sz="1400" dirty="0">
                <a:solidFill>
                  <a:schemeClr val="bg1"/>
                </a:solidFill>
              </a:rPr>
              <a:t>Future Work</a:t>
            </a:r>
          </a:p>
          <a:p>
            <a:pPr marL="285750" indent="-285750" algn="l">
              <a:buFont typeface="Wingdings 3" charset="2"/>
              <a:buChar char=""/>
            </a:pPr>
            <a:r>
              <a:rPr lang="en-US" sz="1400" dirty="0">
                <a:solidFill>
                  <a:schemeClr val="bg1"/>
                </a:solidFill>
              </a:rPr>
              <a:t>References</a:t>
            </a:r>
          </a:p>
          <a:p>
            <a:pPr marL="285750" indent="-285750" algn="l">
              <a:buFont typeface="Wingdings 3" charset="2"/>
              <a:buChar char=""/>
            </a:pPr>
            <a:endParaRPr lang="en-US" sz="1400" dirty="0">
              <a:solidFill>
                <a:schemeClr val="bg1"/>
              </a:solidFill>
            </a:endParaRPr>
          </a:p>
          <a:p>
            <a:pPr marL="285750" indent="-285750" algn="l">
              <a:buFont typeface="Wingdings 3" charset="2"/>
              <a:buChar char=""/>
            </a:pPr>
            <a:endParaRPr lang="en-US" sz="1400" dirty="0">
              <a:solidFill>
                <a:schemeClr val="bg1"/>
              </a:solidFill>
            </a:endParaRPr>
          </a:p>
        </p:txBody>
      </p:sp>
      <p:pic>
        <p:nvPicPr>
          <p:cNvPr id="2050" name="Picture 2" descr="Molecular mechanisms behind learning and memory">
            <a:extLst>
              <a:ext uri="{FF2B5EF4-FFF2-40B4-BE49-F238E27FC236}">
                <a16:creationId xmlns:a16="http://schemas.microsoft.com/office/drawing/2014/main" id="{9A6193E3-58E3-FD0B-803B-FE6E310A6E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4008" y="2031775"/>
            <a:ext cx="4768633" cy="2861180"/>
          </a:xfrm>
          <a:prstGeom prst="rect">
            <a:avLst/>
          </a:prstGeom>
          <a:noFill/>
          <a:extLst>
            <a:ext uri="{909E8E84-426E-40DD-AFC4-6F175D3DCCD1}">
              <a14:hiddenFill xmlns:a14="http://schemas.microsoft.com/office/drawing/2010/main">
                <a:solidFill>
                  <a:srgbClr val="FFFFFF"/>
                </a:solidFill>
              </a14:hiddenFill>
            </a:ext>
          </a:extLst>
        </p:spPr>
      </p:pic>
      <p:sp>
        <p:nvSpPr>
          <p:cNvPr id="2073" name="Isosceles Triangle 207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1A09E4AF-B06D-F37F-5230-51D10BFD4F8C}"/>
              </a:ext>
            </a:extLst>
          </p:cNvPr>
          <p:cNvSpPr txBox="1"/>
          <p:nvPr/>
        </p:nvSpPr>
        <p:spPr>
          <a:xfrm>
            <a:off x="11406909" y="6345530"/>
            <a:ext cx="421780" cy="369332"/>
          </a:xfrm>
          <a:prstGeom prst="rect">
            <a:avLst/>
          </a:prstGeom>
          <a:noFill/>
        </p:spPr>
        <p:txBody>
          <a:bodyPr wrap="square">
            <a:spAutoFit/>
          </a:bodyPr>
          <a:lstStyle/>
          <a:p>
            <a:r>
              <a:rPr lang="en-IN" b="1" dirty="0"/>
              <a:t>2</a:t>
            </a:r>
            <a:endParaRPr lang="en-IN" sz="1800" b="1" dirty="0"/>
          </a:p>
        </p:txBody>
      </p:sp>
    </p:spTree>
    <p:extLst>
      <p:ext uri="{BB962C8B-B14F-4D97-AF65-F5344CB8AC3E}">
        <p14:creationId xmlns:p14="http://schemas.microsoft.com/office/powerpoint/2010/main" val="236903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295A-13B2-AEA4-4170-130EF7840432}"/>
              </a:ext>
            </a:extLst>
          </p:cNvPr>
          <p:cNvSpPr>
            <a:spLocks noGrp="1"/>
          </p:cNvSpPr>
          <p:nvPr>
            <p:ph type="title"/>
          </p:nvPr>
        </p:nvSpPr>
        <p:spPr>
          <a:xfrm>
            <a:off x="677334" y="609600"/>
            <a:ext cx="8596668" cy="1320800"/>
          </a:xfrm>
        </p:spPr>
        <p:txBody>
          <a:bodyPr anchor="t">
            <a:normAutofit/>
          </a:bodyPr>
          <a:lstStyle/>
          <a:p>
            <a:r>
              <a:rPr lang="en-IN" b="1" u="sng" dirty="0" err="1"/>
              <a:t>MyInception</a:t>
            </a:r>
            <a:r>
              <a:rPr lang="en-IN" b="1" u="sng" dirty="0"/>
              <a:t> Evaluation</a:t>
            </a:r>
          </a:p>
        </p:txBody>
      </p:sp>
      <p:pic>
        <p:nvPicPr>
          <p:cNvPr id="4" name="Picture 3" descr="A picture containing graphical user interface&#10;&#10;Description automatically generated">
            <a:extLst>
              <a:ext uri="{FF2B5EF4-FFF2-40B4-BE49-F238E27FC236}">
                <a16:creationId xmlns:a16="http://schemas.microsoft.com/office/drawing/2014/main" id="{8150F74D-01C0-CDBE-E593-06742DBC7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36" y="2159331"/>
            <a:ext cx="4868165" cy="3882362"/>
          </a:xfrm>
          <a:prstGeom prst="rect">
            <a:avLst/>
          </a:prstGeom>
        </p:spPr>
      </p:pic>
      <p:sp>
        <p:nvSpPr>
          <p:cNvPr id="9" name="Content Placeholder 8">
            <a:extLst>
              <a:ext uri="{FF2B5EF4-FFF2-40B4-BE49-F238E27FC236}">
                <a16:creationId xmlns:a16="http://schemas.microsoft.com/office/drawing/2014/main" id="{09D395DC-AF6A-D5BF-382C-7822503FD73C}"/>
              </a:ext>
            </a:extLst>
          </p:cNvPr>
          <p:cNvSpPr>
            <a:spLocks noGrp="1"/>
          </p:cNvSpPr>
          <p:nvPr>
            <p:ph idx="1"/>
          </p:nvPr>
        </p:nvSpPr>
        <p:spPr>
          <a:xfrm>
            <a:off x="6416039" y="2160589"/>
            <a:ext cx="2927185" cy="3880773"/>
          </a:xfrm>
        </p:spPr>
        <p:txBody>
          <a:bodyPr>
            <a:normAutofit/>
          </a:bodyPr>
          <a:lstStyle/>
          <a:p>
            <a:r>
              <a:rPr lang="en-US" sz="1600" dirty="0">
                <a:latin typeface="Times New Roman" panose="02020603050405020304" pitchFamily="18" charset="0"/>
                <a:cs typeface="Times New Roman" panose="02020603050405020304" pitchFamily="18" charset="0"/>
              </a:rPr>
              <a:t>The given image falls in the </a:t>
            </a:r>
            <a:r>
              <a:rPr lang="en-US" sz="1600" dirty="0" err="1">
                <a:latin typeface="Times New Roman" panose="02020603050405020304" pitchFamily="18" charset="0"/>
                <a:cs typeface="Times New Roman" panose="02020603050405020304" pitchFamily="18" charset="0"/>
              </a:rPr>
              <a:t>MildDemented</a:t>
            </a:r>
            <a:r>
              <a:rPr lang="en-US" sz="1600" dirty="0">
                <a:latin typeface="Times New Roman" panose="02020603050405020304" pitchFamily="18" charset="0"/>
                <a:cs typeface="Times New Roman" panose="02020603050405020304" pitchFamily="18" charset="0"/>
              </a:rPr>
              <a:t> class and our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model has accurately classified it as </a:t>
            </a:r>
            <a:r>
              <a:rPr lang="en-US" sz="1600" dirty="0" err="1">
                <a:latin typeface="Times New Roman" panose="02020603050405020304" pitchFamily="18" charset="0"/>
                <a:cs typeface="Times New Roman" panose="02020603050405020304" pitchFamily="18" charset="0"/>
              </a:rPr>
              <a:t>MildDemented</a:t>
            </a:r>
            <a:r>
              <a:rPr lang="en-US" sz="1600" dirty="0">
                <a:latin typeface="Times New Roman" panose="02020603050405020304" pitchFamily="18" charset="0"/>
                <a:cs typeface="Times New Roman" panose="02020603050405020304" pitchFamily="18" charset="0"/>
              </a:rPr>
              <a:t> category. </a:t>
            </a:r>
          </a:p>
          <a:p>
            <a:r>
              <a:rPr lang="en-US" sz="1500" dirty="0">
                <a:latin typeface="Times New Roman" panose="02020603050405020304" pitchFamily="18" charset="0"/>
                <a:cs typeface="Times New Roman" panose="02020603050405020304" pitchFamily="18" charset="0"/>
              </a:rPr>
              <a:t>As the given model gives the considerable accuracy of  80.63%</a:t>
            </a:r>
          </a:p>
          <a:p>
            <a:r>
              <a:rPr lang="en-US" sz="1500" dirty="0">
                <a:latin typeface="Times New Roman" panose="02020603050405020304" pitchFamily="18" charset="0"/>
                <a:cs typeface="Times New Roman" panose="02020603050405020304" pitchFamily="18" charset="0"/>
              </a:rPr>
              <a:t>Hence, there are high chances of classifying bunch of images in a much commendable manner.</a:t>
            </a:r>
          </a:p>
        </p:txBody>
      </p:sp>
      <p:sp>
        <p:nvSpPr>
          <p:cNvPr id="6" name="TextBox 5">
            <a:extLst>
              <a:ext uri="{FF2B5EF4-FFF2-40B4-BE49-F238E27FC236}">
                <a16:creationId xmlns:a16="http://schemas.microsoft.com/office/drawing/2014/main" id="{23376C68-A06D-281F-C83A-F093C5E0DCF2}"/>
              </a:ext>
            </a:extLst>
          </p:cNvPr>
          <p:cNvSpPr txBox="1"/>
          <p:nvPr/>
        </p:nvSpPr>
        <p:spPr>
          <a:xfrm>
            <a:off x="11406908" y="6336904"/>
            <a:ext cx="471665" cy="369332"/>
          </a:xfrm>
          <a:prstGeom prst="rect">
            <a:avLst/>
          </a:prstGeom>
          <a:noFill/>
        </p:spPr>
        <p:txBody>
          <a:bodyPr wrap="square">
            <a:spAutoFit/>
          </a:bodyPr>
          <a:lstStyle/>
          <a:p>
            <a:r>
              <a:rPr lang="en-IN" sz="1800" b="1" dirty="0"/>
              <a:t>20</a:t>
            </a:r>
          </a:p>
        </p:txBody>
      </p:sp>
    </p:spTree>
    <p:extLst>
      <p:ext uri="{BB962C8B-B14F-4D97-AF65-F5344CB8AC3E}">
        <p14:creationId xmlns:p14="http://schemas.microsoft.com/office/powerpoint/2010/main" val="157620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295A-13B2-AEA4-4170-130EF7840432}"/>
              </a:ext>
            </a:extLst>
          </p:cNvPr>
          <p:cNvSpPr>
            <a:spLocks noGrp="1"/>
          </p:cNvSpPr>
          <p:nvPr>
            <p:ph type="title"/>
          </p:nvPr>
        </p:nvSpPr>
        <p:spPr>
          <a:xfrm>
            <a:off x="677334" y="609600"/>
            <a:ext cx="8596668" cy="1320800"/>
          </a:xfrm>
        </p:spPr>
        <p:txBody>
          <a:bodyPr anchor="t">
            <a:normAutofit/>
          </a:bodyPr>
          <a:lstStyle/>
          <a:p>
            <a:r>
              <a:rPr lang="en-IN" b="1" u="sng" dirty="0"/>
              <a:t>Vision Transformer Evaluation</a:t>
            </a:r>
          </a:p>
        </p:txBody>
      </p:sp>
      <p:sp>
        <p:nvSpPr>
          <p:cNvPr id="9" name="Content Placeholder 8">
            <a:extLst>
              <a:ext uri="{FF2B5EF4-FFF2-40B4-BE49-F238E27FC236}">
                <a16:creationId xmlns:a16="http://schemas.microsoft.com/office/drawing/2014/main" id="{09D395DC-AF6A-D5BF-382C-7822503FD73C}"/>
              </a:ext>
            </a:extLst>
          </p:cNvPr>
          <p:cNvSpPr>
            <a:spLocks noGrp="1"/>
          </p:cNvSpPr>
          <p:nvPr>
            <p:ph idx="1"/>
          </p:nvPr>
        </p:nvSpPr>
        <p:spPr>
          <a:xfrm>
            <a:off x="6336287" y="2160589"/>
            <a:ext cx="2934714" cy="3880773"/>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The given image falls in the </a:t>
            </a:r>
            <a:r>
              <a:rPr lang="en-US" dirty="0" err="1">
                <a:latin typeface="Times New Roman" panose="02020603050405020304" pitchFamily="18" charset="0"/>
                <a:cs typeface="Times New Roman" panose="02020603050405020304" pitchFamily="18" charset="0"/>
              </a:rPr>
              <a:t>NonDemented</a:t>
            </a:r>
            <a:r>
              <a:rPr lang="en-US" dirty="0">
                <a:latin typeface="Times New Roman" panose="02020603050405020304" pitchFamily="18" charset="0"/>
                <a:cs typeface="Times New Roman" panose="02020603050405020304" pitchFamily="18" charset="0"/>
              </a:rPr>
              <a:t> class and our Vision Transformer model has accurately classified it as </a:t>
            </a:r>
            <a:r>
              <a:rPr lang="en-US" dirty="0" err="1">
                <a:latin typeface="Times New Roman" panose="02020603050405020304" pitchFamily="18" charset="0"/>
                <a:cs typeface="Times New Roman" panose="02020603050405020304" pitchFamily="18" charset="0"/>
              </a:rPr>
              <a:t>NonDemented</a:t>
            </a:r>
            <a:r>
              <a:rPr lang="en-US" dirty="0">
                <a:latin typeface="Times New Roman" panose="02020603050405020304" pitchFamily="18" charset="0"/>
                <a:cs typeface="Times New Roman" panose="02020603050405020304" pitchFamily="18" charset="0"/>
              </a:rPr>
              <a:t> category. </a:t>
            </a:r>
          </a:p>
          <a:p>
            <a:pPr>
              <a:lnSpc>
                <a:spcPct val="90000"/>
              </a:lnSpc>
            </a:pPr>
            <a:r>
              <a:rPr lang="en-US" dirty="0">
                <a:latin typeface="Times New Roman" panose="02020603050405020304" pitchFamily="18" charset="0"/>
                <a:cs typeface="Times New Roman" panose="02020603050405020304" pitchFamily="18" charset="0"/>
              </a:rPr>
              <a:t>As the given model gives the considerable accuracy of  99.33%</a:t>
            </a:r>
          </a:p>
          <a:p>
            <a:pPr>
              <a:lnSpc>
                <a:spcPct val="90000"/>
              </a:lnSpc>
            </a:pPr>
            <a:r>
              <a:rPr lang="en-US" dirty="0">
                <a:latin typeface="Times New Roman" panose="02020603050405020304" pitchFamily="18" charset="0"/>
                <a:cs typeface="Times New Roman" panose="02020603050405020304" pitchFamily="18" charset="0"/>
              </a:rPr>
              <a:t>Hence, there are high chances of classifying bunch of images in a much commendable manner.</a:t>
            </a:r>
          </a:p>
        </p:txBody>
      </p:sp>
      <p:pic>
        <p:nvPicPr>
          <p:cNvPr id="5" name="Picture 4" descr="Graphical user interface, application&#10;&#10;Description automatically generated">
            <a:extLst>
              <a:ext uri="{FF2B5EF4-FFF2-40B4-BE49-F238E27FC236}">
                <a16:creationId xmlns:a16="http://schemas.microsoft.com/office/drawing/2014/main" id="{60824350-AB38-9E78-0BE2-8CD7B727A39B}"/>
              </a:ext>
            </a:extLst>
          </p:cNvPr>
          <p:cNvPicPr>
            <a:picLocks noChangeAspect="1"/>
          </p:cNvPicPr>
          <p:nvPr/>
        </p:nvPicPr>
        <p:blipFill rotWithShape="1">
          <a:blip r:embed="rId2">
            <a:extLst>
              <a:ext uri="{28A0092B-C50C-407E-A947-70E740481C1C}">
                <a14:useLocalDpi xmlns:a14="http://schemas.microsoft.com/office/drawing/2010/main" val="0"/>
              </a:ext>
            </a:extLst>
          </a:blip>
          <a:srcRect r="-5" b="14912"/>
          <a:stretch/>
        </p:blipFill>
        <p:spPr>
          <a:xfrm>
            <a:off x="432285" y="1688277"/>
            <a:ext cx="5423429" cy="4139868"/>
          </a:xfrm>
          <a:prstGeom prst="rect">
            <a:avLst/>
          </a:prstGeom>
        </p:spPr>
      </p:pic>
      <p:sp>
        <p:nvSpPr>
          <p:cNvPr id="6" name="TextBox 5">
            <a:extLst>
              <a:ext uri="{FF2B5EF4-FFF2-40B4-BE49-F238E27FC236}">
                <a16:creationId xmlns:a16="http://schemas.microsoft.com/office/drawing/2014/main" id="{C42D0716-B5C4-5FB9-9456-FE2A96A8CE61}"/>
              </a:ext>
            </a:extLst>
          </p:cNvPr>
          <p:cNvSpPr txBox="1"/>
          <p:nvPr/>
        </p:nvSpPr>
        <p:spPr>
          <a:xfrm>
            <a:off x="11406908" y="6336904"/>
            <a:ext cx="471665" cy="369332"/>
          </a:xfrm>
          <a:prstGeom prst="rect">
            <a:avLst/>
          </a:prstGeom>
          <a:noFill/>
        </p:spPr>
        <p:txBody>
          <a:bodyPr wrap="square">
            <a:spAutoFit/>
          </a:bodyPr>
          <a:lstStyle/>
          <a:p>
            <a:r>
              <a:rPr lang="en-IN" sz="1800" b="1" dirty="0"/>
              <a:t>21</a:t>
            </a:r>
          </a:p>
        </p:txBody>
      </p:sp>
    </p:spTree>
    <p:extLst>
      <p:ext uri="{BB962C8B-B14F-4D97-AF65-F5344CB8AC3E}">
        <p14:creationId xmlns:p14="http://schemas.microsoft.com/office/powerpoint/2010/main" val="147151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p>
        </p:txBody>
      </p:sp>
      <p:sp>
        <p:nvSpPr>
          <p:cNvPr id="3" name="Content Placeholder 2"/>
          <p:cNvSpPr>
            <a:spLocks noGrp="1"/>
          </p:cNvSpPr>
          <p:nvPr>
            <p:ph idx="1"/>
          </p:nvPr>
        </p:nvSpPr>
        <p:spPr>
          <a:xfrm>
            <a:off x="677334" y="2160589"/>
            <a:ext cx="8596668" cy="3880773"/>
          </a:xfrm>
        </p:spPr>
        <p:txBody>
          <a:bodyPr>
            <a:normAutofit/>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Model obtained from </a:t>
            </a:r>
            <a:r>
              <a:rPr lang="en-US" sz="2000" b="0" i="0" u="none" strike="noStrike" dirty="0" err="1">
                <a:solidFill>
                  <a:srgbClr val="424242"/>
                </a:solidFill>
                <a:effectLst/>
                <a:latin typeface="Times New Roman" panose="02020603050405020304" pitchFamily="18" charset="0"/>
                <a:cs typeface="Times New Roman" panose="02020603050405020304" pitchFamily="18" charset="0"/>
              </a:rPr>
              <a:t>ViT</a:t>
            </a:r>
            <a:r>
              <a:rPr lang="en-US" sz="2000" b="0" i="0" u="none" strike="noStrike" dirty="0">
                <a:solidFill>
                  <a:srgbClr val="424242"/>
                </a:solidFill>
                <a:effectLst/>
                <a:latin typeface="Times New Roman" panose="02020603050405020304" pitchFamily="18" charset="0"/>
                <a:cs typeface="Times New Roman" panose="02020603050405020304" pitchFamily="18" charset="0"/>
              </a:rPr>
              <a:t> have gained a much considerable accuracy for the given data points.</a:t>
            </a:r>
          </a:p>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This platform would act as a carrier or a bridge between the patients and the medical assistance.</a:t>
            </a:r>
          </a:p>
          <a:p>
            <a:pPr algn="just" rtl="0" fontAlgn="base">
              <a:spcBef>
                <a:spcPts val="0"/>
              </a:spcBef>
              <a:spcAft>
                <a:spcPts val="0"/>
              </a:spcAft>
              <a:buFont typeface="Arial" panose="020B0604020202020204" pitchFamily="34" charset="0"/>
              <a:buChar char="•"/>
            </a:pPr>
            <a:r>
              <a:rPr lang="en-US" sz="2000" b="0" i="0" u="none" strike="noStrike" dirty="0" err="1">
                <a:solidFill>
                  <a:srgbClr val="424242"/>
                </a:solidFill>
                <a:effectLst/>
                <a:latin typeface="Times New Roman" panose="02020603050405020304" pitchFamily="18" charset="0"/>
                <a:cs typeface="Times New Roman" panose="02020603050405020304" pitchFamily="18" charset="0"/>
              </a:rPr>
              <a:t>ViT</a:t>
            </a:r>
            <a:r>
              <a:rPr lang="en-US" sz="2000" b="0" i="0" u="none" strike="noStrike" dirty="0">
                <a:solidFill>
                  <a:srgbClr val="424242"/>
                </a:solidFill>
                <a:effectLst/>
                <a:latin typeface="Times New Roman" panose="02020603050405020304" pitchFamily="18" charset="0"/>
                <a:cs typeface="Times New Roman" panose="02020603050405020304" pitchFamily="18" charset="0"/>
              </a:rPr>
              <a:t> Model can be suitable enough for several huge and new data points. </a:t>
            </a:r>
          </a:p>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By using, learning and experiencing several Image Processing algorithms we can develop a sharpened, enhanced image so as to pass through the </a:t>
            </a:r>
            <a:r>
              <a:rPr lang="en-US" sz="2000" b="0" i="0" u="none" strike="noStrike" dirty="0" err="1">
                <a:solidFill>
                  <a:srgbClr val="424242"/>
                </a:solidFill>
                <a:effectLst/>
                <a:latin typeface="Times New Roman" panose="02020603050405020304" pitchFamily="18" charset="0"/>
                <a:cs typeface="Times New Roman" panose="02020603050405020304" pitchFamily="18" charset="0"/>
              </a:rPr>
              <a:t>ViT</a:t>
            </a:r>
            <a:r>
              <a:rPr lang="en-US" sz="2000" b="0" i="0" u="none" strike="noStrike" dirty="0">
                <a:solidFill>
                  <a:srgbClr val="424242"/>
                </a:solidFill>
                <a:effectLst/>
                <a:latin typeface="Times New Roman" panose="02020603050405020304" pitchFamily="18" charset="0"/>
                <a:cs typeface="Times New Roman" panose="02020603050405020304" pitchFamily="18" charset="0"/>
              </a:rPr>
              <a:t> model in a much robust manner.</a:t>
            </a:r>
          </a:p>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Image Processing algorithms help us to get a robust image which increases efficiency of the model as well to detect the disease.</a:t>
            </a:r>
          </a:p>
          <a:p>
            <a:pPr algn="just" rtl="0" fontAlgn="base">
              <a:spcBef>
                <a:spcPts val="0"/>
              </a:spcBef>
              <a:spcAft>
                <a:spcPts val="0"/>
              </a:spcAft>
              <a:buFont typeface="Arial" panose="020B0604020202020204" pitchFamily="34" charset="0"/>
              <a:buChar char="•"/>
            </a:pPr>
            <a:r>
              <a:rPr lang="en-US" sz="2000" b="0" i="0" u="none" strike="noStrike" dirty="0">
                <a:solidFill>
                  <a:srgbClr val="424242"/>
                </a:solidFill>
                <a:effectLst/>
                <a:latin typeface="Times New Roman" panose="02020603050405020304" pitchFamily="18" charset="0"/>
                <a:cs typeface="Times New Roman" panose="02020603050405020304" pitchFamily="18" charset="0"/>
              </a:rPr>
              <a:t>In the field of medical science, it is certainly another approach to deal with several diseases.</a:t>
            </a:r>
          </a:p>
          <a:p>
            <a:pPr marL="0" indent="0">
              <a:lnSpc>
                <a:spcPct val="200000"/>
              </a:lnSpc>
              <a:buNone/>
            </a:pPr>
            <a:endParaRPr lang="en-US" sz="2000" dirty="0">
              <a:latin typeface="Times New Roman" panose="02020603050405020304" pitchFamily="18" charset="0"/>
              <a:cs typeface="Times New Roman" panose="02020603050405020304" pitchFamily="18" charset="0"/>
            </a:endParaRP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47D815-2255-5BE2-47E5-B6826F7B92F1}"/>
              </a:ext>
            </a:extLst>
          </p:cNvPr>
          <p:cNvSpPr txBox="1"/>
          <p:nvPr/>
        </p:nvSpPr>
        <p:spPr>
          <a:xfrm>
            <a:off x="11406908" y="6336904"/>
            <a:ext cx="471665" cy="369332"/>
          </a:xfrm>
          <a:prstGeom prst="rect">
            <a:avLst/>
          </a:prstGeom>
          <a:noFill/>
        </p:spPr>
        <p:txBody>
          <a:bodyPr wrap="square">
            <a:spAutoFit/>
          </a:bodyPr>
          <a:lstStyle/>
          <a:p>
            <a:r>
              <a:rPr lang="en-IN" sz="1800" b="1" dirty="0"/>
              <a:t>22</a:t>
            </a:r>
          </a:p>
        </p:txBody>
      </p:sp>
    </p:spTree>
    <p:extLst>
      <p:ext uri="{BB962C8B-B14F-4D97-AF65-F5344CB8AC3E}">
        <p14:creationId xmlns:p14="http://schemas.microsoft.com/office/powerpoint/2010/main" val="622333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u="sng" strike="noStrike" dirty="0">
                <a:effectLst/>
              </a:rPr>
              <a:t>Project Course Completion Status</a:t>
            </a:r>
            <a:endParaRPr lang="en-US" b="1" u="sng" dirty="0"/>
          </a:p>
        </p:txBody>
      </p:sp>
      <p:graphicFrame>
        <p:nvGraphicFramePr>
          <p:cNvPr id="4" name="Table 4">
            <a:extLst>
              <a:ext uri="{FF2B5EF4-FFF2-40B4-BE49-F238E27FC236}">
                <a16:creationId xmlns:a16="http://schemas.microsoft.com/office/drawing/2014/main" id="{812562E0-2540-BAA1-3ADD-BDA9B02EBDC1}"/>
              </a:ext>
            </a:extLst>
          </p:cNvPr>
          <p:cNvGraphicFramePr>
            <a:graphicFrameLocks noGrp="1"/>
          </p:cNvGraphicFramePr>
          <p:nvPr>
            <p:ph idx="1"/>
            <p:extLst>
              <p:ext uri="{D42A27DB-BD31-4B8C-83A1-F6EECF244321}">
                <p14:modId xmlns:p14="http://schemas.microsoft.com/office/powerpoint/2010/main" val="1618876976"/>
              </p:ext>
            </p:extLst>
          </p:nvPr>
        </p:nvGraphicFramePr>
        <p:xfrm>
          <a:off x="677334" y="1759535"/>
          <a:ext cx="8596311" cy="437317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798606086"/>
                    </a:ext>
                  </a:extLst>
                </a:gridCol>
                <a:gridCol w="2865437">
                  <a:extLst>
                    <a:ext uri="{9D8B030D-6E8A-4147-A177-3AD203B41FA5}">
                      <a16:colId xmlns:a16="http://schemas.microsoft.com/office/drawing/2014/main" val="2919800200"/>
                    </a:ext>
                  </a:extLst>
                </a:gridCol>
                <a:gridCol w="2865437">
                  <a:extLst>
                    <a:ext uri="{9D8B030D-6E8A-4147-A177-3AD203B41FA5}">
                      <a16:colId xmlns:a16="http://schemas.microsoft.com/office/drawing/2014/main" val="977448701"/>
                    </a:ext>
                  </a:extLst>
                </a:gridCol>
              </a:tblGrid>
              <a:tr h="691754">
                <a:tc>
                  <a:txBody>
                    <a:bodyPr/>
                    <a:lstStyle/>
                    <a:p>
                      <a:pPr algn="ctr"/>
                      <a:endParaRPr lang="en-IN" sz="1800" b="1" dirty="0">
                        <a:latin typeface="Times New Roman" panose="02020603050405020304" pitchFamily="18" charset="0"/>
                        <a:cs typeface="Times New Roman" panose="02020603050405020304" pitchFamily="18" charset="0"/>
                      </a:endParaRPr>
                    </a:p>
                    <a:p>
                      <a:pPr algn="ctr"/>
                      <a:r>
                        <a:rPr lang="en-IN" sz="1800" b="1" dirty="0">
                          <a:latin typeface="Times New Roman" panose="02020603050405020304" pitchFamily="18" charset="0"/>
                          <a:cs typeface="Times New Roman" panose="02020603050405020304" pitchFamily="18" charset="0"/>
                        </a:rPr>
                        <a:t>Task</a:t>
                      </a:r>
                    </a:p>
                  </a:txBody>
                  <a:tcPr/>
                </a:tc>
                <a:tc>
                  <a:txBody>
                    <a:bodyPr/>
                    <a:lstStyle/>
                    <a:p>
                      <a:pPr algn="ctr"/>
                      <a:endParaRPr lang="en-IN" sz="1800" b="1" dirty="0">
                        <a:latin typeface="Times New Roman" panose="02020603050405020304" pitchFamily="18" charset="0"/>
                        <a:cs typeface="Times New Roman" panose="02020603050405020304" pitchFamily="18" charset="0"/>
                      </a:endParaRPr>
                    </a:p>
                    <a:p>
                      <a:pPr algn="ctr"/>
                      <a:r>
                        <a:rPr lang="en-IN" sz="1800" b="1" dirty="0">
                          <a:latin typeface="Times New Roman" panose="02020603050405020304" pitchFamily="18" charset="0"/>
                          <a:cs typeface="Times New Roman" panose="02020603050405020304" pitchFamily="18" charset="0"/>
                        </a:rPr>
                        <a:t>Start Month</a:t>
                      </a:r>
                    </a:p>
                  </a:txBody>
                  <a:tcPr/>
                </a:tc>
                <a:tc>
                  <a:txBody>
                    <a:bodyPr/>
                    <a:lstStyle/>
                    <a:p>
                      <a:pPr algn="ctr"/>
                      <a:endParaRPr lang="en-IN" sz="1800" b="1" dirty="0">
                        <a:latin typeface="Times New Roman" panose="02020603050405020304" pitchFamily="18" charset="0"/>
                        <a:cs typeface="Times New Roman" panose="02020603050405020304" pitchFamily="18" charset="0"/>
                      </a:endParaRPr>
                    </a:p>
                    <a:p>
                      <a:pPr algn="ctr"/>
                      <a:r>
                        <a:rPr lang="en-IN" sz="1800" b="1" dirty="0">
                          <a:latin typeface="Times New Roman" panose="02020603050405020304" pitchFamily="18" charset="0"/>
                          <a:cs typeface="Times New Roman" panose="02020603050405020304" pitchFamily="18" charset="0"/>
                        </a:rPr>
                        <a:t>End Month</a:t>
                      </a:r>
                    </a:p>
                  </a:txBody>
                  <a:tcPr/>
                </a:tc>
                <a:extLst>
                  <a:ext uri="{0D108BD9-81ED-4DB2-BD59-A6C34878D82A}">
                    <a16:rowId xmlns:a16="http://schemas.microsoft.com/office/drawing/2014/main" val="1629968266"/>
                  </a:ext>
                </a:extLst>
              </a:tr>
              <a:tr h="691754">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Collecting the Dataset</a:t>
                      </a: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January 2023</a:t>
                      </a: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January 2023</a:t>
                      </a:r>
                    </a:p>
                  </a:txBody>
                  <a:tcPr/>
                </a:tc>
                <a:extLst>
                  <a:ext uri="{0D108BD9-81ED-4DB2-BD59-A6C34878D82A}">
                    <a16:rowId xmlns:a16="http://schemas.microsoft.com/office/drawing/2014/main" val="1536573620"/>
                  </a:ext>
                </a:extLst>
              </a:tr>
              <a:tr h="691754">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Literature Survey</a:t>
                      </a: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February, 2023</a:t>
                      </a: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February, 2023</a:t>
                      </a:r>
                    </a:p>
                  </a:txBody>
                  <a:tcPr/>
                </a:tc>
                <a:extLst>
                  <a:ext uri="{0D108BD9-81ED-4DB2-BD59-A6C34878D82A}">
                    <a16:rowId xmlns:a16="http://schemas.microsoft.com/office/drawing/2014/main" val="1891608240"/>
                  </a:ext>
                </a:extLst>
              </a:tr>
              <a:tr h="691754">
                <a:tc>
                  <a:txBody>
                    <a:bodyPr/>
                    <a:lstStyle/>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Project Objectives and Importance Determination</a:t>
                      </a: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February, 2023</a:t>
                      </a: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February, 2023</a:t>
                      </a:r>
                    </a:p>
                  </a:txBody>
                  <a:tcPr/>
                </a:tc>
                <a:extLst>
                  <a:ext uri="{0D108BD9-81ED-4DB2-BD59-A6C34878D82A}">
                    <a16:rowId xmlns:a16="http://schemas.microsoft.com/office/drawing/2014/main" val="210629669"/>
                  </a:ext>
                </a:extLst>
              </a:tr>
              <a:tr h="691754">
                <a:tc>
                  <a:txBody>
                    <a:bodyPr/>
                    <a:lstStyle/>
                    <a:p>
                      <a:pPr algn="ctr" rtl="0"/>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Model Building &amp; Training</a:t>
                      </a:r>
                      <a:endParaRPr lang="en-IN" sz="1800" b="0" dirty="0">
                        <a:effectLst/>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rtl="0" fontAlgn="t">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February, 2023</a:t>
                      </a:r>
                      <a:endParaRPr lang="en-IN" sz="18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ctr" rtl="0" fontAlgn="t">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March, 2023</a:t>
                      </a:r>
                      <a:endParaRPr lang="en-IN" sz="180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2843237283"/>
                  </a:ext>
                </a:extLst>
              </a:tr>
              <a:tr h="691754">
                <a:tc>
                  <a:txBody>
                    <a:bodyPr/>
                    <a:lstStyle/>
                    <a:p>
                      <a:pPr algn="ctr" rtl="0" fontAlgn="t">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Testing &amp; Saving the model</a:t>
                      </a:r>
                      <a:endParaRPr lang="en-IN" sz="18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ctr" rtl="0" fontAlgn="t">
                        <a:spcBef>
                          <a:spcPts val="0"/>
                        </a:spcBef>
                        <a:spcAft>
                          <a:spcPts val="0"/>
                        </a:spcAft>
                      </a:pPr>
                      <a:r>
                        <a:rPr lang="en-IN" sz="1800" b="0" i="0" u="none" strike="noStrike">
                          <a:solidFill>
                            <a:srgbClr val="000000"/>
                          </a:solidFill>
                          <a:effectLst/>
                          <a:latin typeface="Times New Roman" panose="02020603050405020304" pitchFamily="18" charset="0"/>
                          <a:cs typeface="Times New Roman" panose="02020603050405020304" pitchFamily="18" charset="0"/>
                        </a:rPr>
                        <a:t>March, 2023</a:t>
                      </a:r>
                      <a:endParaRPr lang="en-IN" sz="180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ctr" rtl="0" fontAlgn="t">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April, 2023</a:t>
                      </a:r>
                      <a:endParaRPr lang="en-IN" sz="180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2071168207"/>
                  </a:ext>
                </a:extLst>
              </a:tr>
            </a:tbl>
          </a:graphicData>
        </a:graphic>
      </p:graphicFrame>
      <p:sp>
        <p:nvSpPr>
          <p:cNvPr id="6" name="TextBox 5">
            <a:extLst>
              <a:ext uri="{FF2B5EF4-FFF2-40B4-BE49-F238E27FC236}">
                <a16:creationId xmlns:a16="http://schemas.microsoft.com/office/drawing/2014/main" id="{531C8327-12C7-A35D-A117-A44D2118BCFE}"/>
              </a:ext>
            </a:extLst>
          </p:cNvPr>
          <p:cNvSpPr txBox="1"/>
          <p:nvPr/>
        </p:nvSpPr>
        <p:spPr>
          <a:xfrm>
            <a:off x="11406908" y="6336904"/>
            <a:ext cx="471665" cy="369332"/>
          </a:xfrm>
          <a:prstGeom prst="rect">
            <a:avLst/>
          </a:prstGeom>
          <a:noFill/>
        </p:spPr>
        <p:txBody>
          <a:bodyPr wrap="square">
            <a:spAutoFit/>
          </a:bodyPr>
          <a:lstStyle/>
          <a:p>
            <a:r>
              <a:rPr lang="en-IN" sz="1800" b="1" dirty="0"/>
              <a:t>23</a:t>
            </a:r>
          </a:p>
        </p:txBody>
      </p:sp>
    </p:spTree>
    <p:extLst>
      <p:ext uri="{BB962C8B-B14F-4D97-AF65-F5344CB8AC3E}">
        <p14:creationId xmlns:p14="http://schemas.microsoft.com/office/powerpoint/2010/main" val="1369533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spcBef>
                <a:spcPts val="0"/>
              </a:spcBef>
              <a:spcAft>
                <a:spcPts val="0"/>
              </a:spcAft>
            </a:pPr>
            <a:r>
              <a:rPr lang="en-IN" b="1" i="0" u="sng" strike="noStrike" dirty="0">
                <a:effectLst/>
              </a:rPr>
              <a:t>Future Work</a:t>
            </a:r>
            <a:br>
              <a:rPr lang="en-IN" b="1" u="sng" dirty="0">
                <a:effectLst/>
              </a:rPr>
            </a:br>
            <a:br>
              <a:rPr lang="en-IN" b="1" u="sng" dirty="0"/>
            </a:br>
            <a:endParaRPr lang="en-US" b="1" u="sng" dirty="0"/>
          </a:p>
        </p:txBody>
      </p:sp>
      <p:sp>
        <p:nvSpPr>
          <p:cNvPr id="3" name="Content Placeholder 2"/>
          <p:cNvSpPr>
            <a:spLocks noGrp="1"/>
          </p:cNvSpPr>
          <p:nvPr>
            <p:ph idx="1"/>
          </p:nvPr>
        </p:nvSpPr>
        <p:spPr/>
        <p:txBody>
          <a:bodyPr>
            <a:normAutofit/>
          </a:bodyPr>
          <a:lstStyle/>
          <a:p>
            <a:pPr algn="just" rtl="0" fontAlgn="base">
              <a:spcBef>
                <a:spcPts val="0"/>
              </a:spcBef>
              <a:spcAft>
                <a:spcPts val="0"/>
              </a:spcAft>
              <a:buFont typeface="Arial" panose="020B0604020202020204" pitchFamily="34" charset="0"/>
              <a:buChar char="•"/>
            </a:pPr>
            <a:r>
              <a:rPr lang="en-US" sz="2000" i="0" u="none" strike="noStrike" dirty="0">
                <a:solidFill>
                  <a:srgbClr val="424242"/>
                </a:solidFill>
                <a:effectLst/>
                <a:latin typeface="Times New Roman" panose="02020603050405020304" pitchFamily="18" charset="0"/>
                <a:cs typeface="Times New Roman" panose="02020603050405020304" pitchFamily="18" charset="0"/>
              </a:rPr>
              <a:t>Medical Associates and technologies can play an important role in finding out the case studies of the patient.</a:t>
            </a:r>
          </a:p>
          <a:p>
            <a:pPr algn="just" rtl="0" fontAlgn="base">
              <a:spcBef>
                <a:spcPts val="0"/>
              </a:spcBef>
              <a:spcAft>
                <a:spcPts val="0"/>
              </a:spcAft>
              <a:buFont typeface="Arial" panose="020B0604020202020204" pitchFamily="34" charset="0"/>
              <a:buChar char="•"/>
            </a:pPr>
            <a:r>
              <a:rPr lang="en-US" sz="2000" i="0" u="none" strike="noStrike" dirty="0">
                <a:solidFill>
                  <a:srgbClr val="424242"/>
                </a:solidFill>
                <a:effectLst/>
                <a:latin typeface="Times New Roman" panose="02020603050405020304" pitchFamily="18" charset="0"/>
                <a:cs typeface="Times New Roman" panose="02020603050405020304" pitchFamily="18" charset="0"/>
              </a:rPr>
              <a:t>The image patches or MRI images can certainly help them to get acquainted with the new test cases with high accuracy as compared to the different Deep Learning models or any other approach.</a:t>
            </a:r>
          </a:p>
          <a:p>
            <a:pPr algn="just" rtl="0" fontAlgn="base">
              <a:spcBef>
                <a:spcPts val="0"/>
              </a:spcBef>
              <a:spcAft>
                <a:spcPts val="0"/>
              </a:spcAft>
              <a:buFont typeface="Arial" panose="020B0604020202020204" pitchFamily="34" charset="0"/>
              <a:buChar char="•"/>
            </a:pPr>
            <a:r>
              <a:rPr lang="en-US" sz="2000" i="0" u="none" strike="noStrike" dirty="0">
                <a:solidFill>
                  <a:srgbClr val="424242"/>
                </a:solidFill>
                <a:effectLst/>
                <a:latin typeface="Times New Roman" panose="02020603050405020304" pitchFamily="18" charset="0"/>
                <a:cs typeface="Times New Roman" panose="02020603050405020304" pitchFamily="18" charset="0"/>
              </a:rPr>
              <a:t>More image and pixel resolution can certainly improvise the accuracy rate.</a:t>
            </a:r>
          </a:p>
          <a:p>
            <a:pPr algn="just" rtl="0" fontAlgn="base">
              <a:spcBef>
                <a:spcPts val="0"/>
              </a:spcBef>
              <a:spcAft>
                <a:spcPts val="0"/>
              </a:spcAft>
              <a:buFont typeface="Arial" panose="020B0604020202020204" pitchFamily="34" charset="0"/>
              <a:buChar char="•"/>
            </a:pPr>
            <a:r>
              <a:rPr lang="en-US" sz="2000" i="0" u="none" strike="noStrike" dirty="0">
                <a:solidFill>
                  <a:srgbClr val="424242"/>
                </a:solidFill>
                <a:effectLst/>
                <a:latin typeface="Times New Roman" panose="02020603050405020304" pitchFamily="18" charset="0"/>
                <a:cs typeface="Times New Roman" panose="02020603050405020304" pitchFamily="18" charset="0"/>
              </a:rPr>
              <a:t>Any new approach in the field of Deep Learning can certainly resolve the issues of several image classification problems related to required curable diseases.</a:t>
            </a:r>
          </a:p>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DF80D2-CFCF-46C3-E2F5-7A70DB86874C}"/>
              </a:ext>
            </a:extLst>
          </p:cNvPr>
          <p:cNvSpPr txBox="1"/>
          <p:nvPr/>
        </p:nvSpPr>
        <p:spPr>
          <a:xfrm>
            <a:off x="11406908" y="6336904"/>
            <a:ext cx="471665" cy="369332"/>
          </a:xfrm>
          <a:prstGeom prst="rect">
            <a:avLst/>
          </a:prstGeom>
          <a:noFill/>
        </p:spPr>
        <p:txBody>
          <a:bodyPr wrap="square">
            <a:spAutoFit/>
          </a:bodyPr>
          <a:lstStyle/>
          <a:p>
            <a:r>
              <a:rPr lang="en-IN" sz="1800" b="1" dirty="0"/>
              <a:t>24</a:t>
            </a:r>
          </a:p>
        </p:txBody>
      </p:sp>
    </p:spTree>
    <p:extLst>
      <p:ext uri="{BB962C8B-B14F-4D97-AF65-F5344CB8AC3E}">
        <p14:creationId xmlns:p14="http://schemas.microsoft.com/office/powerpoint/2010/main" val="320614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A663-B1AB-1C8C-E94D-BF11FAA31E46}"/>
              </a:ext>
            </a:extLst>
          </p:cNvPr>
          <p:cNvSpPr>
            <a:spLocks noGrp="1"/>
          </p:cNvSpPr>
          <p:nvPr>
            <p:ph type="title"/>
          </p:nvPr>
        </p:nvSpPr>
        <p:spPr/>
        <p:txBody>
          <a:bodyPr/>
          <a:lstStyle/>
          <a:p>
            <a:r>
              <a:rPr lang="en-IN" b="1" u="sng" dirty="0"/>
              <a:t>References</a:t>
            </a:r>
          </a:p>
        </p:txBody>
      </p:sp>
      <p:sp>
        <p:nvSpPr>
          <p:cNvPr id="3" name="Content Placeholder 2">
            <a:extLst>
              <a:ext uri="{FF2B5EF4-FFF2-40B4-BE49-F238E27FC236}">
                <a16:creationId xmlns:a16="http://schemas.microsoft.com/office/drawing/2014/main" id="{225DA88A-0A3C-782B-9D3C-81A42EA142AD}"/>
              </a:ext>
            </a:extLst>
          </p:cNvPr>
          <p:cNvSpPr>
            <a:spLocks noGrp="1"/>
          </p:cNvSpPr>
          <p:nvPr>
            <p:ph idx="1"/>
          </p:nvPr>
        </p:nvSpPr>
        <p:spPr>
          <a:xfrm>
            <a:off x="677334" y="2160589"/>
            <a:ext cx="8596668" cy="3903781"/>
          </a:xfrm>
        </p:spPr>
        <p:txBody>
          <a:bodyPr/>
          <a:lstStyle/>
          <a:p>
            <a:pPr algn="just"/>
            <a:r>
              <a:rPr lang="en-IN" dirty="0">
                <a:solidFill>
                  <a:schemeClr val="tx1"/>
                </a:solidFill>
              </a:rPr>
              <a:t>A. </a:t>
            </a:r>
            <a:r>
              <a:rPr lang="en-IN" dirty="0" err="1">
                <a:solidFill>
                  <a:schemeClr val="tx1"/>
                </a:solidFill>
              </a:rPr>
              <a:t>Chaddad</a:t>
            </a:r>
            <a:r>
              <a:rPr lang="en-IN" dirty="0">
                <a:solidFill>
                  <a:schemeClr val="tx1"/>
                </a:solidFill>
              </a:rPr>
              <a:t>, C. Desrosiers, and T. </a:t>
            </a:r>
            <a:r>
              <a:rPr lang="en-IN" dirty="0" err="1">
                <a:solidFill>
                  <a:schemeClr val="tx1"/>
                </a:solidFill>
              </a:rPr>
              <a:t>Niazi</a:t>
            </a:r>
            <a:r>
              <a:rPr lang="en-IN" dirty="0">
                <a:solidFill>
                  <a:schemeClr val="tx1"/>
                </a:solidFill>
              </a:rPr>
              <a:t>, ‘‘Deep radiomic analysis of MRI related to Alzheimer’s disease,’’ IEEE Access, vol. 6, pp. 58213–58221, 2018</a:t>
            </a:r>
          </a:p>
          <a:p>
            <a:pPr algn="just"/>
            <a:r>
              <a:rPr lang="en-IN" dirty="0">
                <a:solidFill>
                  <a:schemeClr val="tx1"/>
                </a:solidFill>
              </a:rPr>
              <a:t>I. P. </a:t>
            </a:r>
            <a:r>
              <a:rPr lang="en-IN" dirty="0" err="1">
                <a:solidFill>
                  <a:schemeClr val="tx1"/>
                </a:solidFill>
              </a:rPr>
              <a:t>Vatanabe</a:t>
            </a:r>
            <a:r>
              <a:rPr lang="en-IN" dirty="0">
                <a:solidFill>
                  <a:schemeClr val="tx1"/>
                </a:solidFill>
              </a:rPr>
              <a:t>, P. R. </a:t>
            </a:r>
            <a:r>
              <a:rPr lang="en-IN" dirty="0" err="1">
                <a:solidFill>
                  <a:schemeClr val="tx1"/>
                </a:solidFill>
              </a:rPr>
              <a:t>Manzine</a:t>
            </a:r>
            <a:r>
              <a:rPr lang="en-IN" dirty="0">
                <a:solidFill>
                  <a:schemeClr val="tx1"/>
                </a:solidFill>
              </a:rPr>
              <a:t>, and M. R. </a:t>
            </a:r>
            <a:r>
              <a:rPr lang="en-IN" dirty="0" err="1">
                <a:solidFill>
                  <a:schemeClr val="tx1"/>
                </a:solidFill>
              </a:rPr>
              <a:t>Cominetti</a:t>
            </a:r>
            <a:r>
              <a:rPr lang="en-IN" dirty="0">
                <a:solidFill>
                  <a:schemeClr val="tx1"/>
                </a:solidFill>
              </a:rPr>
              <a:t>, ‘‘Historic concepts of dementia and Alzheimer’s disease: From ancient times to the present,’’ Revue </a:t>
            </a:r>
            <a:r>
              <a:rPr lang="en-IN" dirty="0" err="1">
                <a:solidFill>
                  <a:schemeClr val="tx1"/>
                </a:solidFill>
              </a:rPr>
              <a:t>Neurologique</a:t>
            </a:r>
            <a:r>
              <a:rPr lang="en-IN" dirty="0">
                <a:solidFill>
                  <a:schemeClr val="tx1"/>
                </a:solidFill>
              </a:rPr>
              <a:t>, vol. 176, no. 3, pp. 140–147, Mar. 2020.</a:t>
            </a:r>
          </a:p>
          <a:p>
            <a:pPr algn="just"/>
            <a:r>
              <a:rPr lang="en-IN" dirty="0">
                <a:solidFill>
                  <a:schemeClr val="tx1"/>
                </a:solidFill>
              </a:rPr>
              <a:t>J. McCleery, L. Flicker, E. Richard, and T. J. Quinn, ‘‘The national institute on aging and Alzheimer’s association research framework: A commentary from the </a:t>
            </a:r>
            <a:r>
              <a:rPr lang="en-IN" dirty="0" err="1">
                <a:solidFill>
                  <a:schemeClr val="tx1"/>
                </a:solidFill>
              </a:rPr>
              <a:t>cochrane</a:t>
            </a:r>
            <a:r>
              <a:rPr lang="en-IN" dirty="0">
                <a:solidFill>
                  <a:schemeClr val="tx1"/>
                </a:solidFill>
              </a:rPr>
              <a:t> dementia and cognitive improvement group,’’ Alzheimer’s Dementia, vol. 15, no. 1, pp. 179–181, Jan. 2019.</a:t>
            </a:r>
          </a:p>
          <a:p>
            <a:pPr algn="just"/>
            <a:r>
              <a:rPr lang="en-IN" dirty="0">
                <a:solidFill>
                  <a:schemeClr val="tx1"/>
                </a:solidFill>
              </a:rPr>
              <a:t>M. BALAMURUGAN, A. NANCY and S. VIJAYKUMAR, Biomedical Pharmacology Journal, ”Alzheimer’s Disease Diagnosis by Using Dimensionality Reduction Based on KNN Classifier”, vol. 10, pp. 1823- 1830, 2017.</a:t>
            </a:r>
          </a:p>
        </p:txBody>
      </p:sp>
      <p:sp>
        <p:nvSpPr>
          <p:cNvPr id="5" name="TextBox 4">
            <a:extLst>
              <a:ext uri="{FF2B5EF4-FFF2-40B4-BE49-F238E27FC236}">
                <a16:creationId xmlns:a16="http://schemas.microsoft.com/office/drawing/2014/main" id="{8A4AB740-76F3-A4D1-F693-90C828FD88EC}"/>
              </a:ext>
            </a:extLst>
          </p:cNvPr>
          <p:cNvSpPr txBox="1"/>
          <p:nvPr/>
        </p:nvSpPr>
        <p:spPr>
          <a:xfrm>
            <a:off x="11406908" y="6336904"/>
            <a:ext cx="471665" cy="369332"/>
          </a:xfrm>
          <a:prstGeom prst="rect">
            <a:avLst/>
          </a:prstGeom>
          <a:noFill/>
        </p:spPr>
        <p:txBody>
          <a:bodyPr wrap="square">
            <a:spAutoFit/>
          </a:bodyPr>
          <a:lstStyle/>
          <a:p>
            <a:r>
              <a:rPr lang="en-IN" sz="1800" b="1" dirty="0"/>
              <a:t>25</a:t>
            </a:r>
          </a:p>
        </p:txBody>
      </p:sp>
    </p:spTree>
    <p:extLst>
      <p:ext uri="{BB962C8B-B14F-4D97-AF65-F5344CB8AC3E}">
        <p14:creationId xmlns:p14="http://schemas.microsoft.com/office/powerpoint/2010/main" val="103147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A663-B1AB-1C8C-E94D-BF11FAA31E46}"/>
              </a:ext>
            </a:extLst>
          </p:cNvPr>
          <p:cNvSpPr>
            <a:spLocks noGrp="1"/>
          </p:cNvSpPr>
          <p:nvPr>
            <p:ph type="title"/>
          </p:nvPr>
        </p:nvSpPr>
        <p:spPr/>
        <p:txBody>
          <a:bodyPr/>
          <a:lstStyle/>
          <a:p>
            <a:r>
              <a:rPr lang="en-IN" b="1" u="sng" dirty="0"/>
              <a:t>References</a:t>
            </a:r>
          </a:p>
        </p:txBody>
      </p:sp>
      <p:sp>
        <p:nvSpPr>
          <p:cNvPr id="3" name="Content Placeholder 2">
            <a:extLst>
              <a:ext uri="{FF2B5EF4-FFF2-40B4-BE49-F238E27FC236}">
                <a16:creationId xmlns:a16="http://schemas.microsoft.com/office/drawing/2014/main" id="{225DA88A-0A3C-782B-9D3C-81A42EA142AD}"/>
              </a:ext>
            </a:extLst>
          </p:cNvPr>
          <p:cNvSpPr>
            <a:spLocks noGrp="1"/>
          </p:cNvSpPr>
          <p:nvPr>
            <p:ph idx="1"/>
          </p:nvPr>
        </p:nvSpPr>
        <p:spPr>
          <a:xfrm>
            <a:off x="677334" y="1781027"/>
            <a:ext cx="8596668" cy="3880773"/>
          </a:xfrm>
        </p:spPr>
        <p:txBody>
          <a:bodyPr>
            <a:normAutofit lnSpcReduction="10000"/>
          </a:bodyPr>
          <a:lstStyle/>
          <a:p>
            <a:pPr algn="just"/>
            <a:endParaRPr lang="en-IN" dirty="0">
              <a:solidFill>
                <a:schemeClr val="tx1"/>
              </a:solidFill>
            </a:endParaRPr>
          </a:p>
          <a:p>
            <a:pPr algn="just"/>
            <a:r>
              <a:rPr lang="en-US" sz="2000" dirty="0">
                <a:solidFill>
                  <a:schemeClr val="tx1"/>
                </a:solidFill>
                <a:latin typeface="Times New Roman" panose="02020603050405020304" pitchFamily="18" charset="0"/>
                <a:cs typeface="Times New Roman" panose="02020603050405020304" pitchFamily="18" charset="0"/>
              </a:rPr>
              <a:t>Karrer, M., </a:t>
            </a:r>
            <a:r>
              <a:rPr lang="en-US" sz="2000" dirty="0" err="1">
                <a:solidFill>
                  <a:schemeClr val="tx1"/>
                </a:solidFill>
                <a:latin typeface="Times New Roman" panose="02020603050405020304" pitchFamily="18" charset="0"/>
                <a:cs typeface="Times New Roman" panose="02020603050405020304" pitchFamily="18" charset="0"/>
              </a:rPr>
              <a:t>Schnelli</a:t>
            </a:r>
            <a:r>
              <a:rPr lang="en-US" sz="2000" dirty="0">
                <a:solidFill>
                  <a:schemeClr val="tx1"/>
                </a:solidFill>
                <a:latin typeface="Times New Roman" panose="02020603050405020304" pitchFamily="18" charset="0"/>
                <a:cs typeface="Times New Roman" panose="02020603050405020304" pitchFamily="18" charset="0"/>
              </a:rPr>
              <a:t>, A., Zeller, A., &amp; Mayer, H. (2020). A systematic review of interventions to improve acute hospital care for people with dementia. </a:t>
            </a:r>
          </a:p>
          <a:p>
            <a:pPr algn="just"/>
            <a:r>
              <a:rPr lang="en-US" sz="2000" dirty="0">
                <a:solidFill>
                  <a:schemeClr val="tx1"/>
                </a:solidFill>
                <a:latin typeface="Times New Roman" panose="02020603050405020304" pitchFamily="18" charset="0"/>
                <a:cs typeface="Times New Roman" panose="02020603050405020304" pitchFamily="18" charset="0"/>
              </a:rPr>
              <a:t>Chong, A. K., </a:t>
            </a:r>
            <a:r>
              <a:rPr lang="en-US" sz="2000" dirty="0" err="1">
                <a:solidFill>
                  <a:schemeClr val="tx1"/>
                </a:solidFill>
                <a:latin typeface="Times New Roman" panose="02020603050405020304" pitchFamily="18" charset="0"/>
                <a:cs typeface="Times New Roman" panose="02020603050405020304" pitchFamily="18" charset="0"/>
              </a:rPr>
              <a:t>Molaie</a:t>
            </a:r>
            <a:r>
              <a:rPr lang="en-US" sz="2000" dirty="0">
                <a:solidFill>
                  <a:schemeClr val="tx1"/>
                </a:solidFill>
                <a:latin typeface="Times New Roman" panose="02020603050405020304" pitchFamily="18" charset="0"/>
                <a:cs typeface="Times New Roman" panose="02020603050405020304" pitchFamily="18" charset="0"/>
              </a:rPr>
              <a:t>, A. M., &amp; Fisher, J. E. (2020). A contextual model of care for persons with dementia. In Functional Analysis in Clinical Treatment (pp. 245-269). Academic Press. </a:t>
            </a:r>
          </a:p>
          <a:p>
            <a:pPr algn="just"/>
            <a:r>
              <a:rPr lang="en-US" sz="2000" dirty="0">
                <a:solidFill>
                  <a:schemeClr val="tx1"/>
                </a:solidFill>
                <a:latin typeface="Times New Roman" panose="02020603050405020304" pitchFamily="18" charset="0"/>
                <a:cs typeface="Times New Roman" panose="02020603050405020304" pitchFamily="18" charset="0"/>
              </a:rPr>
              <a:t>M. </a:t>
            </a:r>
            <a:r>
              <a:rPr lang="en-US" sz="2000" dirty="0" err="1">
                <a:solidFill>
                  <a:schemeClr val="tx1"/>
                </a:solidFill>
                <a:latin typeface="Times New Roman" panose="02020603050405020304" pitchFamily="18" charset="0"/>
                <a:cs typeface="Times New Roman" panose="02020603050405020304" pitchFamily="18" charset="0"/>
              </a:rPr>
              <a:t>Menikdiwela</a:t>
            </a:r>
            <a:r>
              <a:rPr lang="en-US" sz="2000" dirty="0">
                <a:solidFill>
                  <a:schemeClr val="tx1"/>
                </a:solidFill>
                <a:latin typeface="Times New Roman" panose="02020603050405020304" pitchFamily="18" charset="0"/>
                <a:cs typeface="Times New Roman" panose="02020603050405020304" pitchFamily="18" charset="0"/>
              </a:rPr>
              <a:t>, C. Nguyen and M. Shaw, ”Deep learning on brain cortical thickness data for disease classification”, vol. 18, 2018.</a:t>
            </a:r>
          </a:p>
          <a:p>
            <a:pPr algn="just"/>
            <a:r>
              <a:rPr lang="en-IN" sz="2000" dirty="0">
                <a:solidFill>
                  <a:schemeClr val="tx1"/>
                </a:solidFill>
                <a:latin typeface="Times New Roman" panose="02020603050405020304" pitchFamily="18" charset="0"/>
                <a:cs typeface="Times New Roman" panose="02020603050405020304" pitchFamily="18" charset="0"/>
              </a:rPr>
              <a:t>D. </a:t>
            </a:r>
            <a:r>
              <a:rPr lang="en-IN" sz="2000" dirty="0" err="1">
                <a:solidFill>
                  <a:schemeClr val="tx1"/>
                </a:solidFill>
                <a:latin typeface="Times New Roman" panose="02020603050405020304" pitchFamily="18" charset="0"/>
                <a:cs typeface="Times New Roman" panose="02020603050405020304" pitchFamily="18" charset="0"/>
              </a:rPr>
              <a:t>Manzak</a:t>
            </a:r>
            <a:r>
              <a:rPr lang="en-IN" sz="2000" dirty="0">
                <a:solidFill>
                  <a:schemeClr val="tx1"/>
                </a:solidFill>
                <a:latin typeface="Times New Roman" panose="02020603050405020304" pitchFamily="18" charset="0"/>
                <a:cs typeface="Times New Roman" panose="02020603050405020304" pitchFamily="18" charset="0"/>
              </a:rPr>
              <a:t>, G. </a:t>
            </a:r>
            <a:r>
              <a:rPr lang="en-IN" sz="2000" dirty="0" err="1">
                <a:solidFill>
                  <a:schemeClr val="tx1"/>
                </a:solidFill>
                <a:latin typeface="Times New Roman" panose="02020603050405020304" pitchFamily="18" charset="0"/>
                <a:cs typeface="Times New Roman" panose="02020603050405020304" pitchFamily="18" charset="0"/>
              </a:rPr>
              <a:t>Cetinel</a:t>
            </a:r>
            <a:r>
              <a:rPr lang="en-IN" sz="2000" dirty="0">
                <a:solidFill>
                  <a:schemeClr val="tx1"/>
                </a:solidFill>
                <a:latin typeface="Times New Roman" panose="02020603050405020304" pitchFamily="18" charset="0"/>
                <a:cs typeface="Times New Roman" panose="02020603050405020304" pitchFamily="18" charset="0"/>
              </a:rPr>
              <a:t> and A. </a:t>
            </a:r>
            <a:r>
              <a:rPr lang="en-IN" sz="2000" dirty="0" err="1">
                <a:solidFill>
                  <a:schemeClr val="tx1"/>
                </a:solidFill>
                <a:latin typeface="Times New Roman" panose="02020603050405020304" pitchFamily="18" charset="0"/>
                <a:cs typeface="Times New Roman" panose="02020603050405020304" pitchFamily="18" charset="0"/>
              </a:rPr>
              <a:t>Manzak</a:t>
            </a:r>
            <a:r>
              <a:rPr lang="en-IN" sz="2000" dirty="0">
                <a:solidFill>
                  <a:schemeClr val="tx1"/>
                </a:solidFill>
                <a:latin typeface="Times New Roman" panose="02020603050405020304" pitchFamily="18" charset="0"/>
                <a:cs typeface="Times New Roman" panose="02020603050405020304" pitchFamily="18" charset="0"/>
              </a:rPr>
              <a:t>, ”Automated Classification of Alzheimer’s Disease using Deep Neural Network (DNN) by Random Forest Feature Elimination”, vol. 19, pp. 1050-1053, August 2019. </a:t>
            </a:r>
          </a:p>
        </p:txBody>
      </p:sp>
      <p:sp>
        <p:nvSpPr>
          <p:cNvPr id="5" name="TextBox 4">
            <a:extLst>
              <a:ext uri="{FF2B5EF4-FFF2-40B4-BE49-F238E27FC236}">
                <a16:creationId xmlns:a16="http://schemas.microsoft.com/office/drawing/2014/main" id="{3830E266-8ACB-4281-C283-611B183822A7}"/>
              </a:ext>
            </a:extLst>
          </p:cNvPr>
          <p:cNvSpPr txBox="1"/>
          <p:nvPr/>
        </p:nvSpPr>
        <p:spPr>
          <a:xfrm>
            <a:off x="11406908" y="6336904"/>
            <a:ext cx="471665" cy="369332"/>
          </a:xfrm>
          <a:prstGeom prst="rect">
            <a:avLst/>
          </a:prstGeom>
          <a:noFill/>
        </p:spPr>
        <p:txBody>
          <a:bodyPr wrap="square">
            <a:spAutoFit/>
          </a:bodyPr>
          <a:lstStyle/>
          <a:p>
            <a:r>
              <a:rPr lang="en-IN" b="1" dirty="0"/>
              <a:t>26</a:t>
            </a:r>
            <a:endParaRPr lang="en-IN" sz="1800" b="1" dirty="0"/>
          </a:p>
        </p:txBody>
      </p:sp>
    </p:spTree>
    <p:extLst>
      <p:ext uri="{BB962C8B-B14F-4D97-AF65-F5344CB8AC3E}">
        <p14:creationId xmlns:p14="http://schemas.microsoft.com/office/powerpoint/2010/main" val="328908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14C72CC-B6C7-1DA1-E1B8-F8EC0355687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b="1" u="sng" kern="1200" cap="none" spc="0" dirty="0">
                <a:ln w="22225">
                  <a:solidFill>
                    <a:schemeClr val="accent2"/>
                  </a:solidFill>
                  <a:prstDash val="solid"/>
                </a:ln>
                <a:solidFill>
                  <a:schemeClr val="accent1"/>
                </a:solidFill>
                <a:effectLst/>
                <a:latin typeface="+mj-lt"/>
                <a:ea typeface="+mj-ea"/>
                <a:cs typeface="+mj-cs"/>
              </a:rPr>
              <a:t>Thank You</a:t>
            </a:r>
          </a:p>
        </p:txBody>
      </p:sp>
      <p:pic>
        <p:nvPicPr>
          <p:cNvPr id="36" name="Graphic 35" descr="Smiling Face with No Fill">
            <a:extLst>
              <a:ext uri="{FF2B5EF4-FFF2-40B4-BE49-F238E27FC236}">
                <a16:creationId xmlns:a16="http://schemas.microsoft.com/office/drawing/2014/main" id="{998F11E8-8C6F-8A08-9F4B-94193AB5ED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
        <p:nvSpPr>
          <p:cNvPr id="4" name="TextBox 3">
            <a:extLst>
              <a:ext uri="{FF2B5EF4-FFF2-40B4-BE49-F238E27FC236}">
                <a16:creationId xmlns:a16="http://schemas.microsoft.com/office/drawing/2014/main" id="{04B35F78-BEE2-475B-3EC5-869F20786BBD}"/>
              </a:ext>
            </a:extLst>
          </p:cNvPr>
          <p:cNvSpPr txBox="1"/>
          <p:nvPr/>
        </p:nvSpPr>
        <p:spPr>
          <a:xfrm>
            <a:off x="11406908" y="6336904"/>
            <a:ext cx="471665" cy="369332"/>
          </a:xfrm>
          <a:prstGeom prst="rect">
            <a:avLst/>
          </a:prstGeom>
          <a:noFill/>
        </p:spPr>
        <p:txBody>
          <a:bodyPr wrap="square">
            <a:spAutoFit/>
          </a:bodyPr>
          <a:lstStyle/>
          <a:p>
            <a:r>
              <a:rPr lang="en-IN" b="1" dirty="0"/>
              <a:t>27</a:t>
            </a:r>
            <a:endParaRPr lang="en-IN" sz="1800" b="1" dirty="0"/>
          </a:p>
        </p:txBody>
      </p:sp>
    </p:spTree>
    <p:extLst>
      <p:ext uri="{BB962C8B-B14F-4D97-AF65-F5344CB8AC3E}">
        <p14:creationId xmlns:p14="http://schemas.microsoft.com/office/powerpoint/2010/main" val="198392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3E1D-2165-9E4E-7C21-ED45E7D44372}"/>
              </a:ext>
            </a:extLst>
          </p:cNvPr>
          <p:cNvSpPr>
            <a:spLocks noGrp="1"/>
          </p:cNvSpPr>
          <p:nvPr>
            <p:ph type="ctrTitle"/>
          </p:nvPr>
        </p:nvSpPr>
        <p:spPr>
          <a:xfrm>
            <a:off x="885645" y="383497"/>
            <a:ext cx="9144000" cy="739643"/>
          </a:xfrm>
        </p:spPr>
        <p:txBody>
          <a:bodyPr>
            <a:normAutofit/>
          </a:bodyPr>
          <a:lstStyle/>
          <a:p>
            <a:pPr algn="ctr"/>
            <a:r>
              <a:rPr lang="en-IN" sz="3600" b="1" i="0" u="sng" dirty="0"/>
              <a:t>Introduction</a:t>
            </a:r>
          </a:p>
        </p:txBody>
      </p:sp>
      <p:sp>
        <p:nvSpPr>
          <p:cNvPr id="3" name="Subtitle 2">
            <a:extLst>
              <a:ext uri="{FF2B5EF4-FFF2-40B4-BE49-F238E27FC236}">
                <a16:creationId xmlns:a16="http://schemas.microsoft.com/office/drawing/2014/main" id="{56DE9281-2395-C341-F4C0-540460BCB85A}"/>
              </a:ext>
            </a:extLst>
          </p:cNvPr>
          <p:cNvSpPr>
            <a:spLocks noGrp="1"/>
          </p:cNvSpPr>
          <p:nvPr>
            <p:ph type="subTitle" idx="1"/>
          </p:nvPr>
        </p:nvSpPr>
        <p:spPr>
          <a:xfrm>
            <a:off x="885645" y="1434517"/>
            <a:ext cx="9144000" cy="5058562"/>
          </a:xfrm>
        </p:spPr>
        <p:txBody>
          <a:bodyPr>
            <a:normAutofit fontScale="77500" lnSpcReduction="20000"/>
          </a:bodyPr>
          <a:lstStyle/>
          <a:p>
            <a:pPr marL="285750" indent="-285750" algn="just">
              <a:lnSpc>
                <a:spcPct val="170000"/>
              </a:lnSpc>
              <a:buFont typeface="Arial" panose="020B0604020202020204" pitchFamily="34" charset="0"/>
              <a:buChar char="•"/>
            </a:pPr>
            <a:r>
              <a:rPr lang="en-IN" sz="2600" dirty="0">
                <a:solidFill>
                  <a:schemeClr val="tx1"/>
                </a:solidFill>
                <a:latin typeface="Times New Roman" panose="02020603050405020304" pitchFamily="18" charset="0"/>
                <a:cs typeface="Times New Roman" panose="02020603050405020304" pitchFamily="18" charset="0"/>
              </a:rPr>
              <a:t>Alzheimer disease is a chronic, irreversible disease that affects the cells of the brain and causes impairment of intellectual functioning.</a:t>
            </a:r>
          </a:p>
          <a:p>
            <a:pPr marL="285750" indent="-285750" algn="just">
              <a:lnSpc>
                <a:spcPct val="170000"/>
              </a:lnSpc>
              <a:buFont typeface="Arial" panose="020B0604020202020204" pitchFamily="34" charset="0"/>
              <a:buChar char="•"/>
            </a:pPr>
            <a:r>
              <a:rPr lang="en-IN" sz="2600" dirty="0">
                <a:solidFill>
                  <a:schemeClr val="tx1"/>
                </a:solidFill>
                <a:latin typeface="Times New Roman" panose="02020603050405020304" pitchFamily="18" charset="0"/>
                <a:cs typeface="Times New Roman" panose="02020603050405020304" pitchFamily="18" charset="0"/>
              </a:rPr>
              <a:t>Alzheimer disease is a brain disorder which gradually destroys the ability to reason, remember, imagine, and learn.</a:t>
            </a:r>
          </a:p>
          <a:p>
            <a:pPr marL="285750" indent="-285750" algn="just">
              <a:lnSpc>
                <a:spcPct val="170000"/>
              </a:lnSpc>
              <a:buFont typeface="Arial" panose="020B0604020202020204" pitchFamily="34" charset="0"/>
              <a:buChar char="•"/>
            </a:pPr>
            <a:r>
              <a:rPr lang="en-IN" sz="2600" dirty="0">
                <a:solidFill>
                  <a:schemeClr val="tx1"/>
                </a:solidFill>
                <a:latin typeface="Times New Roman" panose="02020603050405020304" pitchFamily="18" charset="0"/>
                <a:cs typeface="Times New Roman" panose="02020603050405020304" pitchFamily="18" charset="0"/>
              </a:rPr>
              <a:t>Using Vision Transformer we can easily detect Alzheimer is present or not.</a:t>
            </a:r>
          </a:p>
          <a:p>
            <a:pPr marL="285750" indent="-285750" algn="just">
              <a:lnSpc>
                <a:spcPct val="170000"/>
              </a:lnSpc>
              <a:buFont typeface="Arial" panose="020B0604020202020204" pitchFamily="34" charset="0"/>
              <a:buChar char="•"/>
            </a:pPr>
            <a:r>
              <a:rPr lang="en-IN" sz="2600" dirty="0">
                <a:solidFill>
                  <a:schemeClr val="tx1"/>
                </a:solidFill>
                <a:latin typeface="Times New Roman" panose="02020603050405020304" pitchFamily="18" charset="0"/>
                <a:cs typeface="Times New Roman" panose="02020603050405020304" pitchFamily="18" charset="0"/>
              </a:rPr>
              <a:t>Using these Deep Learning techniques, we can easily generate a model that provides high accuracy and precision which can be used in Medical Industry.</a:t>
            </a:r>
          </a:p>
          <a:p>
            <a:pPr marL="285750" indent="-285750" algn="just">
              <a:lnSpc>
                <a:spcPct val="170000"/>
              </a:lnSpc>
              <a:buFont typeface="Arial" panose="020B0604020202020204" pitchFamily="34" charset="0"/>
              <a:buChar char="•"/>
            </a:pPr>
            <a:r>
              <a:rPr lang="en-IN" sz="2600" dirty="0">
                <a:solidFill>
                  <a:schemeClr val="tx1"/>
                </a:solidFill>
                <a:latin typeface="Times New Roman" panose="02020603050405020304" pitchFamily="18" charset="0"/>
                <a:cs typeface="Times New Roman" panose="02020603050405020304" pitchFamily="18" charset="0"/>
              </a:rPr>
              <a:t>Using a particular dataset named Alzheimer MRI we can easily train our model and provide the required results for testing purpose.</a:t>
            </a:r>
          </a:p>
          <a:p>
            <a:pPr marL="285750" indent="-285750"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17429A-75CB-E38E-85D4-8BD56DE6A897}"/>
              </a:ext>
            </a:extLst>
          </p:cNvPr>
          <p:cNvSpPr txBox="1"/>
          <p:nvPr/>
        </p:nvSpPr>
        <p:spPr>
          <a:xfrm>
            <a:off x="11406909" y="6336904"/>
            <a:ext cx="421780" cy="369332"/>
          </a:xfrm>
          <a:prstGeom prst="rect">
            <a:avLst/>
          </a:prstGeom>
          <a:noFill/>
        </p:spPr>
        <p:txBody>
          <a:bodyPr wrap="square">
            <a:spAutoFit/>
          </a:bodyPr>
          <a:lstStyle/>
          <a:p>
            <a:r>
              <a:rPr lang="en-IN" sz="1800" b="1" dirty="0"/>
              <a:t>3</a:t>
            </a:r>
          </a:p>
        </p:txBody>
      </p:sp>
    </p:spTree>
    <p:extLst>
      <p:ext uri="{BB962C8B-B14F-4D97-AF65-F5344CB8AC3E}">
        <p14:creationId xmlns:p14="http://schemas.microsoft.com/office/powerpoint/2010/main" val="42373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9DC5-6DB3-3550-0FF1-A9D66DCB0B3A}"/>
              </a:ext>
            </a:extLst>
          </p:cNvPr>
          <p:cNvSpPr>
            <a:spLocks noGrp="1"/>
          </p:cNvSpPr>
          <p:nvPr>
            <p:ph type="title"/>
          </p:nvPr>
        </p:nvSpPr>
        <p:spPr/>
        <p:txBody>
          <a:bodyPr>
            <a:normAutofit/>
          </a:bodyPr>
          <a:lstStyle/>
          <a:p>
            <a:pPr algn="ctr"/>
            <a:r>
              <a:rPr lang="en-IN" b="1" i="0" u="sng" strike="noStrike" dirty="0">
                <a:effectLst/>
              </a:rPr>
              <a:t>Motivation for the Project</a:t>
            </a:r>
            <a:endParaRPr lang="en-IN" u="sng" dirty="0"/>
          </a:p>
        </p:txBody>
      </p:sp>
      <p:sp>
        <p:nvSpPr>
          <p:cNvPr id="3" name="Content Placeholder 2">
            <a:extLst>
              <a:ext uri="{FF2B5EF4-FFF2-40B4-BE49-F238E27FC236}">
                <a16:creationId xmlns:a16="http://schemas.microsoft.com/office/drawing/2014/main" id="{A0BD49AE-CC1C-5BB5-2B76-EC1428D6ACFC}"/>
              </a:ext>
            </a:extLst>
          </p:cNvPr>
          <p:cNvSpPr>
            <a:spLocks noGrp="1"/>
          </p:cNvSpPr>
          <p:nvPr>
            <p:ph idx="1"/>
          </p:nvPr>
        </p:nvSpPr>
        <p:spPr/>
        <p:txBody>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Due to extensive need of accurate results in the field of Medical Science and Research the Deep learning models are in a huge demand.</a:t>
            </a: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As the Image processed needs to be analyzed in a very proper sequence so as to achieve better results in order to save someone’s life, so the Deep learning models should be implemented using several discrete layers that could help us to gain high accuracy in minimum time complexity.</a:t>
            </a: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This will certainly form the step stones to achieve a huge target for creating huge transitions in the field of Medical Science, Research and Technology with respect to the memory and time constraints.</a:t>
            </a:r>
          </a:p>
          <a:p>
            <a:endParaRPr lang="en-IN" dirty="0"/>
          </a:p>
        </p:txBody>
      </p:sp>
      <p:sp>
        <p:nvSpPr>
          <p:cNvPr id="4" name="TextBox 3">
            <a:extLst>
              <a:ext uri="{FF2B5EF4-FFF2-40B4-BE49-F238E27FC236}">
                <a16:creationId xmlns:a16="http://schemas.microsoft.com/office/drawing/2014/main" id="{0CCE6A9C-C55F-F54B-3569-40A1CDE50B24}"/>
              </a:ext>
            </a:extLst>
          </p:cNvPr>
          <p:cNvSpPr txBox="1"/>
          <p:nvPr/>
        </p:nvSpPr>
        <p:spPr>
          <a:xfrm>
            <a:off x="11406908" y="6328278"/>
            <a:ext cx="471665" cy="369332"/>
          </a:xfrm>
          <a:prstGeom prst="rect">
            <a:avLst/>
          </a:prstGeom>
          <a:noFill/>
        </p:spPr>
        <p:txBody>
          <a:bodyPr wrap="square">
            <a:spAutoFit/>
          </a:bodyPr>
          <a:lstStyle/>
          <a:p>
            <a:r>
              <a:rPr lang="en-IN" b="1" dirty="0"/>
              <a:t>4</a:t>
            </a:r>
            <a:endParaRPr lang="en-IN" sz="1800" b="1" dirty="0"/>
          </a:p>
        </p:txBody>
      </p:sp>
    </p:spTree>
    <p:extLst>
      <p:ext uri="{BB962C8B-B14F-4D97-AF65-F5344CB8AC3E}">
        <p14:creationId xmlns:p14="http://schemas.microsoft.com/office/powerpoint/2010/main" val="162665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EECE-91C3-8578-CCC9-B57606E6075F}"/>
              </a:ext>
            </a:extLst>
          </p:cNvPr>
          <p:cNvSpPr>
            <a:spLocks noGrp="1"/>
          </p:cNvSpPr>
          <p:nvPr>
            <p:ph type="ctrTitle"/>
          </p:nvPr>
        </p:nvSpPr>
        <p:spPr>
          <a:xfrm>
            <a:off x="1125189" y="4711693"/>
            <a:ext cx="8288032" cy="1096648"/>
          </a:xfrm>
        </p:spPr>
        <p:txBody>
          <a:bodyPr>
            <a:normAutofit fontScale="90000"/>
          </a:bodyPr>
          <a:lstStyle/>
          <a:p>
            <a:pPr algn="l">
              <a:lnSpc>
                <a:spcPct val="90000"/>
              </a:lnSpc>
            </a:pPr>
            <a:r>
              <a:rPr lang="en-IN" sz="2400" b="1" i="0" dirty="0"/>
              <a:t>Comparison of a normal aged brain (left) and an Alzheimer patient’s brain (right). </a:t>
            </a:r>
            <a:br>
              <a:rPr lang="en-IN" sz="1600" b="1" i="0" dirty="0"/>
            </a:br>
            <a:br>
              <a:rPr lang="en-IN" sz="1600" b="1" i="0" dirty="0"/>
            </a:br>
            <a:endParaRPr lang="en-IN" sz="1600" i="0" dirty="0"/>
          </a:p>
        </p:txBody>
      </p:sp>
      <p:pic>
        <p:nvPicPr>
          <p:cNvPr id="1030" name="Picture 6" descr="Understanding The Neuroscience Behind Alzheimer's Disease in 2 Minutes |  The Science Explorer">
            <a:extLst>
              <a:ext uri="{FF2B5EF4-FFF2-40B4-BE49-F238E27FC236}">
                <a16:creationId xmlns:a16="http://schemas.microsoft.com/office/drawing/2014/main" id="{C99EE3AA-7A89-A451-5568-6EB7C461D6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1681"/>
          <a:stretch/>
        </p:blipFill>
        <p:spPr bwMode="auto">
          <a:xfrm>
            <a:off x="1803400" y="1049659"/>
            <a:ext cx="6612237" cy="2900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E99456-429E-C625-AC48-F514B8D76956}"/>
              </a:ext>
            </a:extLst>
          </p:cNvPr>
          <p:cNvSpPr txBox="1"/>
          <p:nvPr/>
        </p:nvSpPr>
        <p:spPr>
          <a:xfrm>
            <a:off x="11406909" y="6336904"/>
            <a:ext cx="421780" cy="369332"/>
          </a:xfrm>
          <a:prstGeom prst="rect">
            <a:avLst/>
          </a:prstGeom>
          <a:noFill/>
        </p:spPr>
        <p:txBody>
          <a:bodyPr wrap="square">
            <a:spAutoFit/>
          </a:bodyPr>
          <a:lstStyle/>
          <a:p>
            <a:r>
              <a:rPr lang="en-IN" b="1" dirty="0"/>
              <a:t>5</a:t>
            </a:r>
            <a:endParaRPr lang="en-IN" sz="1800" b="1" dirty="0"/>
          </a:p>
        </p:txBody>
      </p:sp>
    </p:spTree>
    <p:extLst>
      <p:ext uri="{BB962C8B-B14F-4D97-AF65-F5344CB8AC3E}">
        <p14:creationId xmlns:p14="http://schemas.microsoft.com/office/powerpoint/2010/main" val="34125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0D5-1584-B0FC-8AE3-69B5D63BB24F}"/>
              </a:ext>
            </a:extLst>
          </p:cNvPr>
          <p:cNvSpPr>
            <a:spLocks noGrp="1"/>
          </p:cNvSpPr>
          <p:nvPr>
            <p:ph type="title"/>
          </p:nvPr>
        </p:nvSpPr>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64371317-E859-6AE7-A8D4-81FDC0129C24}"/>
              </a:ext>
            </a:extLst>
          </p:cNvPr>
          <p:cNvGraphicFramePr>
            <a:graphicFrameLocks noGrp="1"/>
          </p:cNvGraphicFramePr>
          <p:nvPr>
            <p:ph idx="1"/>
            <p:extLst>
              <p:ext uri="{D42A27DB-BD31-4B8C-83A1-F6EECF244321}">
                <p14:modId xmlns:p14="http://schemas.microsoft.com/office/powerpoint/2010/main" val="3389294683"/>
              </p:ext>
            </p:extLst>
          </p:nvPr>
        </p:nvGraphicFramePr>
        <p:xfrm>
          <a:off x="599697" y="1549262"/>
          <a:ext cx="9779545" cy="4699138"/>
        </p:xfrm>
        <a:graphic>
          <a:graphicData uri="http://schemas.openxmlformats.org/drawingml/2006/table">
            <a:tbl>
              <a:tblPr firstRow="1" bandRow="1">
                <a:tableStyleId>{5C22544A-7EE6-4342-B048-85BDC9FD1C3A}</a:tableStyleId>
              </a:tblPr>
              <a:tblGrid>
                <a:gridCol w="945593">
                  <a:extLst>
                    <a:ext uri="{9D8B030D-6E8A-4147-A177-3AD203B41FA5}">
                      <a16:colId xmlns:a16="http://schemas.microsoft.com/office/drawing/2014/main" val="78889639"/>
                    </a:ext>
                  </a:extLst>
                </a:gridCol>
                <a:gridCol w="2218847">
                  <a:extLst>
                    <a:ext uri="{9D8B030D-6E8A-4147-A177-3AD203B41FA5}">
                      <a16:colId xmlns:a16="http://schemas.microsoft.com/office/drawing/2014/main" val="3361628364"/>
                    </a:ext>
                  </a:extLst>
                </a:gridCol>
                <a:gridCol w="996657">
                  <a:extLst>
                    <a:ext uri="{9D8B030D-6E8A-4147-A177-3AD203B41FA5}">
                      <a16:colId xmlns:a16="http://schemas.microsoft.com/office/drawing/2014/main" val="2073131357"/>
                    </a:ext>
                  </a:extLst>
                </a:gridCol>
                <a:gridCol w="2836638">
                  <a:extLst>
                    <a:ext uri="{9D8B030D-6E8A-4147-A177-3AD203B41FA5}">
                      <a16:colId xmlns:a16="http://schemas.microsoft.com/office/drawing/2014/main" val="1564195507"/>
                    </a:ext>
                  </a:extLst>
                </a:gridCol>
                <a:gridCol w="1390905">
                  <a:extLst>
                    <a:ext uri="{9D8B030D-6E8A-4147-A177-3AD203B41FA5}">
                      <a16:colId xmlns:a16="http://schemas.microsoft.com/office/drawing/2014/main" val="2332836494"/>
                    </a:ext>
                  </a:extLst>
                </a:gridCol>
                <a:gridCol w="1390905">
                  <a:extLst>
                    <a:ext uri="{9D8B030D-6E8A-4147-A177-3AD203B41FA5}">
                      <a16:colId xmlns:a16="http://schemas.microsoft.com/office/drawing/2014/main" val="458758926"/>
                    </a:ext>
                  </a:extLst>
                </a:gridCol>
              </a:tblGrid>
              <a:tr h="745373">
                <a:tc>
                  <a:txBody>
                    <a:bodyPr/>
                    <a:lstStyle/>
                    <a:p>
                      <a:pPr algn="ctr"/>
                      <a:endParaRPr lang="en-IN" dirty="0"/>
                    </a:p>
                    <a:p>
                      <a:pPr algn="ctr"/>
                      <a:r>
                        <a:rPr lang="en-IN" dirty="0"/>
                        <a:t> Sr.No.</a:t>
                      </a:r>
                    </a:p>
                  </a:txBody>
                  <a:tcPr/>
                </a:tc>
                <a:tc>
                  <a:txBody>
                    <a:bodyPr/>
                    <a:lstStyle/>
                    <a:p>
                      <a:pPr algn="ctr"/>
                      <a:endParaRPr lang="en-IN" dirty="0"/>
                    </a:p>
                    <a:p>
                      <a:pPr algn="ctr"/>
                      <a:r>
                        <a:rPr lang="en-IN" dirty="0"/>
                        <a:t>  Title</a:t>
                      </a:r>
                    </a:p>
                  </a:txBody>
                  <a:tcPr/>
                </a:tc>
                <a:tc>
                  <a:txBody>
                    <a:bodyPr/>
                    <a:lstStyle/>
                    <a:p>
                      <a:pPr algn="ctr"/>
                      <a:endParaRPr lang="en-IN" dirty="0"/>
                    </a:p>
                    <a:p>
                      <a:pPr algn="ctr"/>
                      <a:r>
                        <a:rPr lang="en-IN" dirty="0"/>
                        <a:t> Year</a:t>
                      </a:r>
                    </a:p>
                  </a:txBody>
                  <a:tcPr/>
                </a:tc>
                <a:tc>
                  <a:txBody>
                    <a:bodyPr/>
                    <a:lstStyle/>
                    <a:p>
                      <a:pPr algn="ctr"/>
                      <a:endParaRPr lang="en-IN" dirty="0"/>
                    </a:p>
                    <a:p>
                      <a:pPr algn="ctr"/>
                      <a:r>
                        <a:rPr lang="en-IN" dirty="0"/>
                        <a:t>        Author</a:t>
                      </a:r>
                    </a:p>
                  </a:txBody>
                  <a:tcPr/>
                </a:tc>
                <a:tc>
                  <a:txBody>
                    <a:bodyPr/>
                    <a:lstStyle/>
                    <a:p>
                      <a:pPr algn="ctr"/>
                      <a:r>
                        <a:rPr lang="en-IN" dirty="0"/>
                        <a:t> </a:t>
                      </a:r>
                    </a:p>
                    <a:p>
                      <a:pPr algn="ctr"/>
                      <a:r>
                        <a:rPr lang="en-IN" dirty="0"/>
                        <a:t>Publisher</a:t>
                      </a:r>
                    </a:p>
                  </a:txBody>
                  <a:tcPr/>
                </a:tc>
                <a:tc>
                  <a:txBody>
                    <a:bodyPr/>
                    <a:lstStyle/>
                    <a:p>
                      <a:pPr algn="ctr"/>
                      <a:endParaRPr lang="en-IN" dirty="0"/>
                    </a:p>
                    <a:p>
                      <a:pPr algn="ctr"/>
                      <a:r>
                        <a:rPr lang="en-IN" dirty="0"/>
                        <a:t>Accuracy</a:t>
                      </a:r>
                    </a:p>
                  </a:txBody>
                  <a:tcPr/>
                </a:tc>
                <a:extLst>
                  <a:ext uri="{0D108BD9-81ED-4DB2-BD59-A6C34878D82A}">
                    <a16:rowId xmlns:a16="http://schemas.microsoft.com/office/drawing/2014/main" val="2100349207"/>
                  </a:ext>
                </a:extLst>
              </a:tr>
              <a:tr h="1942085">
                <a:tc>
                  <a:txBody>
                    <a:bodyPr/>
                    <a:lstStyle/>
                    <a:p>
                      <a:pPr algn="ctr"/>
                      <a:endParaRPr lang="en-IN" dirty="0"/>
                    </a:p>
                    <a:p>
                      <a:pPr algn="ctr"/>
                      <a:r>
                        <a:rPr lang="en-IN" dirty="0"/>
                        <a:t>1</a:t>
                      </a:r>
                    </a:p>
                  </a:txBody>
                  <a:tcPr/>
                </a:tc>
                <a:tc>
                  <a:txBody>
                    <a:bodyPr/>
                    <a:lstStyle/>
                    <a:p>
                      <a:r>
                        <a:rPr lang="en-US" dirty="0"/>
                        <a:t>Alzheimer’s Diseases Detection by Using Deep Learning Algorithms</a:t>
                      </a:r>
                      <a:endParaRPr lang="en-IN" dirty="0"/>
                    </a:p>
                  </a:txBody>
                  <a:tcPr/>
                </a:tc>
                <a:tc>
                  <a:txBody>
                    <a:bodyPr/>
                    <a:lstStyle/>
                    <a:p>
                      <a:endParaRPr lang="en-IN" dirty="0"/>
                    </a:p>
                    <a:p>
                      <a:r>
                        <a:rPr lang="en-IN" dirty="0"/>
                        <a:t>2020</a:t>
                      </a:r>
                    </a:p>
                  </a:txBody>
                  <a:tcPr/>
                </a:tc>
                <a:tc>
                  <a:txBody>
                    <a:bodyPr/>
                    <a:lstStyle/>
                    <a:p>
                      <a:r>
                        <a:rPr lang="en-IN" dirty="0"/>
                        <a:t>SUHAD AL-SHOUKRY, TAHA H. RASSEM , NASRIN M. MAKBOL</a:t>
                      </a:r>
                    </a:p>
                  </a:txBody>
                  <a:tcPr/>
                </a:tc>
                <a:tc>
                  <a:txBody>
                    <a:bodyPr/>
                    <a:lstStyle/>
                    <a:p>
                      <a:endParaRPr lang="en-IN" dirty="0"/>
                    </a:p>
                    <a:p>
                      <a:endParaRPr lang="en-IN" dirty="0"/>
                    </a:p>
                    <a:p>
                      <a:endParaRPr lang="en-IN" dirty="0"/>
                    </a:p>
                    <a:p>
                      <a:r>
                        <a:rPr lang="en-IN" dirty="0"/>
                        <a:t>IEEE</a:t>
                      </a:r>
                    </a:p>
                  </a:txBody>
                  <a:tcPr/>
                </a:tc>
                <a:tc>
                  <a:txBody>
                    <a:bodyPr/>
                    <a:lstStyle/>
                    <a:p>
                      <a:pPr algn="ctr"/>
                      <a:endParaRPr lang="en-IN" dirty="0"/>
                    </a:p>
                    <a:p>
                      <a:pPr algn="ctr"/>
                      <a:endParaRPr lang="en-IN" dirty="0"/>
                    </a:p>
                    <a:p>
                      <a:pPr algn="ctr"/>
                      <a:endParaRPr lang="en-IN" dirty="0"/>
                    </a:p>
                    <a:p>
                      <a:pPr algn="ctr"/>
                      <a:r>
                        <a:rPr lang="en-IN" dirty="0"/>
                        <a:t>93%</a:t>
                      </a:r>
                    </a:p>
                  </a:txBody>
                  <a:tcPr/>
                </a:tc>
                <a:extLst>
                  <a:ext uri="{0D108BD9-81ED-4DB2-BD59-A6C34878D82A}">
                    <a16:rowId xmlns:a16="http://schemas.microsoft.com/office/drawing/2014/main" val="1835089080"/>
                  </a:ext>
                </a:extLst>
              </a:tr>
              <a:tr h="745373">
                <a:tc>
                  <a:txBody>
                    <a:bodyPr/>
                    <a:lstStyle/>
                    <a:p>
                      <a:pPr algn="ctr"/>
                      <a:endParaRPr lang="en-IN" dirty="0"/>
                    </a:p>
                    <a:p>
                      <a:pPr algn="ctr"/>
                      <a:endParaRPr lang="en-IN" dirty="0"/>
                    </a:p>
                    <a:p>
                      <a:pPr algn="ctr"/>
                      <a:r>
                        <a:rPr lang="en-IN" dirty="0"/>
                        <a:t>2</a:t>
                      </a:r>
                    </a:p>
                  </a:txBody>
                  <a:tcPr/>
                </a:tc>
                <a:tc>
                  <a:txBody>
                    <a:bodyPr/>
                    <a:lstStyle/>
                    <a:p>
                      <a:r>
                        <a:rPr lang="en-US" dirty="0"/>
                        <a:t>Alzheimer’s disease detection using convolutional neural networks and transfer learning-based methods</a:t>
                      </a:r>
                      <a:endParaRPr lang="en-IN" dirty="0"/>
                    </a:p>
                  </a:txBody>
                  <a:tcPr/>
                </a:tc>
                <a:tc>
                  <a:txBody>
                    <a:bodyPr/>
                    <a:lstStyle/>
                    <a:p>
                      <a:endParaRPr lang="en-IN" dirty="0"/>
                    </a:p>
                    <a:p>
                      <a:endParaRPr lang="en-IN" dirty="0"/>
                    </a:p>
                    <a:p>
                      <a:endParaRPr lang="en-IN" dirty="0"/>
                    </a:p>
                    <a:p>
                      <a:r>
                        <a:rPr lang="en-IN" dirty="0"/>
                        <a:t>2020</a:t>
                      </a:r>
                    </a:p>
                  </a:txBody>
                  <a:tcPr/>
                </a:tc>
                <a:tc>
                  <a:txBody>
                    <a:bodyPr/>
                    <a:lstStyle/>
                    <a:p>
                      <a:r>
                        <a:rPr lang="en-IN" dirty="0"/>
                        <a:t>Marwa Zaabi, Nadia </a:t>
                      </a:r>
                      <a:r>
                        <a:rPr lang="en-IN" dirty="0" err="1"/>
                        <a:t>Smaoui</a:t>
                      </a:r>
                      <a:r>
                        <a:rPr lang="en-IN" dirty="0"/>
                        <a:t>, </a:t>
                      </a:r>
                      <a:r>
                        <a:rPr lang="en-IN" dirty="0" err="1"/>
                        <a:t>Houda</a:t>
                      </a:r>
                      <a:r>
                        <a:rPr lang="en-IN" dirty="0"/>
                        <a:t> </a:t>
                      </a:r>
                      <a:r>
                        <a:rPr lang="en-IN" dirty="0" err="1"/>
                        <a:t>Derbel</a:t>
                      </a:r>
                      <a:r>
                        <a:rPr lang="en-IN" dirty="0"/>
                        <a:t>, Walid Hariri </a:t>
                      </a:r>
                    </a:p>
                  </a:txBody>
                  <a:tcPr/>
                </a:tc>
                <a:tc>
                  <a:txBody>
                    <a:bodyPr/>
                    <a:lstStyle/>
                    <a:p>
                      <a:endParaRPr lang="en-IN" dirty="0"/>
                    </a:p>
                    <a:p>
                      <a:endParaRPr lang="en-IN" dirty="0"/>
                    </a:p>
                    <a:p>
                      <a:endParaRPr lang="en-IN" dirty="0"/>
                    </a:p>
                    <a:p>
                      <a:r>
                        <a:rPr lang="en-IN" dirty="0"/>
                        <a:t>IEEE</a:t>
                      </a:r>
                    </a:p>
                  </a:txBody>
                  <a:tcPr/>
                </a:tc>
                <a:tc>
                  <a:txBody>
                    <a:bodyPr/>
                    <a:lstStyle/>
                    <a:p>
                      <a:pPr algn="ctr"/>
                      <a:endParaRPr lang="en-IN" dirty="0"/>
                    </a:p>
                    <a:p>
                      <a:pPr algn="ctr"/>
                      <a:endParaRPr lang="en-IN" dirty="0"/>
                    </a:p>
                    <a:p>
                      <a:pPr algn="ctr"/>
                      <a:endParaRPr lang="en-IN" dirty="0"/>
                    </a:p>
                    <a:p>
                      <a:pPr algn="ctr"/>
                      <a:r>
                        <a:rPr lang="en-IN" dirty="0"/>
                        <a:t>92.8%</a:t>
                      </a:r>
                    </a:p>
                  </a:txBody>
                  <a:tcPr/>
                </a:tc>
                <a:extLst>
                  <a:ext uri="{0D108BD9-81ED-4DB2-BD59-A6C34878D82A}">
                    <a16:rowId xmlns:a16="http://schemas.microsoft.com/office/drawing/2014/main" val="2016719476"/>
                  </a:ext>
                </a:extLst>
              </a:tr>
            </a:tbl>
          </a:graphicData>
        </a:graphic>
      </p:graphicFrame>
      <p:sp>
        <p:nvSpPr>
          <p:cNvPr id="3" name="TextBox 2">
            <a:extLst>
              <a:ext uri="{FF2B5EF4-FFF2-40B4-BE49-F238E27FC236}">
                <a16:creationId xmlns:a16="http://schemas.microsoft.com/office/drawing/2014/main" id="{C113904A-2E2E-3297-C467-BEAE87D62673}"/>
              </a:ext>
            </a:extLst>
          </p:cNvPr>
          <p:cNvSpPr txBox="1"/>
          <p:nvPr/>
        </p:nvSpPr>
        <p:spPr>
          <a:xfrm>
            <a:off x="11406909" y="6336904"/>
            <a:ext cx="421780" cy="369332"/>
          </a:xfrm>
          <a:prstGeom prst="rect">
            <a:avLst/>
          </a:prstGeom>
          <a:noFill/>
        </p:spPr>
        <p:txBody>
          <a:bodyPr wrap="square">
            <a:spAutoFit/>
          </a:bodyPr>
          <a:lstStyle/>
          <a:p>
            <a:r>
              <a:rPr lang="en-IN" b="1" dirty="0"/>
              <a:t>6</a:t>
            </a:r>
            <a:endParaRPr lang="en-IN" sz="1800" b="1" dirty="0"/>
          </a:p>
        </p:txBody>
      </p:sp>
    </p:spTree>
    <p:extLst>
      <p:ext uri="{BB962C8B-B14F-4D97-AF65-F5344CB8AC3E}">
        <p14:creationId xmlns:p14="http://schemas.microsoft.com/office/powerpoint/2010/main" val="36614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0D5-1584-B0FC-8AE3-69B5D63BB24F}"/>
              </a:ext>
            </a:extLst>
          </p:cNvPr>
          <p:cNvSpPr>
            <a:spLocks noGrp="1"/>
          </p:cNvSpPr>
          <p:nvPr>
            <p:ph type="title"/>
          </p:nvPr>
        </p:nvSpPr>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64371317-E859-6AE7-A8D4-81FDC0129C24}"/>
              </a:ext>
            </a:extLst>
          </p:cNvPr>
          <p:cNvGraphicFramePr>
            <a:graphicFrameLocks noGrp="1"/>
          </p:cNvGraphicFramePr>
          <p:nvPr>
            <p:ph idx="1"/>
            <p:extLst>
              <p:ext uri="{D42A27DB-BD31-4B8C-83A1-F6EECF244321}">
                <p14:modId xmlns:p14="http://schemas.microsoft.com/office/powerpoint/2010/main" val="1133662424"/>
              </p:ext>
            </p:extLst>
          </p:nvPr>
        </p:nvGraphicFramePr>
        <p:xfrm>
          <a:off x="677334" y="1584960"/>
          <a:ext cx="9616256" cy="4494413"/>
        </p:xfrm>
        <a:graphic>
          <a:graphicData uri="http://schemas.openxmlformats.org/drawingml/2006/table">
            <a:tbl>
              <a:tblPr firstRow="1" bandRow="1">
                <a:tableStyleId>{5C22544A-7EE6-4342-B048-85BDC9FD1C3A}</a:tableStyleId>
              </a:tblPr>
              <a:tblGrid>
                <a:gridCol w="929805">
                  <a:extLst>
                    <a:ext uri="{9D8B030D-6E8A-4147-A177-3AD203B41FA5}">
                      <a16:colId xmlns:a16="http://schemas.microsoft.com/office/drawing/2014/main" val="78889639"/>
                    </a:ext>
                  </a:extLst>
                </a:gridCol>
                <a:gridCol w="2407955">
                  <a:extLst>
                    <a:ext uri="{9D8B030D-6E8A-4147-A177-3AD203B41FA5}">
                      <a16:colId xmlns:a16="http://schemas.microsoft.com/office/drawing/2014/main" val="3361628364"/>
                    </a:ext>
                  </a:extLst>
                </a:gridCol>
                <a:gridCol w="753859">
                  <a:extLst>
                    <a:ext uri="{9D8B030D-6E8A-4147-A177-3AD203B41FA5}">
                      <a16:colId xmlns:a16="http://schemas.microsoft.com/office/drawing/2014/main" val="2073131357"/>
                    </a:ext>
                  </a:extLst>
                </a:gridCol>
                <a:gridCol w="2789275">
                  <a:extLst>
                    <a:ext uri="{9D8B030D-6E8A-4147-A177-3AD203B41FA5}">
                      <a16:colId xmlns:a16="http://schemas.microsoft.com/office/drawing/2014/main" val="1564195507"/>
                    </a:ext>
                  </a:extLst>
                </a:gridCol>
                <a:gridCol w="1465002">
                  <a:extLst>
                    <a:ext uri="{9D8B030D-6E8A-4147-A177-3AD203B41FA5}">
                      <a16:colId xmlns:a16="http://schemas.microsoft.com/office/drawing/2014/main" val="2332836494"/>
                    </a:ext>
                  </a:extLst>
                </a:gridCol>
                <a:gridCol w="1270360">
                  <a:extLst>
                    <a:ext uri="{9D8B030D-6E8A-4147-A177-3AD203B41FA5}">
                      <a16:colId xmlns:a16="http://schemas.microsoft.com/office/drawing/2014/main" val="10257691"/>
                    </a:ext>
                  </a:extLst>
                </a:gridCol>
              </a:tblGrid>
              <a:tr h="745373">
                <a:tc>
                  <a:txBody>
                    <a:bodyPr/>
                    <a:lstStyle/>
                    <a:p>
                      <a:pPr algn="ctr"/>
                      <a:endParaRPr lang="en-IN" dirty="0"/>
                    </a:p>
                    <a:p>
                      <a:pPr algn="ctr"/>
                      <a:r>
                        <a:rPr lang="en-IN" dirty="0"/>
                        <a:t> Sr.No.</a:t>
                      </a:r>
                    </a:p>
                  </a:txBody>
                  <a:tcPr/>
                </a:tc>
                <a:tc>
                  <a:txBody>
                    <a:bodyPr/>
                    <a:lstStyle/>
                    <a:p>
                      <a:pPr algn="ctr"/>
                      <a:endParaRPr lang="en-IN" dirty="0"/>
                    </a:p>
                    <a:p>
                      <a:pPr algn="ctr"/>
                      <a:r>
                        <a:rPr lang="en-IN" dirty="0"/>
                        <a:t>  Title</a:t>
                      </a:r>
                    </a:p>
                  </a:txBody>
                  <a:tcPr/>
                </a:tc>
                <a:tc>
                  <a:txBody>
                    <a:bodyPr/>
                    <a:lstStyle/>
                    <a:p>
                      <a:pPr algn="ctr"/>
                      <a:endParaRPr lang="en-IN" dirty="0"/>
                    </a:p>
                    <a:p>
                      <a:pPr algn="ctr"/>
                      <a:r>
                        <a:rPr lang="en-IN" dirty="0"/>
                        <a:t> Year</a:t>
                      </a:r>
                    </a:p>
                  </a:txBody>
                  <a:tcPr/>
                </a:tc>
                <a:tc>
                  <a:txBody>
                    <a:bodyPr/>
                    <a:lstStyle/>
                    <a:p>
                      <a:pPr algn="ctr"/>
                      <a:endParaRPr lang="en-IN" dirty="0"/>
                    </a:p>
                    <a:p>
                      <a:pPr algn="ctr"/>
                      <a:r>
                        <a:rPr lang="en-IN" b="1" dirty="0"/>
                        <a:t>        Author</a:t>
                      </a:r>
                    </a:p>
                  </a:txBody>
                  <a:tcPr/>
                </a:tc>
                <a:tc>
                  <a:txBody>
                    <a:bodyPr/>
                    <a:lstStyle/>
                    <a:p>
                      <a:pPr algn="ctr"/>
                      <a:r>
                        <a:rPr lang="en-IN" dirty="0"/>
                        <a:t> </a:t>
                      </a:r>
                    </a:p>
                    <a:p>
                      <a:pPr algn="ctr"/>
                      <a:r>
                        <a:rPr lang="en-IN" dirty="0"/>
                        <a:t>Publisher</a:t>
                      </a:r>
                    </a:p>
                  </a:txBody>
                  <a:tcPr/>
                </a:tc>
                <a:tc>
                  <a:txBody>
                    <a:bodyPr/>
                    <a:lstStyle/>
                    <a:p>
                      <a:pPr algn="ctr"/>
                      <a:endParaRPr lang="en-IN" dirty="0"/>
                    </a:p>
                    <a:p>
                      <a:pPr algn="ctr"/>
                      <a:r>
                        <a:rPr lang="en-IN" dirty="0"/>
                        <a:t>Accuracy</a:t>
                      </a:r>
                    </a:p>
                  </a:txBody>
                  <a:tcPr/>
                </a:tc>
                <a:extLst>
                  <a:ext uri="{0D108BD9-81ED-4DB2-BD59-A6C34878D82A}">
                    <a16:rowId xmlns:a16="http://schemas.microsoft.com/office/drawing/2014/main" val="2100349207"/>
                  </a:ext>
                </a:extLst>
              </a:tr>
              <a:tr h="1942085">
                <a:tc>
                  <a:txBody>
                    <a:bodyPr/>
                    <a:lstStyle/>
                    <a:p>
                      <a:pPr algn="ctr"/>
                      <a:endParaRPr lang="en-IN" dirty="0"/>
                    </a:p>
                    <a:p>
                      <a:pPr algn="ctr"/>
                      <a:endParaRPr lang="en-IN" dirty="0"/>
                    </a:p>
                    <a:p>
                      <a:pPr algn="ctr"/>
                      <a:r>
                        <a:rPr lang="en-IN" dirty="0"/>
                        <a:t>3</a:t>
                      </a:r>
                    </a:p>
                  </a:txBody>
                  <a:tcPr/>
                </a:tc>
                <a:tc>
                  <a:txBody>
                    <a:bodyPr/>
                    <a:lstStyle/>
                    <a:p>
                      <a:pPr algn="l"/>
                      <a:r>
                        <a:rPr lang="en-US" dirty="0"/>
                        <a:t>An Early Prediction and Detection of Alzheimer's Disease: A Comparative Analysis on Various Assistive Technologies</a:t>
                      </a:r>
                      <a:endParaRPr lang="en-IN" dirty="0"/>
                    </a:p>
                  </a:txBody>
                  <a:tcPr/>
                </a:tc>
                <a:tc>
                  <a:txBody>
                    <a:bodyPr/>
                    <a:lstStyle/>
                    <a:p>
                      <a:pPr algn="l"/>
                      <a:endParaRPr lang="en-IN" dirty="0"/>
                    </a:p>
                    <a:p>
                      <a:pPr algn="l"/>
                      <a:r>
                        <a:rPr lang="en-IN" dirty="0"/>
                        <a:t>2020</a:t>
                      </a:r>
                    </a:p>
                  </a:txBody>
                  <a:tcPr/>
                </a:tc>
                <a:tc>
                  <a:txBody>
                    <a:bodyPr/>
                    <a:lstStyle/>
                    <a:p>
                      <a:pPr algn="l"/>
                      <a:r>
                        <a:rPr lang="en-IN" dirty="0" err="1"/>
                        <a:t>Subetha</a:t>
                      </a:r>
                      <a:r>
                        <a:rPr lang="en-IN" dirty="0"/>
                        <a:t> T, </a:t>
                      </a:r>
                      <a:r>
                        <a:rPr lang="en-IN" dirty="0" err="1"/>
                        <a:t>Rashmita</a:t>
                      </a:r>
                      <a:r>
                        <a:rPr lang="en-IN" dirty="0"/>
                        <a:t> </a:t>
                      </a:r>
                      <a:r>
                        <a:rPr lang="en-IN" dirty="0" err="1"/>
                        <a:t>Khilar</a:t>
                      </a:r>
                      <a:r>
                        <a:rPr lang="en-IN" dirty="0"/>
                        <a:t>, </a:t>
                      </a:r>
                      <a:r>
                        <a:rPr lang="en-IN" dirty="0" err="1"/>
                        <a:t>Sarat</a:t>
                      </a:r>
                      <a:r>
                        <a:rPr lang="en-IN" dirty="0"/>
                        <a:t> Kumar Sahoo</a:t>
                      </a:r>
                    </a:p>
                  </a:txBody>
                  <a:tcPr/>
                </a:tc>
                <a:tc>
                  <a:txBody>
                    <a:bodyPr/>
                    <a:lstStyle/>
                    <a:p>
                      <a:endParaRPr lang="en-IN" dirty="0"/>
                    </a:p>
                    <a:p>
                      <a:endParaRPr lang="en-IN" dirty="0"/>
                    </a:p>
                    <a:p>
                      <a:endParaRPr lang="en-IN" dirty="0"/>
                    </a:p>
                    <a:p>
                      <a:r>
                        <a:rPr lang="en-IN" dirty="0"/>
                        <a:t>IEEE</a:t>
                      </a:r>
                    </a:p>
                  </a:txBody>
                  <a:tcPr/>
                </a:tc>
                <a:tc>
                  <a:txBody>
                    <a:bodyPr/>
                    <a:lstStyle/>
                    <a:p>
                      <a:pPr algn="ctr"/>
                      <a:endParaRPr lang="en-IN" dirty="0"/>
                    </a:p>
                    <a:p>
                      <a:pPr algn="ctr"/>
                      <a:endParaRPr lang="en-IN" dirty="0"/>
                    </a:p>
                    <a:p>
                      <a:pPr algn="ctr"/>
                      <a:r>
                        <a:rPr lang="en-IN" dirty="0"/>
                        <a:t>92%</a:t>
                      </a:r>
                    </a:p>
                  </a:txBody>
                  <a:tcPr/>
                </a:tc>
                <a:extLst>
                  <a:ext uri="{0D108BD9-81ED-4DB2-BD59-A6C34878D82A}">
                    <a16:rowId xmlns:a16="http://schemas.microsoft.com/office/drawing/2014/main" val="1835089080"/>
                  </a:ext>
                </a:extLst>
              </a:tr>
              <a:tr h="745373">
                <a:tc>
                  <a:txBody>
                    <a:bodyPr/>
                    <a:lstStyle/>
                    <a:p>
                      <a:pPr algn="ctr"/>
                      <a:r>
                        <a:rPr lang="en-IN" dirty="0"/>
                        <a:t>4</a:t>
                      </a:r>
                    </a:p>
                  </a:txBody>
                  <a:tcPr/>
                </a:tc>
                <a:tc>
                  <a:txBody>
                    <a:bodyPr/>
                    <a:lstStyle/>
                    <a:p>
                      <a:pPr algn="l"/>
                      <a:r>
                        <a:rPr lang="en-US" dirty="0"/>
                        <a:t>Deep learning to predict Alzheimer's disease from neuroimaging of MRI analysis : A systematic study </a:t>
                      </a:r>
                      <a:endParaRPr lang="en-IN" dirty="0"/>
                    </a:p>
                  </a:txBody>
                  <a:tcPr/>
                </a:tc>
                <a:tc>
                  <a:txBody>
                    <a:bodyPr/>
                    <a:lstStyle/>
                    <a:p>
                      <a:pPr algn="l"/>
                      <a:endParaRPr lang="en-IN" dirty="0"/>
                    </a:p>
                    <a:p>
                      <a:pPr algn="l"/>
                      <a:endParaRPr lang="en-IN" dirty="0"/>
                    </a:p>
                    <a:p>
                      <a:pPr algn="l"/>
                      <a:endParaRPr lang="en-IN" dirty="0"/>
                    </a:p>
                    <a:p>
                      <a:pPr algn="l"/>
                      <a:r>
                        <a:rPr lang="en-IN" dirty="0"/>
                        <a:t>2020</a:t>
                      </a:r>
                    </a:p>
                  </a:txBody>
                  <a:tcPr/>
                </a:tc>
                <a:tc>
                  <a:txBody>
                    <a:bodyPr/>
                    <a:lstStyle/>
                    <a:p>
                      <a:pPr algn="l"/>
                      <a:r>
                        <a:rPr lang="en-IN" dirty="0"/>
                        <a:t>Ms. </a:t>
                      </a:r>
                      <a:r>
                        <a:rPr lang="en-IN" dirty="0" err="1"/>
                        <a:t>Kirthiga</a:t>
                      </a:r>
                      <a:r>
                        <a:rPr lang="en-IN" dirty="0"/>
                        <a:t> Devi T, </a:t>
                      </a:r>
                      <a:r>
                        <a:rPr lang="en-IN" dirty="0" err="1"/>
                        <a:t>Dr.</a:t>
                      </a:r>
                      <a:r>
                        <a:rPr lang="en-IN" dirty="0"/>
                        <a:t> </a:t>
                      </a:r>
                      <a:r>
                        <a:rPr lang="en-IN" dirty="0" err="1"/>
                        <a:t>Maragatham</a:t>
                      </a:r>
                      <a:r>
                        <a:rPr lang="en-IN" dirty="0"/>
                        <a:t> G , Ms. Janani S</a:t>
                      </a:r>
                    </a:p>
                  </a:txBody>
                  <a:tcPr/>
                </a:tc>
                <a:tc>
                  <a:txBody>
                    <a:bodyPr/>
                    <a:lstStyle/>
                    <a:p>
                      <a:endParaRPr lang="en-IN" dirty="0"/>
                    </a:p>
                    <a:p>
                      <a:endParaRPr lang="en-IN" dirty="0"/>
                    </a:p>
                    <a:p>
                      <a:endParaRPr lang="en-IN" dirty="0"/>
                    </a:p>
                    <a:p>
                      <a:r>
                        <a:rPr lang="en-IN" dirty="0"/>
                        <a:t>ICPECTS</a:t>
                      </a:r>
                    </a:p>
                  </a:txBody>
                  <a:tcPr/>
                </a:tc>
                <a:tc>
                  <a:txBody>
                    <a:bodyPr/>
                    <a:lstStyle/>
                    <a:p>
                      <a:pPr algn="ctr"/>
                      <a:endParaRPr lang="en-IN" dirty="0"/>
                    </a:p>
                    <a:p>
                      <a:pPr algn="ctr"/>
                      <a:endParaRPr lang="en-IN" dirty="0"/>
                    </a:p>
                    <a:p>
                      <a:pPr algn="ctr"/>
                      <a:endParaRPr lang="en-IN" dirty="0"/>
                    </a:p>
                    <a:p>
                      <a:pPr algn="ctr"/>
                      <a:r>
                        <a:rPr lang="en-IN" dirty="0"/>
                        <a:t>90%</a:t>
                      </a:r>
                    </a:p>
                  </a:txBody>
                  <a:tcPr/>
                </a:tc>
                <a:extLst>
                  <a:ext uri="{0D108BD9-81ED-4DB2-BD59-A6C34878D82A}">
                    <a16:rowId xmlns:a16="http://schemas.microsoft.com/office/drawing/2014/main" val="2016719476"/>
                  </a:ext>
                </a:extLst>
              </a:tr>
            </a:tbl>
          </a:graphicData>
        </a:graphic>
      </p:graphicFrame>
      <p:sp>
        <p:nvSpPr>
          <p:cNvPr id="3" name="TextBox 2">
            <a:extLst>
              <a:ext uri="{FF2B5EF4-FFF2-40B4-BE49-F238E27FC236}">
                <a16:creationId xmlns:a16="http://schemas.microsoft.com/office/drawing/2014/main" id="{C4ECABD0-A836-AE44-6DED-817C87970ACE}"/>
              </a:ext>
            </a:extLst>
          </p:cNvPr>
          <p:cNvSpPr txBox="1"/>
          <p:nvPr/>
        </p:nvSpPr>
        <p:spPr>
          <a:xfrm>
            <a:off x="11406909" y="6336904"/>
            <a:ext cx="421780" cy="369332"/>
          </a:xfrm>
          <a:prstGeom prst="rect">
            <a:avLst/>
          </a:prstGeom>
          <a:noFill/>
        </p:spPr>
        <p:txBody>
          <a:bodyPr wrap="square">
            <a:spAutoFit/>
          </a:bodyPr>
          <a:lstStyle/>
          <a:p>
            <a:r>
              <a:rPr lang="en-IN" b="1" dirty="0"/>
              <a:t>7</a:t>
            </a:r>
            <a:endParaRPr lang="en-IN" sz="1800" b="1" dirty="0"/>
          </a:p>
        </p:txBody>
      </p:sp>
    </p:spTree>
    <p:extLst>
      <p:ext uri="{BB962C8B-B14F-4D97-AF65-F5344CB8AC3E}">
        <p14:creationId xmlns:p14="http://schemas.microsoft.com/office/powerpoint/2010/main" val="268907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0D5-1584-B0FC-8AE3-69B5D63BB24F}"/>
              </a:ext>
            </a:extLst>
          </p:cNvPr>
          <p:cNvSpPr>
            <a:spLocks noGrp="1"/>
          </p:cNvSpPr>
          <p:nvPr>
            <p:ph type="title"/>
          </p:nvPr>
        </p:nvSpPr>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64371317-E859-6AE7-A8D4-81FDC0129C24}"/>
              </a:ext>
            </a:extLst>
          </p:cNvPr>
          <p:cNvGraphicFramePr>
            <a:graphicFrameLocks noGrp="1"/>
          </p:cNvGraphicFramePr>
          <p:nvPr>
            <p:ph idx="1"/>
            <p:extLst>
              <p:ext uri="{D42A27DB-BD31-4B8C-83A1-F6EECF244321}">
                <p14:modId xmlns:p14="http://schemas.microsoft.com/office/powerpoint/2010/main" val="1559721603"/>
              </p:ext>
            </p:extLst>
          </p:nvPr>
        </p:nvGraphicFramePr>
        <p:xfrm>
          <a:off x="677334" y="1584960"/>
          <a:ext cx="9616256" cy="3876178"/>
        </p:xfrm>
        <a:graphic>
          <a:graphicData uri="http://schemas.openxmlformats.org/drawingml/2006/table">
            <a:tbl>
              <a:tblPr firstRow="1" bandRow="1">
                <a:tableStyleId>{5C22544A-7EE6-4342-B048-85BDC9FD1C3A}</a:tableStyleId>
              </a:tblPr>
              <a:tblGrid>
                <a:gridCol w="929805">
                  <a:extLst>
                    <a:ext uri="{9D8B030D-6E8A-4147-A177-3AD203B41FA5}">
                      <a16:colId xmlns:a16="http://schemas.microsoft.com/office/drawing/2014/main" val="78889639"/>
                    </a:ext>
                  </a:extLst>
                </a:gridCol>
                <a:gridCol w="2407955">
                  <a:extLst>
                    <a:ext uri="{9D8B030D-6E8A-4147-A177-3AD203B41FA5}">
                      <a16:colId xmlns:a16="http://schemas.microsoft.com/office/drawing/2014/main" val="3361628364"/>
                    </a:ext>
                  </a:extLst>
                </a:gridCol>
                <a:gridCol w="753859">
                  <a:extLst>
                    <a:ext uri="{9D8B030D-6E8A-4147-A177-3AD203B41FA5}">
                      <a16:colId xmlns:a16="http://schemas.microsoft.com/office/drawing/2014/main" val="2073131357"/>
                    </a:ext>
                  </a:extLst>
                </a:gridCol>
                <a:gridCol w="2789275">
                  <a:extLst>
                    <a:ext uri="{9D8B030D-6E8A-4147-A177-3AD203B41FA5}">
                      <a16:colId xmlns:a16="http://schemas.microsoft.com/office/drawing/2014/main" val="1564195507"/>
                    </a:ext>
                  </a:extLst>
                </a:gridCol>
                <a:gridCol w="1421870">
                  <a:extLst>
                    <a:ext uri="{9D8B030D-6E8A-4147-A177-3AD203B41FA5}">
                      <a16:colId xmlns:a16="http://schemas.microsoft.com/office/drawing/2014/main" val="2332836494"/>
                    </a:ext>
                  </a:extLst>
                </a:gridCol>
                <a:gridCol w="1313492">
                  <a:extLst>
                    <a:ext uri="{9D8B030D-6E8A-4147-A177-3AD203B41FA5}">
                      <a16:colId xmlns:a16="http://schemas.microsoft.com/office/drawing/2014/main" val="10257691"/>
                    </a:ext>
                  </a:extLst>
                </a:gridCol>
              </a:tblGrid>
              <a:tr h="745373">
                <a:tc>
                  <a:txBody>
                    <a:bodyPr/>
                    <a:lstStyle/>
                    <a:p>
                      <a:pPr algn="ctr"/>
                      <a:endParaRPr lang="en-IN" dirty="0"/>
                    </a:p>
                    <a:p>
                      <a:pPr algn="ctr"/>
                      <a:r>
                        <a:rPr lang="en-IN" dirty="0"/>
                        <a:t> Sr.No.</a:t>
                      </a:r>
                    </a:p>
                  </a:txBody>
                  <a:tcPr/>
                </a:tc>
                <a:tc>
                  <a:txBody>
                    <a:bodyPr/>
                    <a:lstStyle/>
                    <a:p>
                      <a:pPr algn="ctr"/>
                      <a:endParaRPr lang="en-IN" dirty="0"/>
                    </a:p>
                    <a:p>
                      <a:pPr algn="ctr"/>
                      <a:r>
                        <a:rPr lang="en-IN" dirty="0"/>
                        <a:t>  Title</a:t>
                      </a:r>
                    </a:p>
                  </a:txBody>
                  <a:tcPr/>
                </a:tc>
                <a:tc>
                  <a:txBody>
                    <a:bodyPr/>
                    <a:lstStyle/>
                    <a:p>
                      <a:pPr algn="ctr"/>
                      <a:endParaRPr lang="en-IN" dirty="0"/>
                    </a:p>
                    <a:p>
                      <a:pPr algn="ctr"/>
                      <a:r>
                        <a:rPr lang="en-IN" dirty="0"/>
                        <a:t> Year</a:t>
                      </a:r>
                    </a:p>
                  </a:txBody>
                  <a:tcPr/>
                </a:tc>
                <a:tc>
                  <a:txBody>
                    <a:bodyPr/>
                    <a:lstStyle/>
                    <a:p>
                      <a:pPr algn="ctr"/>
                      <a:endParaRPr lang="en-IN" dirty="0"/>
                    </a:p>
                    <a:p>
                      <a:pPr algn="ctr"/>
                      <a:r>
                        <a:rPr lang="en-IN" dirty="0"/>
                        <a:t>        </a:t>
                      </a:r>
                      <a:r>
                        <a:rPr lang="en-IN" b="1" dirty="0"/>
                        <a:t> Author</a:t>
                      </a:r>
                      <a:endParaRPr lang="en-IN" dirty="0"/>
                    </a:p>
                  </a:txBody>
                  <a:tcPr/>
                </a:tc>
                <a:tc>
                  <a:txBody>
                    <a:bodyPr/>
                    <a:lstStyle/>
                    <a:p>
                      <a:pPr algn="ctr"/>
                      <a:r>
                        <a:rPr lang="en-IN" dirty="0"/>
                        <a:t> </a:t>
                      </a:r>
                    </a:p>
                    <a:p>
                      <a:pPr algn="ctr"/>
                      <a:r>
                        <a:rPr lang="en-IN" dirty="0"/>
                        <a:t>Publisher</a:t>
                      </a:r>
                    </a:p>
                  </a:txBody>
                  <a:tcPr/>
                </a:tc>
                <a:tc>
                  <a:txBody>
                    <a:bodyPr/>
                    <a:lstStyle/>
                    <a:p>
                      <a:pPr algn="ctr"/>
                      <a:endParaRPr lang="en-IN" dirty="0"/>
                    </a:p>
                    <a:p>
                      <a:pPr algn="ctr"/>
                      <a:r>
                        <a:rPr lang="en-IN" dirty="0"/>
                        <a:t>Accuracy</a:t>
                      </a:r>
                    </a:p>
                  </a:txBody>
                  <a:tcPr/>
                </a:tc>
                <a:extLst>
                  <a:ext uri="{0D108BD9-81ED-4DB2-BD59-A6C34878D82A}">
                    <a16:rowId xmlns:a16="http://schemas.microsoft.com/office/drawing/2014/main" val="2100349207"/>
                  </a:ext>
                </a:extLst>
              </a:tr>
              <a:tr h="1942085">
                <a:tc>
                  <a:txBody>
                    <a:bodyPr/>
                    <a:lstStyle/>
                    <a:p>
                      <a:pPr algn="ctr"/>
                      <a:r>
                        <a:rPr lang="en-IN" dirty="0"/>
                        <a:t>5</a:t>
                      </a:r>
                    </a:p>
                  </a:txBody>
                  <a:tcPr/>
                </a:tc>
                <a:tc>
                  <a:txBody>
                    <a:bodyPr/>
                    <a:lstStyle/>
                    <a:p>
                      <a:r>
                        <a:rPr lang="en-US" sz="1800" b="0" i="0" kern="1200" dirty="0">
                          <a:solidFill>
                            <a:schemeClr val="dk1"/>
                          </a:solidFill>
                          <a:effectLst/>
                          <a:latin typeface="+mn-lt"/>
                          <a:ea typeface="+mn-ea"/>
                          <a:cs typeface="+mn-cs"/>
                        </a:rPr>
                        <a:t>Alzheimer’s Disease Detection Using Deep Learning-CNN</a:t>
                      </a:r>
                    </a:p>
                  </a:txBody>
                  <a:tcPr/>
                </a:tc>
                <a:tc>
                  <a:txBody>
                    <a:bodyPr/>
                    <a:lstStyle/>
                    <a:p>
                      <a:pPr algn="l"/>
                      <a:endParaRPr lang="en-IN" dirty="0"/>
                    </a:p>
                    <a:p>
                      <a:pPr algn="l"/>
                      <a:r>
                        <a:rPr lang="en-IN" dirty="0"/>
                        <a:t>2022</a:t>
                      </a:r>
                    </a:p>
                  </a:txBody>
                  <a:tcPr/>
                </a:tc>
                <a:tc>
                  <a:txBody>
                    <a:bodyPr/>
                    <a:lstStyle/>
                    <a:p>
                      <a:pPr algn="l"/>
                      <a:r>
                        <a:rPr lang="sv-SE" sz="1800" u="none" kern="1200" dirty="0">
                          <a:solidFill>
                            <a:schemeClr val="tx1"/>
                          </a:solidFill>
                          <a:effectLst/>
                          <a:latin typeface="+mn-lt"/>
                          <a:ea typeface="+mn-ea"/>
                          <a:cs typeface="+mn-cs"/>
                        </a:rPr>
                        <a:t>Aditya Singh</a:t>
                      </a:r>
                      <a:r>
                        <a:rPr lang="sv-SE" u="none" dirty="0">
                          <a:solidFill>
                            <a:schemeClr val="tx1"/>
                          </a:solidFill>
                        </a:rPr>
                        <a:t>, </a:t>
                      </a:r>
                      <a:r>
                        <a:rPr lang="sv-SE" sz="1800" u="none" kern="1200" dirty="0">
                          <a:solidFill>
                            <a:schemeClr val="tx1"/>
                          </a:solidFill>
                          <a:effectLst/>
                          <a:latin typeface="+mn-lt"/>
                          <a:ea typeface="+mn-ea"/>
                          <a:cs typeface="+mn-cs"/>
                        </a:rPr>
                        <a:t>Nishad Kharkar</a:t>
                      </a:r>
                      <a:r>
                        <a:rPr lang="sv-SE" u="none" dirty="0">
                          <a:solidFill>
                            <a:schemeClr val="tx1"/>
                          </a:solidFill>
                        </a:rPr>
                        <a:t>, </a:t>
                      </a:r>
                      <a:r>
                        <a:rPr lang="sv-SE" sz="1800" u="none" kern="1200" dirty="0">
                          <a:solidFill>
                            <a:schemeClr val="tx1"/>
                          </a:solidFill>
                          <a:effectLst/>
                          <a:latin typeface="+mn-lt"/>
                          <a:ea typeface="+mn-ea"/>
                          <a:cs typeface="+mn-cs"/>
                        </a:rPr>
                        <a:t>Patel Priyanka</a:t>
                      </a:r>
                      <a:r>
                        <a:rPr lang="sv-SE" u="none" dirty="0">
                          <a:solidFill>
                            <a:schemeClr val="tx1"/>
                          </a:solidFill>
                        </a:rPr>
                        <a:t> &amp; </a:t>
                      </a:r>
                      <a:r>
                        <a:rPr lang="sv-SE" sz="1800" u="none" kern="1200" dirty="0">
                          <a:solidFill>
                            <a:schemeClr val="tx1"/>
                          </a:solidFill>
                          <a:effectLst/>
                          <a:latin typeface="+mn-lt"/>
                          <a:ea typeface="+mn-ea"/>
                          <a:cs typeface="+mn-cs"/>
                        </a:rPr>
                        <a:t>Suhasani Parvartikar</a:t>
                      </a:r>
                      <a:r>
                        <a:rPr lang="sv-SE" u="none" dirty="0">
                          <a:solidFill>
                            <a:schemeClr val="tx1"/>
                          </a:solidFill>
                        </a:rPr>
                        <a:t> </a:t>
                      </a:r>
                      <a:br>
                        <a:rPr lang="en-IN" sz="1800" b="0" i="0" kern="1200" dirty="0">
                          <a:solidFill>
                            <a:schemeClr val="dk1"/>
                          </a:solidFill>
                          <a:effectLst/>
                          <a:latin typeface="+mn-lt"/>
                          <a:ea typeface="+mn-ea"/>
                          <a:cs typeface="+mn-cs"/>
                        </a:rPr>
                      </a:br>
                      <a:endParaRPr lang="en-IN" dirty="0"/>
                    </a:p>
                  </a:txBody>
                  <a:tcPr/>
                </a:tc>
                <a:tc>
                  <a:txBody>
                    <a:bodyPr/>
                    <a:lstStyle/>
                    <a:p>
                      <a:pPr algn="ctr"/>
                      <a:endParaRPr lang="en-IN" dirty="0"/>
                    </a:p>
                    <a:p>
                      <a:pPr algn="ctr"/>
                      <a:endParaRPr lang="en-IN" dirty="0"/>
                    </a:p>
                    <a:p>
                      <a:pPr algn="ctr"/>
                      <a:endParaRPr lang="en-IN" dirty="0"/>
                    </a:p>
                    <a:p>
                      <a:pPr algn="ctr"/>
                      <a:r>
                        <a:rPr lang="en-IN" dirty="0"/>
                        <a:t>Springer</a:t>
                      </a:r>
                    </a:p>
                  </a:txBody>
                  <a:tcPr/>
                </a:tc>
                <a:tc>
                  <a:txBody>
                    <a:bodyPr/>
                    <a:lstStyle/>
                    <a:p>
                      <a:pPr algn="ctr"/>
                      <a:endParaRPr lang="en-IN" dirty="0"/>
                    </a:p>
                    <a:p>
                      <a:pPr algn="ctr"/>
                      <a:endParaRPr lang="en-IN" dirty="0"/>
                    </a:p>
                    <a:p>
                      <a:pPr algn="ctr"/>
                      <a:r>
                        <a:rPr lang="en-IN" dirty="0"/>
                        <a:t>91%</a:t>
                      </a:r>
                    </a:p>
                  </a:txBody>
                  <a:tcPr/>
                </a:tc>
                <a:extLst>
                  <a:ext uri="{0D108BD9-81ED-4DB2-BD59-A6C34878D82A}">
                    <a16:rowId xmlns:a16="http://schemas.microsoft.com/office/drawing/2014/main" val="1835089080"/>
                  </a:ext>
                </a:extLst>
              </a:tr>
              <a:tr h="745373">
                <a:tc>
                  <a:txBody>
                    <a:bodyPr/>
                    <a:lstStyle/>
                    <a:p>
                      <a:pPr algn="ctr"/>
                      <a:r>
                        <a:rPr lang="en-IN" dirty="0"/>
                        <a:t>6</a:t>
                      </a:r>
                    </a:p>
                  </a:txBody>
                  <a:tcPr/>
                </a:tc>
                <a:tc>
                  <a:txBody>
                    <a:bodyPr/>
                    <a:lstStyle/>
                    <a:p>
                      <a:pPr algn="l" fontAlgn="base"/>
                      <a:r>
                        <a:rPr lang="en-US" sz="1800" b="0" i="0" kern="1200" dirty="0">
                          <a:solidFill>
                            <a:schemeClr val="dk1"/>
                          </a:solidFill>
                          <a:effectLst/>
                          <a:latin typeface="+mn-lt"/>
                          <a:ea typeface="+mn-ea"/>
                          <a:cs typeface="+mn-cs"/>
                        </a:rPr>
                        <a:t>Automated detection of Alzheimer's Disease using Deep Learning in MRI</a:t>
                      </a:r>
                    </a:p>
                  </a:txBody>
                  <a:tcPr/>
                </a:tc>
                <a:tc>
                  <a:txBody>
                    <a:bodyPr/>
                    <a:lstStyle/>
                    <a:p>
                      <a:pPr algn="l"/>
                      <a:endParaRPr lang="en-IN" dirty="0"/>
                    </a:p>
                    <a:p>
                      <a:pPr algn="l"/>
                      <a:r>
                        <a:rPr lang="en-IN" dirty="0"/>
                        <a:t>2021</a:t>
                      </a:r>
                    </a:p>
                  </a:txBody>
                  <a:tcPr/>
                </a:tc>
                <a:tc>
                  <a:txBody>
                    <a:bodyPr/>
                    <a:lstStyle/>
                    <a:p>
                      <a:pPr algn="l"/>
                      <a:r>
                        <a:rPr lang="en-US" sz="1800" b="0" i="0" kern="1200" dirty="0">
                          <a:solidFill>
                            <a:schemeClr val="dk1"/>
                          </a:solidFill>
                          <a:effectLst/>
                          <a:latin typeface="+mn-lt"/>
                          <a:ea typeface="+mn-ea"/>
                          <a:cs typeface="+mn-cs"/>
                        </a:rPr>
                        <a:t>P C Muhammed Raees and </a:t>
                      </a:r>
                      <a:r>
                        <a:rPr lang="en-US" sz="1800" b="0" i="0" kern="1200" dirty="0" err="1">
                          <a:solidFill>
                            <a:schemeClr val="dk1"/>
                          </a:solidFill>
                          <a:effectLst/>
                          <a:latin typeface="+mn-lt"/>
                          <a:ea typeface="+mn-ea"/>
                          <a:cs typeface="+mn-cs"/>
                        </a:rPr>
                        <a:t>Vinu</a:t>
                      </a:r>
                      <a:r>
                        <a:rPr lang="en-US" sz="1800" b="0" i="0" kern="1200" dirty="0">
                          <a:solidFill>
                            <a:schemeClr val="dk1"/>
                          </a:solidFill>
                          <a:effectLst/>
                          <a:latin typeface="+mn-lt"/>
                          <a:ea typeface="+mn-ea"/>
                          <a:cs typeface="+mn-cs"/>
                        </a:rPr>
                        <a:t> Thomas</a:t>
                      </a:r>
                      <a:endParaRPr lang="en-IN" dirty="0"/>
                    </a:p>
                  </a:txBody>
                  <a:tcPr/>
                </a:tc>
                <a:tc>
                  <a:txBody>
                    <a:bodyPr/>
                    <a:lstStyle/>
                    <a:p>
                      <a:pPr algn="ctr"/>
                      <a:endParaRPr lang="en-IN" dirty="0"/>
                    </a:p>
                    <a:p>
                      <a:pPr algn="ctr"/>
                      <a:endParaRPr lang="en-IN" dirty="0"/>
                    </a:p>
                    <a:p>
                      <a:pPr algn="ctr"/>
                      <a:r>
                        <a:rPr lang="en-IN" dirty="0"/>
                        <a:t>IOPSCIENCE</a:t>
                      </a:r>
                    </a:p>
                  </a:txBody>
                  <a:tcPr/>
                </a:tc>
                <a:tc>
                  <a:txBody>
                    <a:bodyPr/>
                    <a:lstStyle/>
                    <a:p>
                      <a:pPr algn="ctr"/>
                      <a:endParaRPr lang="en-IN" dirty="0"/>
                    </a:p>
                    <a:p>
                      <a:pPr algn="ctr"/>
                      <a:endParaRPr lang="en-IN" dirty="0"/>
                    </a:p>
                    <a:p>
                      <a:pPr algn="ctr"/>
                      <a:r>
                        <a:rPr lang="en-IN" dirty="0"/>
                        <a:t>88%</a:t>
                      </a:r>
                    </a:p>
                  </a:txBody>
                  <a:tcPr/>
                </a:tc>
                <a:extLst>
                  <a:ext uri="{0D108BD9-81ED-4DB2-BD59-A6C34878D82A}">
                    <a16:rowId xmlns:a16="http://schemas.microsoft.com/office/drawing/2014/main" val="2016719476"/>
                  </a:ext>
                </a:extLst>
              </a:tr>
            </a:tbl>
          </a:graphicData>
        </a:graphic>
      </p:graphicFrame>
      <p:sp>
        <p:nvSpPr>
          <p:cNvPr id="6" name="TextBox 5">
            <a:extLst>
              <a:ext uri="{FF2B5EF4-FFF2-40B4-BE49-F238E27FC236}">
                <a16:creationId xmlns:a16="http://schemas.microsoft.com/office/drawing/2014/main" id="{15E027EA-AC87-7B43-6726-FC481C59A86C}"/>
              </a:ext>
            </a:extLst>
          </p:cNvPr>
          <p:cNvSpPr txBox="1"/>
          <p:nvPr/>
        </p:nvSpPr>
        <p:spPr>
          <a:xfrm>
            <a:off x="11406909" y="6336904"/>
            <a:ext cx="421780" cy="369332"/>
          </a:xfrm>
          <a:prstGeom prst="rect">
            <a:avLst/>
          </a:prstGeom>
          <a:noFill/>
        </p:spPr>
        <p:txBody>
          <a:bodyPr wrap="square">
            <a:spAutoFit/>
          </a:bodyPr>
          <a:lstStyle/>
          <a:p>
            <a:r>
              <a:rPr lang="en-IN" b="1" dirty="0"/>
              <a:t>8</a:t>
            </a:r>
            <a:endParaRPr lang="en-IN" sz="1800" b="1" dirty="0"/>
          </a:p>
        </p:txBody>
      </p:sp>
    </p:spTree>
    <p:extLst>
      <p:ext uri="{BB962C8B-B14F-4D97-AF65-F5344CB8AC3E}">
        <p14:creationId xmlns:p14="http://schemas.microsoft.com/office/powerpoint/2010/main" val="386439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3E1D-2165-9E4E-7C21-ED45E7D44372}"/>
              </a:ext>
            </a:extLst>
          </p:cNvPr>
          <p:cNvSpPr>
            <a:spLocks noGrp="1"/>
          </p:cNvSpPr>
          <p:nvPr>
            <p:ph type="ctrTitle"/>
          </p:nvPr>
        </p:nvSpPr>
        <p:spPr>
          <a:xfrm>
            <a:off x="885645" y="383497"/>
            <a:ext cx="9144000" cy="739643"/>
          </a:xfrm>
        </p:spPr>
        <p:txBody>
          <a:bodyPr>
            <a:normAutofit/>
          </a:bodyPr>
          <a:lstStyle/>
          <a:p>
            <a:pPr algn="ctr"/>
            <a:r>
              <a:rPr lang="en-IN" sz="3600" b="1" u="sng" dirty="0"/>
              <a:t>Research Gaps</a:t>
            </a:r>
            <a:endParaRPr lang="en-IN" sz="3600" b="1" i="0" u="sng" dirty="0"/>
          </a:p>
        </p:txBody>
      </p:sp>
      <p:sp>
        <p:nvSpPr>
          <p:cNvPr id="3" name="Subtitle 2">
            <a:extLst>
              <a:ext uri="{FF2B5EF4-FFF2-40B4-BE49-F238E27FC236}">
                <a16:creationId xmlns:a16="http://schemas.microsoft.com/office/drawing/2014/main" id="{56DE9281-2395-C341-F4C0-540460BCB85A}"/>
              </a:ext>
            </a:extLst>
          </p:cNvPr>
          <p:cNvSpPr>
            <a:spLocks noGrp="1"/>
          </p:cNvSpPr>
          <p:nvPr>
            <p:ph type="subTitle" idx="1"/>
          </p:nvPr>
        </p:nvSpPr>
        <p:spPr>
          <a:xfrm>
            <a:off x="885645" y="1695287"/>
            <a:ext cx="9144000" cy="4947053"/>
          </a:xfrm>
        </p:spPr>
        <p:txBody>
          <a:bodyPr>
            <a:normAutofit fontScale="47500" lnSpcReduction="20000"/>
          </a:bodyPr>
          <a:lstStyle/>
          <a:p>
            <a:pPr marL="342900" indent="-342900" algn="just" rtl="0" fontAlgn="base">
              <a:lnSpc>
                <a:spcPct val="200000"/>
              </a:lnSpc>
              <a:spcBef>
                <a:spcPts val="0"/>
              </a:spcBef>
              <a:spcAft>
                <a:spcPts val="0"/>
              </a:spcAft>
              <a:buFont typeface="Wingdings" panose="05000000000000000000" pitchFamily="2" charset="2"/>
              <a:buChar char="Ø"/>
            </a:pPr>
            <a:r>
              <a:rPr lang="en-US" sz="4200" b="0" i="0" u="none" strike="noStrike" dirty="0">
                <a:solidFill>
                  <a:schemeClr val="tx1"/>
                </a:solidFill>
                <a:effectLst/>
                <a:latin typeface="Times New Roman" panose="02020603050405020304" pitchFamily="18" charset="0"/>
                <a:cs typeface="Times New Roman" panose="02020603050405020304" pitchFamily="18" charset="0"/>
              </a:rPr>
              <a:t>Several researches are made with the use of not much usage of Deep Learning algorithms with a considerable accuracy.</a:t>
            </a:r>
          </a:p>
          <a:p>
            <a:pPr marL="342900" indent="-342900" algn="just" rtl="0" fontAlgn="base">
              <a:lnSpc>
                <a:spcPct val="200000"/>
              </a:lnSpc>
              <a:spcBef>
                <a:spcPts val="0"/>
              </a:spcBef>
              <a:spcAft>
                <a:spcPts val="0"/>
              </a:spcAft>
              <a:buFont typeface="Wingdings" panose="05000000000000000000" pitchFamily="2" charset="2"/>
              <a:buChar char="Ø"/>
            </a:pPr>
            <a:r>
              <a:rPr lang="en-US" sz="4200" b="0" i="0" u="none" strike="noStrike" dirty="0">
                <a:solidFill>
                  <a:schemeClr val="tx1"/>
                </a:solidFill>
                <a:effectLst/>
                <a:latin typeface="Times New Roman" panose="02020603050405020304" pitchFamily="18" charset="0"/>
                <a:cs typeface="Times New Roman" panose="02020603050405020304" pitchFamily="18" charset="0"/>
              </a:rPr>
              <a:t>These research work have not made the use of Image Processing Algorithms or techniques or increasing the number of extractions layers for optimizing search in order to obtain a robust accuracy for new data points in order to free our images from noise or any other default disturbances.</a:t>
            </a:r>
          </a:p>
          <a:p>
            <a:pPr marL="342900" indent="-342900" algn="just" rtl="0" fontAlgn="base">
              <a:lnSpc>
                <a:spcPct val="200000"/>
              </a:lnSpc>
              <a:spcBef>
                <a:spcPts val="0"/>
              </a:spcBef>
              <a:spcAft>
                <a:spcPts val="1200"/>
              </a:spcAft>
              <a:buFont typeface="Wingdings" panose="05000000000000000000" pitchFamily="2" charset="2"/>
              <a:buChar char="Ø"/>
            </a:pPr>
            <a:r>
              <a:rPr lang="en-US" sz="4200" b="0" i="0" u="none" strike="noStrike" dirty="0">
                <a:solidFill>
                  <a:schemeClr val="tx1"/>
                </a:solidFill>
                <a:effectLst/>
                <a:latin typeface="Times New Roman" panose="02020603050405020304" pitchFamily="18" charset="0"/>
                <a:cs typeface="Times New Roman" panose="02020603050405020304" pitchFamily="18" charset="0"/>
              </a:rPr>
              <a:t>Also, the efficiency of the model also gets decreased while performing the train data epoch estimation and test data evaluation.</a:t>
            </a:r>
          </a:p>
          <a:p>
            <a:pPr marL="285750" indent="-285750" algn="l">
              <a:lnSpc>
                <a:spcPct val="200000"/>
              </a:lnSpc>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BA5803-D03A-B825-C0C8-55FDFB611CFE}"/>
              </a:ext>
            </a:extLst>
          </p:cNvPr>
          <p:cNvSpPr txBox="1"/>
          <p:nvPr/>
        </p:nvSpPr>
        <p:spPr>
          <a:xfrm>
            <a:off x="11406909" y="6336904"/>
            <a:ext cx="421780" cy="369332"/>
          </a:xfrm>
          <a:prstGeom prst="rect">
            <a:avLst/>
          </a:prstGeom>
          <a:noFill/>
        </p:spPr>
        <p:txBody>
          <a:bodyPr wrap="square">
            <a:spAutoFit/>
          </a:bodyPr>
          <a:lstStyle/>
          <a:p>
            <a:r>
              <a:rPr lang="en-IN" sz="1800" b="1" dirty="0"/>
              <a:t>9</a:t>
            </a:r>
          </a:p>
        </p:txBody>
      </p:sp>
    </p:spTree>
    <p:extLst>
      <p:ext uri="{BB962C8B-B14F-4D97-AF65-F5344CB8AC3E}">
        <p14:creationId xmlns:p14="http://schemas.microsoft.com/office/powerpoint/2010/main" val="4185210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10926</TotalTime>
  <Words>1746</Words>
  <Application>Microsoft Office PowerPoint</Application>
  <PresentationFormat>Widescreen</PresentationFormat>
  <Paragraphs>287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Times New Roman</vt:lpstr>
      <vt:lpstr>Trebuchet MS</vt:lpstr>
      <vt:lpstr>Wingdings</vt:lpstr>
      <vt:lpstr>Wingdings 3</vt:lpstr>
      <vt:lpstr>Facet</vt:lpstr>
      <vt:lpstr>Alzheimer Disease Detection using Deep Learning </vt:lpstr>
      <vt:lpstr>Content</vt:lpstr>
      <vt:lpstr>Introduction</vt:lpstr>
      <vt:lpstr>Motivation for the Project</vt:lpstr>
      <vt:lpstr>Comparison of a normal aged brain (left) and an Alzheimer patient’s brain (right).   </vt:lpstr>
      <vt:lpstr>Literature Survey</vt:lpstr>
      <vt:lpstr>Literature Survey</vt:lpstr>
      <vt:lpstr>Literature Survey</vt:lpstr>
      <vt:lpstr>Research Gaps</vt:lpstr>
      <vt:lpstr>Problem Statement</vt:lpstr>
      <vt:lpstr>Proposed System</vt:lpstr>
      <vt:lpstr>PowerPoint Presentation</vt:lpstr>
      <vt:lpstr>Algorithms Used: Transfer Learning such as InceptionV3, DenseNet, AlexNet</vt:lpstr>
      <vt:lpstr>Convolutional Neural Network (CNN)</vt:lpstr>
      <vt:lpstr>Results or Prediction  </vt:lpstr>
      <vt:lpstr>PowerPoint Presentation</vt:lpstr>
      <vt:lpstr>CNN Evaluation</vt:lpstr>
      <vt:lpstr>DenseNet Evaluation</vt:lpstr>
      <vt:lpstr>AlexNet Evaluation</vt:lpstr>
      <vt:lpstr>MyInception Evaluation</vt:lpstr>
      <vt:lpstr>Vision Transformer Evaluation</vt:lpstr>
      <vt:lpstr>Conclusion</vt:lpstr>
      <vt:lpstr>Project Course Completion Status</vt:lpstr>
      <vt:lpstr>Future Work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 Disease Detection</dc:title>
  <dc:creator>Suyash Ghadge</dc:creator>
  <cp:lastModifiedBy>Suyash Ghadge</cp:lastModifiedBy>
  <cp:revision>27</cp:revision>
  <dcterms:created xsi:type="dcterms:W3CDTF">2023-02-23T10:34:51Z</dcterms:created>
  <dcterms:modified xsi:type="dcterms:W3CDTF">2023-04-26T05:31:48Z</dcterms:modified>
</cp:coreProperties>
</file>