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4" r:id="rId1"/>
  </p:sldMasterIdLst>
  <p:notesMasterIdLst>
    <p:notesMasterId r:id="rId17"/>
  </p:notesMasterIdLst>
  <p:handoutMasterIdLst>
    <p:handoutMasterId r:id="rId18"/>
  </p:handoutMasterIdLst>
  <p:sldIdLst>
    <p:sldId id="256" r:id="rId2"/>
    <p:sldId id="257" r:id="rId3"/>
    <p:sldId id="273" r:id="rId4"/>
    <p:sldId id="258" r:id="rId5"/>
    <p:sldId id="260" r:id="rId6"/>
    <p:sldId id="261" r:id="rId7"/>
    <p:sldId id="262" r:id="rId8"/>
    <p:sldId id="270" r:id="rId9"/>
    <p:sldId id="266" r:id="rId10"/>
    <p:sldId id="267" r:id="rId11"/>
    <p:sldId id="268" r:id="rId12"/>
    <p:sldId id="269" r:id="rId13"/>
    <p:sldId id="265" r:id="rId14"/>
    <p:sldId id="271" r:id="rId15"/>
    <p:sldId id="272" r:id="rId16"/>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615144-6B07-4899-8A38-48ECA2CCBDD3}" v="24" dt="2024-05-29T17:24:29.405"/>
    <p1510:client id="{FAF438A3-D854-4FF9-93F4-E9214E925E25}" v="85" dt="2024-05-29T16:47:52.93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941" autoAdjust="0"/>
    <p:restoredTop sz="89740" autoAdjust="0"/>
  </p:normalViewPr>
  <p:slideViewPr>
    <p:cSldViewPr>
      <p:cViewPr varScale="1">
        <p:scale>
          <a:sx n="82" d="100"/>
          <a:sy n="82" d="100"/>
        </p:scale>
        <p:origin x="1598" y="6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reya gumaste" userId="1a9dce932057449c" providerId="LiveId" clId="{1F615144-6B07-4899-8A38-48ECA2CCBDD3}"/>
    <pc:docChg chg="undo custSel addSld delSld modSld">
      <pc:chgData name="shreya gumaste" userId="1a9dce932057449c" providerId="LiveId" clId="{1F615144-6B07-4899-8A38-48ECA2CCBDD3}" dt="2024-05-29T17:27:25.150" v="327" actId="1076"/>
      <pc:docMkLst>
        <pc:docMk/>
      </pc:docMkLst>
      <pc:sldChg chg="modSp mod">
        <pc:chgData name="shreya gumaste" userId="1a9dce932057449c" providerId="LiveId" clId="{1F615144-6B07-4899-8A38-48ECA2CCBDD3}" dt="2024-05-29T17:08:16.502" v="78" actId="2711"/>
        <pc:sldMkLst>
          <pc:docMk/>
          <pc:sldMk cId="0" sldId="256"/>
        </pc:sldMkLst>
        <pc:spChg chg="mod">
          <ac:chgData name="shreya gumaste" userId="1a9dce932057449c" providerId="LiveId" clId="{1F615144-6B07-4899-8A38-48ECA2CCBDD3}" dt="2024-05-29T17:08:16.502" v="78" actId="2711"/>
          <ac:spMkLst>
            <pc:docMk/>
            <pc:sldMk cId="0" sldId="256"/>
            <ac:spMk id="4099" creationId="{3C6EAC2A-173B-4CCE-713C-ACAE9C6291F9}"/>
          </ac:spMkLst>
        </pc:spChg>
      </pc:sldChg>
      <pc:sldChg chg="modSp mod">
        <pc:chgData name="shreya gumaste" userId="1a9dce932057449c" providerId="LiveId" clId="{1F615144-6B07-4899-8A38-48ECA2CCBDD3}" dt="2024-05-29T17:08:39.004" v="86" actId="27636"/>
        <pc:sldMkLst>
          <pc:docMk/>
          <pc:sldMk cId="0" sldId="257"/>
        </pc:sldMkLst>
        <pc:spChg chg="mod">
          <ac:chgData name="shreya gumaste" userId="1a9dce932057449c" providerId="LiveId" clId="{1F615144-6B07-4899-8A38-48ECA2CCBDD3}" dt="2024-05-29T17:02:22.568" v="58" actId="1076"/>
          <ac:spMkLst>
            <pc:docMk/>
            <pc:sldMk cId="0" sldId="257"/>
            <ac:spMk id="5122" creationId="{334B5266-78AC-B936-D103-530E03254575}"/>
          </ac:spMkLst>
        </pc:spChg>
        <pc:spChg chg="mod">
          <ac:chgData name="shreya gumaste" userId="1a9dce932057449c" providerId="LiveId" clId="{1F615144-6B07-4899-8A38-48ECA2CCBDD3}" dt="2024-05-29T17:08:39.004" v="86" actId="27636"/>
          <ac:spMkLst>
            <pc:docMk/>
            <pc:sldMk cId="0" sldId="257"/>
            <ac:spMk id="5123" creationId="{373FA535-5F86-F488-90A5-70CF271CBE1C}"/>
          </ac:spMkLst>
        </pc:spChg>
      </pc:sldChg>
      <pc:sldChg chg="del">
        <pc:chgData name="shreya gumaste" userId="1a9dce932057449c" providerId="LiveId" clId="{1F615144-6B07-4899-8A38-48ECA2CCBDD3}" dt="2024-05-29T17:08:44.686" v="87" actId="47"/>
        <pc:sldMkLst>
          <pc:docMk/>
          <pc:sldMk cId="2975387748" sldId="259"/>
        </pc:sldMkLst>
      </pc:sldChg>
      <pc:sldChg chg="addSp delSp modSp mod">
        <pc:chgData name="shreya gumaste" userId="1a9dce932057449c" providerId="LiveId" clId="{1F615144-6B07-4899-8A38-48ECA2CCBDD3}" dt="2024-05-29T17:27:25.150" v="327" actId="1076"/>
        <pc:sldMkLst>
          <pc:docMk/>
          <pc:sldMk cId="778365093" sldId="260"/>
        </pc:sldMkLst>
        <pc:spChg chg="mod">
          <ac:chgData name="shreya gumaste" userId="1a9dce932057449c" providerId="LiveId" clId="{1F615144-6B07-4899-8A38-48ECA2CCBDD3}" dt="2024-05-29T17:27:14.171" v="325" actId="1076"/>
          <ac:spMkLst>
            <pc:docMk/>
            <pc:sldMk cId="778365093" sldId="260"/>
            <ac:spMk id="2" creationId="{018E7635-402F-6399-F8AB-2B2AE55E0BD6}"/>
          </ac:spMkLst>
        </pc:spChg>
        <pc:spChg chg="del mod">
          <ac:chgData name="shreya gumaste" userId="1a9dce932057449c" providerId="LiveId" clId="{1F615144-6B07-4899-8A38-48ECA2CCBDD3}" dt="2024-05-29T17:13:14.631" v="92" actId="3680"/>
          <ac:spMkLst>
            <pc:docMk/>
            <pc:sldMk cId="778365093" sldId="260"/>
            <ac:spMk id="3" creationId="{9C63C556-34C3-AF6B-428A-B05DBE6D4F49}"/>
          </ac:spMkLst>
        </pc:spChg>
        <pc:spChg chg="del">
          <ac:chgData name="shreya gumaste" userId="1a9dce932057449c" providerId="LiveId" clId="{1F615144-6B07-4899-8A38-48ECA2CCBDD3}" dt="2024-05-29T17:09:02.317" v="88" actId="478"/>
          <ac:spMkLst>
            <pc:docMk/>
            <pc:sldMk cId="778365093" sldId="260"/>
            <ac:spMk id="6" creationId="{DC8D0504-0F4B-38B3-435B-811FB3C0C06D}"/>
          </ac:spMkLst>
        </pc:spChg>
        <pc:graphicFrameChg chg="add mod ord modGraphic">
          <ac:chgData name="shreya gumaste" userId="1a9dce932057449c" providerId="LiveId" clId="{1F615144-6B07-4899-8A38-48ECA2CCBDD3}" dt="2024-05-29T17:27:25.150" v="327" actId="1076"/>
          <ac:graphicFrameMkLst>
            <pc:docMk/>
            <pc:sldMk cId="778365093" sldId="260"/>
            <ac:graphicFrameMk id="4" creationId="{44765E27-78DB-9FAB-7A18-789FD04EC296}"/>
          </ac:graphicFrameMkLst>
        </pc:graphicFrameChg>
      </pc:sldChg>
      <pc:sldChg chg="delSp modSp mod">
        <pc:chgData name="shreya gumaste" userId="1a9dce932057449c" providerId="LiveId" clId="{1F615144-6B07-4899-8A38-48ECA2CCBDD3}" dt="2024-05-29T16:57:25.758" v="3" actId="478"/>
        <pc:sldMkLst>
          <pc:docMk/>
          <pc:sldMk cId="992740183" sldId="262"/>
        </pc:sldMkLst>
        <pc:spChg chg="mod">
          <ac:chgData name="shreya gumaste" userId="1a9dce932057449c" providerId="LiveId" clId="{1F615144-6B07-4899-8A38-48ECA2CCBDD3}" dt="2024-05-29T16:57:15.881" v="1" actId="1076"/>
          <ac:spMkLst>
            <pc:docMk/>
            <pc:sldMk cId="992740183" sldId="262"/>
            <ac:spMk id="2" creationId="{EF81A243-258F-5DB1-ECD5-04D43C951612}"/>
          </ac:spMkLst>
        </pc:spChg>
        <pc:spChg chg="mod">
          <ac:chgData name="shreya gumaste" userId="1a9dce932057449c" providerId="LiveId" clId="{1F615144-6B07-4899-8A38-48ECA2CCBDD3}" dt="2024-05-29T16:57:22.497" v="2" actId="1076"/>
          <ac:spMkLst>
            <pc:docMk/>
            <pc:sldMk cId="992740183" sldId="262"/>
            <ac:spMk id="3" creationId="{7CBCC049-45C3-07D7-2BC7-F5C637E01D56}"/>
          </ac:spMkLst>
        </pc:spChg>
        <pc:spChg chg="del">
          <ac:chgData name="shreya gumaste" userId="1a9dce932057449c" providerId="LiveId" clId="{1F615144-6B07-4899-8A38-48ECA2CCBDD3}" dt="2024-05-29T16:57:25.758" v="3" actId="478"/>
          <ac:spMkLst>
            <pc:docMk/>
            <pc:sldMk cId="992740183" sldId="262"/>
            <ac:spMk id="6" creationId="{E218C714-8379-B4A1-4618-01E1D47E7FC1}"/>
          </ac:spMkLst>
        </pc:spChg>
      </pc:sldChg>
      <pc:sldChg chg="addSp delSp modSp new mod">
        <pc:chgData name="shreya gumaste" userId="1a9dce932057449c" providerId="LiveId" clId="{1F615144-6B07-4899-8A38-48ECA2CCBDD3}" dt="2024-05-29T16:59:29.838" v="15" actId="27636"/>
        <pc:sldMkLst>
          <pc:docMk/>
          <pc:sldMk cId="80958753" sldId="272"/>
        </pc:sldMkLst>
        <pc:spChg chg="del">
          <ac:chgData name="shreya gumaste" userId="1a9dce932057449c" providerId="LiveId" clId="{1F615144-6B07-4899-8A38-48ECA2CCBDD3}" dt="2024-05-29T16:58:27.406" v="5"/>
          <ac:spMkLst>
            <pc:docMk/>
            <pc:sldMk cId="80958753" sldId="272"/>
            <ac:spMk id="2" creationId="{FF14F833-E945-9E58-CD3D-22654A6AE391}"/>
          </ac:spMkLst>
        </pc:spChg>
        <pc:spChg chg="del">
          <ac:chgData name="shreya gumaste" userId="1a9dce932057449c" providerId="LiveId" clId="{1F615144-6B07-4899-8A38-48ECA2CCBDD3}" dt="2024-05-29T16:59:15.715" v="11"/>
          <ac:spMkLst>
            <pc:docMk/>
            <pc:sldMk cId="80958753" sldId="272"/>
            <ac:spMk id="3" creationId="{71669267-323A-D8B9-135A-5807EFB0E875}"/>
          </ac:spMkLst>
        </pc:spChg>
        <pc:spChg chg="del">
          <ac:chgData name="shreya gumaste" userId="1a9dce932057449c" providerId="LiveId" clId="{1F615144-6B07-4899-8A38-48ECA2CCBDD3}" dt="2024-05-29T16:58:58.813" v="10" actId="478"/>
          <ac:spMkLst>
            <pc:docMk/>
            <pc:sldMk cId="80958753" sldId="272"/>
            <ac:spMk id="4" creationId="{5BB8F0F5-3D2C-604D-E5EC-A569683AE52C}"/>
          </ac:spMkLst>
        </pc:spChg>
        <pc:spChg chg="add mod">
          <ac:chgData name="shreya gumaste" userId="1a9dce932057449c" providerId="LiveId" clId="{1F615144-6B07-4899-8A38-48ECA2CCBDD3}" dt="2024-05-29T16:58:49.595" v="9" actId="1076"/>
          <ac:spMkLst>
            <pc:docMk/>
            <pc:sldMk cId="80958753" sldId="272"/>
            <ac:spMk id="6" creationId="{C8F0502A-9C40-DA53-4F21-1895AFD81B6F}"/>
          </ac:spMkLst>
        </pc:spChg>
        <pc:spChg chg="add mod">
          <ac:chgData name="shreya gumaste" userId="1a9dce932057449c" providerId="LiveId" clId="{1F615144-6B07-4899-8A38-48ECA2CCBDD3}" dt="2024-05-29T16:59:29.838" v="15" actId="27636"/>
          <ac:spMkLst>
            <pc:docMk/>
            <pc:sldMk cId="80958753" sldId="272"/>
            <ac:spMk id="7" creationId="{B125111F-077B-91A6-2046-93EBF23B97F7}"/>
          </ac:spMkLst>
        </pc:spChg>
      </pc:sldChg>
      <pc:sldChg chg="delSp modSp new mod">
        <pc:chgData name="shreya gumaste" userId="1a9dce932057449c" providerId="LiveId" clId="{1F615144-6B07-4899-8A38-48ECA2CCBDD3}" dt="2024-05-29T17:07:57.001" v="77" actId="478"/>
        <pc:sldMkLst>
          <pc:docMk/>
          <pc:sldMk cId="2126616513" sldId="273"/>
        </pc:sldMkLst>
        <pc:spChg chg="mod">
          <ac:chgData name="shreya gumaste" userId="1a9dce932057449c" providerId="LiveId" clId="{1F615144-6B07-4899-8A38-48ECA2CCBDD3}" dt="2024-05-29T17:07:24.809" v="69" actId="1076"/>
          <ac:spMkLst>
            <pc:docMk/>
            <pc:sldMk cId="2126616513" sldId="273"/>
            <ac:spMk id="2" creationId="{B366F079-9214-7293-F2F0-90A5FBF7EE1D}"/>
          </ac:spMkLst>
        </pc:spChg>
        <pc:spChg chg="mod">
          <ac:chgData name="shreya gumaste" userId="1a9dce932057449c" providerId="LiveId" clId="{1F615144-6B07-4899-8A38-48ECA2CCBDD3}" dt="2024-05-29T17:07:53.084" v="76" actId="20577"/>
          <ac:spMkLst>
            <pc:docMk/>
            <pc:sldMk cId="2126616513" sldId="273"/>
            <ac:spMk id="3" creationId="{6C8371F7-A477-95A1-D170-713EC161472F}"/>
          </ac:spMkLst>
        </pc:spChg>
        <pc:spChg chg="del">
          <ac:chgData name="shreya gumaste" userId="1a9dce932057449c" providerId="LiveId" clId="{1F615144-6B07-4899-8A38-48ECA2CCBDD3}" dt="2024-05-29T17:07:57.001" v="77" actId="478"/>
          <ac:spMkLst>
            <pc:docMk/>
            <pc:sldMk cId="2126616513" sldId="273"/>
            <ac:spMk id="4" creationId="{E9879C60-BAAF-C33E-E7D1-33EFF3E46C6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5E7FF8A-A162-9B1F-78EE-6DB709275482}"/>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n-IN"/>
          </a:p>
        </p:txBody>
      </p:sp>
      <p:sp>
        <p:nvSpPr>
          <p:cNvPr id="3" name="Date Placeholder 2">
            <a:extLst>
              <a:ext uri="{FF2B5EF4-FFF2-40B4-BE49-F238E27FC236}">
                <a16:creationId xmlns:a16="http://schemas.microsoft.com/office/drawing/2014/main" id="{3FC17DA1-FC14-60C7-249D-BAA6210DA42E}"/>
              </a:ext>
            </a:extLst>
          </p:cNvPr>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BE7EEC4C-3E85-43FB-89E2-AF5B43352740}" type="datetimeFigureOut">
              <a:rPr lang="en-US"/>
              <a:pPr>
                <a:defRPr/>
              </a:pPr>
              <a:t>5/29/2024</a:t>
            </a:fld>
            <a:endParaRPr lang="en-IN"/>
          </a:p>
        </p:txBody>
      </p:sp>
      <p:sp>
        <p:nvSpPr>
          <p:cNvPr id="4" name="Footer Placeholder 3">
            <a:extLst>
              <a:ext uri="{FF2B5EF4-FFF2-40B4-BE49-F238E27FC236}">
                <a16:creationId xmlns:a16="http://schemas.microsoft.com/office/drawing/2014/main" id="{04661147-537F-FB9D-1C46-CA482C13A774}"/>
              </a:ext>
            </a:extLst>
          </p:cNvPr>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en-IN"/>
          </a:p>
        </p:txBody>
      </p:sp>
      <p:sp>
        <p:nvSpPr>
          <p:cNvPr id="5" name="Slide Number Placeholder 4">
            <a:extLst>
              <a:ext uri="{FF2B5EF4-FFF2-40B4-BE49-F238E27FC236}">
                <a16:creationId xmlns:a16="http://schemas.microsoft.com/office/drawing/2014/main" id="{BCCFFD1D-BABC-4915-6180-D6827F891F7D}"/>
              </a:ext>
            </a:extLst>
          </p:cNvPr>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fld id="{2D0FD2B5-3C6C-4CA9-9A12-EBBCBB26FFEF}" type="slidenum">
              <a:rPr lang="en-IN" altLang="en-US"/>
              <a:pPr/>
              <a:t>‹#›</a:t>
            </a:fld>
            <a:endParaRPr lang="en-I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F7CA95-7346-7A05-17EA-04343832A54F}"/>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n-IN"/>
          </a:p>
        </p:txBody>
      </p:sp>
      <p:sp>
        <p:nvSpPr>
          <p:cNvPr id="3" name="Date Placeholder 2">
            <a:extLst>
              <a:ext uri="{FF2B5EF4-FFF2-40B4-BE49-F238E27FC236}">
                <a16:creationId xmlns:a16="http://schemas.microsoft.com/office/drawing/2014/main" id="{9C85EBC7-ABD0-4A59-1181-F90E761AAE1D}"/>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DD1C358D-826E-4285-BD2B-EB63EDBEDE48}" type="datetimeFigureOut">
              <a:rPr lang="en-US"/>
              <a:pPr>
                <a:defRPr/>
              </a:pPr>
              <a:t>5/29/2024</a:t>
            </a:fld>
            <a:endParaRPr lang="en-IN"/>
          </a:p>
        </p:txBody>
      </p:sp>
      <p:sp>
        <p:nvSpPr>
          <p:cNvPr id="4" name="Slide Image Placeholder 3">
            <a:extLst>
              <a:ext uri="{FF2B5EF4-FFF2-40B4-BE49-F238E27FC236}">
                <a16:creationId xmlns:a16="http://schemas.microsoft.com/office/drawing/2014/main" id="{463202A1-DFF1-5108-01A8-36996EBE5905}"/>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IN" noProof="0"/>
          </a:p>
        </p:txBody>
      </p:sp>
      <p:sp>
        <p:nvSpPr>
          <p:cNvPr id="5" name="Notes Placeholder 4">
            <a:extLst>
              <a:ext uri="{FF2B5EF4-FFF2-40B4-BE49-F238E27FC236}">
                <a16:creationId xmlns:a16="http://schemas.microsoft.com/office/drawing/2014/main" id="{36B00AD7-568B-0BC8-8828-5DC7186ED371}"/>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IN" noProof="0"/>
          </a:p>
        </p:txBody>
      </p:sp>
      <p:sp>
        <p:nvSpPr>
          <p:cNvPr id="6" name="Footer Placeholder 5">
            <a:extLst>
              <a:ext uri="{FF2B5EF4-FFF2-40B4-BE49-F238E27FC236}">
                <a16:creationId xmlns:a16="http://schemas.microsoft.com/office/drawing/2014/main" id="{E6EA0301-D29E-63B5-1A6C-A4A6A41A0BA4}"/>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en-IN"/>
          </a:p>
        </p:txBody>
      </p:sp>
      <p:sp>
        <p:nvSpPr>
          <p:cNvPr id="7" name="Slide Number Placeholder 6">
            <a:extLst>
              <a:ext uri="{FF2B5EF4-FFF2-40B4-BE49-F238E27FC236}">
                <a16:creationId xmlns:a16="http://schemas.microsoft.com/office/drawing/2014/main" id="{6B4F54EA-67AF-C6DF-B9BD-D22E492D8D24}"/>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fld id="{0571030D-C69D-4D6E-AFC2-55A0349D2272}" type="slidenum">
              <a:rPr lang="en-IN" altLang="en-US"/>
              <a:pPr/>
              <a:t>‹#›</a:t>
            </a:fld>
            <a:endParaRPr lang="en-IN" altLang="en-US"/>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571030D-C69D-4D6E-AFC2-55A0349D2272}" type="slidenum">
              <a:rPr lang="en-IN" altLang="en-US" smtClean="0"/>
              <a:pPr/>
              <a:t>1</a:t>
            </a:fld>
            <a:endParaRPr lang="en-IN" altLang="en-US"/>
          </a:p>
        </p:txBody>
      </p:sp>
    </p:spTree>
    <p:extLst>
      <p:ext uri="{BB962C8B-B14F-4D97-AF65-F5344CB8AC3E}">
        <p14:creationId xmlns:p14="http://schemas.microsoft.com/office/powerpoint/2010/main" val="33233810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a:extLst>
              <a:ext uri="{FF2B5EF4-FFF2-40B4-BE49-F238E27FC236}">
                <a16:creationId xmlns:a16="http://schemas.microsoft.com/office/drawing/2014/main" id="{9644CF7B-9D96-AC43-1310-C66AD3AD402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Notes Placeholder 2">
            <a:extLst>
              <a:ext uri="{FF2B5EF4-FFF2-40B4-BE49-F238E27FC236}">
                <a16:creationId xmlns:a16="http://schemas.microsoft.com/office/drawing/2014/main" id="{90003D8E-73FD-B6A4-E5C7-9992B4097D1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en-US"/>
          </a:p>
        </p:txBody>
      </p:sp>
      <p:sp>
        <p:nvSpPr>
          <p:cNvPr id="6148" name="Slide Number Placeholder 3">
            <a:extLst>
              <a:ext uri="{FF2B5EF4-FFF2-40B4-BE49-F238E27FC236}">
                <a16:creationId xmlns:a16="http://schemas.microsoft.com/office/drawing/2014/main" id="{B9695D45-B0C4-3348-B74C-85A7AC8439B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51ABEA75-8EE8-40F4-AE3C-E19F1B84B24D}" type="slidenum">
              <a:rPr lang="en-IN" altLang="en-US">
                <a:latin typeface="Calibri" panose="020F0502020204030204" pitchFamily="34" charset="0"/>
              </a:rPr>
              <a:pPr/>
              <a:t>2</a:t>
            </a:fld>
            <a:endParaRPr lang="en-IN" altLang="en-US">
              <a:latin typeface="Calibri" panose="020F050202020403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571030D-C69D-4D6E-AFC2-55A0349D2272}" type="slidenum">
              <a:rPr lang="en-IN" altLang="en-US" smtClean="0"/>
              <a:pPr/>
              <a:t>10</a:t>
            </a:fld>
            <a:endParaRPr lang="en-IN" altLang="en-US"/>
          </a:p>
        </p:txBody>
      </p:sp>
    </p:spTree>
    <p:extLst>
      <p:ext uri="{BB962C8B-B14F-4D97-AF65-F5344CB8AC3E}">
        <p14:creationId xmlns:p14="http://schemas.microsoft.com/office/powerpoint/2010/main" val="40007205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571030D-C69D-4D6E-AFC2-55A0349D2272}" type="slidenum">
              <a:rPr lang="en-IN" altLang="en-US" smtClean="0"/>
              <a:pPr/>
              <a:t>11</a:t>
            </a:fld>
            <a:endParaRPr lang="en-IN" altLang="en-US"/>
          </a:p>
        </p:txBody>
      </p:sp>
    </p:spTree>
    <p:extLst>
      <p:ext uri="{BB962C8B-B14F-4D97-AF65-F5344CB8AC3E}">
        <p14:creationId xmlns:p14="http://schemas.microsoft.com/office/powerpoint/2010/main" val="16073619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571030D-C69D-4D6E-AFC2-55A0349D2272}" type="slidenum">
              <a:rPr lang="en-IN" altLang="en-US" smtClean="0"/>
              <a:pPr/>
              <a:t>15</a:t>
            </a:fld>
            <a:endParaRPr lang="en-IN" altLang="en-US"/>
          </a:p>
        </p:txBody>
      </p:sp>
    </p:spTree>
    <p:extLst>
      <p:ext uri="{BB962C8B-B14F-4D97-AF65-F5344CB8AC3E}">
        <p14:creationId xmlns:p14="http://schemas.microsoft.com/office/powerpoint/2010/main" val="25713650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defRPr/>
            </a:pPr>
            <a:fld id="{603479C8-9160-47B8-8B4B-70EB23FF7089}" type="datetime1">
              <a:rPr lang="en-US" smtClean="0"/>
              <a:pPr>
                <a:defRPr/>
              </a:pPr>
              <a:t>5/29/2024</a:t>
            </a:fld>
            <a:endParaRPr lang="en-IN"/>
          </a:p>
        </p:txBody>
      </p:sp>
      <p:sp>
        <p:nvSpPr>
          <p:cNvPr id="5" name="Footer Placeholder 4"/>
          <p:cNvSpPr>
            <a:spLocks noGrp="1"/>
          </p:cNvSpPr>
          <p:nvPr>
            <p:ph type="ftr" sz="quarter" idx="11"/>
          </p:nvPr>
        </p:nvSpPr>
        <p:spPr/>
        <p:txBody>
          <a:bodyPr/>
          <a:lstStyle/>
          <a:p>
            <a:pPr>
              <a:defRPr/>
            </a:pPr>
            <a:r>
              <a:rPr lang="en-IN"/>
              <a:t>cPGCON-2020                                                                              Paper ID=54                                                                                                                                     Paper ID=xx</a:t>
            </a:r>
          </a:p>
        </p:txBody>
      </p:sp>
      <p:sp>
        <p:nvSpPr>
          <p:cNvPr id="6" name="Slide Number Placeholder 5"/>
          <p:cNvSpPr>
            <a:spLocks noGrp="1"/>
          </p:cNvSpPr>
          <p:nvPr>
            <p:ph type="sldNum" sz="quarter" idx="12"/>
          </p:nvPr>
        </p:nvSpPr>
        <p:spPr/>
        <p:txBody>
          <a:bodyPr/>
          <a:lstStyle/>
          <a:p>
            <a:fld id="{E7E54B61-BB39-48D3-8459-91BA65874B51}" type="slidenum">
              <a:rPr lang="en-IN" altLang="en-US" smtClean="0"/>
              <a:pPr/>
              <a:t>‹#›</a:t>
            </a:fld>
            <a:endParaRPr lang="en-IN" alt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34761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25CA2549-B794-41E3-8E28-65A5477AADEF}" type="datetime1">
              <a:rPr lang="en-US" smtClean="0"/>
              <a:pPr>
                <a:defRPr/>
              </a:pPr>
              <a:t>5/29/2024</a:t>
            </a:fld>
            <a:endParaRPr lang="en-IN"/>
          </a:p>
        </p:txBody>
      </p:sp>
      <p:sp>
        <p:nvSpPr>
          <p:cNvPr id="5" name="Footer Placeholder 4"/>
          <p:cNvSpPr>
            <a:spLocks noGrp="1"/>
          </p:cNvSpPr>
          <p:nvPr>
            <p:ph type="ftr" sz="quarter" idx="11"/>
          </p:nvPr>
        </p:nvSpPr>
        <p:spPr/>
        <p:txBody>
          <a:bodyPr/>
          <a:lstStyle/>
          <a:p>
            <a:pPr>
              <a:defRPr/>
            </a:pPr>
            <a:r>
              <a:rPr lang="en-IN"/>
              <a:t>cPGCON-2020                                                                              Paper ID=54                                                                                                                                     Paper ID=xx</a:t>
            </a:r>
          </a:p>
        </p:txBody>
      </p:sp>
      <p:sp>
        <p:nvSpPr>
          <p:cNvPr id="6" name="Slide Number Placeholder 5"/>
          <p:cNvSpPr>
            <a:spLocks noGrp="1"/>
          </p:cNvSpPr>
          <p:nvPr>
            <p:ph type="sldNum" sz="quarter" idx="12"/>
          </p:nvPr>
        </p:nvSpPr>
        <p:spPr/>
        <p:txBody>
          <a:bodyPr/>
          <a:lstStyle/>
          <a:p>
            <a:fld id="{3BBB320B-CB32-4198-870F-CDDA10DBF9CB}" type="slidenum">
              <a:rPr lang="en-IN" altLang="en-US" smtClean="0"/>
              <a:pPr/>
              <a:t>‹#›</a:t>
            </a:fld>
            <a:endParaRPr lang="en-IN" altLang="en-US"/>
          </a:p>
        </p:txBody>
      </p:sp>
    </p:spTree>
    <p:extLst>
      <p:ext uri="{BB962C8B-B14F-4D97-AF65-F5344CB8AC3E}">
        <p14:creationId xmlns:p14="http://schemas.microsoft.com/office/powerpoint/2010/main" val="563663448"/>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25CA2549-B794-41E3-8E28-65A5477AADEF}" type="datetime1">
              <a:rPr lang="en-US" smtClean="0"/>
              <a:pPr>
                <a:defRPr/>
              </a:pPr>
              <a:t>5/29/2024</a:t>
            </a:fld>
            <a:endParaRPr lang="en-IN"/>
          </a:p>
        </p:txBody>
      </p:sp>
      <p:sp>
        <p:nvSpPr>
          <p:cNvPr id="5" name="Footer Placeholder 4"/>
          <p:cNvSpPr>
            <a:spLocks noGrp="1"/>
          </p:cNvSpPr>
          <p:nvPr>
            <p:ph type="ftr" sz="quarter" idx="11"/>
          </p:nvPr>
        </p:nvSpPr>
        <p:spPr/>
        <p:txBody>
          <a:bodyPr/>
          <a:lstStyle/>
          <a:p>
            <a:pPr>
              <a:defRPr/>
            </a:pPr>
            <a:r>
              <a:rPr lang="en-IN"/>
              <a:t>cPGCON-2020                                                                              Paper ID=54                                                                                                                                     Paper ID=xx</a:t>
            </a:r>
          </a:p>
        </p:txBody>
      </p:sp>
      <p:sp>
        <p:nvSpPr>
          <p:cNvPr id="6" name="Slide Number Placeholder 5"/>
          <p:cNvSpPr>
            <a:spLocks noGrp="1"/>
          </p:cNvSpPr>
          <p:nvPr>
            <p:ph type="sldNum" sz="quarter" idx="12"/>
          </p:nvPr>
        </p:nvSpPr>
        <p:spPr/>
        <p:txBody>
          <a:bodyPr/>
          <a:lstStyle/>
          <a:p>
            <a:fld id="{3BBB320B-CB32-4198-870F-CDDA10DBF9CB}" type="slidenum">
              <a:rPr lang="en-IN" altLang="en-US" smtClean="0"/>
              <a:pPr/>
              <a:t>‹#›</a:t>
            </a:fld>
            <a:endParaRPr lang="en-IN" altLang="en-US"/>
          </a:p>
        </p:txBody>
      </p:sp>
    </p:spTree>
    <p:extLst>
      <p:ext uri="{BB962C8B-B14F-4D97-AF65-F5344CB8AC3E}">
        <p14:creationId xmlns:p14="http://schemas.microsoft.com/office/powerpoint/2010/main" val="627974928"/>
      </p:ext>
    </p:extLst>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F4250CD7-4591-4E60-93E8-D9A11290AA1E}" type="datetime1">
              <a:rPr lang="en-US" smtClean="0"/>
              <a:pPr>
                <a:defRPr/>
              </a:pPr>
              <a:t>5/29/2024</a:t>
            </a:fld>
            <a:endParaRPr lang="en-IN"/>
          </a:p>
        </p:txBody>
      </p:sp>
      <p:sp>
        <p:nvSpPr>
          <p:cNvPr id="5" name="Footer Placeholder 4"/>
          <p:cNvSpPr>
            <a:spLocks noGrp="1"/>
          </p:cNvSpPr>
          <p:nvPr>
            <p:ph type="ftr" sz="quarter" idx="11"/>
          </p:nvPr>
        </p:nvSpPr>
        <p:spPr/>
        <p:txBody>
          <a:bodyPr/>
          <a:lstStyle/>
          <a:p>
            <a:pPr>
              <a:defRPr/>
            </a:pPr>
            <a:r>
              <a:rPr lang="en-IN"/>
              <a:t>cPGCON-2020                                                                              Paper ID=54                                                                                                                                     Paper ID=xx</a:t>
            </a:r>
          </a:p>
        </p:txBody>
      </p:sp>
      <p:sp>
        <p:nvSpPr>
          <p:cNvPr id="6" name="Slide Number Placeholder 5"/>
          <p:cNvSpPr>
            <a:spLocks noGrp="1"/>
          </p:cNvSpPr>
          <p:nvPr>
            <p:ph type="sldNum" sz="quarter" idx="12"/>
          </p:nvPr>
        </p:nvSpPr>
        <p:spPr/>
        <p:txBody>
          <a:bodyPr/>
          <a:lstStyle/>
          <a:p>
            <a:fld id="{8CBABE9B-4325-4DE7-A7D5-4FED40F37E39}" type="slidenum">
              <a:rPr lang="en-IN" altLang="en-US" smtClean="0"/>
              <a:pPr/>
              <a:t>‹#›</a:t>
            </a:fld>
            <a:endParaRPr lang="en-IN" altLang="en-US"/>
          </a:p>
        </p:txBody>
      </p:sp>
    </p:spTree>
    <p:extLst>
      <p:ext uri="{BB962C8B-B14F-4D97-AF65-F5344CB8AC3E}">
        <p14:creationId xmlns:p14="http://schemas.microsoft.com/office/powerpoint/2010/main" val="21803634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25CA2549-B794-41E3-8E28-65A5477AADEF}" type="datetime1">
              <a:rPr lang="en-US" smtClean="0"/>
              <a:pPr>
                <a:defRPr/>
              </a:pPr>
              <a:t>5/29/2024</a:t>
            </a:fld>
            <a:endParaRPr lang="en-IN"/>
          </a:p>
        </p:txBody>
      </p:sp>
      <p:sp>
        <p:nvSpPr>
          <p:cNvPr id="5" name="Footer Placeholder 4"/>
          <p:cNvSpPr>
            <a:spLocks noGrp="1"/>
          </p:cNvSpPr>
          <p:nvPr>
            <p:ph type="ftr" sz="quarter" idx="11"/>
          </p:nvPr>
        </p:nvSpPr>
        <p:spPr/>
        <p:txBody>
          <a:bodyPr/>
          <a:lstStyle/>
          <a:p>
            <a:pPr>
              <a:defRPr/>
            </a:pPr>
            <a:r>
              <a:rPr lang="en-IN"/>
              <a:t>cPGCON-2020                                                                              Paper ID=54                                                                                                                                     Paper ID=xx</a:t>
            </a:r>
          </a:p>
        </p:txBody>
      </p:sp>
      <p:sp>
        <p:nvSpPr>
          <p:cNvPr id="6" name="Slide Number Placeholder 5"/>
          <p:cNvSpPr>
            <a:spLocks noGrp="1"/>
          </p:cNvSpPr>
          <p:nvPr>
            <p:ph type="sldNum" sz="quarter" idx="12"/>
          </p:nvPr>
        </p:nvSpPr>
        <p:spPr/>
        <p:txBody>
          <a:bodyPr/>
          <a:lstStyle/>
          <a:p>
            <a:fld id="{3BBB320B-CB32-4198-870F-CDDA10DBF9CB}" type="slidenum">
              <a:rPr lang="en-IN" altLang="en-US" smtClean="0"/>
              <a:pPr/>
              <a:t>‹#›</a:t>
            </a:fld>
            <a:endParaRPr lang="en-IN" alt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24640"/>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fld id="{25CA2549-B794-41E3-8E28-65A5477AADEF}" type="datetime1">
              <a:rPr lang="en-US" smtClean="0"/>
              <a:pPr>
                <a:defRPr/>
              </a:pPr>
              <a:t>5/29/2024</a:t>
            </a:fld>
            <a:endParaRPr lang="en-IN"/>
          </a:p>
        </p:txBody>
      </p:sp>
      <p:sp>
        <p:nvSpPr>
          <p:cNvPr id="6" name="Footer Placeholder 5"/>
          <p:cNvSpPr>
            <a:spLocks noGrp="1"/>
          </p:cNvSpPr>
          <p:nvPr>
            <p:ph type="ftr" sz="quarter" idx="11"/>
          </p:nvPr>
        </p:nvSpPr>
        <p:spPr/>
        <p:txBody>
          <a:bodyPr/>
          <a:lstStyle/>
          <a:p>
            <a:pPr>
              <a:defRPr/>
            </a:pPr>
            <a:r>
              <a:rPr lang="en-IN"/>
              <a:t>cPGCON-2020                                                                              Paper ID=54                                                                                                                                     Paper ID=xx</a:t>
            </a:r>
          </a:p>
        </p:txBody>
      </p:sp>
      <p:sp>
        <p:nvSpPr>
          <p:cNvPr id="7" name="Slide Number Placeholder 6"/>
          <p:cNvSpPr>
            <a:spLocks noGrp="1"/>
          </p:cNvSpPr>
          <p:nvPr>
            <p:ph type="sldNum" sz="quarter" idx="12"/>
          </p:nvPr>
        </p:nvSpPr>
        <p:spPr/>
        <p:txBody>
          <a:bodyPr/>
          <a:lstStyle/>
          <a:p>
            <a:fld id="{3BBB320B-CB32-4198-870F-CDDA10DBF9CB}" type="slidenum">
              <a:rPr lang="en-IN" altLang="en-US" smtClean="0"/>
              <a:pPr/>
              <a:t>‹#›</a:t>
            </a:fld>
            <a:endParaRPr lang="en-IN" altLang="en-US"/>
          </a:p>
        </p:txBody>
      </p:sp>
    </p:spTree>
    <p:extLst>
      <p:ext uri="{BB962C8B-B14F-4D97-AF65-F5344CB8AC3E}">
        <p14:creationId xmlns:p14="http://schemas.microsoft.com/office/powerpoint/2010/main" val="567727848"/>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fld id="{25CA2549-B794-41E3-8E28-65A5477AADEF}" type="datetime1">
              <a:rPr lang="en-US" smtClean="0"/>
              <a:pPr>
                <a:defRPr/>
              </a:pPr>
              <a:t>5/29/2024</a:t>
            </a:fld>
            <a:endParaRPr lang="en-IN"/>
          </a:p>
        </p:txBody>
      </p:sp>
      <p:sp>
        <p:nvSpPr>
          <p:cNvPr id="8" name="Footer Placeholder 7"/>
          <p:cNvSpPr>
            <a:spLocks noGrp="1"/>
          </p:cNvSpPr>
          <p:nvPr>
            <p:ph type="ftr" sz="quarter" idx="11"/>
          </p:nvPr>
        </p:nvSpPr>
        <p:spPr/>
        <p:txBody>
          <a:bodyPr/>
          <a:lstStyle/>
          <a:p>
            <a:pPr>
              <a:defRPr/>
            </a:pPr>
            <a:r>
              <a:rPr lang="en-IN"/>
              <a:t>cPGCON-2020                                                                              Paper ID=54                                                                                                                                     Paper ID=xx</a:t>
            </a:r>
          </a:p>
        </p:txBody>
      </p:sp>
      <p:sp>
        <p:nvSpPr>
          <p:cNvPr id="9" name="Slide Number Placeholder 8"/>
          <p:cNvSpPr>
            <a:spLocks noGrp="1"/>
          </p:cNvSpPr>
          <p:nvPr>
            <p:ph type="sldNum" sz="quarter" idx="12"/>
          </p:nvPr>
        </p:nvSpPr>
        <p:spPr/>
        <p:txBody>
          <a:bodyPr/>
          <a:lstStyle/>
          <a:p>
            <a:fld id="{3BBB320B-CB32-4198-870F-CDDA10DBF9CB}" type="slidenum">
              <a:rPr lang="en-IN" altLang="en-US" smtClean="0"/>
              <a:pPr/>
              <a:t>‹#›</a:t>
            </a:fld>
            <a:endParaRPr lang="en-IN" altLang="en-US"/>
          </a:p>
        </p:txBody>
      </p:sp>
    </p:spTree>
    <p:extLst>
      <p:ext uri="{BB962C8B-B14F-4D97-AF65-F5344CB8AC3E}">
        <p14:creationId xmlns:p14="http://schemas.microsoft.com/office/powerpoint/2010/main" val="4254198756"/>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fld id="{A3CFF2B9-568E-4E2E-94F0-DA12E37A70D8}" type="datetime1">
              <a:rPr lang="en-US" smtClean="0"/>
              <a:pPr>
                <a:defRPr/>
              </a:pPr>
              <a:t>5/29/2024</a:t>
            </a:fld>
            <a:endParaRPr lang="en-IN"/>
          </a:p>
        </p:txBody>
      </p:sp>
      <p:sp>
        <p:nvSpPr>
          <p:cNvPr id="4" name="Footer Placeholder 3"/>
          <p:cNvSpPr>
            <a:spLocks noGrp="1"/>
          </p:cNvSpPr>
          <p:nvPr>
            <p:ph type="ftr" sz="quarter" idx="11"/>
          </p:nvPr>
        </p:nvSpPr>
        <p:spPr/>
        <p:txBody>
          <a:bodyPr/>
          <a:lstStyle/>
          <a:p>
            <a:pPr>
              <a:defRPr/>
            </a:pPr>
            <a:r>
              <a:rPr lang="en-IN"/>
              <a:t>cPGCON-2020                                                                              Paper ID=54                                                                                                                                     Paper ID=xx</a:t>
            </a:r>
          </a:p>
        </p:txBody>
      </p:sp>
      <p:sp>
        <p:nvSpPr>
          <p:cNvPr id="5" name="Slide Number Placeholder 4"/>
          <p:cNvSpPr>
            <a:spLocks noGrp="1"/>
          </p:cNvSpPr>
          <p:nvPr>
            <p:ph type="sldNum" sz="quarter" idx="12"/>
          </p:nvPr>
        </p:nvSpPr>
        <p:spPr/>
        <p:txBody>
          <a:bodyPr/>
          <a:lstStyle/>
          <a:p>
            <a:fld id="{D5158DA6-FE55-4B71-ACD1-64F7EC0549CD}" type="slidenum">
              <a:rPr lang="en-IN" altLang="en-US" smtClean="0"/>
              <a:pPr/>
              <a:t>‹#›</a:t>
            </a:fld>
            <a:endParaRPr lang="en-IN" altLang="en-US"/>
          </a:p>
        </p:txBody>
      </p:sp>
    </p:spTree>
    <p:extLst>
      <p:ext uri="{BB962C8B-B14F-4D97-AF65-F5344CB8AC3E}">
        <p14:creationId xmlns:p14="http://schemas.microsoft.com/office/powerpoint/2010/main" val="1845808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pPr>
              <a:defRPr/>
            </a:pPr>
            <a:fld id="{8C6C1BAA-FF87-413C-BC80-77AA49C7F65F}" type="datetime1">
              <a:rPr lang="en-US" smtClean="0"/>
              <a:pPr>
                <a:defRPr/>
              </a:pPr>
              <a:t>5/29/2024</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pPr>
              <a:defRPr/>
            </a:pPr>
            <a:r>
              <a:rPr lang="en-IN"/>
              <a:t>cPGCON-2020                                                                              Paper ID=54                                                                                                                                     Paper ID=xx</a:t>
            </a:r>
          </a:p>
        </p:txBody>
      </p:sp>
      <p:sp>
        <p:nvSpPr>
          <p:cNvPr id="9" name="Slide Number Placeholder 8"/>
          <p:cNvSpPr>
            <a:spLocks noGrp="1"/>
          </p:cNvSpPr>
          <p:nvPr>
            <p:ph type="sldNum" sz="quarter" idx="12"/>
          </p:nvPr>
        </p:nvSpPr>
        <p:spPr/>
        <p:txBody>
          <a:bodyPr/>
          <a:lstStyle/>
          <a:p>
            <a:fld id="{6514CC59-B5AF-449D-9916-B0942C0B01D6}" type="slidenum">
              <a:rPr lang="en-IN" altLang="en-US" smtClean="0"/>
              <a:pPr/>
              <a:t>‹#›</a:t>
            </a:fld>
            <a:endParaRPr lang="en-IN" altLang="en-US"/>
          </a:p>
        </p:txBody>
      </p:sp>
    </p:spTree>
    <p:extLst>
      <p:ext uri="{BB962C8B-B14F-4D97-AF65-F5344CB8AC3E}">
        <p14:creationId xmlns:p14="http://schemas.microsoft.com/office/powerpoint/2010/main" val="37364152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pPr>
              <a:defRPr/>
            </a:pPr>
            <a:fld id="{25CA2549-B794-41E3-8E28-65A5477AADEF}" type="datetime1">
              <a:rPr lang="en-US" smtClean="0"/>
              <a:pPr>
                <a:defRPr/>
              </a:pPr>
              <a:t>5/29/2024</a:t>
            </a:fld>
            <a:endParaRPr lang="en-IN"/>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pPr>
              <a:defRPr/>
            </a:pPr>
            <a:r>
              <a:rPr lang="en-IN"/>
              <a:t>cPGCON-2020                                                                              Paper ID=54                                                                                                                                     Paper ID=xx</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BBB320B-CB32-4198-870F-CDDA10DBF9CB}" type="slidenum">
              <a:rPr lang="en-IN" altLang="en-US" smtClean="0"/>
              <a:pPr/>
              <a:t>‹#›</a:t>
            </a:fld>
            <a:endParaRPr lang="en-IN" altLang="en-US"/>
          </a:p>
        </p:txBody>
      </p:sp>
    </p:spTree>
    <p:extLst>
      <p:ext uri="{BB962C8B-B14F-4D97-AF65-F5344CB8AC3E}">
        <p14:creationId xmlns:p14="http://schemas.microsoft.com/office/powerpoint/2010/main" val="2565681502"/>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15AEE673-5CC8-4CA0-A5B1-D32856275DEC}" type="datetime1">
              <a:rPr lang="en-US" smtClean="0"/>
              <a:pPr>
                <a:defRPr/>
              </a:pPr>
              <a:t>5/29/2024</a:t>
            </a:fld>
            <a:endParaRPr lang="en-IN"/>
          </a:p>
        </p:txBody>
      </p:sp>
      <p:sp>
        <p:nvSpPr>
          <p:cNvPr id="6" name="Footer Placeholder 5"/>
          <p:cNvSpPr>
            <a:spLocks noGrp="1"/>
          </p:cNvSpPr>
          <p:nvPr>
            <p:ph type="ftr" sz="quarter" idx="11"/>
          </p:nvPr>
        </p:nvSpPr>
        <p:spPr/>
        <p:txBody>
          <a:bodyPr/>
          <a:lstStyle/>
          <a:p>
            <a:pPr>
              <a:defRPr/>
            </a:pPr>
            <a:r>
              <a:rPr lang="en-IN"/>
              <a:t>cPGCON-2020                                                                              Paper ID=54                                                                                                                                     Paper ID=xx</a:t>
            </a:r>
          </a:p>
        </p:txBody>
      </p:sp>
      <p:sp>
        <p:nvSpPr>
          <p:cNvPr id="7" name="Slide Number Placeholder 6"/>
          <p:cNvSpPr>
            <a:spLocks noGrp="1"/>
          </p:cNvSpPr>
          <p:nvPr>
            <p:ph type="sldNum" sz="quarter" idx="12"/>
          </p:nvPr>
        </p:nvSpPr>
        <p:spPr/>
        <p:txBody>
          <a:bodyPr/>
          <a:lstStyle/>
          <a:p>
            <a:fld id="{6238C080-96E5-4DBD-AF2C-0E9C9D163445}" type="slidenum">
              <a:rPr lang="en-IN" altLang="en-US" smtClean="0"/>
              <a:pPr/>
              <a:t>‹#›</a:t>
            </a:fld>
            <a:endParaRPr lang="en-IN" altLang="en-US"/>
          </a:p>
        </p:txBody>
      </p:sp>
    </p:spTree>
    <p:extLst>
      <p:ext uri="{BB962C8B-B14F-4D97-AF65-F5344CB8AC3E}">
        <p14:creationId xmlns:p14="http://schemas.microsoft.com/office/powerpoint/2010/main" val="42117539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pPr>
              <a:defRPr/>
            </a:pPr>
            <a:fld id="{25CA2549-B794-41E3-8E28-65A5477AADEF}" type="datetime1">
              <a:rPr lang="en-US" smtClean="0"/>
              <a:pPr>
                <a:defRPr/>
              </a:pPr>
              <a:t>5/29/2024</a:t>
            </a:fld>
            <a:endParaRPr lang="en-IN"/>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pPr>
              <a:defRPr/>
            </a:pPr>
            <a:r>
              <a:rPr lang="en-IN"/>
              <a:t>cPGCON-2020                                                                              Paper ID=54                                                                                                                                     Paper ID=xx</a:t>
            </a:r>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3BBB320B-CB32-4198-870F-CDDA10DBF9CB}" type="slidenum">
              <a:rPr lang="en-IN" altLang="en-US" smtClean="0"/>
              <a:pPr/>
              <a:t>‹#›</a:t>
            </a:fld>
            <a:endParaRPr lang="en-IN" alt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3115463"/>
      </p:ext>
    </p:extLst>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1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jpg"/></Relationships>
</file>

<file path=ppt/slides/_rels/slide1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FDB14981-1D83-4B61-C758-01C337E4F28C}"/>
              </a:ext>
            </a:extLst>
          </p:cNvPr>
          <p:cNvSpPr>
            <a:spLocks noGrp="1"/>
          </p:cNvSpPr>
          <p:nvPr>
            <p:ph type="ctrTitle"/>
          </p:nvPr>
        </p:nvSpPr>
        <p:spPr>
          <a:xfrm>
            <a:off x="467544" y="1418206"/>
            <a:ext cx="8496175" cy="1085850"/>
          </a:xfrm>
        </p:spPr>
        <p:txBody>
          <a:bodyPr/>
          <a:lstStyle/>
          <a:p>
            <a:pPr eaLnBrk="1" hangingPunct="1"/>
            <a:r>
              <a:rPr lang="en-US" sz="3200" dirty="0">
                <a:effectLst/>
                <a:latin typeface="Times New Roman" panose="02020603050405020304" pitchFamily="18" charset="0"/>
                <a:ea typeface="Times New Roman" panose="02020603050405020304" pitchFamily="18" charset="0"/>
              </a:rPr>
              <a:t>YouTube Transcript Summarizer Using Machine Learning and Natural Language Processing</a:t>
            </a:r>
            <a:endParaRPr lang="en-IN" altLang="en-US" sz="3200" dirty="0"/>
          </a:p>
        </p:txBody>
      </p:sp>
      <p:sp>
        <p:nvSpPr>
          <p:cNvPr id="4099" name="Subtitle 2">
            <a:extLst>
              <a:ext uri="{FF2B5EF4-FFF2-40B4-BE49-F238E27FC236}">
                <a16:creationId xmlns:a16="http://schemas.microsoft.com/office/drawing/2014/main" id="{3C6EAC2A-173B-4CCE-713C-ACAE9C6291F9}"/>
              </a:ext>
            </a:extLst>
          </p:cNvPr>
          <p:cNvSpPr>
            <a:spLocks noGrp="1"/>
          </p:cNvSpPr>
          <p:nvPr>
            <p:ph type="subTitle" idx="1"/>
          </p:nvPr>
        </p:nvSpPr>
        <p:spPr>
          <a:xfrm>
            <a:off x="352450" y="2962501"/>
            <a:ext cx="8496621" cy="2782888"/>
          </a:xfrm>
        </p:spPr>
        <p:txBody>
          <a:bodyPr/>
          <a:lstStyle/>
          <a:p>
            <a:pPr eaLnBrk="1" hangingPunct="1"/>
            <a:r>
              <a:rPr lang="en-US" altLang="en-US" sz="2000" dirty="0">
                <a:solidFill>
                  <a:schemeClr val="tx1"/>
                </a:solidFill>
                <a:latin typeface="Times New Roman" panose="02020603050405020304" pitchFamily="18" charset="0"/>
                <a:cs typeface="Times New Roman" panose="02020603050405020304" pitchFamily="18" charset="0"/>
              </a:rPr>
              <a:t>Presented by:  Pratiksha Hase    Shreya S Gumaste</a:t>
            </a:r>
          </a:p>
          <a:p>
            <a:pPr eaLnBrk="1" hangingPunct="1"/>
            <a:r>
              <a:rPr lang="en-US" altLang="en-US" sz="2000" dirty="0">
                <a:solidFill>
                  <a:schemeClr val="tx1"/>
                </a:solidFill>
                <a:latin typeface="Times New Roman" panose="02020603050405020304" pitchFamily="18" charset="0"/>
                <a:cs typeface="Times New Roman" panose="02020603050405020304" pitchFamily="18" charset="0"/>
              </a:rPr>
              <a:t>		       SUYash gunjal     sanket  Ahire </a:t>
            </a:r>
          </a:p>
          <a:p>
            <a:pPr eaLnBrk="1" hangingPunct="1"/>
            <a:r>
              <a:rPr lang="en-US" altLang="en-US" sz="2000" dirty="0">
                <a:solidFill>
                  <a:schemeClr val="tx1"/>
                </a:solidFill>
                <a:latin typeface="Times New Roman" panose="02020603050405020304" pitchFamily="18" charset="0"/>
                <a:cs typeface="Times New Roman" panose="02020603050405020304" pitchFamily="18" charset="0"/>
              </a:rPr>
              <a:t>		</a:t>
            </a:r>
          </a:p>
          <a:p>
            <a:pPr eaLnBrk="1" hangingPunct="1"/>
            <a:r>
              <a:rPr lang="en-US" altLang="en-US" sz="2000" dirty="0">
                <a:solidFill>
                  <a:schemeClr val="tx1"/>
                </a:solidFill>
                <a:latin typeface="Times New Roman" panose="02020603050405020304" pitchFamily="18" charset="0"/>
                <a:cs typeface="Times New Roman" panose="02020603050405020304" pitchFamily="18" charset="0"/>
              </a:rPr>
              <a:t>		</a:t>
            </a:r>
          </a:p>
          <a:p>
            <a:pPr algn="ctr" eaLnBrk="1" hangingPunct="1"/>
            <a:r>
              <a:rPr lang="en-IN" altLang="en-US" dirty="0">
                <a:solidFill>
                  <a:schemeClr val="tx1"/>
                </a:solidFill>
                <a:latin typeface="Times New Roman" panose="02020603050405020304" pitchFamily="18" charset="0"/>
                <a:cs typeface="Times New Roman" panose="02020603050405020304" pitchFamily="18" charset="0"/>
              </a:rPr>
              <a:t>College name :Amrutvahini college of        engineering</a:t>
            </a:r>
          </a:p>
        </p:txBody>
      </p:sp>
      <p:pic>
        <p:nvPicPr>
          <p:cNvPr id="4100" name="Picture 1">
            <a:extLst>
              <a:ext uri="{FF2B5EF4-FFF2-40B4-BE49-F238E27FC236}">
                <a16:creationId xmlns:a16="http://schemas.microsoft.com/office/drawing/2014/main" id="{456BF4A5-916B-7727-2F6F-95D2712521A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23850" y="207963"/>
            <a:ext cx="1133475"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2" name="Google Shape;51;p1">
            <a:extLst>
              <a:ext uri="{FF2B5EF4-FFF2-40B4-BE49-F238E27FC236}">
                <a16:creationId xmlns:a16="http://schemas.microsoft.com/office/drawing/2014/main" id="{C9407B27-FF25-69F2-7FF3-87C5B7EABE3F}"/>
              </a:ext>
            </a:extLst>
          </p:cNvPr>
          <p:cNvSpPr txBox="1">
            <a:spLocks noChangeArrowheads="1"/>
          </p:cNvSpPr>
          <p:nvPr/>
        </p:nvSpPr>
        <p:spPr bwMode="auto">
          <a:xfrm>
            <a:off x="1763675" y="207963"/>
            <a:ext cx="5903912" cy="938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spAutoFit/>
          </a:bodyPr>
          <a:lstStyle>
            <a:lvl1pPr>
              <a:spcBef>
                <a:spcPct val="2000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9pPr>
          </a:lstStyle>
          <a:p>
            <a:pPr>
              <a:spcBef>
                <a:spcPct val="0"/>
              </a:spcBef>
              <a:buFontTx/>
              <a:buNone/>
            </a:pPr>
            <a:endParaRPr lang="en-US" altLang="en-US" sz="900" b="1" dirty="0">
              <a:cs typeface="Arial" panose="020B0604020202020204" pitchFamily="34" charset="0"/>
            </a:endParaRPr>
          </a:p>
          <a:p>
            <a:pPr algn="ctr">
              <a:spcBef>
                <a:spcPct val="0"/>
              </a:spcBef>
              <a:buFontTx/>
              <a:buNone/>
            </a:pPr>
            <a:r>
              <a:rPr lang="en-US" altLang="en-US" sz="2000" b="1" dirty="0" err="1"/>
              <a:t>Amrutvahini</a:t>
            </a:r>
            <a:r>
              <a:rPr lang="en-US" altLang="en-US" sz="2000" b="1" dirty="0"/>
              <a:t> College of Engineering, </a:t>
            </a:r>
            <a:r>
              <a:rPr lang="en-US" altLang="en-US" sz="2000" b="1" dirty="0" err="1"/>
              <a:t>Sangamner</a:t>
            </a:r>
            <a:endParaRPr lang="en-US" altLang="en-US" sz="2000" b="1" dirty="0"/>
          </a:p>
          <a:p>
            <a:pPr algn="ctr">
              <a:spcBef>
                <a:spcPct val="0"/>
              </a:spcBef>
              <a:buFontTx/>
              <a:buNone/>
            </a:pPr>
            <a:r>
              <a:rPr lang="en-US" altLang="en-US" sz="2000" b="1" dirty="0"/>
              <a:t>Department of Computer Engineering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D4D12-5FE1-8A16-4872-D95A35006D41}"/>
              </a:ext>
            </a:extLst>
          </p:cNvPr>
          <p:cNvSpPr>
            <a:spLocks noGrp="1"/>
          </p:cNvSpPr>
          <p:nvPr>
            <p:ph type="title"/>
          </p:nvPr>
        </p:nvSpPr>
        <p:spPr>
          <a:xfrm>
            <a:off x="457200" y="-82800"/>
            <a:ext cx="8229600" cy="804664"/>
          </a:xfrm>
        </p:spPr>
        <p:txBody>
          <a:bodyPr/>
          <a:lstStyle/>
          <a:p>
            <a:r>
              <a:rPr lang="en-US" altLang="en-US" sz="3600" dirty="0"/>
              <a:t>Validation &amp; Testing</a:t>
            </a:r>
            <a:endParaRPr lang="en-IN" dirty="0"/>
          </a:p>
        </p:txBody>
      </p:sp>
      <p:pic>
        <p:nvPicPr>
          <p:cNvPr id="8" name="Content Placeholder 7">
            <a:extLst>
              <a:ext uri="{FF2B5EF4-FFF2-40B4-BE49-F238E27FC236}">
                <a16:creationId xmlns:a16="http://schemas.microsoft.com/office/drawing/2014/main" id="{2C32866E-66D4-3DE2-1F94-44E316F0CDD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691545" y="836712"/>
            <a:ext cx="3960440" cy="4464496"/>
          </a:xfrm>
          <a:ln>
            <a:solidFill>
              <a:schemeClr val="tx1"/>
            </a:solidFill>
          </a:ln>
        </p:spPr>
      </p:pic>
      <p:sp>
        <p:nvSpPr>
          <p:cNvPr id="5" name="Slide Number Placeholder 4">
            <a:extLst>
              <a:ext uri="{FF2B5EF4-FFF2-40B4-BE49-F238E27FC236}">
                <a16:creationId xmlns:a16="http://schemas.microsoft.com/office/drawing/2014/main" id="{A271723A-383D-B997-521A-AE6E89D700FB}"/>
              </a:ext>
            </a:extLst>
          </p:cNvPr>
          <p:cNvSpPr>
            <a:spLocks noGrp="1"/>
          </p:cNvSpPr>
          <p:nvPr>
            <p:ph type="sldNum" sz="quarter" idx="12"/>
          </p:nvPr>
        </p:nvSpPr>
        <p:spPr/>
        <p:txBody>
          <a:bodyPr/>
          <a:lstStyle/>
          <a:p>
            <a:fld id="{8CBABE9B-4325-4DE7-A7D5-4FED40F37E39}" type="slidenum">
              <a:rPr lang="en-IN" altLang="en-US" smtClean="0"/>
              <a:pPr/>
              <a:t>10</a:t>
            </a:fld>
            <a:endParaRPr lang="en-IN" altLang="en-US"/>
          </a:p>
        </p:txBody>
      </p:sp>
      <p:sp>
        <p:nvSpPr>
          <p:cNvPr id="11" name="TextBox 10">
            <a:extLst>
              <a:ext uri="{FF2B5EF4-FFF2-40B4-BE49-F238E27FC236}">
                <a16:creationId xmlns:a16="http://schemas.microsoft.com/office/drawing/2014/main" id="{F3FA8E97-FE15-68B8-405D-8DC30BA36D84}"/>
              </a:ext>
            </a:extLst>
          </p:cNvPr>
          <p:cNvSpPr txBox="1"/>
          <p:nvPr/>
        </p:nvSpPr>
        <p:spPr>
          <a:xfrm>
            <a:off x="5123593" y="5589240"/>
            <a:ext cx="2948845" cy="338554"/>
          </a:xfrm>
          <a:prstGeom prst="rect">
            <a:avLst/>
          </a:prstGeom>
          <a:noFill/>
          <a:ln>
            <a:solidFill>
              <a:schemeClr val="tx1"/>
            </a:solidFill>
          </a:ln>
        </p:spPr>
        <p:txBody>
          <a:bodyPr wrap="square" rtlCol="0">
            <a:spAutoFit/>
          </a:bodyPr>
          <a:lstStyle/>
          <a:p>
            <a:r>
              <a:rPr lang="en-IN" sz="1600" dirty="0">
                <a:latin typeface="Times New Roman" panose="02020603050405020304" pitchFamily="18" charset="0"/>
                <a:cs typeface="Times New Roman" panose="02020603050405020304" pitchFamily="18" charset="0"/>
              </a:rPr>
              <a:t>Blockchain And Cryptocurrency</a:t>
            </a:r>
          </a:p>
        </p:txBody>
      </p:sp>
      <p:pic>
        <p:nvPicPr>
          <p:cNvPr id="16" name="Picture 15">
            <a:extLst>
              <a:ext uri="{FF2B5EF4-FFF2-40B4-BE49-F238E27FC236}">
                <a16:creationId xmlns:a16="http://schemas.microsoft.com/office/drawing/2014/main" id="{4BB678D4-8B5B-E0A8-9BE9-1ACC18201AE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3528" y="836713"/>
            <a:ext cx="4185703" cy="4464496"/>
          </a:xfrm>
          <a:prstGeom prst="rect">
            <a:avLst/>
          </a:prstGeom>
          <a:ln>
            <a:solidFill>
              <a:schemeClr val="tx1"/>
            </a:solidFill>
          </a:ln>
        </p:spPr>
      </p:pic>
      <p:sp>
        <p:nvSpPr>
          <p:cNvPr id="17" name="TextBox 16">
            <a:extLst>
              <a:ext uri="{FF2B5EF4-FFF2-40B4-BE49-F238E27FC236}">
                <a16:creationId xmlns:a16="http://schemas.microsoft.com/office/drawing/2014/main" id="{D9155E7B-C17C-CBC8-4EEA-C701EBDCFFE0}"/>
              </a:ext>
            </a:extLst>
          </p:cNvPr>
          <p:cNvSpPr txBox="1"/>
          <p:nvPr/>
        </p:nvSpPr>
        <p:spPr>
          <a:xfrm>
            <a:off x="954361" y="5634241"/>
            <a:ext cx="3096344" cy="338554"/>
          </a:xfrm>
          <a:prstGeom prst="rect">
            <a:avLst/>
          </a:prstGeom>
          <a:noFill/>
          <a:ln>
            <a:solidFill>
              <a:schemeClr val="tx1"/>
            </a:solidFill>
          </a:ln>
        </p:spPr>
        <p:txBody>
          <a:bodyPr wrap="square" rtlCol="0">
            <a:spAutoFit/>
          </a:bodyPr>
          <a:lstStyle/>
          <a:p>
            <a:pPr algn="ctr"/>
            <a:r>
              <a:rPr lang="en-US" sz="1600" dirty="0">
                <a:latin typeface="Times New Roman" panose="02020603050405020304" pitchFamily="18" charset="0"/>
                <a:cs typeface="Times New Roman" panose="02020603050405020304" pitchFamily="18" charset="0"/>
              </a:rPr>
              <a:t>Login</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964742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AF46C-E2F0-A7F8-8158-991155E50AAF}"/>
              </a:ext>
            </a:extLst>
          </p:cNvPr>
          <p:cNvSpPr>
            <a:spLocks noGrp="1"/>
          </p:cNvSpPr>
          <p:nvPr>
            <p:ph type="title"/>
          </p:nvPr>
        </p:nvSpPr>
        <p:spPr>
          <a:xfrm>
            <a:off x="457200" y="-112588"/>
            <a:ext cx="8229600" cy="1143000"/>
          </a:xfrm>
        </p:spPr>
        <p:txBody>
          <a:bodyPr/>
          <a:lstStyle/>
          <a:p>
            <a:r>
              <a:rPr lang="en-US" altLang="en-US" sz="3600" dirty="0"/>
              <a:t>Validation &amp; Testing</a:t>
            </a:r>
            <a:endParaRPr lang="en-IN" dirty="0"/>
          </a:p>
        </p:txBody>
      </p:sp>
      <p:pic>
        <p:nvPicPr>
          <p:cNvPr id="7" name="Content Placeholder 6">
            <a:extLst>
              <a:ext uri="{FF2B5EF4-FFF2-40B4-BE49-F238E27FC236}">
                <a16:creationId xmlns:a16="http://schemas.microsoft.com/office/drawing/2014/main" id="{1B171A05-5D9E-CB49-88F1-D1FDF213AA3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716016" y="936559"/>
            <a:ext cx="4176465" cy="4464496"/>
          </a:xfrm>
          <a:ln>
            <a:solidFill>
              <a:schemeClr val="tx1"/>
            </a:solidFill>
          </a:ln>
        </p:spPr>
      </p:pic>
      <p:sp>
        <p:nvSpPr>
          <p:cNvPr id="5" name="Slide Number Placeholder 4">
            <a:extLst>
              <a:ext uri="{FF2B5EF4-FFF2-40B4-BE49-F238E27FC236}">
                <a16:creationId xmlns:a16="http://schemas.microsoft.com/office/drawing/2014/main" id="{B8A158A5-207D-CBF9-C688-256C8009B2B0}"/>
              </a:ext>
            </a:extLst>
          </p:cNvPr>
          <p:cNvSpPr>
            <a:spLocks noGrp="1"/>
          </p:cNvSpPr>
          <p:nvPr>
            <p:ph type="sldNum" sz="quarter" idx="12"/>
          </p:nvPr>
        </p:nvSpPr>
        <p:spPr/>
        <p:txBody>
          <a:bodyPr/>
          <a:lstStyle/>
          <a:p>
            <a:fld id="{8CBABE9B-4325-4DE7-A7D5-4FED40F37E39}" type="slidenum">
              <a:rPr lang="en-IN" altLang="en-US" smtClean="0"/>
              <a:pPr/>
              <a:t>11</a:t>
            </a:fld>
            <a:endParaRPr lang="en-IN" altLang="en-US"/>
          </a:p>
        </p:txBody>
      </p:sp>
      <p:pic>
        <p:nvPicPr>
          <p:cNvPr id="13" name="Picture 12">
            <a:extLst>
              <a:ext uri="{FF2B5EF4-FFF2-40B4-BE49-F238E27FC236}">
                <a16:creationId xmlns:a16="http://schemas.microsoft.com/office/drawing/2014/main" id="{99B210C8-A200-6CE0-A242-7771C01483B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889" y="936559"/>
            <a:ext cx="4424084" cy="4464496"/>
          </a:xfrm>
          <a:prstGeom prst="rect">
            <a:avLst/>
          </a:prstGeom>
          <a:ln>
            <a:solidFill>
              <a:schemeClr val="tx1"/>
            </a:solidFill>
          </a:ln>
        </p:spPr>
      </p:pic>
      <p:sp>
        <p:nvSpPr>
          <p:cNvPr id="14" name="TextBox 13">
            <a:extLst>
              <a:ext uri="{FF2B5EF4-FFF2-40B4-BE49-F238E27FC236}">
                <a16:creationId xmlns:a16="http://schemas.microsoft.com/office/drawing/2014/main" id="{066C5B6A-3D95-916E-5244-155CD6FF220D}"/>
              </a:ext>
            </a:extLst>
          </p:cNvPr>
          <p:cNvSpPr txBox="1"/>
          <p:nvPr/>
        </p:nvSpPr>
        <p:spPr>
          <a:xfrm>
            <a:off x="766759" y="5679985"/>
            <a:ext cx="3096344" cy="338554"/>
          </a:xfrm>
          <a:prstGeom prst="rect">
            <a:avLst/>
          </a:prstGeom>
          <a:noFill/>
          <a:ln>
            <a:solidFill>
              <a:schemeClr val="tx1"/>
            </a:solidFill>
          </a:ln>
        </p:spPr>
        <p:txBody>
          <a:bodyPr wrap="square" rtlCol="0">
            <a:spAutoFit/>
          </a:bodyPr>
          <a:lstStyle/>
          <a:p>
            <a:pPr algn="ctr"/>
            <a:r>
              <a:rPr lang="en-IN" sz="1600" dirty="0"/>
              <a:t>Binary Search Tree</a:t>
            </a:r>
          </a:p>
        </p:txBody>
      </p:sp>
      <p:sp>
        <p:nvSpPr>
          <p:cNvPr id="8" name="TextBox 7">
            <a:extLst>
              <a:ext uri="{FF2B5EF4-FFF2-40B4-BE49-F238E27FC236}">
                <a16:creationId xmlns:a16="http://schemas.microsoft.com/office/drawing/2014/main" id="{F991A703-8A50-3B44-8926-2D6730942D81}"/>
              </a:ext>
            </a:extLst>
          </p:cNvPr>
          <p:cNvSpPr txBox="1"/>
          <p:nvPr/>
        </p:nvSpPr>
        <p:spPr>
          <a:xfrm>
            <a:off x="4716017" y="5666519"/>
            <a:ext cx="4176464" cy="323165"/>
          </a:xfrm>
          <a:prstGeom prst="rect">
            <a:avLst/>
          </a:prstGeom>
          <a:noFill/>
          <a:ln>
            <a:solidFill>
              <a:schemeClr val="tx1"/>
            </a:solidFill>
          </a:ln>
        </p:spPr>
        <p:txBody>
          <a:bodyPr wrap="square" rtlCol="0">
            <a:spAutoFit/>
          </a:bodyPr>
          <a:lstStyle/>
          <a:p>
            <a:pPr algn="ctr"/>
            <a:r>
              <a:rPr lang="en-US" sz="1500" dirty="0"/>
              <a:t>SELENA GOMEZ: Mental Health Awareness</a:t>
            </a:r>
            <a:endParaRPr lang="en-IN" sz="1500" dirty="0"/>
          </a:p>
        </p:txBody>
      </p:sp>
    </p:spTree>
    <p:extLst>
      <p:ext uri="{BB962C8B-B14F-4D97-AF65-F5344CB8AC3E}">
        <p14:creationId xmlns:p14="http://schemas.microsoft.com/office/powerpoint/2010/main" val="24043986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57B78-067C-0747-78A3-D67E8F2C6292}"/>
              </a:ext>
            </a:extLst>
          </p:cNvPr>
          <p:cNvSpPr>
            <a:spLocks noGrp="1"/>
          </p:cNvSpPr>
          <p:nvPr>
            <p:ph type="title"/>
          </p:nvPr>
        </p:nvSpPr>
        <p:spPr>
          <a:xfrm>
            <a:off x="457200" y="-229393"/>
            <a:ext cx="8229600" cy="1143000"/>
          </a:xfrm>
        </p:spPr>
        <p:txBody>
          <a:bodyPr/>
          <a:lstStyle/>
          <a:p>
            <a:r>
              <a:rPr lang="en-US" altLang="en-US" sz="3600" dirty="0">
                <a:latin typeface="Times New Roman" panose="02020603050405020304" pitchFamily="18" charset="0"/>
                <a:cs typeface="Times New Roman" panose="02020603050405020304" pitchFamily="18" charset="0"/>
              </a:rPr>
              <a:t>Validation &amp; Testing :</a:t>
            </a:r>
            <a:endParaRPr lang="en-IN" dirty="0">
              <a:latin typeface="Times New Roman" panose="02020603050405020304" pitchFamily="18"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id="{65C00B78-61BE-4360-F42D-1DF7F3CF8A1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20421" y="925261"/>
            <a:ext cx="4248472" cy="4535967"/>
          </a:xfrm>
          <a:ln>
            <a:solidFill>
              <a:schemeClr val="tx1"/>
            </a:solidFill>
          </a:ln>
        </p:spPr>
      </p:pic>
      <p:sp>
        <p:nvSpPr>
          <p:cNvPr id="5" name="Slide Number Placeholder 4">
            <a:extLst>
              <a:ext uri="{FF2B5EF4-FFF2-40B4-BE49-F238E27FC236}">
                <a16:creationId xmlns:a16="http://schemas.microsoft.com/office/drawing/2014/main" id="{70216842-31A7-9D29-9916-DA5857F02FA1}"/>
              </a:ext>
            </a:extLst>
          </p:cNvPr>
          <p:cNvSpPr>
            <a:spLocks noGrp="1"/>
          </p:cNvSpPr>
          <p:nvPr>
            <p:ph type="sldNum" sz="quarter" idx="12"/>
          </p:nvPr>
        </p:nvSpPr>
        <p:spPr/>
        <p:txBody>
          <a:bodyPr/>
          <a:lstStyle/>
          <a:p>
            <a:fld id="{8CBABE9B-4325-4DE7-A7D5-4FED40F37E39}" type="slidenum">
              <a:rPr lang="en-IN" altLang="en-US" smtClean="0"/>
              <a:pPr/>
              <a:t>12</a:t>
            </a:fld>
            <a:endParaRPr lang="en-IN" altLang="en-US"/>
          </a:p>
        </p:txBody>
      </p:sp>
      <p:pic>
        <p:nvPicPr>
          <p:cNvPr id="10" name="Picture 9">
            <a:extLst>
              <a:ext uri="{FF2B5EF4-FFF2-40B4-BE49-F238E27FC236}">
                <a16:creationId xmlns:a16="http://schemas.microsoft.com/office/drawing/2014/main" id="{0C36BCF5-F631-AB74-01FE-7F71E76FEE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5108" y="913607"/>
            <a:ext cx="4248471" cy="4547622"/>
          </a:xfrm>
          <a:prstGeom prst="rect">
            <a:avLst/>
          </a:prstGeom>
          <a:ln>
            <a:solidFill>
              <a:schemeClr val="tx1"/>
            </a:solidFill>
          </a:ln>
        </p:spPr>
      </p:pic>
      <p:sp>
        <p:nvSpPr>
          <p:cNvPr id="11" name="TextBox 10">
            <a:extLst>
              <a:ext uri="{FF2B5EF4-FFF2-40B4-BE49-F238E27FC236}">
                <a16:creationId xmlns:a16="http://schemas.microsoft.com/office/drawing/2014/main" id="{3E877E4E-AAE9-4748-165F-853160DE0CD3}"/>
              </a:ext>
            </a:extLst>
          </p:cNvPr>
          <p:cNvSpPr txBox="1"/>
          <p:nvPr/>
        </p:nvSpPr>
        <p:spPr>
          <a:xfrm>
            <a:off x="220420" y="5679985"/>
            <a:ext cx="4248471" cy="553998"/>
          </a:xfrm>
          <a:prstGeom prst="rect">
            <a:avLst/>
          </a:prstGeom>
          <a:noFill/>
          <a:ln>
            <a:solidFill>
              <a:schemeClr val="tx1"/>
            </a:solidFill>
          </a:ln>
        </p:spPr>
        <p:txBody>
          <a:bodyPr wrap="square" rtlCol="0">
            <a:spAutoFit/>
          </a:bodyPr>
          <a:lstStyle/>
          <a:p>
            <a:pPr algn="ctr"/>
            <a:r>
              <a:rPr lang="en-IN" sz="1500" dirty="0"/>
              <a:t>Binary Sea</a:t>
            </a:r>
            <a:r>
              <a:rPr lang="en-US" sz="1500" dirty="0"/>
              <a:t>Detailed Roadmap for Machine Learning</a:t>
            </a:r>
            <a:endParaRPr lang="en-IN" sz="1500" dirty="0"/>
          </a:p>
        </p:txBody>
      </p:sp>
      <p:sp>
        <p:nvSpPr>
          <p:cNvPr id="12" name="TextBox 11">
            <a:extLst>
              <a:ext uri="{FF2B5EF4-FFF2-40B4-BE49-F238E27FC236}">
                <a16:creationId xmlns:a16="http://schemas.microsoft.com/office/drawing/2014/main" id="{5EECDD21-C53F-4898-FDBF-05FC8166E94F}"/>
              </a:ext>
            </a:extLst>
          </p:cNvPr>
          <p:cNvSpPr txBox="1"/>
          <p:nvPr/>
        </p:nvSpPr>
        <p:spPr>
          <a:xfrm>
            <a:off x="4675108" y="5679985"/>
            <a:ext cx="4248470" cy="584775"/>
          </a:xfrm>
          <a:prstGeom prst="rect">
            <a:avLst/>
          </a:prstGeom>
          <a:noFill/>
          <a:ln>
            <a:solidFill>
              <a:schemeClr val="tx1"/>
            </a:solidFill>
          </a:ln>
        </p:spPr>
        <p:txBody>
          <a:bodyPr wrap="square" rtlCol="0">
            <a:spAutoFit/>
          </a:bodyPr>
          <a:lstStyle/>
          <a:p>
            <a:pPr algn="ctr"/>
            <a:r>
              <a:rPr lang="en-US" sz="1600" dirty="0"/>
              <a:t>What is Electronics and Communication Engineering</a:t>
            </a:r>
            <a:endParaRPr lang="en-IN" sz="1600" dirty="0"/>
          </a:p>
        </p:txBody>
      </p:sp>
    </p:spTree>
    <p:extLst>
      <p:ext uri="{BB962C8B-B14F-4D97-AF65-F5344CB8AC3E}">
        <p14:creationId xmlns:p14="http://schemas.microsoft.com/office/powerpoint/2010/main" val="13857086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53FD0-FAE7-077D-0353-6C2868362DC0}"/>
              </a:ext>
            </a:extLst>
          </p:cNvPr>
          <p:cNvSpPr>
            <a:spLocks noGrp="1"/>
          </p:cNvSpPr>
          <p:nvPr>
            <p:ph type="title"/>
          </p:nvPr>
        </p:nvSpPr>
        <p:spPr>
          <a:xfrm>
            <a:off x="333898" y="871349"/>
            <a:ext cx="7543800" cy="1039803"/>
          </a:xfrm>
        </p:spPr>
        <p:txBody>
          <a:bodyPr/>
          <a:lstStyle/>
          <a:p>
            <a:r>
              <a:rPr lang="en-US" altLang="en-US" sz="3000" dirty="0">
                <a:latin typeface="Times New Roman" panose="02020603050405020304" pitchFamily="18" charset="0"/>
                <a:cs typeface="Times New Roman" panose="02020603050405020304" pitchFamily="18" charset="0"/>
              </a:rPr>
              <a:t>Performance Result Analysis and Observations :</a:t>
            </a:r>
            <a:br>
              <a:rPr lang="en-US" altLang="en-US" sz="3000" dirty="0">
                <a:latin typeface="Times New Roman" panose="02020603050405020304" pitchFamily="18" charset="0"/>
                <a:cs typeface="Times New Roman" panose="02020603050405020304" pitchFamily="18" charset="0"/>
              </a:rPr>
            </a:br>
            <a:endParaRPr lang="en-US" sz="3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CAF4FD2-924A-D191-3936-178324E5B2C9}"/>
              </a:ext>
            </a:extLst>
          </p:cNvPr>
          <p:cNvSpPr>
            <a:spLocks noGrp="1"/>
          </p:cNvSpPr>
          <p:nvPr>
            <p:ph idx="1"/>
          </p:nvPr>
        </p:nvSpPr>
        <p:spPr>
          <a:xfrm>
            <a:off x="323528" y="1916832"/>
            <a:ext cx="8712968" cy="4243610"/>
          </a:xfrm>
        </p:spPr>
        <p:txBody>
          <a:bodyPr>
            <a:normAutofit lnSpcReduction="10000"/>
          </a:bodyPr>
          <a:lstStyle/>
          <a:p>
            <a:r>
              <a:rPr lang="en-US" sz="2000" dirty="0"/>
              <a:t>Summarization Length </a:t>
            </a:r>
            <a:r>
              <a:rPr lang="en-US" dirty="0"/>
              <a:t>: </a:t>
            </a:r>
            <a:r>
              <a:rPr lang="en-US" sz="2000" dirty="0"/>
              <a:t>Capture the essence of the video without being too lengthy or too short.</a:t>
            </a:r>
            <a:endParaRPr lang="en-US" dirty="0"/>
          </a:p>
          <a:p>
            <a:r>
              <a:rPr lang="en-US" sz="2000" dirty="0"/>
              <a:t>Accuracy</a:t>
            </a:r>
            <a:r>
              <a:rPr lang="en-US" sz="2600" dirty="0"/>
              <a:t> : </a:t>
            </a:r>
            <a:r>
              <a:rPr lang="en-US" sz="2000" dirty="0"/>
              <a:t>Evaluate how accurately the summarizer captures the main points and themes of the video.</a:t>
            </a:r>
            <a:endParaRPr lang="en-US" sz="2400" dirty="0"/>
          </a:p>
          <a:p>
            <a:r>
              <a:rPr lang="en-US" sz="2000" dirty="0"/>
              <a:t>Performance Speed </a:t>
            </a:r>
            <a:r>
              <a:rPr lang="en-US" sz="2400" dirty="0"/>
              <a:t>: </a:t>
            </a:r>
            <a:r>
              <a:rPr lang="en-US" sz="2000" dirty="0"/>
              <a:t>Evaluate how quickly the summarizer processes the video transcript and generates the summary.</a:t>
            </a:r>
            <a:endParaRPr lang="en-US" sz="2400" dirty="0"/>
          </a:p>
          <a:p>
            <a:r>
              <a:rPr lang="en-US" sz="2200" dirty="0"/>
              <a:t>Customization Option</a:t>
            </a:r>
            <a:r>
              <a:rPr lang="en-US" sz="2400" dirty="0"/>
              <a:t>: </a:t>
            </a:r>
            <a:r>
              <a:rPr lang="en-US" sz="2000" dirty="0"/>
              <a:t>The adjustment of the summary or filtering out certain types of content</a:t>
            </a:r>
          </a:p>
          <a:p>
            <a:r>
              <a:rPr lang="en-US" sz="2000" dirty="0"/>
              <a:t>Coverage : The summarizer covers all relevant topics and subtopics discussed in                                                         the video</a:t>
            </a:r>
          </a:p>
          <a:p>
            <a:r>
              <a:rPr lang="en-US" sz="2000" dirty="0"/>
              <a:t>Handling Of Multimodal Content : Assess how well the summarizer handles videos with diverse content types, such as interviews, presentations, or tutorials.</a:t>
            </a:r>
          </a:p>
          <a:p>
            <a:endParaRPr lang="en-US" sz="2400" dirty="0"/>
          </a:p>
        </p:txBody>
      </p:sp>
      <p:sp>
        <p:nvSpPr>
          <p:cNvPr id="4" name="Footer Placeholder 3">
            <a:extLst>
              <a:ext uri="{FF2B5EF4-FFF2-40B4-BE49-F238E27FC236}">
                <a16:creationId xmlns:a16="http://schemas.microsoft.com/office/drawing/2014/main" id="{5AD9BADD-B7C5-CEA0-D199-F3EA26F5D391}"/>
              </a:ext>
            </a:extLst>
          </p:cNvPr>
          <p:cNvSpPr>
            <a:spLocks noGrp="1"/>
          </p:cNvSpPr>
          <p:nvPr>
            <p:ph type="ftr" sz="quarter" idx="11"/>
          </p:nvPr>
        </p:nvSpPr>
        <p:spPr/>
        <p:txBody>
          <a:bodyPr/>
          <a:lstStyle/>
          <a:p>
            <a:pPr>
              <a:defRPr/>
            </a:pPr>
            <a:r>
              <a:rPr lang="en-IN" dirty="0"/>
              <a:t>                                                                       </a:t>
            </a:r>
          </a:p>
        </p:txBody>
      </p:sp>
      <p:sp>
        <p:nvSpPr>
          <p:cNvPr id="5" name="Slide Number Placeholder 4">
            <a:extLst>
              <a:ext uri="{FF2B5EF4-FFF2-40B4-BE49-F238E27FC236}">
                <a16:creationId xmlns:a16="http://schemas.microsoft.com/office/drawing/2014/main" id="{FDC55872-8DFD-3556-F379-C3988E725640}"/>
              </a:ext>
            </a:extLst>
          </p:cNvPr>
          <p:cNvSpPr>
            <a:spLocks noGrp="1"/>
          </p:cNvSpPr>
          <p:nvPr>
            <p:ph type="sldNum" sz="quarter" idx="12"/>
          </p:nvPr>
        </p:nvSpPr>
        <p:spPr/>
        <p:txBody>
          <a:bodyPr/>
          <a:lstStyle/>
          <a:p>
            <a:fld id="{8CBABE9B-4325-4DE7-A7D5-4FED40F37E39}" type="slidenum">
              <a:rPr lang="en-IN" altLang="en-US" smtClean="0"/>
              <a:pPr/>
              <a:t>13</a:t>
            </a:fld>
            <a:endParaRPr lang="en-IN" altLang="en-US"/>
          </a:p>
        </p:txBody>
      </p:sp>
    </p:spTree>
    <p:extLst>
      <p:ext uri="{BB962C8B-B14F-4D97-AF65-F5344CB8AC3E}">
        <p14:creationId xmlns:p14="http://schemas.microsoft.com/office/powerpoint/2010/main" val="42195380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853FD0-FAE7-077D-0353-6C2868362DC0}"/>
              </a:ext>
            </a:extLst>
          </p:cNvPr>
          <p:cNvSpPr>
            <a:spLocks noGrp="1"/>
          </p:cNvSpPr>
          <p:nvPr>
            <p:ph type="title"/>
          </p:nvPr>
        </p:nvSpPr>
        <p:spPr>
          <a:xfrm>
            <a:off x="-540568" y="729200"/>
            <a:ext cx="7543800" cy="1039803"/>
          </a:xfrm>
        </p:spPr>
        <p:txBody>
          <a:bodyPr>
            <a:normAutofit/>
          </a:bodyPr>
          <a:lstStyle/>
          <a:p>
            <a:pPr algn="ctr"/>
            <a:r>
              <a:rPr lang="en-US" altLang="en-US" sz="3600" dirty="0">
                <a:solidFill>
                  <a:schemeClr val="tx1"/>
                </a:solidFill>
                <a:latin typeface="Times New Roman" panose="02020603050405020304" pitchFamily="18" charset="0"/>
                <a:cs typeface="Times New Roman" panose="02020603050405020304" pitchFamily="18" charset="0"/>
              </a:rPr>
              <a:t>Conclusions and Future Work :</a:t>
            </a:r>
            <a:endParaRPr lang="en-US" sz="44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CAF4FD2-924A-D191-3936-178324E5B2C9}"/>
              </a:ext>
            </a:extLst>
          </p:cNvPr>
          <p:cNvSpPr>
            <a:spLocks noGrp="1"/>
          </p:cNvSpPr>
          <p:nvPr>
            <p:ph idx="1"/>
          </p:nvPr>
        </p:nvSpPr>
        <p:spPr>
          <a:xfrm>
            <a:off x="323528" y="1916832"/>
            <a:ext cx="8712968" cy="4243610"/>
          </a:xfrm>
        </p:spPr>
        <p:txBody>
          <a:bodyPr>
            <a:normAutofit fontScale="92500" lnSpcReduction="10000"/>
          </a:bodyPr>
          <a:lstStyle/>
          <a:p>
            <a:pPr algn="just"/>
            <a:r>
              <a:rPr lang="en-US" sz="2000" dirty="0">
                <a:solidFill>
                  <a:schemeClr val="tx1"/>
                </a:solidFill>
                <a:effectLst/>
                <a:latin typeface="Times New Roman" panose="02020603050405020304" pitchFamily="18" charset="0"/>
                <a:ea typeface="Times New Roman" panose="02020603050405020304" pitchFamily="18" charset="0"/>
              </a:rPr>
              <a:t>The "YouTube Transcript Summarizer" project marks a notable advancement in online video content interaction.</a:t>
            </a:r>
            <a:endParaRPr lang="en-IN" sz="2000" dirty="0">
              <a:solidFill>
                <a:schemeClr val="tx1"/>
              </a:solidFill>
              <a:effectLst/>
              <a:latin typeface="Times New Roman" panose="02020603050405020304" pitchFamily="18" charset="0"/>
              <a:ea typeface="Times New Roman" panose="02020603050405020304" pitchFamily="18" charset="0"/>
            </a:endParaRPr>
          </a:p>
          <a:p>
            <a:pPr algn="just"/>
            <a:r>
              <a:rPr lang="en-US" sz="2000" dirty="0">
                <a:solidFill>
                  <a:schemeClr val="tx1"/>
                </a:solidFill>
                <a:effectLst/>
                <a:latin typeface="Times New Roman" panose="02020603050405020304" pitchFamily="18" charset="0"/>
                <a:ea typeface="Times New Roman" panose="02020603050405020304" pitchFamily="18" charset="0"/>
              </a:rPr>
              <a:t>It promises improved accessibility, efficiency, and informativeness for users.</a:t>
            </a:r>
            <a:endParaRPr lang="en-IN" sz="2000" dirty="0">
              <a:solidFill>
                <a:schemeClr val="tx1"/>
              </a:solidFill>
              <a:effectLst/>
              <a:latin typeface="Times New Roman" panose="02020603050405020304" pitchFamily="18" charset="0"/>
              <a:ea typeface="Times New Roman" panose="02020603050405020304" pitchFamily="18" charset="0"/>
            </a:endParaRPr>
          </a:p>
          <a:p>
            <a:pPr algn="just"/>
            <a:r>
              <a:rPr lang="en-US" sz="2000" dirty="0">
                <a:solidFill>
                  <a:schemeClr val="tx1"/>
                </a:solidFill>
                <a:effectLst/>
                <a:latin typeface="Times New Roman" panose="02020603050405020304" pitchFamily="18" charset="0"/>
                <a:ea typeface="Times New Roman" panose="02020603050405020304" pitchFamily="18" charset="0"/>
              </a:rPr>
              <a:t> Key sentences are extracted from video transcripts using Latent Semantic Analysis (LSA), enabling concise summaries.</a:t>
            </a:r>
            <a:endParaRPr lang="en-IN" sz="2000" dirty="0">
              <a:solidFill>
                <a:schemeClr val="tx1"/>
              </a:solidFill>
              <a:effectLst/>
              <a:latin typeface="Times New Roman" panose="02020603050405020304" pitchFamily="18" charset="0"/>
              <a:ea typeface="Times New Roman" panose="02020603050405020304" pitchFamily="18" charset="0"/>
            </a:endParaRPr>
          </a:p>
          <a:p>
            <a:pPr algn="just"/>
            <a:r>
              <a:rPr lang="en-US" sz="2000" dirty="0">
                <a:solidFill>
                  <a:schemeClr val="tx1"/>
                </a:solidFill>
                <a:effectLst/>
                <a:latin typeface="Times New Roman" panose="02020603050405020304" pitchFamily="18" charset="0"/>
                <a:ea typeface="Times New Roman" panose="02020603050405020304" pitchFamily="18" charset="0"/>
              </a:rPr>
              <a:t> Users can swiftly grasp the essence of video content without watching the entire video, saving time and enhancing the viewing experience.</a:t>
            </a:r>
            <a:endParaRPr lang="en-IN" sz="2000" dirty="0">
              <a:solidFill>
                <a:schemeClr val="tx1"/>
              </a:solidFill>
              <a:effectLst/>
              <a:latin typeface="Times New Roman" panose="02020603050405020304" pitchFamily="18" charset="0"/>
              <a:ea typeface="Times New Roman" panose="02020603050405020304" pitchFamily="18" charset="0"/>
            </a:endParaRPr>
          </a:p>
          <a:p>
            <a:pPr algn="just"/>
            <a:r>
              <a:rPr lang="en-US" sz="2000" dirty="0">
                <a:solidFill>
                  <a:schemeClr val="tx1"/>
                </a:solidFill>
                <a:effectLst/>
                <a:latin typeface="Times New Roman" panose="02020603050405020304" pitchFamily="18" charset="0"/>
                <a:ea typeface="Times New Roman" panose="02020603050405020304" pitchFamily="18" charset="0"/>
              </a:rPr>
              <a:t>Future enhancements may include sentiment analysis, topic modeling, and advanced NLP techniques for deeper insights.</a:t>
            </a:r>
            <a:endParaRPr lang="en-IN" sz="2000" dirty="0">
              <a:solidFill>
                <a:schemeClr val="tx1"/>
              </a:solidFill>
              <a:effectLst/>
              <a:latin typeface="Times New Roman" panose="02020603050405020304" pitchFamily="18" charset="0"/>
              <a:ea typeface="Times New Roman" panose="02020603050405020304" pitchFamily="18" charset="0"/>
            </a:endParaRPr>
          </a:p>
          <a:p>
            <a:pPr algn="just"/>
            <a:r>
              <a:rPr lang="en-US" sz="2000" dirty="0">
                <a:solidFill>
                  <a:schemeClr val="tx1"/>
                </a:solidFill>
                <a:effectLst/>
                <a:latin typeface="Times New Roman" panose="02020603050405020304" pitchFamily="18" charset="0"/>
                <a:ea typeface="Times New Roman" panose="02020603050405020304" pitchFamily="18" charset="0"/>
              </a:rPr>
              <a:t>Integration of multilingual support and real-time summarization features could expand its global impact.</a:t>
            </a:r>
            <a:endParaRPr lang="en-IN" sz="2000" dirty="0">
              <a:solidFill>
                <a:schemeClr val="tx1"/>
              </a:solidFill>
              <a:effectLst/>
              <a:latin typeface="Times New Roman" panose="02020603050405020304" pitchFamily="18" charset="0"/>
              <a:ea typeface="Times New Roman" panose="02020603050405020304" pitchFamily="18" charset="0"/>
            </a:endParaRPr>
          </a:p>
          <a:p>
            <a:pPr algn="just"/>
            <a:r>
              <a:rPr lang="en-US" sz="2000" dirty="0">
                <a:solidFill>
                  <a:schemeClr val="tx1"/>
                </a:solidFill>
                <a:effectLst/>
                <a:latin typeface="Times New Roman" panose="02020603050405020304" pitchFamily="18" charset="0"/>
                <a:ea typeface="Times New Roman" panose="02020603050405020304" pitchFamily="18" charset="0"/>
              </a:rPr>
              <a:t>By addressing current digital media needs and evolving to meet future demands, the project shapes video content consumption and creation dynamics.</a:t>
            </a:r>
            <a:endParaRPr lang="en-IN" sz="2000" dirty="0">
              <a:solidFill>
                <a:schemeClr val="tx1"/>
              </a:solidFill>
              <a:effectLst/>
              <a:latin typeface="Times New Roman" panose="02020603050405020304" pitchFamily="18" charset="0"/>
              <a:ea typeface="Times New Roman" panose="02020603050405020304" pitchFamily="18" charset="0"/>
            </a:endParaRPr>
          </a:p>
        </p:txBody>
      </p:sp>
      <p:sp>
        <p:nvSpPr>
          <p:cNvPr id="4" name="Footer Placeholder 3">
            <a:extLst>
              <a:ext uri="{FF2B5EF4-FFF2-40B4-BE49-F238E27FC236}">
                <a16:creationId xmlns:a16="http://schemas.microsoft.com/office/drawing/2014/main" id="{5AD9BADD-B7C5-CEA0-D199-F3EA26F5D391}"/>
              </a:ext>
            </a:extLst>
          </p:cNvPr>
          <p:cNvSpPr>
            <a:spLocks noGrp="1"/>
          </p:cNvSpPr>
          <p:nvPr>
            <p:ph type="ftr" sz="quarter" idx="11"/>
          </p:nvPr>
        </p:nvSpPr>
        <p:spPr/>
        <p:txBody>
          <a:bodyPr/>
          <a:lstStyle/>
          <a:p>
            <a:pPr>
              <a:defRPr/>
            </a:pPr>
            <a:r>
              <a:rPr lang="en-IN" dirty="0"/>
              <a:t>                                                                       </a:t>
            </a:r>
          </a:p>
        </p:txBody>
      </p:sp>
      <p:sp>
        <p:nvSpPr>
          <p:cNvPr id="5" name="Slide Number Placeholder 4">
            <a:extLst>
              <a:ext uri="{FF2B5EF4-FFF2-40B4-BE49-F238E27FC236}">
                <a16:creationId xmlns:a16="http://schemas.microsoft.com/office/drawing/2014/main" id="{FDC55872-8DFD-3556-F379-C3988E725640}"/>
              </a:ext>
            </a:extLst>
          </p:cNvPr>
          <p:cNvSpPr>
            <a:spLocks noGrp="1"/>
          </p:cNvSpPr>
          <p:nvPr>
            <p:ph type="sldNum" sz="quarter" idx="12"/>
          </p:nvPr>
        </p:nvSpPr>
        <p:spPr/>
        <p:txBody>
          <a:bodyPr/>
          <a:lstStyle/>
          <a:p>
            <a:fld id="{8CBABE9B-4325-4DE7-A7D5-4FED40F37E39}" type="slidenum">
              <a:rPr lang="en-IN" altLang="en-US" smtClean="0"/>
              <a:pPr/>
              <a:t>14</a:t>
            </a:fld>
            <a:endParaRPr lang="en-IN" altLang="en-US"/>
          </a:p>
        </p:txBody>
      </p:sp>
    </p:spTree>
    <p:extLst>
      <p:ext uri="{BB962C8B-B14F-4D97-AF65-F5344CB8AC3E}">
        <p14:creationId xmlns:p14="http://schemas.microsoft.com/office/powerpoint/2010/main" val="13909425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2675B818-3C98-6230-3E82-467BF32CB603}"/>
              </a:ext>
            </a:extLst>
          </p:cNvPr>
          <p:cNvSpPr>
            <a:spLocks noGrp="1"/>
          </p:cNvSpPr>
          <p:nvPr>
            <p:ph type="sldNum" sz="quarter" idx="12"/>
          </p:nvPr>
        </p:nvSpPr>
        <p:spPr/>
        <p:txBody>
          <a:bodyPr/>
          <a:lstStyle/>
          <a:p>
            <a:fld id="{8CBABE9B-4325-4DE7-A7D5-4FED40F37E39}" type="slidenum">
              <a:rPr lang="en-IN" altLang="en-US" smtClean="0"/>
              <a:pPr/>
              <a:t>15</a:t>
            </a:fld>
            <a:endParaRPr lang="en-IN" altLang="en-US"/>
          </a:p>
        </p:txBody>
      </p:sp>
      <p:sp>
        <p:nvSpPr>
          <p:cNvPr id="6" name="Title 1">
            <a:extLst>
              <a:ext uri="{FF2B5EF4-FFF2-40B4-BE49-F238E27FC236}">
                <a16:creationId xmlns:a16="http://schemas.microsoft.com/office/drawing/2014/main" id="{C8F0502A-9C40-DA53-4F21-1895AFD81B6F}"/>
              </a:ext>
            </a:extLst>
          </p:cNvPr>
          <p:cNvSpPr>
            <a:spLocks noGrp="1"/>
          </p:cNvSpPr>
          <p:nvPr>
            <p:ph type="title"/>
          </p:nvPr>
        </p:nvSpPr>
        <p:spPr>
          <a:xfrm>
            <a:off x="-1548680" y="841462"/>
            <a:ext cx="7543800" cy="828005"/>
          </a:xfrm>
        </p:spPr>
        <p:txBody>
          <a:bodyPr>
            <a:normAutofit/>
          </a:bodyPr>
          <a:lstStyle/>
          <a:p>
            <a:pPr algn="ctr"/>
            <a:r>
              <a:rPr lang="en-US" sz="4000" dirty="0">
                <a:solidFill>
                  <a:schemeClr val="tx1"/>
                </a:solidFill>
              </a:rPr>
              <a:t>References :</a:t>
            </a:r>
            <a:endParaRPr lang="en-IN" sz="4000" dirty="0">
              <a:solidFill>
                <a:schemeClr val="tx1"/>
              </a:solidFill>
            </a:endParaRPr>
          </a:p>
        </p:txBody>
      </p:sp>
      <p:sp>
        <p:nvSpPr>
          <p:cNvPr id="7" name="Content Placeholder 2">
            <a:extLst>
              <a:ext uri="{FF2B5EF4-FFF2-40B4-BE49-F238E27FC236}">
                <a16:creationId xmlns:a16="http://schemas.microsoft.com/office/drawing/2014/main" id="{B125111F-077B-91A6-2046-93EBF23B97F7}"/>
              </a:ext>
            </a:extLst>
          </p:cNvPr>
          <p:cNvSpPr>
            <a:spLocks noGrp="1"/>
          </p:cNvSpPr>
          <p:nvPr>
            <p:ph idx="1"/>
          </p:nvPr>
        </p:nvSpPr>
        <p:spPr>
          <a:xfrm>
            <a:off x="822324" y="1846263"/>
            <a:ext cx="7998147" cy="4022725"/>
          </a:xfrm>
        </p:spPr>
        <p:txBody>
          <a:bodyPr>
            <a:normAutofit fontScale="92500" lnSpcReduction="10000"/>
          </a:bodyPr>
          <a:lstStyle/>
          <a:p>
            <a:r>
              <a:rPr lang="en-US" sz="1800" i="0" dirty="0">
                <a:solidFill>
                  <a:schemeClr val="tx1"/>
                </a:solidFill>
                <a:effectLst/>
                <a:latin typeface="Times New Roman" panose="02020603050405020304" pitchFamily="18" charset="0"/>
                <a:ea typeface="MS Mincho" panose="02020609040205080304" pitchFamily="49" charset="-128"/>
              </a:rPr>
              <a:t>A.N. S. S. Vybhavi, L. V. Saroja, J. Duvvuru and J. Bayana, "Video Transcript Summarizer," 2022 International Mobile and Embedded Technology Conference (MECON), Noida, India, 2022, pp. 461-465, doi: 10.1109/MECON53876.2022.9751991.</a:t>
            </a:r>
            <a:endParaRPr lang="en-IN" sz="1800" i="1" dirty="0">
              <a:solidFill>
                <a:schemeClr val="tx1"/>
              </a:solidFill>
              <a:effectLst/>
              <a:latin typeface="Times New Roman" panose="02020603050405020304" pitchFamily="18" charset="0"/>
              <a:ea typeface="MS Mincho" panose="02020609040205080304" pitchFamily="49" charset="-128"/>
            </a:endParaRPr>
          </a:p>
          <a:p>
            <a:r>
              <a:rPr lang="en-US" sz="1800" i="0" dirty="0">
                <a:solidFill>
                  <a:schemeClr val="tx1"/>
                </a:solidFill>
                <a:effectLst/>
                <a:highlight>
                  <a:srgbClr val="FFFFFF"/>
                </a:highlight>
                <a:latin typeface="Times New Roman" panose="02020603050405020304" pitchFamily="18" charset="0"/>
                <a:ea typeface="MS Mincho" panose="02020609040205080304" pitchFamily="49" charset="-128"/>
              </a:rPr>
              <a:t>Foong, O.-M., Yong, S.-P., &amp; Jaid, F.-A. (2015). Text Summarization Using Latent Semantic Analysis Model in Mobile Android Platform. 2015 9th Asia Modelling Symposium (AMS). doi:10.1109/ams.2015.15</a:t>
            </a:r>
            <a:endParaRPr lang="en-IN" sz="1800" i="1" dirty="0">
              <a:solidFill>
                <a:schemeClr val="tx1"/>
              </a:solidFill>
              <a:effectLst/>
              <a:latin typeface="Times New Roman" panose="02020603050405020304" pitchFamily="18" charset="0"/>
              <a:ea typeface="MS Mincho" panose="02020609040205080304" pitchFamily="49" charset="-128"/>
            </a:endParaRPr>
          </a:p>
          <a:p>
            <a:r>
              <a:rPr lang="en-US" sz="1800" i="0" dirty="0">
                <a:solidFill>
                  <a:schemeClr val="tx1"/>
                </a:solidFill>
                <a:effectLst/>
                <a:latin typeface="Times New Roman" panose="02020603050405020304" pitchFamily="18" charset="0"/>
                <a:ea typeface="MS Mincho" panose="02020609040205080304" pitchFamily="49" charset="-128"/>
              </a:rPr>
              <a:t>Sulochana Devi, Rahul Nadar, Tejas Nichat, and Alfredprem Lucas. Abstrac tive summarizer for youtube videos. In International Conference on Appli cations of Machine Intelligence and Data Analytics (ICAMIDA 2022), pages 431–438. Atlantis Press, 2023.</a:t>
            </a:r>
            <a:endParaRPr lang="en-IN" sz="1800" i="1" dirty="0">
              <a:solidFill>
                <a:schemeClr val="tx1"/>
              </a:solidFill>
              <a:effectLst/>
              <a:latin typeface="Times New Roman" panose="02020603050405020304" pitchFamily="18" charset="0"/>
              <a:ea typeface="MS Mincho" panose="02020609040205080304" pitchFamily="49" charset="-128"/>
            </a:endParaRPr>
          </a:p>
          <a:p>
            <a:r>
              <a:rPr lang="en-US" sz="1800" i="0" dirty="0">
                <a:solidFill>
                  <a:schemeClr val="tx1"/>
                </a:solidFill>
                <a:effectLst/>
                <a:latin typeface="Times New Roman" panose="02020603050405020304" pitchFamily="18" charset="0"/>
                <a:ea typeface="MS Mincho" panose="02020609040205080304" pitchFamily="49" charset="-128"/>
              </a:rPr>
              <a:t>Eesha Inamdar, Varada Kalaskar, and Vaidehi Zade. Survey paper on youtube transcript summarizer.</a:t>
            </a:r>
            <a:endParaRPr lang="en-IN" sz="1800" i="1" dirty="0">
              <a:solidFill>
                <a:schemeClr val="tx1"/>
              </a:solidFill>
              <a:effectLst/>
              <a:latin typeface="Times New Roman" panose="02020603050405020304" pitchFamily="18" charset="0"/>
              <a:ea typeface="MS Mincho" panose="02020609040205080304" pitchFamily="49" charset="-128"/>
            </a:endParaRPr>
          </a:p>
          <a:p>
            <a:r>
              <a:rPr lang="en-US" sz="1800" i="0" dirty="0">
                <a:solidFill>
                  <a:schemeClr val="tx1"/>
                </a:solidFill>
                <a:effectLst/>
                <a:latin typeface="Times New Roman" panose="02020603050405020304" pitchFamily="18" charset="0"/>
                <a:ea typeface="MS Mincho" panose="02020609040205080304" pitchFamily="49" charset="-128"/>
              </a:rPr>
              <a:t>Dan Jurafsky. Speech &amp; language processing. Pearson Education India, 2000. [6] Yue Kang, Zhao Cai, Chee-Wee Tan, Qian Huang, and Hefu Liu. Natural language processing (nlp)</a:t>
            </a:r>
            <a:endParaRPr lang="en-IN" sz="1800" i="1" dirty="0">
              <a:solidFill>
                <a:schemeClr val="tx1"/>
              </a:solidFill>
              <a:effectLst/>
              <a:latin typeface="Times New Roman" panose="02020603050405020304" pitchFamily="18" charset="0"/>
              <a:ea typeface="MS Mincho" panose="02020609040205080304" pitchFamily="49" charset="-128"/>
            </a:endParaRPr>
          </a:p>
          <a:p>
            <a:pPr marL="0" indent="0">
              <a:buNone/>
            </a:pPr>
            <a:endParaRPr lang="en-IN" dirty="0">
              <a:solidFill>
                <a:schemeClr val="tx1"/>
              </a:solidFill>
            </a:endParaRPr>
          </a:p>
        </p:txBody>
      </p:sp>
    </p:spTree>
    <p:extLst>
      <p:ext uri="{BB962C8B-B14F-4D97-AF65-F5344CB8AC3E}">
        <p14:creationId xmlns:p14="http://schemas.microsoft.com/office/powerpoint/2010/main" val="809587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334B5266-78AC-B936-D103-530E03254575}"/>
              </a:ext>
            </a:extLst>
          </p:cNvPr>
          <p:cNvSpPr>
            <a:spLocks noGrp="1"/>
          </p:cNvSpPr>
          <p:nvPr>
            <p:ph type="title"/>
          </p:nvPr>
        </p:nvSpPr>
        <p:spPr>
          <a:xfrm>
            <a:off x="539552" y="980728"/>
            <a:ext cx="8229600" cy="777875"/>
          </a:xfrm>
        </p:spPr>
        <p:txBody>
          <a:bodyPr>
            <a:normAutofit/>
          </a:bodyPr>
          <a:lstStyle/>
          <a:p>
            <a:pPr eaLnBrk="1" hangingPunct="1"/>
            <a:r>
              <a:rPr lang="en-US" altLang="en-US" sz="4000" dirty="0">
                <a:latin typeface="Times New Roman" panose="02020603050405020304" pitchFamily="18" charset="0"/>
                <a:cs typeface="Times New Roman" panose="02020603050405020304" pitchFamily="18" charset="0"/>
              </a:rPr>
              <a:t>Contents</a:t>
            </a:r>
            <a:r>
              <a:rPr lang="en-US" altLang="en-US" sz="4000" dirty="0"/>
              <a:t> :</a:t>
            </a:r>
            <a:endParaRPr lang="en-IN" altLang="en-US" sz="4000" dirty="0"/>
          </a:p>
        </p:txBody>
      </p:sp>
      <p:sp>
        <p:nvSpPr>
          <p:cNvPr id="5123" name="Content Placeholder 2">
            <a:extLst>
              <a:ext uri="{FF2B5EF4-FFF2-40B4-BE49-F238E27FC236}">
                <a16:creationId xmlns:a16="http://schemas.microsoft.com/office/drawing/2014/main" id="{373FA535-5F86-F488-90A5-70CF271CBE1C}"/>
              </a:ext>
            </a:extLst>
          </p:cNvPr>
          <p:cNvSpPr>
            <a:spLocks noGrp="1"/>
          </p:cNvSpPr>
          <p:nvPr>
            <p:ph idx="1"/>
          </p:nvPr>
        </p:nvSpPr>
        <p:spPr>
          <a:xfrm>
            <a:off x="457200" y="1844824"/>
            <a:ext cx="8229600" cy="4320604"/>
          </a:xfrm>
        </p:spPr>
        <p:txBody>
          <a:bodyPr>
            <a:normAutofit fontScale="92500" lnSpcReduction="20000"/>
          </a:bodyPr>
          <a:lstStyle/>
          <a:p>
            <a:pPr eaLnBrk="1" hangingPunct="1"/>
            <a:r>
              <a:rPr lang="en-US" altLang="en-US" sz="2400" dirty="0"/>
              <a:t>Abstract</a:t>
            </a:r>
          </a:p>
          <a:p>
            <a:pPr eaLnBrk="1" hangingPunct="1"/>
            <a:r>
              <a:rPr lang="en-US" altLang="en-US" sz="2400" dirty="0"/>
              <a:t>Introduction </a:t>
            </a:r>
          </a:p>
          <a:p>
            <a:pPr eaLnBrk="1" hangingPunct="1"/>
            <a:r>
              <a:rPr lang="en-US" altLang="en-US" sz="2400" dirty="0"/>
              <a:t>Literature survey</a:t>
            </a:r>
          </a:p>
          <a:p>
            <a:pPr eaLnBrk="1" hangingPunct="1"/>
            <a:r>
              <a:rPr lang="en-US" altLang="en-US" sz="2400" dirty="0"/>
              <a:t>Architecture</a:t>
            </a:r>
          </a:p>
          <a:p>
            <a:pPr eaLnBrk="1" hangingPunct="1"/>
            <a:r>
              <a:rPr lang="en-US" altLang="en-US" sz="2400" dirty="0"/>
              <a:t>Proposed Approach</a:t>
            </a:r>
          </a:p>
          <a:p>
            <a:pPr eaLnBrk="1" hangingPunct="1"/>
            <a:r>
              <a:rPr lang="en-US" altLang="en-US" sz="2400" dirty="0"/>
              <a:t>Methodology</a:t>
            </a:r>
          </a:p>
          <a:p>
            <a:pPr eaLnBrk="1" hangingPunct="1"/>
            <a:r>
              <a:rPr lang="en-US" altLang="en-US" sz="2400" dirty="0"/>
              <a:t>Performance metrics</a:t>
            </a:r>
          </a:p>
          <a:p>
            <a:pPr eaLnBrk="1" hangingPunct="1"/>
            <a:r>
              <a:rPr lang="en-US" altLang="en-US" sz="2400" dirty="0"/>
              <a:t>Validation &amp; Testing</a:t>
            </a:r>
          </a:p>
          <a:p>
            <a:pPr eaLnBrk="1" hangingPunct="1"/>
            <a:r>
              <a:rPr lang="en-US" altLang="en-US" sz="2400" dirty="0"/>
              <a:t>Conclusion</a:t>
            </a:r>
          </a:p>
          <a:p>
            <a:pPr eaLnBrk="1" hangingPunct="1"/>
            <a:r>
              <a:rPr lang="en-US" altLang="en-US" sz="2400" dirty="0"/>
              <a:t>References</a:t>
            </a:r>
          </a:p>
          <a:p>
            <a:pPr eaLnBrk="1" hangingPunct="1"/>
            <a:endParaRPr lang="en-IN" altLang="en-US" dirty="0"/>
          </a:p>
        </p:txBody>
      </p:sp>
      <p:sp>
        <p:nvSpPr>
          <p:cNvPr id="5125" name="Slide Number Placeholder 4">
            <a:extLst>
              <a:ext uri="{FF2B5EF4-FFF2-40B4-BE49-F238E27FC236}">
                <a16:creationId xmlns:a16="http://schemas.microsoft.com/office/drawing/2014/main" id="{FC8C7339-0662-2AA3-4229-614E69C30951}"/>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28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Font typeface="Arial" panose="020B0604020202020204" pitchFamily="34" charset="0"/>
              <a:buChar char="–"/>
              <a:defRPr sz="24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Times New Roman" panose="02020603050405020304" pitchFamily="18" charset="0"/>
                <a:cs typeface="Times New Roman" panose="02020603050405020304" pitchFamily="18" charset="0"/>
              </a:defRPr>
            </a:lvl9pPr>
          </a:lstStyle>
          <a:p>
            <a:pPr>
              <a:spcBef>
                <a:spcPct val="0"/>
              </a:spcBef>
              <a:buFontTx/>
              <a:buNone/>
            </a:pPr>
            <a:fld id="{981878E6-F70D-45B2-9E38-DC3B8A57B363}" type="slidenum">
              <a:rPr lang="en-IN" altLang="en-US" sz="1200">
                <a:solidFill>
                  <a:srgbClr val="898989"/>
                </a:solidFill>
                <a:latin typeface="Calibri" panose="020F0502020204030204" pitchFamily="34" charset="0"/>
                <a:cs typeface="Arial" panose="020B0604020202020204" pitchFamily="34" charset="0"/>
              </a:rPr>
              <a:pPr>
                <a:spcBef>
                  <a:spcPct val="0"/>
                </a:spcBef>
                <a:buFontTx/>
                <a:buNone/>
              </a:pPr>
              <a:t>2</a:t>
            </a:fld>
            <a:endParaRPr lang="en-IN" altLang="en-US" sz="1200">
              <a:solidFill>
                <a:srgbClr val="898989"/>
              </a:solidFill>
              <a:latin typeface="Calibri" panose="020F0502020204030204" pitchFamily="34" charset="0"/>
              <a:cs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6F079-9214-7293-F2F0-90A5FBF7EE1D}"/>
              </a:ext>
            </a:extLst>
          </p:cNvPr>
          <p:cNvSpPr>
            <a:spLocks noGrp="1"/>
          </p:cNvSpPr>
          <p:nvPr>
            <p:ph type="title"/>
          </p:nvPr>
        </p:nvSpPr>
        <p:spPr>
          <a:xfrm>
            <a:off x="904751" y="768713"/>
            <a:ext cx="7543800" cy="972657"/>
          </a:xfrm>
        </p:spPr>
        <p:txBody>
          <a:bodyPr>
            <a:normAutofit/>
          </a:bodyPr>
          <a:lstStyle/>
          <a:p>
            <a:r>
              <a:rPr lang="en-US" sz="4000" dirty="0">
                <a:latin typeface="Times New Roman" panose="02020603050405020304" pitchFamily="18" charset="0"/>
                <a:cs typeface="Times New Roman" panose="02020603050405020304" pitchFamily="18" charset="0"/>
              </a:rPr>
              <a:t>Abstract :</a:t>
            </a:r>
            <a:endParaRPr lang="en-IN"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C8371F7-A477-95A1-D170-713EC161472F}"/>
              </a:ext>
            </a:extLst>
          </p:cNvPr>
          <p:cNvSpPr>
            <a:spLocks noGrp="1"/>
          </p:cNvSpPr>
          <p:nvPr>
            <p:ph idx="1"/>
          </p:nvPr>
        </p:nvSpPr>
        <p:spPr/>
        <p:txBody>
          <a:bodyPr/>
          <a:lstStyle/>
          <a:p>
            <a:pPr marL="457200" indent="-457200">
              <a:buFont typeface="+mj-lt"/>
              <a:buAutoNum type="arabicPeriod"/>
            </a:pPr>
            <a:r>
              <a:rPr lang="en-US" dirty="0"/>
              <a:t>The project involves developing a system that summarizes YouTube videos using Machine Learning (ML) and Natural Language Processing (NLP). </a:t>
            </a:r>
          </a:p>
          <a:p>
            <a:pPr marL="457200" indent="-457200">
              <a:buFont typeface="+mj-lt"/>
              <a:buAutoNum type="arabicPeriod"/>
            </a:pPr>
            <a:r>
              <a:rPr lang="en-US" dirty="0"/>
              <a:t>The goal is to condense the transcribed text from videos into a summary without missing key points. </a:t>
            </a:r>
          </a:p>
          <a:p>
            <a:pPr marL="457200" indent="-457200">
              <a:buFont typeface="+mj-lt"/>
              <a:buAutoNum type="arabicPeriod"/>
            </a:pPr>
            <a:r>
              <a:rPr lang="en-US" dirty="0"/>
              <a:t>The system takes a video's identifier as input and generates a concise summary of the transcript. </a:t>
            </a:r>
          </a:p>
          <a:p>
            <a:pPr marL="457200" indent="-457200">
              <a:buFont typeface="+mj-lt"/>
              <a:buAutoNum type="arabicPeriod"/>
            </a:pPr>
            <a:r>
              <a:rPr lang="en-US" dirty="0"/>
              <a:t>The research found that this method of summarization is more efficient than other approaches.</a:t>
            </a:r>
            <a:endParaRPr lang="en-IN" dirty="0"/>
          </a:p>
        </p:txBody>
      </p:sp>
      <p:sp>
        <p:nvSpPr>
          <p:cNvPr id="5" name="Slide Number Placeholder 4">
            <a:extLst>
              <a:ext uri="{FF2B5EF4-FFF2-40B4-BE49-F238E27FC236}">
                <a16:creationId xmlns:a16="http://schemas.microsoft.com/office/drawing/2014/main" id="{03FDD5E1-077F-6B36-1693-083560685A09}"/>
              </a:ext>
            </a:extLst>
          </p:cNvPr>
          <p:cNvSpPr>
            <a:spLocks noGrp="1"/>
          </p:cNvSpPr>
          <p:nvPr>
            <p:ph type="sldNum" sz="quarter" idx="12"/>
          </p:nvPr>
        </p:nvSpPr>
        <p:spPr/>
        <p:txBody>
          <a:bodyPr/>
          <a:lstStyle/>
          <a:p>
            <a:fld id="{8CBABE9B-4325-4DE7-A7D5-4FED40F37E39}" type="slidenum">
              <a:rPr lang="en-IN" altLang="en-US" smtClean="0"/>
              <a:pPr/>
              <a:t>3</a:t>
            </a:fld>
            <a:endParaRPr lang="en-IN" altLang="en-US"/>
          </a:p>
        </p:txBody>
      </p:sp>
    </p:spTree>
    <p:extLst>
      <p:ext uri="{BB962C8B-B14F-4D97-AF65-F5344CB8AC3E}">
        <p14:creationId xmlns:p14="http://schemas.microsoft.com/office/powerpoint/2010/main" val="21266165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FA7C9-BCB0-B577-A3B3-1733D75D836C}"/>
              </a:ext>
            </a:extLst>
          </p:cNvPr>
          <p:cNvSpPr>
            <a:spLocks noGrp="1"/>
          </p:cNvSpPr>
          <p:nvPr>
            <p:ph type="title"/>
          </p:nvPr>
        </p:nvSpPr>
        <p:spPr>
          <a:xfrm>
            <a:off x="800100" y="332656"/>
            <a:ext cx="7543800" cy="1450757"/>
          </a:xfrm>
        </p:spPr>
        <p:txBody>
          <a:bodyPr>
            <a:normAutofit/>
          </a:bodyPr>
          <a:lstStyle/>
          <a:p>
            <a:r>
              <a:rPr lang="en-US" sz="4000" dirty="0">
                <a:latin typeface="Times New Roman" panose="02020603050405020304" pitchFamily="18" charset="0"/>
                <a:cs typeface="Times New Roman" panose="02020603050405020304" pitchFamily="18" charset="0"/>
              </a:rPr>
              <a:t>Introduction :</a:t>
            </a:r>
            <a:endParaRPr lang="en-IN"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895FAB5-685D-43B0-F6FB-098FAF31BEA9}"/>
              </a:ext>
            </a:extLst>
          </p:cNvPr>
          <p:cNvSpPr>
            <a:spLocks noGrp="1"/>
          </p:cNvSpPr>
          <p:nvPr>
            <p:ph idx="1"/>
          </p:nvPr>
        </p:nvSpPr>
        <p:spPr>
          <a:xfrm>
            <a:off x="413224" y="1290464"/>
            <a:ext cx="8363272" cy="4277072"/>
          </a:xfrm>
        </p:spPr>
        <p:txBody>
          <a:bodyPr/>
          <a:lstStyle/>
          <a:p>
            <a:pPr marL="0" indent="0" algn="just">
              <a:buNone/>
            </a:pPr>
            <a:endParaRPr lang="en-US" sz="2000" dirty="0"/>
          </a:p>
          <a:p>
            <a:pPr algn="just"/>
            <a:endParaRPr lang="en-US" sz="2000" dirty="0"/>
          </a:p>
          <a:p>
            <a:pPr algn="just"/>
            <a:r>
              <a:rPr lang="en-US" sz="2000" dirty="0"/>
              <a:t>An automatic YouTube transcript summarizer is a tool that generates a summary of the content in a YouTube.</a:t>
            </a:r>
          </a:p>
          <a:p>
            <a:pPr algn="just"/>
            <a:r>
              <a:rPr lang="en-US" sz="2000" dirty="0"/>
              <a:t>The method involves extracting transcripts from the user-provided video ID.</a:t>
            </a:r>
          </a:p>
          <a:p>
            <a:pPr algn="just"/>
            <a:r>
              <a:rPr lang="en-US" sz="2000" dirty="0"/>
              <a:t> Utilization of the Latent Semantic Analysis (LSA) Natural Language Computing (NLC) algorithm.</a:t>
            </a:r>
          </a:p>
          <a:p>
            <a:pPr algn="just"/>
            <a:r>
              <a:rPr lang="en-US" sz="2000" dirty="0"/>
              <a:t>Efficiently extract the key points for the transcript.</a:t>
            </a:r>
          </a:p>
          <a:p>
            <a:pPr algn="just"/>
            <a:r>
              <a:rPr lang="en-US" sz="2000" dirty="0"/>
              <a:t> Our results show concise and accurate summaries of YouTube videos.</a:t>
            </a:r>
            <a:endParaRPr lang="en-IN" sz="2000" dirty="0"/>
          </a:p>
        </p:txBody>
      </p:sp>
      <p:sp>
        <p:nvSpPr>
          <p:cNvPr id="5" name="Slide Number Placeholder 4">
            <a:extLst>
              <a:ext uri="{FF2B5EF4-FFF2-40B4-BE49-F238E27FC236}">
                <a16:creationId xmlns:a16="http://schemas.microsoft.com/office/drawing/2014/main" id="{7F8CA1DD-33AD-1163-74A1-4211A92E4ED5}"/>
              </a:ext>
            </a:extLst>
          </p:cNvPr>
          <p:cNvSpPr>
            <a:spLocks noGrp="1"/>
          </p:cNvSpPr>
          <p:nvPr>
            <p:ph type="sldNum" sz="quarter" idx="12"/>
          </p:nvPr>
        </p:nvSpPr>
        <p:spPr/>
        <p:txBody>
          <a:bodyPr/>
          <a:lstStyle/>
          <a:p>
            <a:fld id="{8CBABE9B-4325-4DE7-A7D5-4FED40F37E39}" type="slidenum">
              <a:rPr lang="en-IN" altLang="en-US" smtClean="0"/>
              <a:pPr/>
              <a:t>4</a:t>
            </a:fld>
            <a:endParaRPr lang="en-IN" altLang="en-US"/>
          </a:p>
        </p:txBody>
      </p:sp>
    </p:spTree>
    <p:extLst>
      <p:ext uri="{BB962C8B-B14F-4D97-AF65-F5344CB8AC3E}">
        <p14:creationId xmlns:p14="http://schemas.microsoft.com/office/powerpoint/2010/main" val="6554635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E7635-402F-6399-F8AB-2B2AE55E0BD6}"/>
              </a:ext>
            </a:extLst>
          </p:cNvPr>
          <p:cNvSpPr>
            <a:spLocks noGrp="1"/>
          </p:cNvSpPr>
          <p:nvPr>
            <p:ph type="title"/>
          </p:nvPr>
        </p:nvSpPr>
        <p:spPr>
          <a:xfrm>
            <a:off x="413538" y="-188931"/>
            <a:ext cx="7597806" cy="881627"/>
          </a:xfrm>
        </p:spPr>
        <p:txBody>
          <a:bodyPr>
            <a:normAutofit/>
          </a:bodyPr>
          <a:lstStyle/>
          <a:p>
            <a:r>
              <a:rPr lang="en-US" sz="4000" dirty="0">
                <a:latin typeface="Times New Roman" panose="02020603050405020304" pitchFamily="18" charset="0"/>
                <a:cs typeface="Times New Roman" panose="02020603050405020304" pitchFamily="18" charset="0"/>
              </a:rPr>
              <a:t>Literature Survey :</a:t>
            </a:r>
            <a:endParaRPr lang="en-IN" sz="4000" dirty="0">
              <a:latin typeface="Times New Roman" panose="02020603050405020304" pitchFamily="18" charset="0"/>
              <a:cs typeface="Times New Roman" panose="02020603050405020304" pitchFamily="18" charset="0"/>
            </a:endParaRPr>
          </a:p>
        </p:txBody>
      </p:sp>
      <p:graphicFrame>
        <p:nvGraphicFramePr>
          <p:cNvPr id="4" name="Content Placeholder 3">
            <a:extLst>
              <a:ext uri="{FF2B5EF4-FFF2-40B4-BE49-F238E27FC236}">
                <a16:creationId xmlns:a16="http://schemas.microsoft.com/office/drawing/2014/main" id="{44765E27-78DB-9FAB-7A18-789FD04EC296}"/>
              </a:ext>
            </a:extLst>
          </p:cNvPr>
          <p:cNvGraphicFramePr>
            <a:graphicFrameLocks noGrp="1"/>
          </p:cNvGraphicFramePr>
          <p:nvPr>
            <p:ph idx="1"/>
            <p:extLst>
              <p:ext uri="{D42A27DB-BD31-4B8C-83A1-F6EECF244321}">
                <p14:modId xmlns:p14="http://schemas.microsoft.com/office/powerpoint/2010/main" val="1627132838"/>
              </p:ext>
            </p:extLst>
          </p:nvPr>
        </p:nvGraphicFramePr>
        <p:xfrm>
          <a:off x="413539" y="731520"/>
          <a:ext cx="8262919" cy="5394960"/>
        </p:xfrm>
        <a:graphic>
          <a:graphicData uri="http://schemas.openxmlformats.org/drawingml/2006/table">
            <a:tbl>
              <a:tblPr firstRow="1" bandRow="1">
                <a:tableStyleId>{3C2FFA5D-87B4-456A-9821-1D502468CF0F}</a:tableStyleId>
              </a:tblPr>
              <a:tblGrid>
                <a:gridCol w="557866">
                  <a:extLst>
                    <a:ext uri="{9D8B030D-6E8A-4147-A177-3AD203B41FA5}">
                      <a16:colId xmlns:a16="http://schemas.microsoft.com/office/drawing/2014/main" val="3778981277"/>
                    </a:ext>
                  </a:extLst>
                </a:gridCol>
                <a:gridCol w="2997144">
                  <a:extLst>
                    <a:ext uri="{9D8B030D-6E8A-4147-A177-3AD203B41FA5}">
                      <a16:colId xmlns:a16="http://schemas.microsoft.com/office/drawing/2014/main" val="2262759295"/>
                    </a:ext>
                  </a:extLst>
                </a:gridCol>
                <a:gridCol w="709850">
                  <a:extLst>
                    <a:ext uri="{9D8B030D-6E8A-4147-A177-3AD203B41FA5}">
                      <a16:colId xmlns:a16="http://schemas.microsoft.com/office/drawing/2014/main" val="2190070751"/>
                    </a:ext>
                  </a:extLst>
                </a:gridCol>
                <a:gridCol w="1698969">
                  <a:extLst>
                    <a:ext uri="{9D8B030D-6E8A-4147-A177-3AD203B41FA5}">
                      <a16:colId xmlns:a16="http://schemas.microsoft.com/office/drawing/2014/main" val="2286098997"/>
                    </a:ext>
                  </a:extLst>
                </a:gridCol>
                <a:gridCol w="2299090">
                  <a:extLst>
                    <a:ext uri="{9D8B030D-6E8A-4147-A177-3AD203B41FA5}">
                      <a16:colId xmlns:a16="http://schemas.microsoft.com/office/drawing/2014/main" val="2898887022"/>
                    </a:ext>
                  </a:extLst>
                </a:gridCol>
              </a:tblGrid>
              <a:tr h="442183">
                <a:tc>
                  <a:txBody>
                    <a:bodyPr/>
                    <a:lstStyle/>
                    <a:p>
                      <a:r>
                        <a:rPr lang="en-IN" sz="1200" dirty="0">
                          <a:latin typeface="Times New Roman" panose="02020603050405020304" pitchFamily="18" charset="0"/>
                          <a:cs typeface="Times New Roman" panose="02020603050405020304" pitchFamily="18" charset="0"/>
                        </a:rPr>
                        <a:t>Sr. No.</a:t>
                      </a:r>
                    </a:p>
                  </a:txBody>
                  <a:tcPr/>
                </a:tc>
                <a:tc>
                  <a:txBody>
                    <a:bodyPr/>
                    <a:lstStyle/>
                    <a:p>
                      <a:r>
                        <a:rPr lang="en-US" sz="1200" dirty="0">
                          <a:latin typeface="Times New Roman" panose="02020603050405020304" pitchFamily="18" charset="0"/>
                          <a:cs typeface="Times New Roman" panose="02020603050405020304" pitchFamily="18" charset="0"/>
                        </a:rPr>
                        <a:t>Paper Title</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Year</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Methods Used</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Limitations</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667612165"/>
                  </a:ext>
                </a:extLst>
              </a:tr>
              <a:tr h="442183">
                <a:tc>
                  <a:txBody>
                    <a:bodyPr/>
                    <a:lstStyle/>
                    <a:p>
                      <a:r>
                        <a:rPr lang="en-US" sz="1200" dirty="0">
                          <a:latin typeface="Times New Roman" panose="02020603050405020304" pitchFamily="18" charset="0"/>
                          <a:cs typeface="Times New Roman" panose="02020603050405020304" pitchFamily="18" charset="0"/>
                        </a:rPr>
                        <a:t>1</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200" dirty="0">
                          <a:latin typeface="Times New Roman" panose="02020603050405020304" pitchFamily="18" charset="0"/>
                          <a:cs typeface="Times New Roman" panose="02020603050405020304" pitchFamily="18" charset="0"/>
                        </a:rPr>
                        <a:t>Video Transcript Summarizer</a:t>
                      </a:r>
                    </a:p>
                  </a:txBody>
                  <a:tcPr/>
                </a:tc>
                <a:tc>
                  <a:txBody>
                    <a:bodyPr/>
                    <a:lstStyle/>
                    <a:p>
                      <a:r>
                        <a:rPr lang="en-IN" sz="1200" dirty="0">
                          <a:latin typeface="Times New Roman" panose="02020603050405020304" pitchFamily="18" charset="0"/>
                          <a:cs typeface="Times New Roman" panose="02020603050405020304" pitchFamily="18" charset="0"/>
                        </a:rPr>
                        <a:t>2022</a:t>
                      </a:r>
                    </a:p>
                  </a:txBody>
                  <a:tcPr/>
                </a:tc>
                <a:tc>
                  <a:txBody>
                    <a:bodyPr/>
                    <a:lstStyle/>
                    <a:p>
                      <a:r>
                        <a:rPr lang="en-IN" sz="1200" dirty="0">
                          <a:latin typeface="Times New Roman" panose="02020603050405020304" pitchFamily="18" charset="0"/>
                          <a:cs typeface="Times New Roman" panose="02020603050405020304" pitchFamily="18" charset="0"/>
                        </a:rPr>
                        <a:t>NLP and Machine Learning</a:t>
                      </a:r>
                    </a:p>
                  </a:txBody>
                  <a:tcPr/>
                </a:tc>
                <a:tc>
                  <a:txBody>
                    <a:bodyPr/>
                    <a:lstStyle/>
                    <a:p>
                      <a:r>
                        <a:rPr lang="en-IN" sz="1200" dirty="0">
                          <a:latin typeface="Times New Roman" panose="02020603050405020304" pitchFamily="18" charset="0"/>
                          <a:cs typeface="Times New Roman" panose="02020603050405020304" pitchFamily="18" charset="0"/>
                        </a:rPr>
                        <a:t>Unable to accurately capture context</a:t>
                      </a:r>
                    </a:p>
                  </a:txBody>
                  <a:tcPr/>
                </a:tc>
                <a:extLst>
                  <a:ext uri="{0D108BD9-81ED-4DB2-BD59-A6C34878D82A}">
                    <a16:rowId xmlns:a16="http://schemas.microsoft.com/office/drawing/2014/main" val="4263814885"/>
                  </a:ext>
                </a:extLst>
              </a:tr>
              <a:tr h="795929">
                <a:tc>
                  <a:txBody>
                    <a:bodyPr/>
                    <a:lstStyle/>
                    <a:p>
                      <a:r>
                        <a:rPr lang="en-US" sz="1200" dirty="0">
                          <a:latin typeface="Times New Roman" panose="02020603050405020304" pitchFamily="18" charset="0"/>
                          <a:cs typeface="Times New Roman" panose="02020603050405020304" pitchFamily="18" charset="0"/>
                        </a:rPr>
                        <a:t>2</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Automated Youtube Video Transcription To Summarized Text Using Natural Language Processing</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2023</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200" dirty="0">
                          <a:latin typeface="Times New Roman" panose="02020603050405020304" pitchFamily="18" charset="0"/>
                          <a:cs typeface="Times New Roman" panose="02020603050405020304" pitchFamily="18" charset="0"/>
                        </a:rPr>
                        <a:t>NLP and Speech Recognition</a:t>
                      </a:r>
                    </a:p>
                  </a:txBody>
                  <a:tcPr/>
                </a:tc>
                <a:tc>
                  <a:txBody>
                    <a:bodyPr/>
                    <a:lstStyle/>
                    <a:p>
                      <a:r>
                        <a:rPr lang="en-IN" sz="1200" dirty="0">
                          <a:latin typeface="Times New Roman" panose="02020603050405020304" pitchFamily="18" charset="0"/>
                          <a:cs typeface="Times New Roman" panose="02020603050405020304" pitchFamily="18" charset="0"/>
                        </a:rPr>
                        <a:t>It produces errors in noisy environments or with accents, resulting in accurate transcriptions and summaries</a:t>
                      </a:r>
                    </a:p>
                  </a:txBody>
                  <a:tcPr/>
                </a:tc>
                <a:extLst>
                  <a:ext uri="{0D108BD9-81ED-4DB2-BD59-A6C34878D82A}">
                    <a16:rowId xmlns:a16="http://schemas.microsoft.com/office/drawing/2014/main" val="4106654605"/>
                  </a:ext>
                </a:extLst>
              </a:tr>
              <a:tr h="1149676">
                <a:tc>
                  <a:txBody>
                    <a:bodyPr/>
                    <a:lstStyle/>
                    <a:p>
                      <a:r>
                        <a:rPr lang="en-US" sz="1200" dirty="0">
                          <a:latin typeface="Times New Roman" panose="02020603050405020304" pitchFamily="18" charset="0"/>
                          <a:cs typeface="Times New Roman" panose="02020603050405020304" pitchFamily="18" charset="0"/>
                        </a:rPr>
                        <a:t>3</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200" dirty="0" err="1">
                          <a:latin typeface="Times New Roman" panose="02020603050405020304" pitchFamily="18" charset="0"/>
                          <a:cs typeface="Times New Roman" panose="02020603050405020304" pitchFamily="18" charset="0"/>
                        </a:rPr>
                        <a:t>Youtube</a:t>
                      </a:r>
                      <a:r>
                        <a:rPr lang="en-IN" sz="1200" dirty="0">
                          <a:latin typeface="Times New Roman" panose="02020603050405020304" pitchFamily="18" charset="0"/>
                          <a:cs typeface="Times New Roman" panose="02020603050405020304" pitchFamily="18" charset="0"/>
                        </a:rPr>
                        <a:t> Transcript Summarizer using FLASK and NLP</a:t>
                      </a:r>
                    </a:p>
                  </a:txBody>
                  <a:tcPr/>
                </a:tc>
                <a:tc>
                  <a:txBody>
                    <a:bodyPr/>
                    <a:lstStyle/>
                    <a:p>
                      <a:r>
                        <a:rPr lang="en-US" sz="1200" dirty="0">
                          <a:latin typeface="Times New Roman" panose="02020603050405020304" pitchFamily="18" charset="0"/>
                          <a:cs typeface="Times New Roman" panose="02020603050405020304" pitchFamily="18" charset="0"/>
                        </a:rPr>
                        <a:t>2022</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NLP and CNN</a:t>
                      </a:r>
                      <a:endParaRPr lang="en-IN" sz="12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The model may require significant computational resources, potentially leading to   slower response times and scalability issues</a:t>
                      </a:r>
                      <a:endParaRPr lang="en-IN" sz="1200" dirty="0">
                        <a:latin typeface="Times New Roman" panose="02020603050405020304" pitchFamily="18" charset="0"/>
                        <a:cs typeface="Times New Roman" panose="02020603050405020304" pitchFamily="18" charset="0"/>
                      </a:endParaRPr>
                    </a:p>
                    <a:p>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65315326"/>
                  </a:ext>
                </a:extLst>
              </a:tr>
              <a:tr h="795929">
                <a:tc>
                  <a:txBody>
                    <a:bodyPr/>
                    <a:lstStyle/>
                    <a:p>
                      <a:r>
                        <a:rPr lang="en-US" sz="1200" dirty="0">
                          <a:latin typeface="Times New Roman" panose="02020603050405020304" pitchFamily="18" charset="0"/>
                          <a:cs typeface="Times New Roman" panose="02020603050405020304" pitchFamily="18" charset="0"/>
                        </a:rPr>
                        <a:t>4</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Survey on Abstractive Transcript Summarization</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2021</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200" dirty="0">
                          <a:latin typeface="Times New Roman" panose="02020603050405020304" pitchFamily="18" charset="0"/>
                          <a:cs typeface="Times New Roman" panose="02020603050405020304" pitchFamily="18" charset="0"/>
                        </a:rPr>
                        <a:t>Text Summarization and NLP</a:t>
                      </a:r>
                    </a:p>
                  </a:txBody>
                  <a:tcPr/>
                </a:tc>
                <a:tc>
                  <a:txBody>
                    <a:bodyPr/>
                    <a:lstStyle/>
                    <a:p>
                      <a:r>
                        <a:rPr lang="en-IN" sz="1200" dirty="0">
                          <a:latin typeface="Times New Roman" panose="02020603050405020304" pitchFamily="18" charset="0"/>
                          <a:cs typeface="Times New Roman" panose="02020603050405020304" pitchFamily="18" charset="0"/>
                        </a:rPr>
                        <a:t>Generate summaries that are less coherent or accurate due to the complexity of understanding and rephrasing nuanced content.</a:t>
                      </a:r>
                    </a:p>
                  </a:txBody>
                  <a:tcPr/>
                </a:tc>
                <a:extLst>
                  <a:ext uri="{0D108BD9-81ED-4DB2-BD59-A6C34878D82A}">
                    <a16:rowId xmlns:a16="http://schemas.microsoft.com/office/drawing/2014/main" val="2226038368"/>
                  </a:ext>
                </a:extLst>
              </a:tr>
              <a:tr h="442183">
                <a:tc>
                  <a:txBody>
                    <a:bodyPr/>
                    <a:lstStyle/>
                    <a:p>
                      <a:r>
                        <a:rPr lang="en-US" sz="1200" dirty="0">
                          <a:latin typeface="Times New Roman" panose="02020603050405020304" pitchFamily="18" charset="0"/>
                          <a:cs typeface="Times New Roman" panose="02020603050405020304" pitchFamily="18" charset="0"/>
                        </a:rPr>
                        <a:t>5</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Text Summarization Using Latent Semantic Analysis</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200" dirty="0">
                          <a:latin typeface="Times New Roman" panose="02020603050405020304" pitchFamily="18" charset="0"/>
                          <a:cs typeface="Times New Roman" panose="02020603050405020304" pitchFamily="18" charset="0"/>
                        </a:rPr>
                        <a:t>2021</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200" dirty="0">
                          <a:latin typeface="Times New Roman" panose="02020603050405020304" pitchFamily="18" charset="0"/>
                          <a:cs typeface="Times New Roman" panose="02020603050405020304" pitchFamily="18" charset="0"/>
                        </a:rPr>
                        <a:t>NLP and LSA</a:t>
                      </a:r>
                    </a:p>
                  </a:txBody>
                  <a:tcPr/>
                </a:tc>
                <a:tc>
                  <a:txBody>
                    <a:bodyPr/>
                    <a:lstStyle/>
                    <a:p>
                      <a:r>
                        <a:rPr lang="en-IN" sz="1200" dirty="0">
                          <a:latin typeface="Times New Roman" panose="02020603050405020304" pitchFamily="18" charset="0"/>
                          <a:cs typeface="Times New Roman" panose="02020603050405020304" pitchFamily="18" charset="0"/>
                        </a:rPr>
                        <a:t>LSA may over simplify text representations</a:t>
                      </a:r>
                    </a:p>
                  </a:txBody>
                  <a:tcPr/>
                </a:tc>
                <a:extLst>
                  <a:ext uri="{0D108BD9-81ED-4DB2-BD59-A6C34878D82A}">
                    <a16:rowId xmlns:a16="http://schemas.microsoft.com/office/drawing/2014/main" val="3485587811"/>
                  </a:ext>
                </a:extLst>
              </a:tr>
              <a:tr h="1149676">
                <a:tc>
                  <a:txBody>
                    <a:bodyPr/>
                    <a:lstStyle/>
                    <a:p>
                      <a:r>
                        <a:rPr lang="en-US" sz="1200" dirty="0">
                          <a:latin typeface="Times New Roman" panose="02020603050405020304" pitchFamily="18" charset="0"/>
                          <a:cs typeface="Times New Roman" panose="02020603050405020304" pitchFamily="18" charset="0"/>
                        </a:rPr>
                        <a:t>6</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200" dirty="0">
                          <a:latin typeface="Times New Roman" panose="02020603050405020304" pitchFamily="18" charset="0"/>
                          <a:cs typeface="Times New Roman" panose="02020603050405020304" pitchFamily="18" charset="0"/>
                        </a:rPr>
                        <a:t>Natural Language Processing</a:t>
                      </a:r>
                    </a:p>
                  </a:txBody>
                  <a:tcPr/>
                </a:tc>
                <a:tc>
                  <a:txBody>
                    <a:bodyPr/>
                    <a:lstStyle/>
                    <a:p>
                      <a:r>
                        <a:rPr lang="en-US" sz="1200" dirty="0">
                          <a:latin typeface="Times New Roman" panose="02020603050405020304" pitchFamily="18" charset="0"/>
                          <a:cs typeface="Times New Roman" panose="02020603050405020304" pitchFamily="18" charset="0"/>
                        </a:rPr>
                        <a:t>2022</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IN" sz="1200" dirty="0">
                          <a:latin typeface="Times New Roman" panose="02020603050405020304" pitchFamily="18" charset="0"/>
                          <a:cs typeface="Times New Roman" panose="02020603050405020304" pitchFamily="18" charset="0"/>
                        </a:rPr>
                        <a:t>Techniques and NLP</a:t>
                      </a:r>
                    </a:p>
                  </a:txBody>
                  <a:tcPr/>
                </a:tc>
                <a:tc>
                  <a:txBody>
                    <a:bodyPr/>
                    <a:lstStyle/>
                    <a:p>
                      <a:r>
                        <a:rPr lang="en-IN" sz="1200" dirty="0">
                          <a:latin typeface="Times New Roman" panose="02020603050405020304" pitchFamily="18" charset="0"/>
                          <a:cs typeface="Times New Roman" panose="02020603050405020304" pitchFamily="18" charset="0"/>
                        </a:rPr>
                        <a:t>It struggles with understanding and interpreting context-specific nuances, idiomatic expressions and cultural references, leading to potential inaccuracies in the analysis.</a:t>
                      </a:r>
                    </a:p>
                  </a:txBody>
                  <a:tcPr/>
                </a:tc>
                <a:extLst>
                  <a:ext uri="{0D108BD9-81ED-4DB2-BD59-A6C34878D82A}">
                    <a16:rowId xmlns:a16="http://schemas.microsoft.com/office/drawing/2014/main" val="2545218980"/>
                  </a:ext>
                </a:extLst>
              </a:tr>
            </a:tbl>
          </a:graphicData>
        </a:graphic>
      </p:graphicFrame>
      <p:sp>
        <p:nvSpPr>
          <p:cNvPr id="5" name="Slide Number Placeholder 4">
            <a:extLst>
              <a:ext uri="{FF2B5EF4-FFF2-40B4-BE49-F238E27FC236}">
                <a16:creationId xmlns:a16="http://schemas.microsoft.com/office/drawing/2014/main" id="{6810FA8A-372E-E2F5-3C4B-587A0748A359}"/>
              </a:ext>
            </a:extLst>
          </p:cNvPr>
          <p:cNvSpPr>
            <a:spLocks noGrp="1"/>
          </p:cNvSpPr>
          <p:nvPr>
            <p:ph type="sldNum" sz="quarter" idx="12"/>
          </p:nvPr>
        </p:nvSpPr>
        <p:spPr/>
        <p:txBody>
          <a:bodyPr/>
          <a:lstStyle/>
          <a:p>
            <a:fld id="{8CBABE9B-4325-4DE7-A7D5-4FED40F37E39}" type="slidenum">
              <a:rPr lang="en-IN" altLang="en-US" smtClean="0"/>
              <a:pPr/>
              <a:t>5</a:t>
            </a:fld>
            <a:endParaRPr lang="en-IN" altLang="en-US"/>
          </a:p>
        </p:txBody>
      </p:sp>
    </p:spTree>
    <p:extLst>
      <p:ext uri="{BB962C8B-B14F-4D97-AF65-F5344CB8AC3E}">
        <p14:creationId xmlns:p14="http://schemas.microsoft.com/office/powerpoint/2010/main" val="7783650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9E1F0-7495-FA81-ABE5-C0D61732036F}"/>
              </a:ext>
            </a:extLst>
          </p:cNvPr>
          <p:cNvSpPr>
            <a:spLocks noGrp="1"/>
          </p:cNvSpPr>
          <p:nvPr>
            <p:ph type="title"/>
          </p:nvPr>
        </p:nvSpPr>
        <p:spPr>
          <a:xfrm>
            <a:off x="611560" y="904946"/>
            <a:ext cx="7543800" cy="828641"/>
          </a:xfrm>
        </p:spPr>
        <p:txBody>
          <a:bodyPr>
            <a:normAutofit/>
          </a:bodyPr>
          <a:lstStyle/>
          <a:p>
            <a:r>
              <a:rPr lang="en-US" altLang="en-US" sz="4000" dirty="0">
                <a:latin typeface="Times New Roman" panose="02020603050405020304" pitchFamily="18" charset="0"/>
                <a:cs typeface="Times New Roman" panose="02020603050405020304" pitchFamily="18" charset="0"/>
              </a:rPr>
              <a:t>Proposed Approach :</a:t>
            </a:r>
            <a:endParaRPr lang="en-IN" sz="4000" dirty="0">
              <a:latin typeface="Times New Roman" panose="02020603050405020304" pitchFamily="18" charset="0"/>
              <a:cs typeface="Times New Roman" panose="02020603050405020304" pitchFamily="18" charset="0"/>
            </a:endParaRPr>
          </a:p>
        </p:txBody>
      </p:sp>
      <p:pic>
        <p:nvPicPr>
          <p:cNvPr id="10" name="Content Placeholder 9">
            <a:extLst>
              <a:ext uri="{FF2B5EF4-FFF2-40B4-BE49-F238E27FC236}">
                <a16:creationId xmlns:a16="http://schemas.microsoft.com/office/drawing/2014/main" id="{F52A9D34-597A-A2CD-71B6-22410EA6144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04684" y="1916832"/>
            <a:ext cx="6567754" cy="4176464"/>
          </a:xfrm>
          <a:ln>
            <a:solidFill>
              <a:schemeClr val="tx1"/>
            </a:solidFill>
          </a:ln>
        </p:spPr>
      </p:pic>
      <p:sp>
        <p:nvSpPr>
          <p:cNvPr id="5" name="Slide Number Placeholder 4">
            <a:extLst>
              <a:ext uri="{FF2B5EF4-FFF2-40B4-BE49-F238E27FC236}">
                <a16:creationId xmlns:a16="http://schemas.microsoft.com/office/drawing/2014/main" id="{031F484B-D318-8FDE-B9CF-65E95BFE8B2F}"/>
              </a:ext>
            </a:extLst>
          </p:cNvPr>
          <p:cNvSpPr>
            <a:spLocks noGrp="1"/>
          </p:cNvSpPr>
          <p:nvPr>
            <p:ph type="sldNum" sz="quarter" idx="12"/>
          </p:nvPr>
        </p:nvSpPr>
        <p:spPr/>
        <p:txBody>
          <a:bodyPr/>
          <a:lstStyle/>
          <a:p>
            <a:fld id="{8CBABE9B-4325-4DE7-A7D5-4FED40F37E39}" type="slidenum">
              <a:rPr lang="en-IN" altLang="en-US" smtClean="0"/>
              <a:pPr/>
              <a:t>6</a:t>
            </a:fld>
            <a:endParaRPr lang="en-IN" altLang="en-US"/>
          </a:p>
        </p:txBody>
      </p:sp>
    </p:spTree>
    <p:extLst>
      <p:ext uri="{BB962C8B-B14F-4D97-AF65-F5344CB8AC3E}">
        <p14:creationId xmlns:p14="http://schemas.microsoft.com/office/powerpoint/2010/main" val="23798959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1A243-258F-5DB1-ECD5-04D43C951612}"/>
              </a:ext>
            </a:extLst>
          </p:cNvPr>
          <p:cNvSpPr>
            <a:spLocks noGrp="1"/>
          </p:cNvSpPr>
          <p:nvPr>
            <p:ph type="title"/>
          </p:nvPr>
        </p:nvSpPr>
        <p:spPr>
          <a:xfrm>
            <a:off x="373553" y="908720"/>
            <a:ext cx="7543800" cy="791681"/>
          </a:xfrm>
        </p:spPr>
        <p:txBody>
          <a:bodyPr/>
          <a:lstStyle/>
          <a:p>
            <a:r>
              <a:rPr lang="en-US" altLang="en-US" sz="3600" dirty="0">
                <a:latin typeface="Times New Roman" panose="02020603050405020304" pitchFamily="18" charset="0"/>
                <a:cs typeface="Times New Roman" panose="02020603050405020304" pitchFamily="18" charset="0"/>
              </a:rPr>
              <a:t>Methodology :</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CBCC049-45C3-07D7-2BC7-F5C637E01D56}"/>
              </a:ext>
            </a:extLst>
          </p:cNvPr>
          <p:cNvSpPr>
            <a:spLocks noGrp="1"/>
          </p:cNvSpPr>
          <p:nvPr>
            <p:ph idx="1"/>
          </p:nvPr>
        </p:nvSpPr>
        <p:spPr>
          <a:xfrm>
            <a:off x="457200" y="1916832"/>
            <a:ext cx="8229600" cy="4205064"/>
          </a:xfrm>
        </p:spPr>
        <p:txBody>
          <a:bodyPr>
            <a:normAutofit fontScale="92500" lnSpcReduction="10000"/>
          </a:bodyPr>
          <a:lstStyle/>
          <a:p>
            <a:pPr marL="457200" indent="-457200" algn="just">
              <a:buFont typeface="+mj-lt"/>
              <a:buAutoNum type="arabicPeriod"/>
            </a:pPr>
            <a:r>
              <a:rPr lang="en-US" sz="2000" dirty="0">
                <a:effectLst/>
                <a:latin typeface="Times New Roman" panose="02020603050405020304" pitchFamily="18" charset="0"/>
                <a:ea typeface="Times New Roman" panose="02020603050405020304" pitchFamily="18" charset="0"/>
              </a:rPr>
              <a:t>1. User Login: Secure registration and login functionality.</a:t>
            </a:r>
            <a:endParaRPr lang="en-IN" sz="2000" dirty="0">
              <a:effectLst/>
              <a:latin typeface="Times New Roman" panose="02020603050405020304" pitchFamily="18" charset="0"/>
              <a:ea typeface="Times New Roman" panose="02020603050405020304" pitchFamily="18" charset="0"/>
            </a:endParaRPr>
          </a:p>
          <a:p>
            <a:pPr marL="457200" indent="-457200" algn="just">
              <a:buFont typeface="+mj-lt"/>
              <a:buAutoNum type="arabicPeriod"/>
            </a:pPr>
            <a:r>
              <a:rPr lang="en-US" sz="2000" dirty="0">
                <a:effectLst/>
                <a:latin typeface="Times New Roman" panose="02020603050405020304" pitchFamily="18" charset="0"/>
                <a:ea typeface="Times New Roman" panose="02020603050405020304" pitchFamily="18" charset="0"/>
              </a:rPr>
              <a:t>2. User Authentication: Verify login credentials for authorized access.</a:t>
            </a:r>
            <a:endParaRPr lang="en-IN" sz="2000" dirty="0">
              <a:effectLst/>
              <a:latin typeface="Times New Roman" panose="02020603050405020304" pitchFamily="18" charset="0"/>
              <a:ea typeface="Times New Roman" panose="02020603050405020304" pitchFamily="18" charset="0"/>
            </a:endParaRPr>
          </a:p>
          <a:p>
            <a:pPr marL="457200" indent="-457200" algn="just">
              <a:buFont typeface="+mj-lt"/>
              <a:buAutoNum type="arabicPeriod"/>
            </a:pPr>
            <a:r>
              <a:rPr lang="en-US" sz="2000" dirty="0">
                <a:effectLst/>
                <a:latin typeface="Times New Roman" panose="02020603050405020304" pitchFamily="18" charset="0"/>
                <a:ea typeface="Times New Roman" panose="02020603050405020304" pitchFamily="18" charset="0"/>
              </a:rPr>
              <a:t>3. Input Processing: Accept YouTube video IDs.</a:t>
            </a:r>
            <a:endParaRPr lang="en-IN" sz="2000" dirty="0">
              <a:effectLst/>
              <a:latin typeface="Times New Roman" panose="02020603050405020304" pitchFamily="18" charset="0"/>
              <a:ea typeface="Times New Roman" panose="02020603050405020304" pitchFamily="18" charset="0"/>
            </a:endParaRPr>
          </a:p>
          <a:p>
            <a:pPr marL="457200" indent="-457200" algn="just">
              <a:buFont typeface="+mj-lt"/>
              <a:buAutoNum type="arabicPeriod"/>
            </a:pPr>
            <a:r>
              <a:rPr lang="en-US" sz="2000" dirty="0">
                <a:effectLst/>
                <a:latin typeface="Times New Roman" panose="02020603050405020304" pitchFamily="18" charset="0"/>
                <a:ea typeface="Times New Roman" panose="02020603050405020304" pitchFamily="18" charset="0"/>
              </a:rPr>
              <a:t>4. Data Classification: Extract audio and generate transcripts.</a:t>
            </a:r>
            <a:endParaRPr lang="en-IN" sz="2000" dirty="0">
              <a:effectLst/>
              <a:latin typeface="Times New Roman" panose="02020603050405020304" pitchFamily="18" charset="0"/>
              <a:ea typeface="Times New Roman" panose="02020603050405020304" pitchFamily="18" charset="0"/>
            </a:endParaRPr>
          </a:p>
          <a:p>
            <a:pPr marL="457200" indent="-457200" algn="just">
              <a:buFont typeface="+mj-lt"/>
              <a:buAutoNum type="arabicPeriod"/>
            </a:pPr>
            <a:r>
              <a:rPr lang="en-US" sz="2000" dirty="0">
                <a:effectLst/>
                <a:latin typeface="Times New Roman" panose="02020603050405020304" pitchFamily="18" charset="0"/>
                <a:ea typeface="Times New Roman" panose="02020603050405020304" pitchFamily="18" charset="0"/>
              </a:rPr>
              <a:t>5. Training Process: Enhance system performance through transcript training.</a:t>
            </a:r>
            <a:endParaRPr lang="en-IN" sz="2000" dirty="0">
              <a:effectLst/>
              <a:latin typeface="Times New Roman" panose="02020603050405020304" pitchFamily="18" charset="0"/>
              <a:ea typeface="Times New Roman" panose="02020603050405020304" pitchFamily="18" charset="0"/>
            </a:endParaRPr>
          </a:p>
          <a:p>
            <a:pPr marL="457200" indent="-457200" algn="just">
              <a:buFont typeface="+mj-lt"/>
              <a:buAutoNum type="arabicPeriod"/>
            </a:pPr>
            <a:r>
              <a:rPr lang="en-US" sz="2000" dirty="0">
                <a:effectLst/>
                <a:latin typeface="Times New Roman" panose="02020603050405020304" pitchFamily="18" charset="0"/>
                <a:ea typeface="Times New Roman" panose="02020603050405020304" pitchFamily="18" charset="0"/>
              </a:rPr>
              <a:t>6. NLP Algorithm Application: Apply LSA for key sentence extraction.</a:t>
            </a:r>
            <a:endParaRPr lang="en-IN" sz="2000" dirty="0">
              <a:effectLst/>
              <a:latin typeface="Times New Roman" panose="02020603050405020304" pitchFamily="18" charset="0"/>
              <a:ea typeface="Times New Roman" panose="02020603050405020304" pitchFamily="18" charset="0"/>
            </a:endParaRPr>
          </a:p>
          <a:p>
            <a:pPr marL="457200" indent="-457200" algn="just">
              <a:buFont typeface="+mj-lt"/>
              <a:buAutoNum type="arabicPeriod"/>
            </a:pPr>
            <a:r>
              <a:rPr lang="en-US" sz="2000" dirty="0">
                <a:effectLst/>
                <a:latin typeface="Times New Roman" panose="02020603050405020304" pitchFamily="18" charset="0"/>
                <a:ea typeface="Times New Roman" panose="02020603050405020304" pitchFamily="18" charset="0"/>
              </a:rPr>
              <a:t>7. Transcript Analysis: Preprocess and analyze transcripts.</a:t>
            </a:r>
            <a:endParaRPr lang="en-IN" sz="2000" dirty="0">
              <a:effectLst/>
              <a:latin typeface="Times New Roman" panose="02020603050405020304" pitchFamily="18" charset="0"/>
              <a:ea typeface="Times New Roman" panose="02020603050405020304" pitchFamily="18" charset="0"/>
            </a:endParaRPr>
          </a:p>
          <a:p>
            <a:pPr marL="457200" indent="-457200" algn="just">
              <a:buFont typeface="+mj-lt"/>
              <a:buAutoNum type="arabicPeriod"/>
            </a:pPr>
            <a:r>
              <a:rPr lang="en-US" sz="2000" dirty="0">
                <a:effectLst/>
                <a:latin typeface="Times New Roman" panose="02020603050405020304" pitchFamily="18" charset="0"/>
                <a:ea typeface="Times New Roman" panose="02020603050405020304" pitchFamily="18" charset="0"/>
              </a:rPr>
              <a:t>8. Summary Generation: Tokenize and lowercase for summary creation.</a:t>
            </a:r>
            <a:endParaRPr lang="en-IN" sz="2000" dirty="0">
              <a:effectLst/>
              <a:latin typeface="Times New Roman" panose="02020603050405020304" pitchFamily="18" charset="0"/>
              <a:ea typeface="Times New Roman" panose="02020603050405020304" pitchFamily="18" charset="0"/>
            </a:endParaRPr>
          </a:p>
          <a:p>
            <a:pPr marL="457200" indent="-457200" algn="just">
              <a:buFont typeface="+mj-lt"/>
              <a:buAutoNum type="arabicPeriod"/>
            </a:pPr>
            <a:r>
              <a:rPr lang="en-US" sz="2000" dirty="0">
                <a:effectLst/>
                <a:latin typeface="Times New Roman" panose="02020603050405020304" pitchFamily="18" charset="0"/>
                <a:ea typeface="Times New Roman" panose="02020603050405020304" pitchFamily="18" charset="0"/>
              </a:rPr>
              <a:t>9. Summary Display: Showcase generated summaries.</a:t>
            </a:r>
            <a:endParaRPr lang="en-IN" sz="2000" dirty="0">
              <a:effectLst/>
              <a:latin typeface="Times New Roman" panose="02020603050405020304" pitchFamily="18" charset="0"/>
              <a:ea typeface="Times New Roman" panose="02020603050405020304" pitchFamily="18" charset="0"/>
            </a:endParaRPr>
          </a:p>
          <a:p>
            <a:pPr marL="457200" indent="-457200" algn="just">
              <a:buFont typeface="+mj-lt"/>
              <a:buAutoNum type="arabicPeriod"/>
            </a:pPr>
            <a:r>
              <a:rPr lang="en-US" sz="2000" dirty="0">
                <a:effectLst/>
                <a:latin typeface="Times New Roman" panose="02020603050405020304" pitchFamily="18" charset="0"/>
                <a:ea typeface="Times New Roman" panose="02020603050405020304" pitchFamily="18" charset="0"/>
              </a:rPr>
              <a:t>10. Multilingual Translation: Translate summaries for accessibility.</a:t>
            </a:r>
            <a:endParaRPr lang="en-IN" sz="2000" dirty="0">
              <a:effectLst/>
              <a:latin typeface="Times New Roman" panose="02020603050405020304" pitchFamily="18" charset="0"/>
              <a:ea typeface="Times New Roman" panose="02020603050405020304" pitchFamily="18" charset="0"/>
            </a:endParaRPr>
          </a:p>
        </p:txBody>
      </p:sp>
      <p:sp>
        <p:nvSpPr>
          <p:cNvPr id="5" name="Slide Number Placeholder 4">
            <a:extLst>
              <a:ext uri="{FF2B5EF4-FFF2-40B4-BE49-F238E27FC236}">
                <a16:creationId xmlns:a16="http://schemas.microsoft.com/office/drawing/2014/main" id="{DE7AA4AE-3FF1-149F-B0DC-425E5931FA27}"/>
              </a:ext>
            </a:extLst>
          </p:cNvPr>
          <p:cNvSpPr>
            <a:spLocks noGrp="1"/>
          </p:cNvSpPr>
          <p:nvPr>
            <p:ph type="sldNum" sz="quarter" idx="12"/>
          </p:nvPr>
        </p:nvSpPr>
        <p:spPr/>
        <p:txBody>
          <a:bodyPr/>
          <a:lstStyle/>
          <a:p>
            <a:fld id="{8CBABE9B-4325-4DE7-A7D5-4FED40F37E39}" type="slidenum">
              <a:rPr lang="en-IN" altLang="en-US" smtClean="0"/>
              <a:pPr/>
              <a:t>7</a:t>
            </a:fld>
            <a:endParaRPr lang="en-IN" altLang="en-US"/>
          </a:p>
        </p:txBody>
      </p:sp>
    </p:spTree>
    <p:extLst>
      <p:ext uri="{BB962C8B-B14F-4D97-AF65-F5344CB8AC3E}">
        <p14:creationId xmlns:p14="http://schemas.microsoft.com/office/powerpoint/2010/main" val="9927401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6B09B-A9B8-2F8A-A26E-BB5908904589}"/>
              </a:ext>
            </a:extLst>
          </p:cNvPr>
          <p:cNvSpPr>
            <a:spLocks noGrp="1"/>
          </p:cNvSpPr>
          <p:nvPr>
            <p:ph type="title"/>
          </p:nvPr>
        </p:nvSpPr>
        <p:spPr>
          <a:xfrm>
            <a:off x="457200" y="548680"/>
            <a:ext cx="8229600" cy="1143000"/>
          </a:xfrm>
        </p:spPr>
        <p:txBody>
          <a:bodyPr/>
          <a:lstStyle/>
          <a:p>
            <a:r>
              <a:rPr lang="en-US" altLang="en-US" sz="3600" dirty="0">
                <a:latin typeface="Times New Roman" panose="02020603050405020304" pitchFamily="18" charset="0"/>
                <a:cs typeface="Times New Roman" panose="02020603050405020304" pitchFamily="18" charset="0"/>
              </a:rPr>
              <a:t>Performance Metrics :</a:t>
            </a:r>
            <a:endParaRPr lang="en-IN" dirty="0">
              <a:latin typeface="Times New Roman" panose="02020603050405020304" pitchFamily="18"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id="{0FD0120C-7D0F-EF39-E17E-C22ECCE4103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18469" y="1846263"/>
            <a:ext cx="7151511" cy="4022725"/>
          </a:xfrm>
          <a:ln>
            <a:solidFill>
              <a:schemeClr val="tx1"/>
            </a:solidFill>
          </a:ln>
        </p:spPr>
      </p:pic>
      <p:sp>
        <p:nvSpPr>
          <p:cNvPr id="5" name="Slide Number Placeholder 4">
            <a:extLst>
              <a:ext uri="{FF2B5EF4-FFF2-40B4-BE49-F238E27FC236}">
                <a16:creationId xmlns:a16="http://schemas.microsoft.com/office/drawing/2014/main" id="{825081C1-BC83-F639-AAA8-5E94D0D32F5A}"/>
              </a:ext>
            </a:extLst>
          </p:cNvPr>
          <p:cNvSpPr>
            <a:spLocks noGrp="1"/>
          </p:cNvSpPr>
          <p:nvPr>
            <p:ph type="sldNum" sz="quarter" idx="12"/>
          </p:nvPr>
        </p:nvSpPr>
        <p:spPr/>
        <p:txBody>
          <a:bodyPr/>
          <a:lstStyle/>
          <a:p>
            <a:fld id="{8CBABE9B-4325-4DE7-A7D5-4FED40F37E39}" type="slidenum">
              <a:rPr lang="en-IN" altLang="en-US" smtClean="0"/>
              <a:pPr/>
              <a:t>8</a:t>
            </a:fld>
            <a:endParaRPr lang="en-IN" altLang="en-US"/>
          </a:p>
        </p:txBody>
      </p:sp>
    </p:spTree>
    <p:extLst>
      <p:ext uri="{BB962C8B-B14F-4D97-AF65-F5344CB8AC3E}">
        <p14:creationId xmlns:p14="http://schemas.microsoft.com/office/powerpoint/2010/main" val="22124493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4F2D9-ED20-961D-9168-19D9B509C245}"/>
              </a:ext>
            </a:extLst>
          </p:cNvPr>
          <p:cNvSpPr>
            <a:spLocks noGrp="1"/>
          </p:cNvSpPr>
          <p:nvPr>
            <p:ph type="ctrTitle"/>
          </p:nvPr>
        </p:nvSpPr>
        <p:spPr>
          <a:xfrm>
            <a:off x="539552" y="332171"/>
            <a:ext cx="7340352" cy="821953"/>
          </a:xfrm>
        </p:spPr>
        <p:txBody>
          <a:bodyPr/>
          <a:lstStyle/>
          <a:p>
            <a:pPr eaLnBrk="1" hangingPunct="1"/>
            <a:r>
              <a:rPr lang="en-US" altLang="en-US" sz="3200" dirty="0"/>
              <a:t>Validation &amp; Testing :</a:t>
            </a:r>
          </a:p>
        </p:txBody>
      </p:sp>
      <p:sp>
        <p:nvSpPr>
          <p:cNvPr id="3" name="Subtitle 2">
            <a:extLst>
              <a:ext uri="{FF2B5EF4-FFF2-40B4-BE49-F238E27FC236}">
                <a16:creationId xmlns:a16="http://schemas.microsoft.com/office/drawing/2014/main" id="{5EE17F59-6D22-90A8-5767-95FC64F22564}"/>
              </a:ext>
            </a:extLst>
          </p:cNvPr>
          <p:cNvSpPr>
            <a:spLocks noGrp="1"/>
          </p:cNvSpPr>
          <p:nvPr>
            <p:ph type="subTitle" idx="1"/>
          </p:nvPr>
        </p:nvSpPr>
        <p:spPr>
          <a:xfrm>
            <a:off x="714348" y="1400195"/>
            <a:ext cx="7715304" cy="4057610"/>
          </a:xfrm>
        </p:spPr>
        <p:txBody>
          <a:bodyPr/>
          <a:lstStyle/>
          <a:p>
            <a:endParaRPr lang="en-US" dirty="0"/>
          </a:p>
        </p:txBody>
      </p:sp>
      <p:graphicFrame>
        <p:nvGraphicFramePr>
          <p:cNvPr id="5" name="Table 4">
            <a:extLst>
              <a:ext uri="{FF2B5EF4-FFF2-40B4-BE49-F238E27FC236}">
                <a16:creationId xmlns:a16="http://schemas.microsoft.com/office/drawing/2014/main" id="{9A9AD842-ABBC-1AC1-8C06-4A160A2080C0}"/>
              </a:ext>
            </a:extLst>
          </p:cNvPr>
          <p:cNvGraphicFramePr>
            <a:graphicFrameLocks noGrp="1"/>
          </p:cNvGraphicFramePr>
          <p:nvPr>
            <p:extLst>
              <p:ext uri="{D42A27DB-BD31-4B8C-83A1-F6EECF244321}">
                <p14:modId xmlns:p14="http://schemas.microsoft.com/office/powerpoint/2010/main" val="833951823"/>
              </p:ext>
            </p:extLst>
          </p:nvPr>
        </p:nvGraphicFramePr>
        <p:xfrm>
          <a:off x="539552" y="1268760"/>
          <a:ext cx="8250142" cy="4714657"/>
        </p:xfrm>
        <a:graphic>
          <a:graphicData uri="http://schemas.openxmlformats.org/drawingml/2006/table">
            <a:tbl>
              <a:tblPr firstRow="1" bandRow="1">
                <a:tableStyleId>{073A0DAA-6AF3-43AB-8588-CEC1D06C72B9}</a:tableStyleId>
              </a:tblPr>
              <a:tblGrid>
                <a:gridCol w="737086">
                  <a:extLst>
                    <a:ext uri="{9D8B030D-6E8A-4147-A177-3AD203B41FA5}">
                      <a16:colId xmlns:a16="http://schemas.microsoft.com/office/drawing/2014/main" val="4062233978"/>
                    </a:ext>
                  </a:extLst>
                </a:gridCol>
                <a:gridCol w="2595897">
                  <a:extLst>
                    <a:ext uri="{9D8B030D-6E8A-4147-A177-3AD203B41FA5}">
                      <a16:colId xmlns:a16="http://schemas.microsoft.com/office/drawing/2014/main" val="1363601572"/>
                    </a:ext>
                  </a:extLst>
                </a:gridCol>
                <a:gridCol w="2592288">
                  <a:extLst>
                    <a:ext uri="{9D8B030D-6E8A-4147-A177-3AD203B41FA5}">
                      <a16:colId xmlns:a16="http://schemas.microsoft.com/office/drawing/2014/main" val="4224737014"/>
                    </a:ext>
                  </a:extLst>
                </a:gridCol>
                <a:gridCol w="1131064">
                  <a:extLst>
                    <a:ext uri="{9D8B030D-6E8A-4147-A177-3AD203B41FA5}">
                      <a16:colId xmlns:a16="http://schemas.microsoft.com/office/drawing/2014/main" val="3033828652"/>
                    </a:ext>
                  </a:extLst>
                </a:gridCol>
                <a:gridCol w="1193807">
                  <a:extLst>
                    <a:ext uri="{9D8B030D-6E8A-4147-A177-3AD203B41FA5}">
                      <a16:colId xmlns:a16="http://schemas.microsoft.com/office/drawing/2014/main" val="1507482702"/>
                    </a:ext>
                  </a:extLst>
                </a:gridCol>
              </a:tblGrid>
              <a:tr h="948685">
                <a:tc>
                  <a:txBody>
                    <a:bodyPr/>
                    <a:lstStyle/>
                    <a:p>
                      <a:pPr algn="ctr"/>
                      <a:endParaRPr lang="en-US" dirty="0"/>
                    </a:p>
                    <a:p>
                      <a:pPr algn="ctr"/>
                      <a:r>
                        <a:rPr lang="en-US" dirty="0"/>
                        <a:t>Sr No</a:t>
                      </a:r>
                      <a:endParaRPr lang="en-IN" dirty="0"/>
                    </a:p>
                  </a:txBody>
                  <a:tcPr/>
                </a:tc>
                <a:tc>
                  <a:txBody>
                    <a:bodyPr/>
                    <a:lstStyle/>
                    <a:p>
                      <a:pPr algn="ctr"/>
                      <a:endParaRPr lang="en-US" dirty="0"/>
                    </a:p>
                    <a:p>
                      <a:pPr algn="ctr"/>
                      <a:r>
                        <a:rPr lang="en-US" dirty="0"/>
                        <a:t>Video Name</a:t>
                      </a:r>
                      <a:endParaRPr lang="en-IN" dirty="0"/>
                    </a:p>
                  </a:txBody>
                  <a:tcPr/>
                </a:tc>
                <a:tc>
                  <a:txBody>
                    <a:bodyPr/>
                    <a:lstStyle/>
                    <a:p>
                      <a:pPr algn="ctr"/>
                      <a:endParaRPr lang="en-US" dirty="0"/>
                    </a:p>
                    <a:p>
                      <a:pPr algn="ctr"/>
                      <a:r>
                        <a:rPr lang="en-US" dirty="0"/>
                        <a:t>Video ID</a:t>
                      </a:r>
                      <a:endParaRPr lang="en-IN" dirty="0"/>
                    </a:p>
                  </a:txBody>
                  <a:tcPr/>
                </a:tc>
                <a:tc>
                  <a:txBody>
                    <a:bodyPr/>
                    <a:lstStyle/>
                    <a:p>
                      <a:pPr algn="ctr"/>
                      <a:r>
                        <a:rPr lang="en-US" dirty="0"/>
                        <a:t>Video Language</a:t>
                      </a:r>
                      <a:endParaRPr lang="en-IN" dirty="0"/>
                    </a:p>
                  </a:txBody>
                  <a:tcPr/>
                </a:tc>
                <a:tc>
                  <a:txBody>
                    <a:bodyPr/>
                    <a:lstStyle/>
                    <a:p>
                      <a:pPr algn="ctr"/>
                      <a:r>
                        <a:rPr lang="en-US" dirty="0"/>
                        <a:t>Generated</a:t>
                      </a:r>
                    </a:p>
                    <a:p>
                      <a:pPr algn="ctr"/>
                      <a:r>
                        <a:rPr lang="en-US" dirty="0"/>
                        <a:t>Summary Status</a:t>
                      </a:r>
                      <a:endParaRPr lang="en-IN" dirty="0"/>
                    </a:p>
                  </a:txBody>
                  <a:tcPr/>
                </a:tc>
                <a:extLst>
                  <a:ext uri="{0D108BD9-81ED-4DB2-BD59-A6C34878D82A}">
                    <a16:rowId xmlns:a16="http://schemas.microsoft.com/office/drawing/2014/main" val="92856756"/>
                  </a:ext>
                </a:extLst>
              </a:tr>
              <a:tr h="712893">
                <a:tc>
                  <a:txBody>
                    <a:bodyPr/>
                    <a:lstStyle/>
                    <a:p>
                      <a:pPr algn="ctr"/>
                      <a:r>
                        <a:rPr lang="en-US" dirty="0"/>
                        <a:t>1</a:t>
                      </a:r>
                      <a:endParaRPr lang="en-IN" dirty="0"/>
                    </a:p>
                  </a:txBody>
                  <a:tcPr/>
                </a:tc>
                <a:tc>
                  <a:txBody>
                    <a:bodyPr/>
                    <a:lstStyle/>
                    <a:p>
                      <a:pPr algn="ctr"/>
                      <a:r>
                        <a:rPr lang="en-IN" dirty="0"/>
                        <a:t>Blockchain And Cryptocurrency</a:t>
                      </a:r>
                    </a:p>
                  </a:txBody>
                  <a:tcPr/>
                </a:tc>
                <a:tc>
                  <a:txBody>
                    <a:bodyPr/>
                    <a:lstStyle/>
                    <a:p>
                      <a:pPr algn="ctr"/>
                      <a:r>
                        <a:rPr lang="en-IN" dirty="0"/>
                        <a:t>MFw8Ax0p7dA</a:t>
                      </a:r>
                    </a:p>
                  </a:txBody>
                  <a:tcPr/>
                </a:tc>
                <a:tc>
                  <a:txBody>
                    <a:bodyPr/>
                    <a:lstStyle/>
                    <a:p>
                      <a:pPr algn="ctr"/>
                      <a:r>
                        <a:rPr lang="en-US" dirty="0"/>
                        <a:t>English</a:t>
                      </a:r>
                      <a:endParaRPr lang="en-IN" dirty="0"/>
                    </a:p>
                  </a:txBody>
                  <a:tcPr/>
                </a:tc>
                <a:tc>
                  <a:txBody>
                    <a:bodyPr/>
                    <a:lstStyle/>
                    <a:p>
                      <a:pPr algn="ctr"/>
                      <a:r>
                        <a:rPr lang="en-US" dirty="0"/>
                        <a:t>Pass</a:t>
                      </a:r>
                      <a:endParaRPr lang="en-IN" dirty="0"/>
                    </a:p>
                  </a:txBody>
                  <a:tcPr/>
                </a:tc>
                <a:extLst>
                  <a:ext uri="{0D108BD9-81ED-4DB2-BD59-A6C34878D82A}">
                    <a16:rowId xmlns:a16="http://schemas.microsoft.com/office/drawing/2014/main" val="3245424582"/>
                  </a:ext>
                </a:extLst>
              </a:tr>
              <a:tr h="712893">
                <a:tc>
                  <a:txBody>
                    <a:bodyPr/>
                    <a:lstStyle/>
                    <a:p>
                      <a:pPr algn="ctr"/>
                      <a:r>
                        <a:rPr lang="en-US" dirty="0"/>
                        <a:t>2</a:t>
                      </a:r>
                    </a:p>
                    <a:p>
                      <a:pPr algn="ctr"/>
                      <a:endParaRPr lang="en-IN" dirty="0"/>
                    </a:p>
                  </a:txBody>
                  <a:tcPr/>
                </a:tc>
                <a:tc>
                  <a:txBody>
                    <a:bodyPr/>
                    <a:lstStyle/>
                    <a:p>
                      <a:pPr algn="ctr"/>
                      <a:r>
                        <a:rPr lang="en-IN" dirty="0"/>
                        <a:t>Binary Search Tree</a:t>
                      </a:r>
                    </a:p>
                  </a:txBody>
                  <a:tcPr/>
                </a:tc>
                <a:tc>
                  <a:txBody>
                    <a:bodyPr/>
                    <a:lstStyle/>
                    <a:p>
                      <a:pPr algn="ctr"/>
                      <a:r>
                        <a:rPr lang="en-IN" dirty="0"/>
                        <a:t>pYT9F8_LFTM&amp;t=928s</a:t>
                      </a:r>
                    </a:p>
                  </a:txBody>
                  <a:tcPr/>
                </a:tc>
                <a:tc>
                  <a:txBody>
                    <a:bodyPr/>
                    <a:lstStyle/>
                    <a:p>
                      <a:pPr algn="ctr"/>
                      <a:r>
                        <a:rPr lang="en-US" dirty="0"/>
                        <a:t>English</a:t>
                      </a:r>
                      <a:endParaRPr lang="en-IN" dirty="0"/>
                    </a:p>
                  </a:txBody>
                  <a:tcPr/>
                </a:tc>
                <a:tc>
                  <a:txBody>
                    <a:bodyPr/>
                    <a:lstStyle/>
                    <a:p>
                      <a:pPr algn="ctr"/>
                      <a:r>
                        <a:rPr lang="en-US" dirty="0"/>
                        <a:t>Pass</a:t>
                      </a:r>
                      <a:endParaRPr lang="en-IN" dirty="0"/>
                    </a:p>
                  </a:txBody>
                  <a:tcPr/>
                </a:tc>
                <a:extLst>
                  <a:ext uri="{0D108BD9-81ED-4DB2-BD59-A6C34878D82A}">
                    <a16:rowId xmlns:a16="http://schemas.microsoft.com/office/drawing/2014/main" val="84128144"/>
                  </a:ext>
                </a:extLst>
              </a:tr>
              <a:tr h="712893">
                <a:tc>
                  <a:txBody>
                    <a:bodyPr/>
                    <a:lstStyle/>
                    <a:p>
                      <a:pPr algn="ctr"/>
                      <a:r>
                        <a:rPr lang="en-US" dirty="0"/>
                        <a:t>3</a:t>
                      </a:r>
                      <a:endParaRPr lang="en-IN" dirty="0"/>
                    </a:p>
                  </a:txBody>
                  <a:tcPr/>
                </a:tc>
                <a:tc>
                  <a:txBody>
                    <a:bodyPr/>
                    <a:lstStyle/>
                    <a:p>
                      <a:pPr algn="ctr"/>
                      <a:r>
                        <a:rPr lang="en-US" dirty="0"/>
                        <a:t>SELENA GOMEZ: Mental Health Awareness</a:t>
                      </a:r>
                      <a:endParaRPr lang="en-IN" dirty="0"/>
                    </a:p>
                  </a:txBody>
                  <a:tcPr/>
                </a:tc>
                <a:tc>
                  <a:txBody>
                    <a:bodyPr/>
                    <a:lstStyle/>
                    <a:p>
                      <a:pPr algn="ctr"/>
                      <a:r>
                        <a:rPr lang="en-IN" dirty="0"/>
                        <a:t>QwSGn8A-nd0</a:t>
                      </a:r>
                    </a:p>
                  </a:txBody>
                  <a:tcPr/>
                </a:tc>
                <a:tc>
                  <a:txBody>
                    <a:bodyPr/>
                    <a:lstStyle/>
                    <a:p>
                      <a:pPr algn="ctr"/>
                      <a:r>
                        <a:rPr lang="en-US" dirty="0"/>
                        <a:t>English</a:t>
                      </a:r>
                      <a:endParaRPr lang="en-IN" dirty="0"/>
                    </a:p>
                  </a:txBody>
                  <a:tcPr/>
                </a:tc>
                <a:tc>
                  <a:txBody>
                    <a:bodyPr/>
                    <a:lstStyle/>
                    <a:p>
                      <a:pPr algn="ctr"/>
                      <a:r>
                        <a:rPr lang="en-US" dirty="0"/>
                        <a:t>Pass</a:t>
                      </a:r>
                      <a:endParaRPr lang="en-IN" dirty="0"/>
                    </a:p>
                  </a:txBody>
                  <a:tcPr/>
                </a:tc>
                <a:extLst>
                  <a:ext uri="{0D108BD9-81ED-4DB2-BD59-A6C34878D82A}">
                    <a16:rowId xmlns:a16="http://schemas.microsoft.com/office/drawing/2014/main" val="1033296991"/>
                  </a:ext>
                </a:extLst>
              </a:tr>
              <a:tr h="712893">
                <a:tc>
                  <a:txBody>
                    <a:bodyPr/>
                    <a:lstStyle/>
                    <a:p>
                      <a:pPr algn="ctr"/>
                      <a:r>
                        <a:rPr lang="en-US" dirty="0"/>
                        <a:t>4</a:t>
                      </a:r>
                      <a:endParaRPr lang="en-IN" dirty="0"/>
                    </a:p>
                  </a:txBody>
                  <a:tcPr/>
                </a:tc>
                <a:tc>
                  <a:txBody>
                    <a:bodyPr/>
                    <a:lstStyle/>
                    <a:p>
                      <a:pPr algn="ctr"/>
                      <a:r>
                        <a:rPr lang="en-US" dirty="0"/>
                        <a:t>Detailed Roadmap for Machine Learning</a:t>
                      </a:r>
                      <a:endParaRPr lang="en-IN" dirty="0"/>
                    </a:p>
                  </a:txBody>
                  <a:tcPr/>
                </a:tc>
                <a:tc>
                  <a:txBody>
                    <a:bodyPr/>
                    <a:lstStyle/>
                    <a:p>
                      <a:pPr algn="ctr"/>
                      <a:r>
                        <a:rPr lang="en-IN" dirty="0"/>
                        <a:t>1vsmaEfbnoE</a:t>
                      </a:r>
                    </a:p>
                  </a:txBody>
                  <a:tcPr/>
                </a:tc>
                <a:tc>
                  <a:txBody>
                    <a:bodyPr/>
                    <a:lstStyle/>
                    <a:p>
                      <a:pPr algn="ctr"/>
                      <a:r>
                        <a:rPr lang="en-US" dirty="0"/>
                        <a:t>Hindi</a:t>
                      </a:r>
                      <a:endParaRPr lang="en-IN" dirty="0"/>
                    </a:p>
                  </a:txBody>
                  <a:tcPr/>
                </a:tc>
                <a:tc>
                  <a:txBody>
                    <a:bodyPr/>
                    <a:lstStyle/>
                    <a:p>
                      <a:pPr algn="ctr"/>
                      <a:r>
                        <a:rPr lang="en-US" dirty="0"/>
                        <a:t>Fail</a:t>
                      </a:r>
                      <a:endParaRPr lang="en-IN" dirty="0"/>
                    </a:p>
                  </a:txBody>
                  <a:tcPr/>
                </a:tc>
                <a:extLst>
                  <a:ext uri="{0D108BD9-81ED-4DB2-BD59-A6C34878D82A}">
                    <a16:rowId xmlns:a16="http://schemas.microsoft.com/office/drawing/2014/main" val="1054400237"/>
                  </a:ext>
                </a:extLst>
              </a:tr>
              <a:tr h="712893">
                <a:tc>
                  <a:txBody>
                    <a:bodyPr/>
                    <a:lstStyle/>
                    <a:p>
                      <a:pPr algn="ctr"/>
                      <a:r>
                        <a:rPr lang="en-US" dirty="0"/>
                        <a:t>5</a:t>
                      </a:r>
                      <a:endParaRPr lang="en-IN" dirty="0"/>
                    </a:p>
                  </a:txBody>
                  <a:tcPr/>
                </a:tc>
                <a:tc>
                  <a:txBody>
                    <a:bodyPr/>
                    <a:lstStyle/>
                    <a:p>
                      <a:pPr algn="ctr"/>
                      <a:r>
                        <a:rPr lang="en-US" dirty="0"/>
                        <a:t>What is Electronics and Communication Engineering</a:t>
                      </a:r>
                      <a:endParaRPr lang="en-IN" dirty="0"/>
                    </a:p>
                  </a:txBody>
                  <a:tcPr/>
                </a:tc>
                <a:tc>
                  <a:txBody>
                    <a:bodyPr/>
                    <a:lstStyle/>
                    <a:p>
                      <a:pPr algn="ctr"/>
                      <a:r>
                        <a:rPr lang="en-IN" dirty="0"/>
                        <a:t>o5UOL65xKZc</a:t>
                      </a:r>
                    </a:p>
                  </a:txBody>
                  <a:tcPr/>
                </a:tc>
                <a:tc>
                  <a:txBody>
                    <a:bodyPr/>
                    <a:lstStyle/>
                    <a:p>
                      <a:pPr algn="ctr"/>
                      <a:r>
                        <a:rPr lang="en-US" dirty="0"/>
                        <a:t>Marathi</a:t>
                      </a:r>
                      <a:endParaRPr lang="en-IN" dirty="0"/>
                    </a:p>
                  </a:txBody>
                  <a:tcPr/>
                </a:tc>
                <a:tc>
                  <a:txBody>
                    <a:bodyPr/>
                    <a:lstStyle/>
                    <a:p>
                      <a:pPr algn="ctr"/>
                      <a:r>
                        <a:rPr lang="en-US" dirty="0"/>
                        <a:t>Fail</a:t>
                      </a:r>
                      <a:endParaRPr lang="en-IN" dirty="0"/>
                    </a:p>
                  </a:txBody>
                  <a:tcPr/>
                </a:tc>
                <a:extLst>
                  <a:ext uri="{0D108BD9-81ED-4DB2-BD59-A6C34878D82A}">
                    <a16:rowId xmlns:a16="http://schemas.microsoft.com/office/drawing/2014/main" val="599098451"/>
                  </a:ext>
                </a:extLst>
              </a:tr>
            </a:tbl>
          </a:graphicData>
        </a:graphic>
      </p:graphicFrame>
    </p:spTree>
    <p:extLst>
      <p:ext uri="{BB962C8B-B14F-4D97-AF65-F5344CB8AC3E}">
        <p14:creationId xmlns:p14="http://schemas.microsoft.com/office/powerpoint/2010/main" val="2396235951"/>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4627</TotalTime>
  <Words>1065</Words>
  <Application>Microsoft Office PowerPoint</Application>
  <PresentationFormat>On-screen Show (4:3)</PresentationFormat>
  <Paragraphs>167</Paragraphs>
  <Slides>15</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Times New Roman</vt:lpstr>
      <vt:lpstr>Retrospect</vt:lpstr>
      <vt:lpstr>YouTube Transcript Summarizer Using Machine Learning and Natural Language Processing</vt:lpstr>
      <vt:lpstr>Contents :</vt:lpstr>
      <vt:lpstr>Abstract :</vt:lpstr>
      <vt:lpstr>Introduction :</vt:lpstr>
      <vt:lpstr>Literature Survey :</vt:lpstr>
      <vt:lpstr>Proposed Approach :</vt:lpstr>
      <vt:lpstr>Methodology :</vt:lpstr>
      <vt:lpstr>Performance Metrics :</vt:lpstr>
      <vt:lpstr>Validation &amp; Testing :</vt:lpstr>
      <vt:lpstr>Validation &amp; Testing</vt:lpstr>
      <vt:lpstr>Validation &amp; Testing</vt:lpstr>
      <vt:lpstr>Validation &amp; Testing :</vt:lpstr>
      <vt:lpstr>Performance Result Analysis and Observations : </vt:lpstr>
      <vt:lpstr>Conclusions and Future Work :</vt:lpstr>
      <vt:lpstr>References :</vt:lpstr>
    </vt:vector>
  </TitlesOfParts>
  <Company>Toshiba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pawan_bh1</dc:creator>
  <cp:lastModifiedBy>Abhay Lawande</cp:lastModifiedBy>
  <cp:revision>226</cp:revision>
  <dcterms:created xsi:type="dcterms:W3CDTF">2017-02-02T06:37:14Z</dcterms:created>
  <dcterms:modified xsi:type="dcterms:W3CDTF">2024-05-29T17:46:31Z</dcterms:modified>
</cp:coreProperties>
</file>