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F98E6-3B66-43A9-A69E-096D56DA0CB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42DC6-F366-465E-87FB-06831311F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2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42DC6-F366-465E-87FB-06831311F9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7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8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8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0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9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0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F6751D02-563A-C277-E3D1-6316A97B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Freeform: Shape 12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EE7A7-B285-693C-D128-7201506C2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143" y="5627914"/>
            <a:ext cx="5268686" cy="1012372"/>
          </a:xfrm>
        </p:spPr>
        <p:txBody>
          <a:bodyPr anchor="b">
            <a:noAutofit/>
          </a:bodyPr>
          <a:lstStyle/>
          <a:p>
            <a:r>
              <a:rPr lang="en-US" sz="6600" b="1" dirty="0"/>
              <a:t>OOPS Assignment</a:t>
            </a:r>
            <a:br>
              <a:rPr lang="en-US" sz="6600" b="1" dirty="0"/>
            </a:br>
            <a:br>
              <a:rPr lang="en-US" sz="6600" b="1" dirty="0"/>
            </a:br>
            <a:r>
              <a:rPr lang="en-US" sz="2400" b="1" dirty="0" err="1"/>
              <a:t>suyash</a:t>
            </a:r>
            <a:r>
              <a:rPr lang="en-US" sz="2400" b="1" dirty="0"/>
              <a:t> </a:t>
            </a:r>
            <a:r>
              <a:rPr lang="en-US" sz="2400" b="1" dirty="0" err="1"/>
              <a:t>kakade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459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8. Create an abstract base class `Shape` with an abstract method `area()`. Then create two subclasses `Circle` and `Rectangle` that implement the `area()` method. </a:t>
            </a:r>
            <a:endParaRPr lang="en-IN" sz="28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64260"/>
              </p:ext>
            </p:extLst>
          </p:nvPr>
        </p:nvGraphicFramePr>
        <p:xfrm>
          <a:off x="664030" y="1561879"/>
          <a:ext cx="10957016" cy="5212080"/>
        </p:xfrm>
        <a:graphic>
          <a:graphicData uri="http://schemas.openxmlformats.org/drawingml/2006/table">
            <a:tbl>
              <a:tblPr/>
              <a:tblGrid>
                <a:gridCol w="10957016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4916941">
                <a:tc>
                  <a:txBody>
                    <a:bodyPr/>
                    <a:lstStyle/>
                    <a:p>
                      <a:r>
                        <a:rPr lang="en-US" sz="1400" b="1" dirty="0"/>
                        <a:t>from </a:t>
                      </a:r>
                      <a:r>
                        <a:rPr lang="en-US" sz="1400" b="1" dirty="0" err="1"/>
                        <a:t>abc</a:t>
                      </a:r>
                      <a:r>
                        <a:rPr lang="en-US" sz="1400" b="1" dirty="0"/>
                        <a:t> import ABC, </a:t>
                      </a:r>
                      <a:r>
                        <a:rPr lang="en-US" sz="1400" b="1" dirty="0" err="1"/>
                        <a:t>abstractmethod</a:t>
                      </a:r>
                      <a:endParaRPr lang="en-US" sz="1400" b="1" dirty="0"/>
                    </a:p>
                    <a:p>
                      <a:r>
                        <a:rPr lang="en-US" sz="1400" b="1" dirty="0"/>
                        <a:t>import math</a:t>
                      </a:r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# Abstract base class</a:t>
                      </a:r>
                    </a:p>
                    <a:p>
                      <a:r>
                        <a:rPr lang="en-US" sz="1400" b="1" dirty="0"/>
                        <a:t>class Shape(ABC):</a:t>
                      </a:r>
                    </a:p>
                    <a:p>
                      <a:r>
                        <a:rPr lang="en-US" sz="1400" b="1" dirty="0"/>
                        <a:t>    @abstractmethod</a:t>
                      </a:r>
                    </a:p>
                    <a:p>
                      <a:r>
                        <a:rPr lang="en-US" sz="1400" b="1" dirty="0"/>
                        <a:t>    def area(self): pass</a:t>
                      </a:r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# Circle subclass</a:t>
                      </a:r>
                    </a:p>
                    <a:p>
                      <a:r>
                        <a:rPr lang="en-US" sz="1400" b="1" dirty="0"/>
                        <a:t>class Circle(Shape):</a:t>
                      </a:r>
                    </a:p>
                    <a:p>
                      <a:r>
                        <a:rPr lang="en-US" sz="1400" b="1" dirty="0"/>
                        <a:t>    def __</a:t>
                      </a:r>
                      <a:r>
                        <a:rPr lang="en-US" sz="1400" b="1" dirty="0" err="1"/>
                        <a:t>init</a:t>
                      </a:r>
                      <a:r>
                        <a:rPr lang="en-US" sz="1400" b="1" dirty="0"/>
                        <a:t>__(self, radius): </a:t>
                      </a:r>
                      <a:r>
                        <a:rPr lang="en-US" sz="1400" b="1" dirty="0" err="1"/>
                        <a:t>self.radius</a:t>
                      </a:r>
                      <a:r>
                        <a:rPr lang="en-US" sz="1400" b="1" dirty="0"/>
                        <a:t> = radius</a:t>
                      </a:r>
                    </a:p>
                    <a:p>
                      <a:r>
                        <a:rPr lang="en-US" sz="1400" b="1" dirty="0"/>
                        <a:t>    def area(self): return </a:t>
                      </a:r>
                      <a:r>
                        <a:rPr lang="en-US" sz="1400" b="1" dirty="0" err="1"/>
                        <a:t>math.pi</a:t>
                      </a:r>
                      <a:r>
                        <a:rPr lang="en-US" sz="1400" b="1" dirty="0"/>
                        <a:t> * </a:t>
                      </a:r>
                      <a:r>
                        <a:rPr lang="en-US" sz="1400" b="1" dirty="0" err="1"/>
                        <a:t>self.radius</a:t>
                      </a:r>
                      <a:r>
                        <a:rPr lang="en-US" sz="1400" b="1" dirty="0"/>
                        <a:t>**2</a:t>
                      </a:r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# Rectangle subclass</a:t>
                      </a:r>
                    </a:p>
                    <a:p>
                      <a:r>
                        <a:rPr lang="en-US" sz="1400" b="1" dirty="0"/>
                        <a:t>class Rectangle(Shape):</a:t>
                      </a:r>
                    </a:p>
                    <a:p>
                      <a:r>
                        <a:rPr lang="en-US" sz="1400" b="1" dirty="0"/>
                        <a:t>    def __</a:t>
                      </a:r>
                      <a:r>
                        <a:rPr lang="en-US" sz="1400" b="1" dirty="0" err="1"/>
                        <a:t>init</a:t>
                      </a:r>
                      <a:r>
                        <a:rPr lang="en-US" sz="1400" b="1" dirty="0"/>
                        <a:t>__(self, width, height): </a:t>
                      </a:r>
                      <a:r>
                        <a:rPr lang="en-US" sz="1400" b="1" dirty="0" err="1"/>
                        <a:t>self.width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self.height</a:t>
                      </a:r>
                      <a:r>
                        <a:rPr lang="en-US" sz="1400" b="1" dirty="0"/>
                        <a:t> = width, height</a:t>
                      </a:r>
                    </a:p>
                    <a:p>
                      <a:r>
                        <a:rPr lang="en-US" sz="1400" b="1" dirty="0"/>
                        <a:t>    def area(self): return </a:t>
                      </a:r>
                      <a:r>
                        <a:rPr lang="en-US" sz="1400" b="1" dirty="0" err="1"/>
                        <a:t>self.width</a:t>
                      </a:r>
                      <a:r>
                        <a:rPr lang="en-US" sz="1400" b="1" dirty="0"/>
                        <a:t> * </a:t>
                      </a:r>
                      <a:r>
                        <a:rPr lang="en-US" sz="1400" b="1" dirty="0" err="1"/>
                        <a:t>self.height</a:t>
                      </a:r>
                      <a:endParaRPr lang="en-US" sz="1400" b="1" dirty="0"/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# Example usage</a:t>
                      </a:r>
                    </a:p>
                    <a:p>
                      <a:r>
                        <a:rPr lang="en-US" sz="1400" b="1" dirty="0"/>
                        <a:t>circle = Circle(5)</a:t>
                      </a:r>
                    </a:p>
                    <a:p>
                      <a:r>
                        <a:rPr lang="en-US" sz="1400" b="1" dirty="0"/>
                        <a:t>rectangle = Rectangle(4, 6)</a:t>
                      </a:r>
                    </a:p>
                    <a:p>
                      <a:r>
                        <a:rPr lang="en-US" sz="1400" b="1" dirty="0"/>
                        <a:t>print(</a:t>
                      </a:r>
                      <a:r>
                        <a:rPr lang="en-US" sz="1400" b="1" dirty="0" err="1"/>
                        <a:t>circle.area</a:t>
                      </a:r>
                      <a:r>
                        <a:rPr lang="en-US" sz="1400" b="1" dirty="0"/>
                        <a:t>())  # Output: 78.54</a:t>
                      </a:r>
                    </a:p>
                    <a:p>
                      <a:r>
                        <a:rPr lang="en-US" sz="1400" b="1" dirty="0"/>
                        <a:t>print(</a:t>
                      </a:r>
                      <a:r>
                        <a:rPr lang="en-US" sz="1400" b="1" dirty="0" err="1"/>
                        <a:t>rectangle.area</a:t>
                      </a:r>
                      <a:r>
                        <a:rPr lang="en-US" sz="1400" b="1" dirty="0"/>
                        <a:t>())  # Output: 24</a:t>
                      </a:r>
                    </a:p>
                    <a:p>
                      <a:endParaRPr lang="en-US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1951"/>
          </a:xfrm>
        </p:spPr>
        <p:txBody>
          <a:bodyPr>
            <a:normAutofit fontScale="90000"/>
          </a:bodyPr>
          <a:lstStyle/>
          <a:p>
            <a:r>
              <a:rPr lang="en-US" dirty="0"/>
              <a:t>9. Demonstrate polymorphism by creating a function that can work with different shape objects to calculate and print their areas.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94046"/>
              </p:ext>
            </p:extLst>
          </p:nvPr>
        </p:nvGraphicFramePr>
        <p:xfrm>
          <a:off x="664029" y="1561879"/>
          <a:ext cx="11234057" cy="4916941"/>
        </p:xfrm>
        <a:graphic>
          <a:graphicData uri="http://schemas.openxmlformats.org/drawingml/2006/table">
            <a:tbl>
              <a:tblPr/>
              <a:tblGrid>
                <a:gridCol w="11234057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4916941">
                <a:tc>
                  <a:txBody>
                    <a:bodyPr/>
                    <a:lstStyle/>
                    <a:p>
                      <a:r>
                        <a:rPr lang="en-US" sz="1400" b="1" dirty="0"/>
                        <a:t>from </a:t>
                      </a:r>
                      <a:r>
                        <a:rPr lang="en-US" sz="1400" b="1" dirty="0" err="1"/>
                        <a:t>abc</a:t>
                      </a:r>
                      <a:r>
                        <a:rPr lang="en-US" sz="1400" b="1" dirty="0"/>
                        <a:t> import ABC, </a:t>
                      </a:r>
                      <a:r>
                        <a:rPr lang="en-US" sz="1400" b="1" dirty="0" err="1"/>
                        <a:t>abstractmethod</a:t>
                      </a:r>
                      <a:endParaRPr lang="en-US" sz="1400" b="1" dirty="0"/>
                    </a:p>
                    <a:p>
                      <a:r>
                        <a:rPr lang="en-US" sz="1400" b="1" dirty="0"/>
                        <a:t>import math</a:t>
                      </a:r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class Shape(ABC):</a:t>
                      </a:r>
                    </a:p>
                    <a:p>
                      <a:r>
                        <a:rPr lang="en-US" sz="1400" b="1" dirty="0"/>
                        <a:t>    @abstractmethod</a:t>
                      </a:r>
                    </a:p>
                    <a:p>
                      <a:r>
                        <a:rPr lang="en-US" sz="1400" b="1" dirty="0"/>
                        <a:t>    def area(self): pass</a:t>
                      </a:r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class Circle(Shape):</a:t>
                      </a:r>
                    </a:p>
                    <a:p>
                      <a:r>
                        <a:rPr lang="en-US" sz="1400" b="1" dirty="0"/>
                        <a:t>    def __</a:t>
                      </a:r>
                      <a:r>
                        <a:rPr lang="en-US" sz="1400" b="1" dirty="0" err="1"/>
                        <a:t>init</a:t>
                      </a:r>
                      <a:r>
                        <a:rPr lang="en-US" sz="1400" b="1" dirty="0"/>
                        <a:t>__(self, radius): </a:t>
                      </a:r>
                      <a:r>
                        <a:rPr lang="en-US" sz="1400" b="1" dirty="0" err="1"/>
                        <a:t>self.radius</a:t>
                      </a:r>
                      <a:r>
                        <a:rPr lang="en-US" sz="1400" b="1" dirty="0"/>
                        <a:t> = radius</a:t>
                      </a:r>
                    </a:p>
                    <a:p>
                      <a:r>
                        <a:rPr lang="en-US" sz="1400" b="1" dirty="0"/>
                        <a:t>    def area(self): return </a:t>
                      </a:r>
                      <a:r>
                        <a:rPr lang="en-US" sz="1400" b="1" dirty="0" err="1"/>
                        <a:t>math.pi</a:t>
                      </a:r>
                      <a:r>
                        <a:rPr lang="en-US" sz="1400" b="1" dirty="0"/>
                        <a:t> * </a:t>
                      </a:r>
                      <a:r>
                        <a:rPr lang="en-US" sz="1400" b="1" dirty="0" err="1"/>
                        <a:t>self.radius</a:t>
                      </a:r>
                      <a:r>
                        <a:rPr lang="en-US" sz="1400" b="1" dirty="0"/>
                        <a:t>**2</a:t>
                      </a:r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class Rectangle(Shape):</a:t>
                      </a:r>
                    </a:p>
                    <a:p>
                      <a:r>
                        <a:rPr lang="en-US" sz="1400" b="1" dirty="0"/>
                        <a:t>    def __</a:t>
                      </a:r>
                      <a:r>
                        <a:rPr lang="en-US" sz="1400" b="1" dirty="0" err="1"/>
                        <a:t>init</a:t>
                      </a:r>
                      <a:r>
                        <a:rPr lang="en-US" sz="1400" b="1" dirty="0"/>
                        <a:t>__(self, width, height): </a:t>
                      </a:r>
                      <a:r>
                        <a:rPr lang="en-US" sz="1400" b="1" dirty="0" err="1"/>
                        <a:t>self.width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self.height</a:t>
                      </a:r>
                      <a:r>
                        <a:rPr lang="en-US" sz="1400" b="1" dirty="0"/>
                        <a:t> = width, height</a:t>
                      </a:r>
                    </a:p>
                    <a:p>
                      <a:r>
                        <a:rPr lang="en-US" sz="1400" b="1" dirty="0"/>
                        <a:t>    def area(self): return </a:t>
                      </a:r>
                      <a:r>
                        <a:rPr lang="en-US" sz="1400" b="1" dirty="0" err="1"/>
                        <a:t>self.width</a:t>
                      </a:r>
                      <a:r>
                        <a:rPr lang="en-US" sz="1400" b="1" dirty="0"/>
                        <a:t> * </a:t>
                      </a:r>
                      <a:r>
                        <a:rPr lang="en-US" sz="1400" b="1" dirty="0" err="1"/>
                        <a:t>self.height</a:t>
                      </a:r>
                      <a:endParaRPr lang="en-US" sz="1400" b="1" dirty="0"/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def </a:t>
                      </a:r>
                      <a:r>
                        <a:rPr lang="en-US" sz="1400" b="1" dirty="0" err="1"/>
                        <a:t>print_area</a:t>
                      </a:r>
                      <a:r>
                        <a:rPr lang="en-US" sz="1400" b="1" dirty="0"/>
                        <a:t>(shape): print(</a:t>
                      </a:r>
                      <a:r>
                        <a:rPr lang="en-US" sz="1400" b="1" dirty="0" err="1"/>
                        <a:t>f"Area</a:t>
                      </a:r>
                      <a:r>
                        <a:rPr lang="en-US" sz="1400" b="1" dirty="0"/>
                        <a:t>: {</a:t>
                      </a:r>
                      <a:r>
                        <a:rPr lang="en-US" sz="1400" b="1" dirty="0" err="1"/>
                        <a:t>shape.area</a:t>
                      </a:r>
                      <a:r>
                        <a:rPr lang="en-US" sz="1400" b="1" dirty="0"/>
                        <a:t>()}")</a:t>
                      </a:r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# Example usage</a:t>
                      </a:r>
                    </a:p>
                    <a:p>
                      <a:r>
                        <a:rPr lang="en-US" sz="1400" b="1" dirty="0" err="1"/>
                        <a:t>print_area</a:t>
                      </a:r>
                      <a:r>
                        <a:rPr lang="en-US" sz="1400" b="1" dirty="0"/>
                        <a:t>(Circle(5))     # Output: Area: 78.54</a:t>
                      </a:r>
                    </a:p>
                    <a:p>
                      <a:r>
                        <a:rPr lang="en-US" sz="1400" b="1" dirty="0" err="1"/>
                        <a:t>print_area</a:t>
                      </a:r>
                      <a:r>
                        <a:rPr lang="en-US" sz="1400" b="1" dirty="0"/>
                        <a:t>(Rectangle(4, 6)) # Output: Area: 24</a:t>
                      </a:r>
                    </a:p>
                    <a:p>
                      <a:endParaRPr lang="en-US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5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365125"/>
            <a:ext cx="11495314" cy="1041951"/>
          </a:xfrm>
        </p:spPr>
        <p:txBody>
          <a:bodyPr>
            <a:noAutofit/>
          </a:bodyPr>
          <a:lstStyle/>
          <a:p>
            <a:r>
              <a:rPr lang="en-US" sz="3200" dirty="0"/>
              <a:t>10. Implement encapsulation in a `</a:t>
            </a:r>
            <a:r>
              <a:rPr lang="en-US" sz="3200" dirty="0" err="1"/>
              <a:t>BankAccount</a:t>
            </a:r>
            <a:r>
              <a:rPr lang="en-US" sz="3200" dirty="0"/>
              <a:t>` class with private attributes for balance and </a:t>
            </a:r>
            <a:r>
              <a:rPr lang="en-US" sz="3200" dirty="0" err="1"/>
              <a:t>account_number</a:t>
            </a:r>
            <a:r>
              <a:rPr lang="en-US" sz="3200" dirty="0"/>
              <a:t>`. Include methods for deposit, withdrawal, and balance inquiry</a:t>
            </a:r>
            <a:endParaRPr lang="en-IN" sz="32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38488"/>
              </p:ext>
            </p:extLst>
          </p:nvPr>
        </p:nvGraphicFramePr>
        <p:xfrm>
          <a:off x="664029" y="1561879"/>
          <a:ext cx="11234057" cy="4916941"/>
        </p:xfrm>
        <a:graphic>
          <a:graphicData uri="http://schemas.openxmlformats.org/drawingml/2006/table">
            <a:tbl>
              <a:tblPr/>
              <a:tblGrid>
                <a:gridCol w="11234057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4916941">
                <a:tc>
                  <a:txBody>
                    <a:bodyPr/>
                    <a:lstStyle/>
                    <a:p>
                      <a:r>
                        <a:rPr lang="en-US" sz="1800" b="1" dirty="0"/>
                        <a:t>class </a:t>
                      </a:r>
                      <a:r>
                        <a:rPr lang="en-US" sz="1800" b="1" dirty="0" err="1"/>
                        <a:t>BankAccount</a:t>
                      </a:r>
                      <a:r>
                        <a:rPr lang="en-US" sz="1800" b="1" dirty="0"/>
                        <a:t>:</a:t>
                      </a:r>
                    </a:p>
                    <a:p>
                      <a:r>
                        <a:rPr lang="en-US" sz="1800" b="1" dirty="0"/>
                        <a:t>    def __</a:t>
                      </a:r>
                      <a:r>
                        <a:rPr lang="en-US" sz="1800" b="1" dirty="0" err="1"/>
                        <a:t>init</a:t>
                      </a:r>
                      <a:r>
                        <a:rPr lang="en-US" sz="1800" b="1" dirty="0"/>
                        <a:t>__(self, </a:t>
                      </a:r>
                      <a:r>
                        <a:rPr lang="en-US" sz="1800" b="1" dirty="0" err="1"/>
                        <a:t>account_number</a:t>
                      </a:r>
                      <a:r>
                        <a:rPr lang="en-US" sz="1800" b="1" dirty="0"/>
                        <a:t>, balance=0):</a:t>
                      </a:r>
                    </a:p>
                    <a:p>
                      <a:r>
                        <a:rPr lang="en-US" sz="1800" b="1" dirty="0"/>
                        <a:t>        self.__</a:t>
                      </a:r>
                      <a:r>
                        <a:rPr lang="en-US" sz="1800" b="1" dirty="0" err="1"/>
                        <a:t>account_number</a:t>
                      </a:r>
                      <a:r>
                        <a:rPr lang="en-US" sz="1800" b="1" dirty="0"/>
                        <a:t> = </a:t>
                      </a:r>
                      <a:r>
                        <a:rPr lang="en-US" sz="1800" b="1" dirty="0" err="1"/>
                        <a:t>account_number</a:t>
                      </a:r>
                      <a:endParaRPr lang="en-US" sz="1800" b="1" dirty="0"/>
                    </a:p>
                    <a:p>
                      <a:r>
                        <a:rPr lang="en-US" sz="1800" b="1" dirty="0"/>
                        <a:t>        </a:t>
                      </a:r>
                      <a:r>
                        <a:rPr lang="en-US" sz="1800" b="1" dirty="0" err="1"/>
                        <a:t>self.__balance</a:t>
                      </a:r>
                      <a:r>
                        <a:rPr lang="en-US" sz="1800" b="1" dirty="0"/>
                        <a:t> = balance</a:t>
                      </a:r>
                    </a:p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    def deposit(self, amount): </a:t>
                      </a:r>
                      <a:r>
                        <a:rPr lang="en-US" sz="1800" b="1" dirty="0" err="1"/>
                        <a:t>self.__balance</a:t>
                      </a:r>
                      <a:r>
                        <a:rPr lang="en-US" sz="1800" b="1" dirty="0"/>
                        <a:t> += amount</a:t>
                      </a:r>
                    </a:p>
                    <a:p>
                      <a:r>
                        <a:rPr lang="en-US" sz="1800" b="1" dirty="0"/>
                        <a:t>    def withdraw(self, amount): </a:t>
                      </a:r>
                      <a:r>
                        <a:rPr lang="en-US" sz="1800" b="1" dirty="0" err="1"/>
                        <a:t>self.__balance</a:t>
                      </a:r>
                      <a:r>
                        <a:rPr lang="en-US" sz="1800" b="1" dirty="0"/>
                        <a:t> -= amount if amount &lt;= </a:t>
                      </a:r>
                      <a:r>
                        <a:rPr lang="en-US" sz="1800" b="1" dirty="0" err="1"/>
                        <a:t>self.__balance</a:t>
                      </a:r>
                      <a:r>
                        <a:rPr lang="en-US" sz="1800" b="1" dirty="0"/>
                        <a:t> else 0</a:t>
                      </a:r>
                    </a:p>
                    <a:p>
                      <a:r>
                        <a:rPr lang="en-US" sz="1800" b="1" dirty="0"/>
                        <a:t>    def </a:t>
                      </a:r>
                      <a:r>
                        <a:rPr lang="en-US" sz="1800" b="1" dirty="0" err="1"/>
                        <a:t>get_balance</a:t>
                      </a:r>
                      <a:r>
                        <a:rPr lang="en-US" sz="1800" b="1" dirty="0"/>
                        <a:t>(self): return </a:t>
                      </a:r>
                      <a:r>
                        <a:rPr lang="en-US" sz="1800" b="1" dirty="0" err="1"/>
                        <a:t>self.__balance</a:t>
                      </a:r>
                      <a:endParaRPr lang="en-US" sz="1800" b="1" dirty="0"/>
                    </a:p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# Example usage</a:t>
                      </a:r>
                    </a:p>
                    <a:p>
                      <a:r>
                        <a:rPr lang="en-US" sz="1800" b="1" dirty="0"/>
                        <a:t>account = </a:t>
                      </a:r>
                      <a:r>
                        <a:rPr lang="en-US" sz="1800" b="1" dirty="0" err="1"/>
                        <a:t>BankAccount</a:t>
                      </a:r>
                      <a:r>
                        <a:rPr lang="en-US" sz="1800" b="1" dirty="0"/>
                        <a:t>(123456, 1000)</a:t>
                      </a:r>
                    </a:p>
                    <a:p>
                      <a:r>
                        <a:rPr lang="en-US" sz="1800" b="1" dirty="0" err="1"/>
                        <a:t>account.deposit</a:t>
                      </a:r>
                      <a:r>
                        <a:rPr lang="en-US" sz="1800" b="1" dirty="0"/>
                        <a:t>(500)</a:t>
                      </a:r>
                    </a:p>
                    <a:p>
                      <a:r>
                        <a:rPr lang="en-US" sz="1800" b="1" dirty="0" err="1"/>
                        <a:t>account.withdraw</a:t>
                      </a:r>
                      <a:r>
                        <a:rPr lang="en-US" sz="1800" b="1" dirty="0"/>
                        <a:t>(200)</a:t>
                      </a:r>
                    </a:p>
                    <a:p>
                      <a:r>
                        <a:rPr lang="en-US" sz="1800" b="1" dirty="0"/>
                        <a:t>print(</a:t>
                      </a:r>
                      <a:r>
                        <a:rPr lang="en-US" sz="1800" b="1" dirty="0" err="1"/>
                        <a:t>account.get_balance</a:t>
                      </a:r>
                      <a:r>
                        <a:rPr lang="en-US" sz="1800" b="1" dirty="0"/>
                        <a:t>())  # Output: 1300</a:t>
                      </a:r>
                    </a:p>
                    <a:p>
                      <a:endParaRPr lang="en-US" sz="1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40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365125"/>
            <a:ext cx="11495314" cy="1041951"/>
          </a:xfrm>
        </p:spPr>
        <p:txBody>
          <a:bodyPr>
            <a:noAutofit/>
          </a:bodyPr>
          <a:lstStyle/>
          <a:p>
            <a:r>
              <a:rPr lang="en-US" sz="2800" dirty="0"/>
              <a:t>11. Write a class that overrides the `__str__` and `__add__` magic methods. What will these methods allow you to do?</a:t>
            </a:r>
            <a:endParaRPr lang="en-IN" sz="28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41875"/>
              </p:ext>
            </p:extLst>
          </p:nvPr>
        </p:nvGraphicFramePr>
        <p:xfrm>
          <a:off x="174171" y="1284514"/>
          <a:ext cx="11723915" cy="5733285"/>
        </p:xfrm>
        <a:graphic>
          <a:graphicData uri="http://schemas.openxmlformats.org/drawingml/2006/table">
            <a:tbl>
              <a:tblPr/>
              <a:tblGrid>
                <a:gridCol w="11723915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5733285">
                <a:tc>
                  <a:txBody>
                    <a:bodyPr/>
                    <a:lstStyle/>
                    <a:p>
                      <a:r>
                        <a:rPr lang="en-US" sz="1600" b="1" dirty="0"/>
                        <a:t>class </a:t>
                      </a:r>
                      <a:r>
                        <a:rPr lang="en-US" sz="1600" b="1" dirty="0" err="1"/>
                        <a:t>MyClass</a:t>
                      </a:r>
                      <a:r>
                        <a:rPr lang="en-US" sz="1600" b="1" dirty="0"/>
                        <a:t>:</a:t>
                      </a:r>
                    </a:p>
                    <a:p>
                      <a:r>
                        <a:rPr lang="en-US" sz="1600" b="1" dirty="0"/>
                        <a:t>    def __</a:t>
                      </a:r>
                      <a:r>
                        <a:rPr lang="en-US" sz="1600" b="1" dirty="0" err="1"/>
                        <a:t>init</a:t>
                      </a:r>
                      <a:r>
                        <a:rPr lang="en-US" sz="1600" b="1" dirty="0"/>
                        <a:t>__(self, value):</a:t>
                      </a:r>
                    </a:p>
                    <a:p>
                      <a:r>
                        <a:rPr lang="en-US" sz="1600" b="1" dirty="0"/>
                        <a:t>        </a:t>
                      </a:r>
                      <a:r>
                        <a:rPr lang="en-US" sz="1600" b="1" dirty="0" err="1"/>
                        <a:t>self.value</a:t>
                      </a:r>
                      <a:r>
                        <a:rPr lang="en-US" sz="1600" b="1" dirty="0"/>
                        <a:t> = value</a:t>
                      </a:r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    # Overriding __str__ for custom string representation</a:t>
                      </a:r>
                    </a:p>
                    <a:p>
                      <a:r>
                        <a:rPr lang="en-US" sz="1600" b="1" dirty="0"/>
                        <a:t>    def __str__(self):</a:t>
                      </a:r>
                    </a:p>
                    <a:p>
                      <a:r>
                        <a:rPr lang="en-US" sz="1600" b="1" dirty="0"/>
                        <a:t>        return </a:t>
                      </a:r>
                      <a:r>
                        <a:rPr lang="en-US" sz="1600" b="1" dirty="0" err="1"/>
                        <a:t>f"MyClass</a:t>
                      </a:r>
                      <a:r>
                        <a:rPr lang="en-US" sz="1600" b="1" dirty="0"/>
                        <a:t> with value: {</a:t>
                      </a:r>
                      <a:r>
                        <a:rPr lang="en-US" sz="1600" b="1" dirty="0" err="1"/>
                        <a:t>self.value</a:t>
                      </a:r>
                      <a:r>
                        <a:rPr lang="en-US" sz="1600" b="1" dirty="0"/>
                        <a:t>}"</a:t>
                      </a:r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    # Overriding __add__ for custom addition behavior</a:t>
                      </a:r>
                    </a:p>
                    <a:p>
                      <a:r>
                        <a:rPr lang="en-US" sz="1600" b="1" dirty="0"/>
                        <a:t>    def __add__(self, other):</a:t>
                      </a:r>
                    </a:p>
                    <a:p>
                      <a:r>
                        <a:rPr lang="en-US" sz="1600" b="1" dirty="0"/>
                        <a:t>        return </a:t>
                      </a:r>
                      <a:r>
                        <a:rPr lang="en-US" sz="1600" b="1" dirty="0" err="1"/>
                        <a:t>MyClass</a:t>
                      </a:r>
                      <a:r>
                        <a:rPr lang="en-US" sz="1600" b="1" dirty="0"/>
                        <a:t>(</a:t>
                      </a:r>
                      <a:r>
                        <a:rPr lang="en-US" sz="1600" b="1" dirty="0" err="1"/>
                        <a:t>self.value</a:t>
                      </a:r>
                      <a:r>
                        <a:rPr lang="en-US" sz="1600" b="1" dirty="0"/>
                        <a:t> + </a:t>
                      </a:r>
                      <a:r>
                        <a:rPr lang="en-US" sz="1600" b="1" dirty="0" err="1"/>
                        <a:t>other.value</a:t>
                      </a:r>
                      <a:r>
                        <a:rPr lang="en-US" sz="1600" b="1" dirty="0"/>
                        <a:t>)</a:t>
                      </a:r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# Example usage</a:t>
                      </a:r>
                    </a:p>
                    <a:p>
                      <a:r>
                        <a:rPr lang="en-US" sz="1600" b="1" dirty="0"/>
                        <a:t>obj1 = </a:t>
                      </a:r>
                      <a:r>
                        <a:rPr lang="en-US" sz="1600" b="1" dirty="0" err="1"/>
                        <a:t>MyClass</a:t>
                      </a:r>
                      <a:r>
                        <a:rPr lang="en-US" sz="1600" b="1" dirty="0"/>
                        <a:t>(10)</a:t>
                      </a:r>
                    </a:p>
                    <a:p>
                      <a:r>
                        <a:rPr lang="en-US" sz="1600" b="1" dirty="0"/>
                        <a:t>obj2 = </a:t>
                      </a:r>
                      <a:r>
                        <a:rPr lang="en-US" sz="1600" b="1" dirty="0" err="1"/>
                        <a:t>MyClass</a:t>
                      </a:r>
                      <a:r>
                        <a:rPr lang="en-US" sz="1600" b="1" dirty="0"/>
                        <a:t>(20)</a:t>
                      </a:r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print(obj1)           # Output: </a:t>
                      </a:r>
                      <a:r>
                        <a:rPr lang="en-US" sz="1600" b="1" dirty="0" err="1"/>
                        <a:t>MyClass</a:t>
                      </a:r>
                      <a:r>
                        <a:rPr lang="en-US" sz="1600" b="1" dirty="0"/>
                        <a:t> with value: 10</a:t>
                      </a:r>
                    </a:p>
                    <a:p>
                      <a:r>
                        <a:rPr lang="en-US" sz="1600" b="1" dirty="0"/>
                        <a:t>obj3 = obj1 + obj2</a:t>
                      </a:r>
                    </a:p>
                    <a:p>
                      <a:r>
                        <a:rPr lang="en-US" sz="1600" b="1" dirty="0"/>
                        <a:t>print(obj3)           # Output: </a:t>
                      </a:r>
                      <a:r>
                        <a:rPr lang="en-US" sz="1600" b="1" dirty="0" err="1"/>
                        <a:t>MyClass</a:t>
                      </a:r>
                      <a:r>
                        <a:rPr lang="en-US" sz="1600" b="1" dirty="0"/>
                        <a:t> with value: 30</a:t>
                      </a:r>
                    </a:p>
                    <a:p>
                      <a:endParaRPr lang="en-US" sz="1600" b="1" dirty="0"/>
                    </a:p>
                    <a:p>
                      <a:r>
                        <a:rPr lang="en-US" sz="1600" dirty="0"/>
                        <a:t>__str__: Customizes the string representation of the object (used by print() and str()).__add__: Allows custom behavior for the + operator, enabling objects to be added together.</a:t>
                      </a:r>
                      <a:endParaRPr lang="en-US" sz="1600" b="1" dirty="0"/>
                    </a:p>
                    <a:p>
                      <a:endParaRPr lang="en-US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5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365125"/>
            <a:ext cx="11495314" cy="1041951"/>
          </a:xfrm>
        </p:spPr>
        <p:txBody>
          <a:bodyPr>
            <a:noAutofit/>
          </a:bodyPr>
          <a:lstStyle/>
          <a:p>
            <a:r>
              <a:rPr lang="en-US" sz="3200" dirty="0"/>
              <a:t>12. Create a decorator that measures and prints the execution time of a function.</a:t>
            </a:r>
            <a:endParaRPr lang="en-IN" sz="32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7638"/>
              </p:ext>
            </p:extLst>
          </p:nvPr>
        </p:nvGraphicFramePr>
        <p:xfrm>
          <a:off x="664029" y="1561879"/>
          <a:ext cx="11234057" cy="5029200"/>
        </p:xfrm>
        <a:graphic>
          <a:graphicData uri="http://schemas.openxmlformats.org/drawingml/2006/table">
            <a:tbl>
              <a:tblPr/>
              <a:tblGrid>
                <a:gridCol w="11234057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4916941">
                <a:tc>
                  <a:txBody>
                    <a:bodyPr/>
                    <a:lstStyle/>
                    <a:p>
                      <a:r>
                        <a:rPr lang="en-US" sz="1800" b="1" dirty="0"/>
                        <a:t>import time</a:t>
                      </a:r>
                    </a:p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# Decorator to measure execution time</a:t>
                      </a:r>
                    </a:p>
                    <a:p>
                      <a:r>
                        <a:rPr lang="en-US" sz="1800" b="1" dirty="0"/>
                        <a:t>def </a:t>
                      </a:r>
                      <a:r>
                        <a:rPr lang="en-US" sz="1800" b="1" dirty="0" err="1"/>
                        <a:t>execution_time</a:t>
                      </a:r>
                      <a:r>
                        <a:rPr lang="en-US" sz="1800" b="1" dirty="0"/>
                        <a:t>(</a:t>
                      </a:r>
                      <a:r>
                        <a:rPr lang="en-US" sz="1800" b="1" dirty="0" err="1"/>
                        <a:t>func</a:t>
                      </a:r>
                      <a:r>
                        <a:rPr lang="en-US" sz="1800" b="1" dirty="0"/>
                        <a:t>):</a:t>
                      </a:r>
                    </a:p>
                    <a:p>
                      <a:r>
                        <a:rPr lang="en-US" sz="1800" b="1" dirty="0"/>
                        <a:t>    def wrapper(*</a:t>
                      </a:r>
                      <a:r>
                        <a:rPr lang="en-US" sz="1800" b="1" dirty="0" err="1"/>
                        <a:t>args</a:t>
                      </a:r>
                      <a:r>
                        <a:rPr lang="en-US" sz="1800" b="1" dirty="0"/>
                        <a:t>, **</a:t>
                      </a:r>
                      <a:r>
                        <a:rPr lang="en-US" sz="1800" b="1" dirty="0" err="1"/>
                        <a:t>kwargs</a:t>
                      </a:r>
                      <a:r>
                        <a:rPr lang="en-US" sz="1800" b="1" dirty="0"/>
                        <a:t>):</a:t>
                      </a:r>
                    </a:p>
                    <a:p>
                      <a:r>
                        <a:rPr lang="en-US" sz="1800" b="1" dirty="0"/>
                        <a:t>        </a:t>
                      </a:r>
                      <a:r>
                        <a:rPr lang="en-US" sz="1800" b="1" dirty="0" err="1"/>
                        <a:t>start_time</a:t>
                      </a:r>
                      <a:r>
                        <a:rPr lang="en-US" sz="1800" b="1" dirty="0"/>
                        <a:t> = </a:t>
                      </a:r>
                      <a:r>
                        <a:rPr lang="en-US" sz="1800" b="1" dirty="0" err="1"/>
                        <a:t>time.time</a:t>
                      </a:r>
                      <a:r>
                        <a:rPr lang="en-US" sz="1800" b="1" dirty="0"/>
                        <a:t>()</a:t>
                      </a:r>
                    </a:p>
                    <a:p>
                      <a:r>
                        <a:rPr lang="en-US" sz="1800" b="1" dirty="0"/>
                        <a:t>        result = </a:t>
                      </a:r>
                      <a:r>
                        <a:rPr lang="en-US" sz="1800" b="1" dirty="0" err="1"/>
                        <a:t>func</a:t>
                      </a:r>
                      <a:r>
                        <a:rPr lang="en-US" sz="1800" b="1" dirty="0"/>
                        <a:t>(*</a:t>
                      </a:r>
                      <a:r>
                        <a:rPr lang="en-US" sz="1800" b="1" dirty="0" err="1"/>
                        <a:t>args</a:t>
                      </a:r>
                      <a:r>
                        <a:rPr lang="en-US" sz="1800" b="1" dirty="0"/>
                        <a:t>, **</a:t>
                      </a:r>
                      <a:r>
                        <a:rPr lang="en-US" sz="1800" b="1" dirty="0" err="1"/>
                        <a:t>kwargs</a:t>
                      </a:r>
                      <a:r>
                        <a:rPr lang="en-US" sz="1800" b="1" dirty="0"/>
                        <a:t>)</a:t>
                      </a:r>
                    </a:p>
                    <a:p>
                      <a:r>
                        <a:rPr lang="en-US" sz="1800" b="1" dirty="0"/>
                        <a:t>        </a:t>
                      </a:r>
                      <a:r>
                        <a:rPr lang="en-US" sz="1800" b="1" dirty="0" err="1"/>
                        <a:t>end_time</a:t>
                      </a:r>
                      <a:r>
                        <a:rPr lang="en-US" sz="1800" b="1" dirty="0"/>
                        <a:t> = </a:t>
                      </a:r>
                      <a:r>
                        <a:rPr lang="en-US" sz="1800" b="1" dirty="0" err="1"/>
                        <a:t>time.time</a:t>
                      </a:r>
                      <a:r>
                        <a:rPr lang="en-US" sz="1800" b="1" dirty="0"/>
                        <a:t>()</a:t>
                      </a:r>
                    </a:p>
                    <a:p>
                      <a:r>
                        <a:rPr lang="en-US" sz="1800" b="1" dirty="0"/>
                        <a:t>        print(</a:t>
                      </a:r>
                      <a:r>
                        <a:rPr lang="en-US" sz="1800" b="1" dirty="0" err="1"/>
                        <a:t>f"Execution</a:t>
                      </a:r>
                      <a:r>
                        <a:rPr lang="en-US" sz="1800" b="1" dirty="0"/>
                        <a:t> time: {</a:t>
                      </a:r>
                      <a:r>
                        <a:rPr lang="en-US" sz="1800" b="1" dirty="0" err="1"/>
                        <a:t>end_time</a:t>
                      </a:r>
                      <a:r>
                        <a:rPr lang="en-US" sz="1800" b="1" dirty="0"/>
                        <a:t> - </a:t>
                      </a:r>
                      <a:r>
                        <a:rPr lang="en-US" sz="1800" b="1" dirty="0" err="1"/>
                        <a:t>start_time</a:t>
                      </a:r>
                      <a:r>
                        <a:rPr lang="en-US" sz="1800" b="1" dirty="0"/>
                        <a:t>} seconds")</a:t>
                      </a:r>
                    </a:p>
                    <a:p>
                      <a:r>
                        <a:rPr lang="en-US" sz="1800" b="1" dirty="0"/>
                        <a:t>        return result</a:t>
                      </a:r>
                    </a:p>
                    <a:p>
                      <a:r>
                        <a:rPr lang="en-US" sz="1800" b="1" dirty="0"/>
                        <a:t>    return wrapper</a:t>
                      </a:r>
                    </a:p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# Example usage</a:t>
                      </a:r>
                    </a:p>
                    <a:p>
                      <a:r>
                        <a:rPr lang="en-US" sz="1800" b="1" dirty="0"/>
                        <a:t>@execution_time</a:t>
                      </a:r>
                    </a:p>
                    <a:p>
                      <a:r>
                        <a:rPr lang="en-US" sz="1800" b="1" dirty="0"/>
                        <a:t>def </a:t>
                      </a:r>
                      <a:r>
                        <a:rPr lang="en-US" sz="1800" b="1" dirty="0" err="1"/>
                        <a:t>slow_function</a:t>
                      </a:r>
                      <a:r>
                        <a:rPr lang="en-US" sz="1800" b="1" dirty="0"/>
                        <a:t>():</a:t>
                      </a:r>
                    </a:p>
                    <a:p>
                      <a:r>
                        <a:rPr lang="en-US" sz="1800" b="1" dirty="0"/>
                        <a:t>    </a:t>
                      </a:r>
                      <a:r>
                        <a:rPr lang="en-US" sz="1800" b="1" dirty="0" err="1"/>
                        <a:t>time.sleep</a:t>
                      </a:r>
                      <a:r>
                        <a:rPr lang="en-US" sz="1800" b="1" dirty="0"/>
                        <a:t>(2)</a:t>
                      </a:r>
                    </a:p>
                    <a:p>
                      <a:endParaRPr lang="en-US" sz="1800" b="1" dirty="0"/>
                    </a:p>
                    <a:p>
                      <a:r>
                        <a:rPr lang="en-US" sz="1800" b="1" dirty="0" err="1"/>
                        <a:t>slow_function</a:t>
                      </a:r>
                      <a:r>
                        <a:rPr lang="en-US" sz="1800" b="1" dirty="0"/>
                        <a:t>()  # Output: Execution time: 2.0003 seconds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8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365125"/>
            <a:ext cx="11495314" cy="1041951"/>
          </a:xfrm>
        </p:spPr>
        <p:txBody>
          <a:bodyPr>
            <a:noAutofit/>
          </a:bodyPr>
          <a:lstStyle/>
          <a:p>
            <a:r>
              <a:rPr lang="en-US" sz="3200" dirty="0"/>
              <a:t>13. Explain the concept of the Diamond Problem in multiple inheritance. How does Python resolve it?</a:t>
            </a:r>
            <a:endParaRPr lang="en-IN" sz="32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35762"/>
              </p:ext>
            </p:extLst>
          </p:nvPr>
        </p:nvGraphicFramePr>
        <p:xfrm>
          <a:off x="664029" y="1561878"/>
          <a:ext cx="11234057" cy="5198151"/>
        </p:xfrm>
        <a:graphic>
          <a:graphicData uri="http://schemas.openxmlformats.org/drawingml/2006/table">
            <a:tbl>
              <a:tblPr/>
              <a:tblGrid>
                <a:gridCol w="11234057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5198151">
                <a:tc>
                  <a:txBody>
                    <a:bodyPr/>
                    <a:lstStyle/>
                    <a:p>
                      <a:r>
                        <a:rPr lang="en-US" b="1" dirty="0"/>
                        <a:t>Diamond Problem in Multiple Inheritance</a:t>
                      </a:r>
                    </a:p>
                    <a:p>
                      <a:r>
                        <a:rPr lang="en-US" dirty="0"/>
                        <a:t>Occurs when a class inherits from two classes, which both inherit from a common ancestor, causing ambiguity in method resolution.</a:t>
                      </a:r>
                    </a:p>
                    <a:p>
                      <a:r>
                        <a:rPr lang="en-US" b="1" dirty="0"/>
                        <a:t>How Python Resolves It</a:t>
                      </a:r>
                    </a:p>
                    <a:p>
                      <a:r>
                        <a:rPr lang="en-US" dirty="0"/>
                        <a:t>Python uses </a:t>
                      </a:r>
                      <a:r>
                        <a:rPr lang="en-US" b="1" dirty="0"/>
                        <a:t>Method Resolution Order (MRO)</a:t>
                      </a:r>
                      <a:r>
                        <a:rPr lang="en-US" dirty="0"/>
                        <a:t> with </a:t>
                      </a:r>
                      <a:r>
                        <a:rPr lang="en-US" b="1" dirty="0"/>
                        <a:t>C3 Linearization</a:t>
                      </a:r>
                      <a:r>
                        <a:rPr lang="en-US" dirty="0"/>
                        <a:t> to avoid ambiguity and determine the order of method calls.</a:t>
                      </a:r>
                    </a:p>
                    <a:p>
                      <a:r>
                        <a:rPr lang="en-US" b="1" dirty="0"/>
                        <a:t>Example:</a:t>
                      </a:r>
                    </a:p>
                    <a:p>
                      <a:r>
                        <a:rPr lang="en-US" dirty="0"/>
                        <a:t>class A: </a:t>
                      </a:r>
                    </a:p>
                    <a:p>
                      <a:r>
                        <a:rPr lang="en-US" dirty="0"/>
                        <a:t>    def speak(self): print("A speaking")</a:t>
                      </a:r>
                    </a:p>
                    <a:p>
                      <a:r>
                        <a:rPr lang="en-US" dirty="0"/>
                        <a:t>class B(A): </a:t>
                      </a:r>
                    </a:p>
                    <a:p>
                      <a:r>
                        <a:rPr lang="en-US" dirty="0"/>
                        <a:t>    def speak(self): print("B speaking")</a:t>
                      </a:r>
                    </a:p>
                    <a:p>
                      <a:r>
                        <a:rPr lang="en-US" dirty="0"/>
                        <a:t>class C(A): </a:t>
                      </a:r>
                    </a:p>
                    <a:p>
                      <a:r>
                        <a:rPr lang="en-US" dirty="0"/>
                        <a:t>    def speak(self): print("C speaking")</a:t>
                      </a:r>
                    </a:p>
                    <a:p>
                      <a:r>
                        <a:rPr lang="en-US" dirty="0"/>
                        <a:t>class D(B, C): pass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 = D()</a:t>
                      </a:r>
                    </a:p>
                    <a:p>
                      <a:r>
                        <a:rPr lang="en-US" dirty="0" err="1"/>
                        <a:t>d.speak</a:t>
                      </a:r>
                      <a:r>
                        <a:rPr lang="en-US" dirty="0"/>
                        <a:t>()  # Output: B speaking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4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365125"/>
            <a:ext cx="11495314" cy="1041951"/>
          </a:xfrm>
        </p:spPr>
        <p:txBody>
          <a:bodyPr>
            <a:noAutofit/>
          </a:bodyPr>
          <a:lstStyle/>
          <a:p>
            <a:r>
              <a:rPr lang="en-US" sz="3200" dirty="0"/>
              <a:t>14. Write a class method that keeps track of the number of instances created from a class.</a:t>
            </a:r>
            <a:endParaRPr lang="en-IN" sz="32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25594"/>
              </p:ext>
            </p:extLst>
          </p:nvPr>
        </p:nvGraphicFramePr>
        <p:xfrm>
          <a:off x="664029" y="1561878"/>
          <a:ext cx="11234057" cy="5198151"/>
        </p:xfrm>
        <a:graphic>
          <a:graphicData uri="http://schemas.openxmlformats.org/drawingml/2006/table">
            <a:tbl>
              <a:tblPr/>
              <a:tblGrid>
                <a:gridCol w="11234057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5198151">
                <a:tc>
                  <a:txBody>
                    <a:bodyPr/>
                    <a:lstStyle/>
                    <a:p>
                      <a:r>
                        <a:rPr lang="en-US" b="1" dirty="0"/>
                        <a:t>class </a:t>
                      </a:r>
                      <a:r>
                        <a:rPr lang="en-US" b="1" dirty="0" err="1"/>
                        <a:t>MyClass</a:t>
                      </a:r>
                      <a:r>
                        <a:rPr lang="en-US" b="1" dirty="0"/>
                        <a:t>:</a:t>
                      </a:r>
                    </a:p>
                    <a:p>
                      <a:r>
                        <a:rPr lang="en-US" b="1" dirty="0"/>
                        <a:t>    </a:t>
                      </a:r>
                      <a:r>
                        <a:rPr lang="en-US" b="1" dirty="0" err="1"/>
                        <a:t>instance_count</a:t>
                      </a:r>
                      <a:r>
                        <a:rPr lang="en-US" b="1" dirty="0"/>
                        <a:t> = 0  # Class variable to keep track of instances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    def __</a:t>
                      </a:r>
                      <a:r>
                        <a:rPr lang="en-US" b="1" dirty="0" err="1"/>
                        <a:t>init</a:t>
                      </a:r>
                      <a:r>
                        <a:rPr lang="en-US" b="1" dirty="0"/>
                        <a:t>__(self):</a:t>
                      </a:r>
                    </a:p>
                    <a:p>
                      <a:r>
                        <a:rPr lang="en-US" b="1" dirty="0"/>
                        <a:t>        </a:t>
                      </a:r>
                      <a:r>
                        <a:rPr lang="en-US" b="1" dirty="0" err="1"/>
                        <a:t>MyClass.instance_count</a:t>
                      </a:r>
                      <a:r>
                        <a:rPr lang="en-US" b="1" dirty="0"/>
                        <a:t> += 1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    @classmethod</a:t>
                      </a:r>
                    </a:p>
                    <a:p>
                      <a:r>
                        <a:rPr lang="en-US" b="1" dirty="0"/>
                        <a:t>    def </a:t>
                      </a:r>
                      <a:r>
                        <a:rPr lang="en-US" b="1" dirty="0" err="1"/>
                        <a:t>get_instance_count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cls</a:t>
                      </a:r>
                      <a:r>
                        <a:rPr lang="en-US" b="1" dirty="0"/>
                        <a:t>):</a:t>
                      </a:r>
                    </a:p>
                    <a:p>
                      <a:r>
                        <a:rPr lang="en-US" b="1" dirty="0"/>
                        <a:t>        return </a:t>
                      </a:r>
                      <a:r>
                        <a:rPr lang="en-US" b="1" dirty="0" err="1"/>
                        <a:t>cls.instance_count</a:t>
                      </a:r>
                      <a:endParaRPr lang="en-US" b="1" dirty="0"/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# Example usage</a:t>
                      </a:r>
                    </a:p>
                    <a:p>
                      <a:r>
                        <a:rPr lang="en-US" b="1" dirty="0"/>
                        <a:t>obj1 = </a:t>
                      </a:r>
                      <a:r>
                        <a:rPr lang="en-US" b="1" dirty="0" err="1"/>
                        <a:t>MyClass</a:t>
                      </a:r>
                      <a:r>
                        <a:rPr lang="en-US" b="1" dirty="0"/>
                        <a:t>()</a:t>
                      </a:r>
                    </a:p>
                    <a:p>
                      <a:r>
                        <a:rPr lang="en-US" b="1" dirty="0"/>
                        <a:t>obj2 = </a:t>
                      </a:r>
                      <a:r>
                        <a:rPr lang="en-US" b="1" dirty="0" err="1"/>
                        <a:t>MyClass</a:t>
                      </a:r>
                      <a:r>
                        <a:rPr lang="en-US" b="1" dirty="0"/>
                        <a:t>()</a:t>
                      </a:r>
                    </a:p>
                    <a:p>
                      <a:r>
                        <a:rPr lang="en-US" b="1" dirty="0"/>
                        <a:t>obj3 = </a:t>
                      </a:r>
                      <a:r>
                        <a:rPr lang="en-US" b="1" dirty="0" err="1"/>
                        <a:t>MyClass</a:t>
                      </a:r>
                      <a:r>
                        <a:rPr lang="en-US" b="1" dirty="0"/>
                        <a:t>()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print(</a:t>
                      </a:r>
                      <a:r>
                        <a:rPr lang="en-US" b="1" dirty="0" err="1"/>
                        <a:t>MyClass.get_instance_count</a:t>
                      </a:r>
                      <a:r>
                        <a:rPr lang="en-US" b="1" dirty="0"/>
                        <a:t>())  # Output: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07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365125"/>
            <a:ext cx="11495314" cy="1041951"/>
          </a:xfrm>
        </p:spPr>
        <p:txBody>
          <a:bodyPr>
            <a:noAutofit/>
          </a:bodyPr>
          <a:lstStyle/>
          <a:p>
            <a:r>
              <a:rPr lang="en-US" sz="3200" dirty="0"/>
              <a:t>15. Implement a static method in a class that checks if a given year is a leap year.</a:t>
            </a:r>
            <a:endParaRPr lang="en-IN" sz="32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66757"/>
              </p:ext>
            </p:extLst>
          </p:nvPr>
        </p:nvGraphicFramePr>
        <p:xfrm>
          <a:off x="664029" y="1561878"/>
          <a:ext cx="11234057" cy="4740951"/>
        </p:xfrm>
        <a:graphic>
          <a:graphicData uri="http://schemas.openxmlformats.org/drawingml/2006/table">
            <a:tbl>
              <a:tblPr/>
              <a:tblGrid>
                <a:gridCol w="11234057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47409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is_leap_year</a:t>
                      </a:r>
                      <a:r>
                        <a:rPr lang="en-US" sz="2000" dirty="0"/>
                        <a:t> is a </a:t>
                      </a:r>
                      <a:r>
                        <a:rPr lang="en-US" sz="2000" b="1" dirty="0"/>
                        <a:t>static method</a:t>
                      </a:r>
                      <a:r>
                        <a:rPr lang="en-US" sz="2000" dirty="0"/>
                        <a:t> that checks if a given year is a leap </a:t>
                      </a:r>
                      <a:r>
                        <a:rPr lang="en-US" sz="2000" dirty="0" err="1"/>
                        <a:t>year.Static</a:t>
                      </a:r>
                      <a:r>
                        <a:rPr lang="en-US" sz="2000" dirty="0"/>
                        <a:t> methods do not depend on class or instance variables, making them suitable for independent functionality.</a:t>
                      </a:r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class Year:</a:t>
                      </a:r>
                    </a:p>
                    <a:p>
                      <a:r>
                        <a:rPr lang="en-US" b="1" dirty="0"/>
                        <a:t>    @staticmethod</a:t>
                      </a:r>
                    </a:p>
                    <a:p>
                      <a:r>
                        <a:rPr lang="en-US" b="1" dirty="0"/>
                        <a:t>    def </a:t>
                      </a:r>
                      <a:r>
                        <a:rPr lang="en-US" b="1" dirty="0" err="1"/>
                        <a:t>is_leap_year</a:t>
                      </a:r>
                      <a:r>
                        <a:rPr lang="en-US" b="1" dirty="0"/>
                        <a:t>(year):</a:t>
                      </a:r>
                    </a:p>
                    <a:p>
                      <a:r>
                        <a:rPr lang="en-US" b="1" dirty="0"/>
                        <a:t>        return (year % 4 == 0 and year % 100 != 0) or (year % 400 == 0)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# Example usage</a:t>
                      </a:r>
                    </a:p>
                    <a:p>
                      <a:r>
                        <a:rPr lang="en-US" b="1" dirty="0"/>
                        <a:t>print(</a:t>
                      </a:r>
                      <a:r>
                        <a:rPr lang="en-US" b="1" dirty="0" err="1"/>
                        <a:t>Year.is_leap_year</a:t>
                      </a:r>
                      <a:r>
                        <a:rPr lang="en-US" b="1" dirty="0"/>
                        <a:t>(2024))  # Output: True</a:t>
                      </a:r>
                    </a:p>
                    <a:p>
                      <a:r>
                        <a:rPr lang="en-US" b="1" dirty="0"/>
                        <a:t>print(</a:t>
                      </a:r>
                      <a:r>
                        <a:rPr lang="en-US" b="1" dirty="0" err="1"/>
                        <a:t>Year.is_leap_year</a:t>
                      </a:r>
                      <a:r>
                        <a:rPr lang="en-US" b="1" dirty="0"/>
                        <a:t>(2023))  # Output: 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3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are the five key concepts of Object-Oriented Programming (OOP)?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6313B6-24FD-5B39-6D15-9DC7FA968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971" y="2506892"/>
            <a:ext cx="1139734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Bundling data and methods, restricting access to internal details using    getters/setters.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Hiding complexity, exposing only essential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Reusing code by inheriting properties and methods from parent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Same operation behaves differently for different objects (e.g., method overriding).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Building complex objects by combining simpler ones ("has-a" relationship). </a:t>
            </a:r>
          </a:p>
        </p:txBody>
      </p:sp>
    </p:spTree>
    <p:extLst>
      <p:ext uri="{BB962C8B-B14F-4D97-AF65-F5344CB8AC3E}">
        <p14:creationId xmlns:p14="http://schemas.microsoft.com/office/powerpoint/2010/main" val="386848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3418"/>
          </a:xfrm>
        </p:spPr>
        <p:txBody>
          <a:bodyPr>
            <a:normAutofit fontScale="90000"/>
          </a:bodyPr>
          <a:lstStyle/>
          <a:p>
            <a:r>
              <a:rPr lang="en-US" dirty="0"/>
              <a:t>Write a Python class for a Car with attributes for make, model, and year. Include a method to display the car's information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6313B6-24FD-5B39-6D15-9DC7FA968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971" y="2199116"/>
            <a:ext cx="113973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Car: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def __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__(self, make, model, year):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self.make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make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self.model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self.year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def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display_info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print(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f"Car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Information: {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self.year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{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self.make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{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self.model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Example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= Car("Toyota", "Corolla", 2021)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car.display_info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7320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Explain the difference between instance methods and class methods. Provide an example of each.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3343472"/>
              </p:ext>
            </p:extLst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24260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1896689"/>
            <a:ext cx="1172391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Instance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Operate on individual objects and can access instance-specific attributes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Operate on the class itself and access class attributes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@classmethod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decorator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class_attr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"Class Attribute"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instance_method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return "Instance Method"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@classmethod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class_method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return "Class Method"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1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How does Python implement method overloading? Give an example.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1973636"/>
            <a:ext cx="1172391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Python does not support traditional method overloading. Instead, it can be simulated using default arguments or by handling arguments dynamically within a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Calculator: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def add(self, a, b=0, c=0):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return a + b +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 = Calculator()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calc.add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(2))        # Output: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calc.add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(2, 3))     # Output: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calc.add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(2, 3, 4))  # Output: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What are the three types of access modifiers in Python? How are they denoted?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09610"/>
              </p:ext>
            </p:extLst>
          </p:nvPr>
        </p:nvGraphicFramePr>
        <p:xfrm>
          <a:off x="489857" y="1690688"/>
          <a:ext cx="10863943" cy="4846320"/>
        </p:xfrm>
        <a:graphic>
          <a:graphicData uri="http://schemas.openxmlformats.org/drawingml/2006/table">
            <a:tbl>
              <a:tblPr/>
              <a:tblGrid>
                <a:gridCol w="10863943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4408810">
                <a:tc>
                  <a:txBody>
                    <a:bodyPr/>
                    <a:lstStyle/>
                    <a:p>
                      <a:r>
                        <a:rPr lang="en-US" sz="2400" dirty="0"/>
                        <a:t>Python has three types of access modifiers: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b="1" dirty="0"/>
                        <a:t>*Public</a:t>
                      </a:r>
                      <a:r>
                        <a:rPr lang="en-US" sz="2400" dirty="0"/>
                        <a:t>: Accessible anywhere.</a:t>
                      </a:r>
                    </a:p>
                    <a:p>
                      <a:pPr lvl="1"/>
                      <a:r>
                        <a:rPr lang="en-US" sz="2400" dirty="0"/>
                        <a:t>Denoted by default (no underscores).</a:t>
                      </a:r>
                    </a:p>
                    <a:p>
                      <a:pPr lvl="1"/>
                      <a:r>
                        <a:rPr lang="en-US" sz="2400" dirty="0"/>
                        <a:t>Example: self.name</a:t>
                      </a:r>
                    </a:p>
                    <a:p>
                      <a:r>
                        <a:rPr lang="en-US" sz="2400" b="1" dirty="0"/>
                        <a:t>*Protected</a:t>
                      </a:r>
                      <a:r>
                        <a:rPr lang="en-US" sz="2400" dirty="0"/>
                        <a:t>: Accessible within the class and its subclasses.</a:t>
                      </a:r>
                    </a:p>
                    <a:p>
                      <a:pPr lvl="1"/>
                      <a:r>
                        <a:rPr lang="en-US" sz="2400" dirty="0"/>
                        <a:t>Denoted by a single underscore _.</a:t>
                      </a:r>
                    </a:p>
                    <a:p>
                      <a:pPr lvl="1"/>
                      <a:r>
                        <a:rPr lang="en-US" sz="2400" dirty="0"/>
                        <a:t>Example: </a:t>
                      </a:r>
                      <a:r>
                        <a:rPr lang="en-US" sz="2400" dirty="0" err="1"/>
                        <a:t>self._name</a:t>
                      </a:r>
                      <a:endParaRPr lang="en-US" sz="2400" dirty="0"/>
                    </a:p>
                    <a:p>
                      <a:r>
                        <a:rPr lang="en-US" sz="2400" b="1" dirty="0"/>
                        <a:t>*Private</a:t>
                      </a:r>
                      <a:r>
                        <a:rPr lang="en-US" sz="2400" dirty="0"/>
                        <a:t>: Accessible only within the class.</a:t>
                      </a:r>
                    </a:p>
                    <a:p>
                      <a:pPr lvl="1"/>
                      <a:r>
                        <a:rPr lang="en-US" sz="2400" dirty="0"/>
                        <a:t>Denoted by double underscores __.</a:t>
                      </a:r>
                    </a:p>
                    <a:p>
                      <a:pPr lvl="1"/>
                      <a:r>
                        <a:rPr lang="en-US" sz="2400" dirty="0"/>
                        <a:t>Example: </a:t>
                      </a:r>
                      <a:r>
                        <a:rPr lang="en-US" sz="2400" dirty="0" err="1"/>
                        <a:t>self.__name</a:t>
                      </a:r>
                      <a:endParaRPr lang="en-US" sz="2400" dirty="0"/>
                    </a:p>
                    <a:p>
                      <a:endParaRPr lang="en-IN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2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Describe the five types of inheritance in Python. Provide a simple example of multiple inheritance.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35493"/>
              </p:ext>
            </p:extLst>
          </p:nvPr>
        </p:nvGraphicFramePr>
        <p:xfrm>
          <a:off x="293914" y="1690687"/>
          <a:ext cx="11810999" cy="5029200"/>
        </p:xfrm>
        <a:graphic>
          <a:graphicData uri="http://schemas.openxmlformats.org/drawingml/2006/table">
            <a:tbl>
              <a:tblPr/>
              <a:tblGrid>
                <a:gridCol w="11810999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4916941">
                <a:tc>
                  <a:txBody>
                    <a:bodyPr/>
                    <a:lstStyle/>
                    <a:p>
                      <a:r>
                        <a:rPr lang="en-US" sz="1800" b="1" dirty="0"/>
                        <a:t>Single Inheritance</a:t>
                      </a:r>
                      <a:r>
                        <a:rPr lang="en-US" sz="1800" dirty="0"/>
                        <a:t>: One child class inherits from one parent class.</a:t>
                      </a:r>
                    </a:p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Multiple Inheritance</a:t>
                      </a:r>
                      <a:r>
                        <a:rPr lang="en-US" sz="1800" dirty="0"/>
                        <a:t>: A child class inherits from multiple parent classes.</a:t>
                      </a:r>
                    </a:p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Multilevel Inheritance</a:t>
                      </a:r>
                      <a:r>
                        <a:rPr lang="en-US" sz="1800" dirty="0"/>
                        <a:t>: A class inherits from a child class, creating a chain.</a:t>
                      </a:r>
                    </a:p>
                    <a:p>
                      <a:r>
                        <a:rPr lang="en-US" sz="1800" dirty="0" err="1"/>
                        <a:t>Eg</a:t>
                      </a:r>
                      <a:r>
                        <a:rPr lang="en-US" sz="1800" dirty="0"/>
                        <a:t> :</a:t>
                      </a:r>
                    </a:p>
                    <a:p>
                      <a:r>
                        <a:rPr lang="en-US" sz="1800" dirty="0"/>
                        <a:t>class A:</a:t>
                      </a:r>
                    </a:p>
                    <a:p>
                      <a:r>
                        <a:rPr lang="en-US" sz="1800" dirty="0"/>
                        <a:t>    def feature1(self):</a:t>
                      </a:r>
                    </a:p>
                    <a:p>
                      <a:r>
                        <a:rPr lang="en-US" sz="1800" dirty="0"/>
                        <a:t>        return "Feature 1 from A"</a:t>
                      </a:r>
                    </a:p>
                    <a:p>
                      <a:r>
                        <a:rPr lang="en-US" sz="1800" dirty="0"/>
                        <a:t>class B:</a:t>
                      </a:r>
                    </a:p>
                    <a:p>
                      <a:r>
                        <a:rPr lang="en-US" sz="1800" dirty="0"/>
                        <a:t>    def feature2(self):</a:t>
                      </a:r>
                    </a:p>
                    <a:p>
                      <a:r>
                        <a:rPr lang="en-US" sz="1800" dirty="0"/>
                        <a:t>        return "Feature 2 from B"</a:t>
                      </a:r>
                    </a:p>
                    <a:p>
                      <a:r>
                        <a:rPr lang="en-US" sz="1800" dirty="0"/>
                        <a:t>class C(A, B):</a:t>
                      </a:r>
                    </a:p>
                    <a:p>
                      <a:r>
                        <a:rPr lang="en-US" sz="1800" dirty="0"/>
                        <a:t>    pass</a:t>
                      </a:r>
                    </a:p>
                    <a:p>
                      <a:r>
                        <a:rPr lang="en-US" sz="1800" dirty="0"/>
                        <a:t>obj = C()</a:t>
                      </a:r>
                    </a:p>
                    <a:p>
                      <a:r>
                        <a:rPr lang="en-US" sz="1800" dirty="0"/>
                        <a:t>print(obj.feature1())  # Output: Feature 1 from A</a:t>
                      </a:r>
                    </a:p>
                    <a:p>
                      <a:r>
                        <a:rPr lang="en-US" sz="1800" dirty="0"/>
                        <a:t>print(obj.feature2())  # Output: Feature 2 from B</a:t>
                      </a:r>
                    </a:p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62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50905400"/>
              </p:ext>
            </p:extLst>
          </p:nvPr>
        </p:nvGraphicFramePr>
        <p:xfrm>
          <a:off x="7254875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67AC6E-54E6-6393-BB3C-142A0585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29" y="348575"/>
            <a:ext cx="1010194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 Inheritance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Multiple child classes inherit from a single parent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A: pass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B(A):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C(A): pass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Inheritance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Combines two or more types of inheritance.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A: pass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B(A): pass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C: pass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D(B, C): pass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7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401-3309-FA4C-ED26-FFDE6F62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What is the Method Resolution Order (MRO) in Python? How can you retrieve it programmatically?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E1C82E-7DB3-D2E3-5C73-4E23DC883B6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9850" y="2011363"/>
          <a:ext cx="4937125" cy="171726"/>
        </p:xfrm>
        <a:graphic>
          <a:graphicData uri="http://schemas.openxmlformats.org/drawingml/2006/table">
            <a:tbl>
              <a:tblPr/>
              <a:tblGrid>
                <a:gridCol w="4937125">
                  <a:extLst>
                    <a:ext uri="{9D8B030D-6E8A-4147-A177-3AD203B41FA5}">
                      <a16:colId xmlns:a16="http://schemas.microsoft.com/office/drawing/2014/main" val="1901047651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 marL="42932" marR="42932" marT="21466" marB="21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182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96652-59AA-9CE7-370C-8EE69E4E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01249"/>
              </p:ext>
            </p:extLst>
          </p:nvPr>
        </p:nvGraphicFramePr>
        <p:xfrm>
          <a:off x="664029" y="1561879"/>
          <a:ext cx="11810999" cy="4916941"/>
        </p:xfrm>
        <a:graphic>
          <a:graphicData uri="http://schemas.openxmlformats.org/drawingml/2006/table">
            <a:tbl>
              <a:tblPr/>
              <a:tblGrid>
                <a:gridCol w="11810999">
                  <a:extLst>
                    <a:ext uri="{9D8B030D-6E8A-4147-A177-3AD203B41FA5}">
                      <a16:colId xmlns:a16="http://schemas.microsoft.com/office/drawing/2014/main" val="294285597"/>
                    </a:ext>
                  </a:extLst>
                </a:gridCol>
              </a:tblGrid>
              <a:tr h="4916941">
                <a:tc>
                  <a:txBody>
                    <a:bodyPr/>
                    <a:lstStyle/>
                    <a:p>
                      <a:r>
                        <a:rPr lang="en-IN" sz="2000" b="1" dirty="0"/>
                        <a:t>Method Resolution Order (MRO) in Python</a:t>
                      </a:r>
                    </a:p>
                    <a:p>
                      <a:r>
                        <a:rPr lang="en-IN" sz="2000" dirty="0"/>
                        <a:t>MRO determines the order in which Python looks for methods or attributes in a class hierarchy.</a:t>
                      </a:r>
                    </a:p>
                    <a:p>
                      <a:r>
                        <a:rPr lang="en-IN" sz="2000" dirty="0"/>
                        <a:t>It follows the </a:t>
                      </a:r>
                      <a:r>
                        <a:rPr lang="en-IN" sz="2000" b="1" dirty="0"/>
                        <a:t>C3 Linearization</a:t>
                      </a:r>
                      <a:r>
                        <a:rPr lang="en-IN" sz="2000" dirty="0"/>
                        <a:t> algorithm, ensuring a consistent lookup path in multiple inheritance.</a:t>
                      </a:r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Using __</a:t>
                      </a:r>
                      <a:r>
                        <a:rPr lang="en-IN" sz="2000" dirty="0" err="1"/>
                        <a:t>mro</a:t>
                      </a:r>
                      <a:r>
                        <a:rPr lang="en-IN" sz="2000" dirty="0"/>
                        <a:t>__:python</a:t>
                      </a:r>
                    </a:p>
                    <a:p>
                      <a:r>
                        <a:rPr lang="en-IN" sz="2000" dirty="0"/>
                        <a:t>Copy code</a:t>
                      </a:r>
                    </a:p>
                    <a:p>
                      <a:pPr rtl="0"/>
                      <a:r>
                        <a:rPr lang="en-IN" sz="2000" dirty="0"/>
                        <a:t>print(</a:t>
                      </a:r>
                      <a:r>
                        <a:rPr lang="en-IN" sz="2000" dirty="0" err="1"/>
                        <a:t>ClassName</a:t>
                      </a:r>
                      <a:r>
                        <a:rPr lang="en-IN" sz="2000" dirty="0"/>
                        <a:t>.__</a:t>
                      </a:r>
                      <a:r>
                        <a:rPr lang="en-IN" sz="2000" dirty="0" err="1"/>
                        <a:t>mro</a:t>
                      </a:r>
                      <a:r>
                        <a:rPr lang="en-IN" sz="2000" dirty="0"/>
                        <a:t>__) </a:t>
                      </a:r>
                    </a:p>
                    <a:p>
                      <a:endParaRPr lang="en-IN" sz="2000" dirty="0"/>
                    </a:p>
                    <a:p>
                      <a:r>
                        <a:rPr lang="en-IN" sz="2000" b="1" dirty="0"/>
                        <a:t>Using </a:t>
                      </a:r>
                      <a:r>
                        <a:rPr lang="en-IN" sz="2000" b="1" dirty="0" err="1"/>
                        <a:t>mro</a:t>
                      </a:r>
                      <a:r>
                        <a:rPr lang="en-IN" sz="2000" b="1" dirty="0"/>
                        <a:t>() </a:t>
                      </a:r>
                      <a:r>
                        <a:rPr lang="en-IN" sz="2000" b="1" dirty="0" err="1"/>
                        <a:t>method:python</a:t>
                      </a:r>
                      <a:endParaRPr lang="en-IN" sz="2000" b="1" dirty="0"/>
                    </a:p>
                    <a:p>
                      <a:r>
                        <a:rPr lang="en-IN" sz="2000" dirty="0"/>
                        <a:t>Copy code</a:t>
                      </a:r>
                    </a:p>
                    <a:p>
                      <a:pPr rtl="0"/>
                      <a:r>
                        <a:rPr lang="en-IN" sz="2000" dirty="0"/>
                        <a:t>print(</a:t>
                      </a:r>
                      <a:r>
                        <a:rPr lang="en-IN" sz="2000" dirty="0" err="1"/>
                        <a:t>ClassName.mro</a:t>
                      </a:r>
                      <a:r>
                        <a:rPr lang="en-IN" sz="2000" dirty="0"/>
                        <a:t>())</a:t>
                      </a:r>
                    </a:p>
                    <a:p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893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5F3AD7-269F-2CCD-A916-75A393957FB4}"/>
              </a:ext>
            </a:extLst>
          </p:cNvPr>
          <p:cNvSpPr txBox="1"/>
          <p:nvPr/>
        </p:nvSpPr>
        <p:spPr>
          <a:xfrm>
            <a:off x="664029" y="1968560"/>
            <a:ext cx="1068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353BF-ED96-2CC3-2FD1-D9727CB13633}"/>
              </a:ext>
            </a:extLst>
          </p:cNvPr>
          <p:cNvSpPr txBox="1"/>
          <p:nvPr/>
        </p:nvSpPr>
        <p:spPr>
          <a:xfrm flipV="1">
            <a:off x="816429" y="2075241"/>
            <a:ext cx="10957015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249EBD3-0C52-0C50-74E2-3C34E95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820295"/>
            <a:ext cx="11723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8902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01D1B"/>
      </a:dk2>
      <a:lt2>
        <a:srgbClr val="F3F1F0"/>
      </a:lt2>
      <a:accent1>
        <a:srgbClr val="23B0C5"/>
      </a:accent1>
      <a:accent2>
        <a:srgbClr val="176DD5"/>
      </a:accent2>
      <a:accent3>
        <a:srgbClr val="2D34E7"/>
      </a:accent3>
      <a:accent4>
        <a:srgbClr val="5F17D5"/>
      </a:accent4>
      <a:accent5>
        <a:srgbClr val="C029E7"/>
      </a:accent5>
      <a:accent6>
        <a:srgbClr val="D517AC"/>
      </a:accent6>
      <a:hlink>
        <a:srgbClr val="BF50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1963</Words>
  <Application>Microsoft Office PowerPoint</Application>
  <PresentationFormat>Widescreen</PresentationFormat>
  <Paragraphs>260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Century Gothic</vt:lpstr>
      <vt:lpstr>BrushVTI</vt:lpstr>
      <vt:lpstr>OOPS Assignment  suyash kakade</vt:lpstr>
      <vt:lpstr>1. What are the five key concepts of Object-Oriented Programming (OOP)?</vt:lpstr>
      <vt:lpstr>Write a Python class for a Car with attributes for make, model, and year. Include a method to display the car's information</vt:lpstr>
      <vt:lpstr>3. Explain the difference between instance methods and class methods. Provide an example of each.</vt:lpstr>
      <vt:lpstr>4. How does Python implement method overloading? Give an example.</vt:lpstr>
      <vt:lpstr>5. What are the three types of access modifiers in Python? How are they denoted?</vt:lpstr>
      <vt:lpstr>6. Describe the five types of inheritance in Python. Provide a simple example of multiple inheritance.</vt:lpstr>
      <vt:lpstr>PowerPoint Presentation</vt:lpstr>
      <vt:lpstr>7. What is the Method Resolution Order (MRO) in Python? How can you retrieve it programmatically?</vt:lpstr>
      <vt:lpstr>8. Create an abstract base class `Shape` with an abstract method `area()`. Then create two subclasses `Circle` and `Rectangle` that implement the `area()` method. </vt:lpstr>
      <vt:lpstr>9. Demonstrate polymorphism by creating a function that can work with different shape objects to calculate and print their areas.</vt:lpstr>
      <vt:lpstr>10. Implement encapsulation in a `BankAccount` class with private attributes for balance and account_number`. Include methods for deposit, withdrawal, and balance inquiry</vt:lpstr>
      <vt:lpstr>11. Write a class that overrides the `__str__` and `__add__` magic methods. What will these methods allow you to do?</vt:lpstr>
      <vt:lpstr>12. Create a decorator that measures and prints the execution time of a function.</vt:lpstr>
      <vt:lpstr>13. Explain the concept of the Diamond Problem in multiple inheritance. How does Python resolve it?</vt:lpstr>
      <vt:lpstr>14. Write a class method that keeps track of the number of instances created from a class.</vt:lpstr>
      <vt:lpstr>15. Implement a static method in a class that checks if a given year is a leap year.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Assignment  suyash kakade</dc:title>
  <dc:creator>Suyash Kakade</dc:creator>
  <cp:lastModifiedBy>Suyash Kakade</cp:lastModifiedBy>
  <cp:revision>3</cp:revision>
  <dcterms:created xsi:type="dcterms:W3CDTF">2024-12-08T07:06:36Z</dcterms:created>
  <dcterms:modified xsi:type="dcterms:W3CDTF">2024-12-08T08:01:10Z</dcterms:modified>
</cp:coreProperties>
</file>