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 uri="GoogleSlidesCustomDataVersion2">
      <go:slidesCustomData xmlns:go="http://customooxmlschemas.google.com/" r:id="rId31" roundtripDataSignature="AMtx7mhf7fpIv8D0lmuYhasgnWfqS8ZK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54370C-AB00-424B-AF84-7631A9B795FF}">
  <a:tblStyle styleId="{C454370C-AB00-424B-AF84-7631A9B795F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20d64174b_6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620d64174b_6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2620d64174b_6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2abd733c5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62abd733c5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62abd733c5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2abd733c5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62abd733c5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62abd733c5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20d64174b_6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20d64174b_6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2620d64174b_6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20d64174b_6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620d64174b_6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2620d64174b_6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20d64174b_6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20d64174b_6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620d64174b_6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20d64174b_6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620d64174b_6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2620d64174b_6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2abd733c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2abd733c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62abd733c5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2abd733c5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2abd733c5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62abd733c5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2abd733c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2abd733c5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262abd733c5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6"/>
        </a:solidFill>
      </p:bgPr>
    </p:bg>
    <p:spTree>
      <p:nvGrpSpPr>
        <p:cNvPr id="14" name="Shape 14"/>
        <p:cNvGrpSpPr/>
        <p:nvPr/>
      </p:nvGrpSpPr>
      <p:grpSpPr>
        <a:xfrm>
          <a:off x="0" y="0"/>
          <a:ext cx="0" cy="0"/>
          <a:chOff x="0" y="0"/>
          <a:chExt cx="0" cy="0"/>
        </a:xfrm>
      </p:grpSpPr>
      <p:sp>
        <p:nvSpPr>
          <p:cNvPr id="15" name="Google Shape;15;p18"/>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18"/>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18"/>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p:nvPr>
            <p:ph idx="2" type="pic"/>
          </p:nvPr>
        </p:nvSpPr>
        <p:spPr>
          <a:xfrm>
            <a:off x="6742557" y="821836"/>
            <a:ext cx="4405503" cy="5066346"/>
          </a:xfrm>
          <a:prstGeom prst="rect">
            <a:avLst/>
          </a:prstGeom>
          <a:noFill/>
          <a:ln>
            <a:noFill/>
          </a:ln>
        </p:spPr>
      </p:sp>
      <p:sp>
        <p:nvSpPr>
          <p:cNvPr id="19" name="Google Shape;19;p18"/>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自定义版式">
  <p:cSld name="14_自定义版式">
    <p:spTree>
      <p:nvGrpSpPr>
        <p:cNvPr id="106" name="Shape 106"/>
        <p:cNvGrpSpPr/>
        <p:nvPr/>
      </p:nvGrpSpPr>
      <p:grpSpPr>
        <a:xfrm>
          <a:off x="0" y="0"/>
          <a:ext cx="0" cy="0"/>
          <a:chOff x="0" y="0"/>
          <a:chExt cx="0" cy="0"/>
        </a:xfrm>
      </p:grpSpPr>
      <p:sp>
        <p:nvSpPr>
          <p:cNvPr id="107" name="Google Shape;107;p27"/>
          <p:cNvSpPr/>
          <p:nvPr>
            <p:ph idx="2" type="pic"/>
          </p:nvPr>
        </p:nvSpPr>
        <p:spPr>
          <a:xfrm>
            <a:off x="7493157" y="529148"/>
            <a:ext cx="4248873" cy="4731130"/>
          </a:xfrm>
          <a:prstGeom prst="rect">
            <a:avLst/>
          </a:prstGeom>
          <a:noFill/>
          <a:ln cap="flat" cmpd="sng" w="19050">
            <a:solidFill>
              <a:schemeClr val="dk1"/>
            </a:solidFill>
            <a:prstDash val="solid"/>
            <a:round/>
            <a:headEnd len="sm" w="sm" type="none"/>
            <a:tailEnd len="sm" w="sm" type="none"/>
          </a:ln>
        </p:spPr>
      </p:sp>
      <p:sp>
        <p:nvSpPr>
          <p:cNvPr id="108" name="Google Shape;108;p27"/>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7"/>
          <p:cNvSpPr/>
          <p:nvPr/>
        </p:nvSpPr>
        <p:spPr>
          <a:xfrm flipH="1">
            <a:off x="7400972" y="4594440"/>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7"/>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11" name="Google Shape;111;p27"/>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4" name="Shape 114"/>
        <p:cNvGrpSpPr/>
        <p:nvPr/>
      </p:nvGrpSpPr>
      <p:grpSpPr>
        <a:xfrm>
          <a:off x="0" y="0"/>
          <a:ext cx="0" cy="0"/>
          <a:chOff x="0" y="0"/>
          <a:chExt cx="0" cy="0"/>
        </a:xfrm>
      </p:grpSpPr>
      <p:sp>
        <p:nvSpPr>
          <p:cNvPr id="115" name="Google Shape;115;p28"/>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28"/>
          <p:cNvSpPr/>
          <p:nvPr/>
        </p:nvSpPr>
        <p:spPr>
          <a:xfrm>
            <a:off x="1579486" y="450004"/>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28"/>
          <p:cNvSpPr/>
          <p:nvPr/>
        </p:nvSpPr>
        <p:spPr>
          <a:xfrm>
            <a:off x="412218" y="1136470"/>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28"/>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28"/>
          <p:cNvSpPr/>
          <p:nvPr/>
        </p:nvSpPr>
        <p:spPr>
          <a:xfrm>
            <a:off x="3953772" y="4582171"/>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28"/>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28"/>
          <p:cNvSpPr/>
          <p:nvPr/>
        </p:nvSpPr>
        <p:spPr>
          <a:xfrm>
            <a:off x="2783996" y="5245443"/>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28"/>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28"/>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28"/>
          <p:cNvSpPr/>
          <p:nvPr/>
        </p:nvSpPr>
        <p:spPr>
          <a:xfrm>
            <a:off x="1580353" y="3182793"/>
            <a:ext cx="1455521" cy="1266696"/>
          </a:xfrm>
          <a:prstGeom prst="hexagon">
            <a:avLst>
              <a:gd fmla="val 28413" name="adj"/>
              <a:gd fmla="val 115470" name="vf"/>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28"/>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rgbClr val="984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28"/>
          <p:cNvSpPr/>
          <p:nvPr>
            <p:ph idx="2" type="pic"/>
          </p:nvPr>
        </p:nvSpPr>
        <p:spPr>
          <a:xfrm>
            <a:off x="2754948" y="2502098"/>
            <a:ext cx="1465840" cy="1289394"/>
          </a:xfrm>
          <a:prstGeom prst="hexagon">
            <a:avLst>
              <a:gd fmla="val 28349" name="adj"/>
              <a:gd fmla="val 115470" name="vf"/>
            </a:avLst>
          </a:prstGeom>
          <a:noFill/>
          <a:ln>
            <a:noFill/>
          </a:ln>
        </p:spPr>
      </p:sp>
      <p:sp>
        <p:nvSpPr>
          <p:cNvPr id="127" name="Google Shape;127;p28"/>
          <p:cNvSpPr/>
          <p:nvPr>
            <p:ph idx="3" type="pic"/>
          </p:nvPr>
        </p:nvSpPr>
        <p:spPr>
          <a:xfrm>
            <a:off x="391110" y="2493385"/>
            <a:ext cx="1465840" cy="1289394"/>
          </a:xfrm>
          <a:prstGeom prst="hexagon">
            <a:avLst>
              <a:gd fmla="val 28349" name="adj"/>
              <a:gd fmla="val 115470" name="vf"/>
            </a:avLst>
          </a:prstGeom>
          <a:noFill/>
          <a:ln>
            <a:noFill/>
          </a:ln>
        </p:spPr>
      </p:sp>
      <p:sp>
        <p:nvSpPr>
          <p:cNvPr id="128" name="Google Shape;128;p28"/>
          <p:cNvSpPr/>
          <p:nvPr>
            <p:ph idx="4" type="pic"/>
          </p:nvPr>
        </p:nvSpPr>
        <p:spPr>
          <a:xfrm>
            <a:off x="5151412" y="5238680"/>
            <a:ext cx="1465840" cy="1289394"/>
          </a:xfrm>
          <a:prstGeom prst="hexagon">
            <a:avLst>
              <a:gd fmla="val 28349" name="adj"/>
              <a:gd fmla="val 115470" name="vf"/>
            </a:avLst>
          </a:prstGeom>
          <a:noFill/>
          <a:ln>
            <a:noFill/>
          </a:ln>
        </p:spPr>
      </p:sp>
      <p:sp>
        <p:nvSpPr>
          <p:cNvPr id="129" name="Google Shape;129;p28"/>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130" name="Google Shape;130;p28"/>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8"/>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8"/>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133" name="Shape 133"/>
        <p:cNvGrpSpPr/>
        <p:nvPr/>
      </p:nvGrpSpPr>
      <p:grpSpPr>
        <a:xfrm>
          <a:off x="0" y="0"/>
          <a:ext cx="0" cy="0"/>
          <a:chOff x="0" y="0"/>
          <a:chExt cx="0" cy="0"/>
        </a:xfrm>
      </p:grpSpPr>
      <p:sp>
        <p:nvSpPr>
          <p:cNvPr id="134" name="Google Shape;134;p29"/>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9"/>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Google Shape;136;p29"/>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29"/>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29"/>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39" name="Google Shape;139;p2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141" name="Shape 141"/>
        <p:cNvGrpSpPr/>
        <p:nvPr/>
      </p:nvGrpSpPr>
      <p:grpSpPr>
        <a:xfrm>
          <a:off x="0" y="0"/>
          <a:ext cx="0" cy="0"/>
          <a:chOff x="0" y="0"/>
          <a:chExt cx="0" cy="0"/>
        </a:xfrm>
      </p:grpSpPr>
      <p:sp>
        <p:nvSpPr>
          <p:cNvPr id="142" name="Google Shape;14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0"/>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144" name="Google Shape;144;p30"/>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30"/>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30"/>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147" name="Google Shape;147;p30"/>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0"/>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0"/>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150" name="Google Shape;150;p30"/>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30"/>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0"/>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153" name="Google Shape;153;p30"/>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0"/>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157" name="Shape 157"/>
        <p:cNvGrpSpPr/>
        <p:nvPr/>
      </p:nvGrpSpPr>
      <p:grpSpPr>
        <a:xfrm>
          <a:off x="0" y="0"/>
          <a:ext cx="0" cy="0"/>
          <a:chOff x="0" y="0"/>
          <a:chExt cx="0" cy="0"/>
        </a:xfrm>
      </p:grpSpPr>
      <p:sp>
        <p:nvSpPr>
          <p:cNvPr id="158" name="Google Shape;158;p31"/>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1"/>
          <p:cNvSpPr/>
          <p:nvPr>
            <p:ph idx="2" type="pic"/>
          </p:nvPr>
        </p:nvSpPr>
        <p:spPr>
          <a:xfrm>
            <a:off x="4269796" y="436455"/>
            <a:ext cx="1173264" cy="1357920"/>
          </a:xfrm>
          <a:prstGeom prst="rect">
            <a:avLst/>
          </a:prstGeom>
          <a:noFill/>
          <a:ln>
            <a:noFill/>
          </a:ln>
        </p:spPr>
      </p:sp>
      <p:sp>
        <p:nvSpPr>
          <p:cNvPr descr="Click icon to add picture" id="160" name="Google Shape;160;p31"/>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1"/>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1"/>
          <p:cNvSpPr/>
          <p:nvPr>
            <p:ph idx="4" type="pic"/>
          </p:nvPr>
        </p:nvSpPr>
        <p:spPr>
          <a:xfrm>
            <a:off x="8059916" y="436455"/>
            <a:ext cx="1173264" cy="1357920"/>
          </a:xfrm>
          <a:prstGeom prst="rect">
            <a:avLst/>
          </a:prstGeom>
          <a:noFill/>
          <a:ln>
            <a:noFill/>
          </a:ln>
        </p:spPr>
      </p:sp>
      <p:sp>
        <p:nvSpPr>
          <p:cNvPr descr="Click icon to add picture" id="163" name="Google Shape;163;p31"/>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31"/>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31"/>
          <p:cNvSpPr/>
          <p:nvPr>
            <p:ph idx="7" type="pic"/>
          </p:nvPr>
        </p:nvSpPr>
        <p:spPr>
          <a:xfrm>
            <a:off x="4269796" y="2004222"/>
            <a:ext cx="1173264" cy="1357920"/>
          </a:xfrm>
          <a:prstGeom prst="rect">
            <a:avLst/>
          </a:prstGeom>
          <a:noFill/>
          <a:ln>
            <a:noFill/>
          </a:ln>
        </p:spPr>
      </p:sp>
      <p:sp>
        <p:nvSpPr>
          <p:cNvPr descr="Click icon to add picture" id="166" name="Google Shape;166;p31"/>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31"/>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31"/>
          <p:cNvSpPr/>
          <p:nvPr>
            <p:ph idx="13" type="pic"/>
          </p:nvPr>
        </p:nvSpPr>
        <p:spPr>
          <a:xfrm>
            <a:off x="8059916" y="2004222"/>
            <a:ext cx="1173264" cy="1357920"/>
          </a:xfrm>
          <a:prstGeom prst="rect">
            <a:avLst/>
          </a:prstGeom>
          <a:noFill/>
          <a:ln>
            <a:noFill/>
          </a:ln>
        </p:spPr>
      </p:sp>
      <p:sp>
        <p:nvSpPr>
          <p:cNvPr descr="Click icon to add picture" id="169" name="Google Shape;169;p31"/>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31"/>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1"/>
          <p:cNvSpPr/>
          <p:nvPr>
            <p:ph idx="16" type="pic"/>
          </p:nvPr>
        </p:nvSpPr>
        <p:spPr>
          <a:xfrm>
            <a:off x="4269796" y="3571991"/>
            <a:ext cx="1173264" cy="1357920"/>
          </a:xfrm>
          <a:prstGeom prst="rect">
            <a:avLst/>
          </a:prstGeom>
          <a:noFill/>
          <a:ln>
            <a:noFill/>
          </a:ln>
        </p:spPr>
      </p:sp>
      <p:sp>
        <p:nvSpPr>
          <p:cNvPr descr="Click icon to add picture" id="172" name="Google Shape;172;p31"/>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1"/>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1"/>
          <p:cNvSpPr/>
          <p:nvPr>
            <p:ph idx="19" type="pic"/>
          </p:nvPr>
        </p:nvSpPr>
        <p:spPr>
          <a:xfrm>
            <a:off x="8059916" y="3571991"/>
            <a:ext cx="1173264" cy="1357920"/>
          </a:xfrm>
          <a:prstGeom prst="rect">
            <a:avLst/>
          </a:prstGeom>
          <a:noFill/>
          <a:ln>
            <a:noFill/>
          </a:ln>
        </p:spPr>
      </p:sp>
      <p:sp>
        <p:nvSpPr>
          <p:cNvPr descr="Click icon to add picture" id="175" name="Google Shape;175;p31"/>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1"/>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1"/>
          <p:cNvSpPr/>
          <p:nvPr>
            <p:ph idx="22" type="pic"/>
          </p:nvPr>
        </p:nvSpPr>
        <p:spPr>
          <a:xfrm>
            <a:off x="4269796" y="5153614"/>
            <a:ext cx="1173264" cy="1357920"/>
          </a:xfrm>
          <a:prstGeom prst="rect">
            <a:avLst/>
          </a:prstGeom>
          <a:noFill/>
          <a:ln>
            <a:noFill/>
          </a:ln>
        </p:spPr>
      </p:sp>
      <p:sp>
        <p:nvSpPr>
          <p:cNvPr descr="Click icon to add picture" id="178" name="Google Shape;178;p31"/>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31"/>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31"/>
          <p:cNvSpPr/>
          <p:nvPr>
            <p:ph idx="25" type="pic"/>
          </p:nvPr>
        </p:nvSpPr>
        <p:spPr>
          <a:xfrm>
            <a:off x="8059916" y="5153614"/>
            <a:ext cx="1173264" cy="1357920"/>
          </a:xfrm>
          <a:prstGeom prst="rect">
            <a:avLst/>
          </a:prstGeom>
          <a:noFill/>
          <a:ln>
            <a:noFill/>
          </a:ln>
        </p:spPr>
      </p:sp>
      <p:sp>
        <p:nvSpPr>
          <p:cNvPr descr="Click icon to add picture" id="181" name="Google Shape;181;p31"/>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31"/>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3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sz="1200">
                <a:solidFill>
                  <a:schemeClr val="lt1"/>
                </a:solidFill>
                <a:latin typeface="Arial"/>
                <a:ea typeface="Arial"/>
                <a:cs typeface="Arial"/>
                <a:sym typeface="Arial"/>
              </a:defRPr>
            </a:lvl1pPr>
            <a:lvl2pPr indent="0" lvl="1" marL="0" algn="ctr">
              <a:spcBef>
                <a:spcPts val="0"/>
              </a:spcBef>
              <a:buNone/>
              <a:defRPr b="0" sz="1200">
                <a:solidFill>
                  <a:schemeClr val="lt1"/>
                </a:solidFill>
                <a:latin typeface="Arial"/>
                <a:ea typeface="Arial"/>
                <a:cs typeface="Arial"/>
                <a:sym typeface="Arial"/>
              </a:defRPr>
            </a:lvl2pPr>
            <a:lvl3pPr indent="0" lvl="2" marL="0" algn="ctr">
              <a:spcBef>
                <a:spcPts val="0"/>
              </a:spcBef>
              <a:buNone/>
              <a:defRPr b="0" sz="1200">
                <a:solidFill>
                  <a:schemeClr val="lt1"/>
                </a:solidFill>
                <a:latin typeface="Arial"/>
                <a:ea typeface="Arial"/>
                <a:cs typeface="Arial"/>
                <a:sym typeface="Arial"/>
              </a:defRPr>
            </a:lvl3pPr>
            <a:lvl4pPr indent="0" lvl="3" marL="0" algn="ctr">
              <a:spcBef>
                <a:spcPts val="0"/>
              </a:spcBef>
              <a:buNone/>
              <a:defRPr b="0" sz="1200">
                <a:solidFill>
                  <a:schemeClr val="lt1"/>
                </a:solidFill>
                <a:latin typeface="Arial"/>
                <a:ea typeface="Arial"/>
                <a:cs typeface="Arial"/>
                <a:sym typeface="Arial"/>
              </a:defRPr>
            </a:lvl4pPr>
            <a:lvl5pPr indent="0" lvl="4" marL="0" algn="ctr">
              <a:spcBef>
                <a:spcPts val="0"/>
              </a:spcBef>
              <a:buNone/>
              <a:defRPr b="0" sz="1200">
                <a:solidFill>
                  <a:schemeClr val="lt1"/>
                </a:solidFill>
                <a:latin typeface="Arial"/>
                <a:ea typeface="Arial"/>
                <a:cs typeface="Arial"/>
                <a:sym typeface="Arial"/>
              </a:defRPr>
            </a:lvl5pPr>
            <a:lvl6pPr indent="0" lvl="5" marL="0" algn="ctr">
              <a:spcBef>
                <a:spcPts val="0"/>
              </a:spcBef>
              <a:buNone/>
              <a:defRPr b="0" sz="1200">
                <a:solidFill>
                  <a:schemeClr val="lt1"/>
                </a:solidFill>
                <a:latin typeface="Arial"/>
                <a:ea typeface="Arial"/>
                <a:cs typeface="Arial"/>
                <a:sym typeface="Arial"/>
              </a:defRPr>
            </a:lvl6pPr>
            <a:lvl7pPr indent="0" lvl="6" marL="0" algn="ctr">
              <a:spcBef>
                <a:spcPts val="0"/>
              </a:spcBef>
              <a:buNone/>
              <a:defRPr b="0" sz="1200">
                <a:solidFill>
                  <a:schemeClr val="lt1"/>
                </a:solidFill>
                <a:latin typeface="Arial"/>
                <a:ea typeface="Arial"/>
                <a:cs typeface="Arial"/>
                <a:sym typeface="Arial"/>
              </a:defRPr>
            </a:lvl7pPr>
            <a:lvl8pPr indent="0" lvl="7" marL="0" algn="ctr">
              <a:spcBef>
                <a:spcPts val="0"/>
              </a:spcBef>
              <a:buNone/>
              <a:defRPr b="0" sz="1200">
                <a:solidFill>
                  <a:schemeClr val="lt1"/>
                </a:solidFill>
                <a:latin typeface="Arial"/>
                <a:ea typeface="Arial"/>
                <a:cs typeface="Arial"/>
                <a:sym typeface="Arial"/>
              </a:defRPr>
            </a:lvl8pPr>
            <a:lvl9pPr indent="0" lvl="8" marL="0" algn="ctr">
              <a:spcBef>
                <a:spcPts val="0"/>
              </a:spcBef>
              <a:buNone/>
              <a:defRPr b="0"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185" name="Shape 185"/>
        <p:cNvGrpSpPr/>
        <p:nvPr/>
      </p:nvGrpSpPr>
      <p:grpSpPr>
        <a:xfrm>
          <a:off x="0" y="0"/>
          <a:ext cx="0" cy="0"/>
          <a:chOff x="0" y="0"/>
          <a:chExt cx="0" cy="0"/>
        </a:xfrm>
      </p:grpSpPr>
      <p:sp>
        <p:nvSpPr>
          <p:cNvPr id="186" name="Google Shape;186;p32"/>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32"/>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32"/>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32"/>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Click icon to add picture" id="190" name="Google Shape;190;p32"/>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32"/>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2" name="Google Shape;192;p32"/>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32"/>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4" name="Google Shape;194;p32"/>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32"/>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6" name="Google Shape;196;p32"/>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32"/>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8" name="Google Shape;198;p32"/>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32"/>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32"/>
          <p:cNvSpPr/>
          <p:nvPr>
            <p:ph idx="14" type="pic"/>
          </p:nvPr>
        </p:nvSpPr>
        <p:spPr>
          <a:xfrm>
            <a:off x="983282" y="2073439"/>
            <a:ext cx="1621032" cy="1841551"/>
          </a:xfrm>
          <a:prstGeom prst="rect">
            <a:avLst/>
          </a:prstGeom>
          <a:solidFill>
            <a:srgbClr val="F2F2F2"/>
          </a:solidFill>
          <a:ln>
            <a:noFill/>
          </a:ln>
        </p:spPr>
      </p:sp>
      <p:sp>
        <p:nvSpPr>
          <p:cNvPr id="201" name="Google Shape;201;p32"/>
          <p:cNvSpPr/>
          <p:nvPr>
            <p:ph idx="15" type="pic"/>
          </p:nvPr>
        </p:nvSpPr>
        <p:spPr>
          <a:xfrm>
            <a:off x="3109346" y="2073439"/>
            <a:ext cx="1621032" cy="1841551"/>
          </a:xfrm>
          <a:prstGeom prst="rect">
            <a:avLst/>
          </a:prstGeom>
          <a:solidFill>
            <a:srgbClr val="F2F2F2"/>
          </a:solidFill>
          <a:ln>
            <a:noFill/>
          </a:ln>
        </p:spPr>
      </p:sp>
      <p:sp>
        <p:nvSpPr>
          <p:cNvPr id="202" name="Google Shape;202;p32"/>
          <p:cNvSpPr/>
          <p:nvPr>
            <p:ph idx="16" type="pic"/>
          </p:nvPr>
        </p:nvSpPr>
        <p:spPr>
          <a:xfrm>
            <a:off x="5235410" y="2073439"/>
            <a:ext cx="1621032" cy="1841551"/>
          </a:xfrm>
          <a:prstGeom prst="rect">
            <a:avLst/>
          </a:prstGeom>
          <a:solidFill>
            <a:srgbClr val="F2F2F2"/>
          </a:solidFill>
          <a:ln>
            <a:noFill/>
          </a:ln>
        </p:spPr>
      </p:sp>
      <p:sp>
        <p:nvSpPr>
          <p:cNvPr id="203" name="Google Shape;203;p32"/>
          <p:cNvSpPr/>
          <p:nvPr>
            <p:ph idx="17" type="pic"/>
          </p:nvPr>
        </p:nvSpPr>
        <p:spPr>
          <a:xfrm>
            <a:off x="7361474" y="2073439"/>
            <a:ext cx="1621032" cy="1841551"/>
          </a:xfrm>
          <a:prstGeom prst="rect">
            <a:avLst/>
          </a:prstGeom>
          <a:solidFill>
            <a:srgbClr val="F2F2F2"/>
          </a:solidFill>
          <a:ln>
            <a:noFill/>
          </a:ln>
        </p:spPr>
      </p:sp>
      <p:sp>
        <p:nvSpPr>
          <p:cNvPr id="204" name="Google Shape;204;p32"/>
          <p:cNvSpPr/>
          <p:nvPr>
            <p:ph idx="18" type="pic"/>
          </p:nvPr>
        </p:nvSpPr>
        <p:spPr>
          <a:xfrm>
            <a:off x="9487536" y="2073439"/>
            <a:ext cx="1621032" cy="1841551"/>
          </a:xfrm>
          <a:prstGeom prst="rect">
            <a:avLst/>
          </a:prstGeom>
          <a:solidFill>
            <a:srgbClr val="F2F2F2"/>
          </a:solidFill>
          <a:ln>
            <a:noFill/>
          </a:ln>
        </p:spPr>
      </p:sp>
      <p:sp>
        <p:nvSpPr>
          <p:cNvPr id="205" name="Google Shape;205;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208" name="Shape 208"/>
        <p:cNvGrpSpPr/>
        <p:nvPr/>
      </p:nvGrpSpPr>
      <p:grpSpPr>
        <a:xfrm>
          <a:off x="0" y="0"/>
          <a:ext cx="0" cy="0"/>
          <a:chOff x="0" y="0"/>
          <a:chExt cx="0" cy="0"/>
        </a:xfrm>
      </p:grpSpPr>
      <p:sp>
        <p:nvSpPr>
          <p:cNvPr id="209" name="Google Shape;209;p33"/>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0" name="Google Shape;210;p33"/>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1" name="Google Shape;211;p33"/>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2" name="Google Shape;212;p33"/>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3" name="Google Shape;213;p33"/>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4" name="Google Shape;214;p33"/>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5" name="Google Shape;215;p33"/>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4467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6" name="Google Shape;216;p33"/>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7" name="Google Shape;217;p33"/>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8" name="Google Shape;218;p33"/>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9" name="Google Shape;219;p33"/>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20" name="Google Shape;220;p33"/>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21" name="Google Shape;221;p33"/>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22" name="Google Shape;222;p33"/>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23" name="Google Shape;223;p33"/>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24" name="Google Shape;224;p33"/>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25" name="Google Shape;225;p33"/>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26" name="Google Shape;226;p33"/>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27" name="Google Shape;227;p33"/>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descr="Click icon to add picture" id="228" name="Google Shape;228;p33"/>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33"/>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30" name="Google Shape;230;p33"/>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33"/>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32" name="Google Shape;232;p33"/>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33"/>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34" name="Google Shape;234;p33"/>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33"/>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36" name="Google Shape;236;p33"/>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33"/>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33"/>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4400"/>
              <a:buFont typeface="Mat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3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 name="Shape 20"/>
        <p:cNvGrpSpPr/>
        <p:nvPr/>
      </p:nvGrpSpPr>
      <p:grpSpPr>
        <a:xfrm>
          <a:off x="0" y="0"/>
          <a:ext cx="0" cy="0"/>
          <a:chOff x="0" y="0"/>
          <a:chExt cx="0" cy="0"/>
        </a:xfrm>
      </p:grpSpPr>
      <p:sp>
        <p:nvSpPr>
          <p:cNvPr id="21" name="Google Shape;21;p19"/>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9"/>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9"/>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19"/>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9"/>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27" name="Google Shape;27;p19"/>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8" name="Google Shape;28;p19"/>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9" name="Google Shape;29;p19"/>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0" name="Google Shape;30;p19"/>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1" name="Google Shape;31;p19"/>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19"/>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19"/>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9"/>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19"/>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19"/>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1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p:cSld name="1_自定义版式">
    <p:spTree>
      <p:nvGrpSpPr>
        <p:cNvPr id="40" name="Shape 40"/>
        <p:cNvGrpSpPr/>
        <p:nvPr/>
      </p:nvGrpSpPr>
      <p:grpSpPr>
        <a:xfrm>
          <a:off x="0" y="0"/>
          <a:ext cx="0" cy="0"/>
          <a:chOff x="0" y="0"/>
          <a:chExt cx="0" cy="0"/>
        </a:xfrm>
      </p:grpSpPr>
      <p:sp>
        <p:nvSpPr>
          <p:cNvPr id="41" name="Google Shape;41;p20"/>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0"/>
          <p:cNvSpPr/>
          <p:nvPr>
            <p:ph idx="2" type="pic"/>
          </p:nvPr>
        </p:nvSpPr>
        <p:spPr>
          <a:xfrm>
            <a:off x="5745001" y="0"/>
            <a:ext cx="6446999" cy="6858000"/>
          </a:xfrm>
          <a:prstGeom prst="rect">
            <a:avLst/>
          </a:prstGeom>
          <a:noFill/>
          <a:ln>
            <a:noFill/>
          </a:ln>
        </p:spPr>
      </p:sp>
      <p:sp>
        <p:nvSpPr>
          <p:cNvPr id="44" name="Google Shape;44;p2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6" name="Shape 46"/>
        <p:cNvGrpSpPr/>
        <p:nvPr/>
      </p:nvGrpSpPr>
      <p:grpSpPr>
        <a:xfrm>
          <a:off x="0" y="0"/>
          <a:ext cx="0" cy="0"/>
          <a:chOff x="0" y="0"/>
          <a:chExt cx="0" cy="0"/>
        </a:xfrm>
      </p:grpSpPr>
      <p:sp>
        <p:nvSpPr>
          <p:cNvPr id="47" name="Google Shape;47;p21"/>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1"/>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49" name="Google Shape;49;p21"/>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dk2"/>
              </a:buClr>
              <a:buSzPts val="1800"/>
              <a:buNone/>
              <a:defRPr b="1" sz="1800" cap="none">
                <a:solidFill>
                  <a:schemeClr val="dk2"/>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1"/>
          <p:cNvSpPr/>
          <p:nvPr>
            <p:ph idx="2" type="pic"/>
          </p:nvPr>
        </p:nvSpPr>
        <p:spPr>
          <a:xfrm>
            <a:off x="581710" y="555648"/>
            <a:ext cx="5045662" cy="5783096"/>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22"/>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2"/>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lvl="3"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lvl="4"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2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56" name="Shape 56"/>
        <p:cNvGrpSpPr/>
        <p:nvPr/>
      </p:nvGrpSpPr>
      <p:grpSpPr>
        <a:xfrm>
          <a:off x="0" y="0"/>
          <a:ext cx="0" cy="0"/>
          <a:chOff x="0" y="0"/>
          <a:chExt cx="0" cy="0"/>
        </a:xfrm>
      </p:grpSpPr>
      <p:sp>
        <p:nvSpPr>
          <p:cNvPr id="57" name="Google Shape;57;p23"/>
          <p:cNvSpPr txBox="1"/>
          <p:nvPr>
            <p:ph idx="1" type="body"/>
          </p:nvPr>
        </p:nvSpPr>
        <p:spPr>
          <a:xfrm>
            <a:off x="838200"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3"/>
          <p:cNvSpPr txBox="1"/>
          <p:nvPr>
            <p:ph idx="2" type="body"/>
          </p:nvPr>
        </p:nvSpPr>
        <p:spPr>
          <a:xfrm>
            <a:off x="3000303" y="2929823"/>
            <a:ext cx="1867186" cy="2471878"/>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3"/>
          <p:cNvSpPr txBox="1"/>
          <p:nvPr>
            <p:ph idx="3" type="body"/>
          </p:nvPr>
        </p:nvSpPr>
        <p:spPr>
          <a:xfrm>
            <a:off x="5164216"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3"/>
          <p:cNvSpPr txBox="1"/>
          <p:nvPr>
            <p:ph idx="4" type="body"/>
          </p:nvPr>
        </p:nvSpPr>
        <p:spPr>
          <a:xfrm>
            <a:off x="7326319"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3"/>
          <p:cNvSpPr txBox="1"/>
          <p:nvPr>
            <p:ph idx="5" type="body"/>
          </p:nvPr>
        </p:nvSpPr>
        <p:spPr>
          <a:xfrm>
            <a:off x="9488424"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3"/>
          <p:cNvSpPr txBox="1"/>
          <p:nvPr>
            <p:ph idx="6" type="body"/>
          </p:nvPr>
        </p:nvSpPr>
        <p:spPr>
          <a:xfrm>
            <a:off x="838200"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3"/>
          <p:cNvSpPr txBox="1"/>
          <p:nvPr>
            <p:ph idx="7" type="body"/>
          </p:nvPr>
        </p:nvSpPr>
        <p:spPr>
          <a:xfrm>
            <a:off x="3000756"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3"/>
          <p:cNvSpPr txBox="1"/>
          <p:nvPr>
            <p:ph idx="8" type="body"/>
          </p:nvPr>
        </p:nvSpPr>
        <p:spPr>
          <a:xfrm>
            <a:off x="5163312"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3"/>
          <p:cNvSpPr txBox="1"/>
          <p:nvPr>
            <p:ph idx="9" type="body"/>
          </p:nvPr>
        </p:nvSpPr>
        <p:spPr>
          <a:xfrm>
            <a:off x="7325868"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3"/>
          <p:cNvSpPr txBox="1"/>
          <p:nvPr>
            <p:ph idx="13" type="body"/>
          </p:nvPr>
        </p:nvSpPr>
        <p:spPr>
          <a:xfrm>
            <a:off x="9488424"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70" name="Shape 70"/>
        <p:cNvGrpSpPr/>
        <p:nvPr/>
      </p:nvGrpSpPr>
      <p:grpSpPr>
        <a:xfrm>
          <a:off x="0" y="0"/>
          <a:ext cx="0" cy="0"/>
          <a:chOff x="0" y="0"/>
          <a:chExt cx="0" cy="0"/>
        </a:xfrm>
      </p:grpSpPr>
      <p:sp>
        <p:nvSpPr>
          <p:cNvPr id="71" name="Google Shape;71;p24"/>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4"/>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2"/>
              </a:buClr>
              <a:buSzPts val="1500"/>
              <a:buNone/>
              <a:defRPr b="0" sz="1500">
                <a:solidFill>
                  <a:schemeClr val="accent2"/>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4"/>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24"/>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75" name="Google Shape;75;p24"/>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24"/>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77" name="Google Shape;77;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9" name="Shape 79"/>
        <p:cNvGrpSpPr/>
        <p:nvPr/>
      </p:nvGrpSpPr>
      <p:grpSpPr>
        <a:xfrm>
          <a:off x="0" y="0"/>
          <a:ext cx="0" cy="0"/>
          <a:chOff x="0" y="0"/>
          <a:chExt cx="0" cy="0"/>
        </a:xfrm>
      </p:grpSpPr>
      <p:sp>
        <p:nvSpPr>
          <p:cNvPr id="80" name="Google Shape;80;p25"/>
          <p:cNvSpPr/>
          <p:nvPr/>
        </p:nvSpPr>
        <p:spPr>
          <a:xfrm>
            <a:off x="636161" y="5854024"/>
            <a:ext cx="2330137" cy="708120"/>
          </a:xfrm>
          <a:prstGeom prst="rect">
            <a:avLst/>
          </a:prstGeom>
          <a:solidFill>
            <a:srgbClr val="0F26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25"/>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25"/>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25"/>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Click icon to add picture" id="84" name="Google Shape;84;p25"/>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5"/>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5"/>
          <p:cNvSpPr/>
          <p:nvPr>
            <p:ph idx="3" type="pic"/>
          </p:nvPr>
        </p:nvSpPr>
        <p:spPr>
          <a:xfrm>
            <a:off x="1788170" y="2296125"/>
            <a:ext cx="1886360" cy="2144668"/>
          </a:xfrm>
          <a:prstGeom prst="rect">
            <a:avLst/>
          </a:prstGeom>
          <a:solidFill>
            <a:srgbClr val="F2F2F2"/>
          </a:solidFill>
          <a:ln>
            <a:noFill/>
          </a:ln>
        </p:spPr>
      </p:sp>
      <p:sp>
        <p:nvSpPr>
          <p:cNvPr id="87" name="Google Shape;87;p25"/>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Click icon to add picture" id="88" name="Google Shape;88;p25"/>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5"/>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91" name="Shape 91"/>
        <p:cNvGrpSpPr/>
        <p:nvPr/>
      </p:nvGrpSpPr>
      <p:grpSpPr>
        <a:xfrm>
          <a:off x="0" y="0"/>
          <a:ext cx="0" cy="0"/>
          <a:chOff x="0" y="0"/>
          <a:chExt cx="0" cy="0"/>
        </a:xfrm>
      </p:grpSpPr>
      <p:sp>
        <p:nvSpPr>
          <p:cNvPr id="92" name="Google Shape;92;p26"/>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 name="Google Shape;93;p26"/>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Click icon to add picture" id="94" name="Google Shape;94;p26"/>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6"/>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96" name="Google Shape;96;p26"/>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97" name="Google Shape;97;p26"/>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6"/>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6"/>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6"/>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26"/>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6"/>
          <p:cNvSpPr/>
          <p:nvPr>
            <p:ph idx="7" type="pic"/>
          </p:nvPr>
        </p:nvSpPr>
        <p:spPr>
          <a:xfrm>
            <a:off x="4734172" y="1141669"/>
            <a:ext cx="507778" cy="565882"/>
          </a:xfrm>
          <a:prstGeom prst="rect">
            <a:avLst/>
          </a:prstGeom>
          <a:noFill/>
          <a:ln>
            <a:noFill/>
          </a:ln>
        </p:spPr>
      </p:sp>
      <p:sp>
        <p:nvSpPr>
          <p:cNvPr id="103" name="Google Shape;103;p26"/>
          <p:cNvSpPr/>
          <p:nvPr>
            <p:ph idx="8" type="pic"/>
          </p:nvPr>
        </p:nvSpPr>
        <p:spPr>
          <a:xfrm>
            <a:off x="4724705" y="3105650"/>
            <a:ext cx="536270" cy="565882"/>
          </a:xfrm>
          <a:prstGeom prst="rect">
            <a:avLst/>
          </a:prstGeom>
          <a:noFill/>
          <a:ln>
            <a:noFill/>
          </a:ln>
        </p:spPr>
      </p:sp>
      <p:sp>
        <p:nvSpPr>
          <p:cNvPr id="104" name="Google Shape;104;p26"/>
          <p:cNvSpPr/>
          <p:nvPr>
            <p:ph idx="9" type="pic"/>
          </p:nvPr>
        </p:nvSpPr>
        <p:spPr>
          <a:xfrm>
            <a:off x="4714069" y="4716041"/>
            <a:ext cx="536270" cy="565882"/>
          </a:xfrm>
          <a:prstGeom prst="rect">
            <a:avLst/>
          </a:prstGeom>
          <a:noFill/>
          <a:ln>
            <a:noFill/>
          </a:ln>
        </p:spPr>
      </p:sp>
      <p:sp>
        <p:nvSpPr>
          <p:cNvPr id="105" name="Google Shape;105;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 name="Shape 9"/>
        <p:cNvGrpSpPr/>
        <p:nvPr/>
      </p:nvGrpSpPr>
      <p:grpSpPr>
        <a:xfrm>
          <a:off x="0" y="0"/>
          <a:ext cx="0" cy="0"/>
          <a:chOff x="0" y="0"/>
          <a:chExt cx="0" cy="0"/>
        </a:xfrm>
      </p:grpSpPr>
      <p:sp>
        <p:nvSpPr>
          <p:cNvPr id="10" name="Google Shape;10;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Arial"/>
                <a:ea typeface="Arial"/>
                <a:cs typeface="Arial"/>
                <a:sym typeface="Arial"/>
              </a:defRPr>
            </a:lvl1pPr>
            <a:lvl2pPr indent="0" lvl="1" marL="0" marR="0" rtl="0" algn="ctr">
              <a:spcBef>
                <a:spcPts val="0"/>
              </a:spcBef>
              <a:buNone/>
              <a:defRPr b="0" i="0" sz="1200" u="none" cap="none" strike="noStrike">
                <a:solidFill>
                  <a:schemeClr val="lt1"/>
                </a:solidFill>
                <a:latin typeface="Arial"/>
                <a:ea typeface="Arial"/>
                <a:cs typeface="Arial"/>
                <a:sym typeface="Arial"/>
              </a:defRPr>
            </a:lvl2pPr>
            <a:lvl3pPr indent="0" lvl="2" marL="0" marR="0" rtl="0" algn="ctr">
              <a:spcBef>
                <a:spcPts val="0"/>
              </a:spcBef>
              <a:buNone/>
              <a:defRPr b="0" i="0" sz="1200" u="none" cap="none" strike="noStrike">
                <a:solidFill>
                  <a:schemeClr val="lt1"/>
                </a:solidFill>
                <a:latin typeface="Arial"/>
                <a:ea typeface="Arial"/>
                <a:cs typeface="Arial"/>
                <a:sym typeface="Arial"/>
              </a:defRPr>
            </a:lvl3pPr>
            <a:lvl4pPr indent="0" lvl="3" marL="0" marR="0" rtl="0" algn="ctr">
              <a:spcBef>
                <a:spcPts val="0"/>
              </a:spcBef>
              <a:buNone/>
              <a:defRPr b="0" i="0" sz="1200" u="none" cap="none" strike="noStrike">
                <a:solidFill>
                  <a:schemeClr val="lt1"/>
                </a:solidFill>
                <a:latin typeface="Arial"/>
                <a:ea typeface="Arial"/>
                <a:cs typeface="Arial"/>
                <a:sym typeface="Arial"/>
              </a:defRPr>
            </a:lvl4pPr>
            <a:lvl5pPr indent="0" lvl="4" marL="0" marR="0" rtl="0" algn="ctr">
              <a:spcBef>
                <a:spcPts val="0"/>
              </a:spcBef>
              <a:buNone/>
              <a:defRPr b="0" i="0" sz="1200" u="none" cap="none" strike="noStrike">
                <a:solidFill>
                  <a:schemeClr val="lt1"/>
                </a:solidFill>
                <a:latin typeface="Arial"/>
                <a:ea typeface="Arial"/>
                <a:cs typeface="Arial"/>
                <a:sym typeface="Arial"/>
              </a:defRPr>
            </a:lvl5pPr>
            <a:lvl6pPr indent="0" lvl="5" marL="0" marR="0" rtl="0" algn="ctr">
              <a:spcBef>
                <a:spcPts val="0"/>
              </a:spcBef>
              <a:buNone/>
              <a:defRPr b="0" i="0" sz="1200" u="none" cap="none" strike="noStrike">
                <a:solidFill>
                  <a:schemeClr val="lt1"/>
                </a:solidFill>
                <a:latin typeface="Arial"/>
                <a:ea typeface="Arial"/>
                <a:cs typeface="Arial"/>
                <a:sym typeface="Arial"/>
              </a:defRPr>
            </a:lvl6pPr>
            <a:lvl7pPr indent="0" lvl="6" marL="0" marR="0" rtl="0" algn="ctr">
              <a:spcBef>
                <a:spcPts val="0"/>
              </a:spcBef>
              <a:buNone/>
              <a:defRPr b="0" i="0" sz="1200" u="none" cap="none" strike="noStrike">
                <a:solidFill>
                  <a:schemeClr val="lt1"/>
                </a:solidFill>
                <a:latin typeface="Arial"/>
                <a:ea typeface="Arial"/>
                <a:cs typeface="Arial"/>
                <a:sym typeface="Arial"/>
              </a:defRPr>
            </a:lvl7pPr>
            <a:lvl8pPr indent="0" lvl="7" marL="0" marR="0" rtl="0" algn="ctr">
              <a:spcBef>
                <a:spcPts val="0"/>
              </a:spcBef>
              <a:buNone/>
              <a:defRPr b="0" i="0" sz="1200" u="none" cap="none" strike="noStrike">
                <a:solidFill>
                  <a:schemeClr val="lt1"/>
                </a:solidFill>
                <a:latin typeface="Arial"/>
                <a:ea typeface="Arial"/>
                <a:cs typeface="Arial"/>
                <a:sym typeface="Arial"/>
              </a:defRPr>
            </a:lvl8pPr>
            <a:lvl9pPr indent="0" lvl="8" marL="0" marR="0" rtl="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IN"/>
              <a:t>‹#›</a:t>
            </a:fld>
            <a:endParaRPr/>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Mate"/>
              <a:buNone/>
              <a:defRPr b="1" i="0" sz="4400" u="none" cap="none" strike="noStrike">
                <a:solidFill>
                  <a:schemeClr val="lt1"/>
                </a:solidFill>
                <a:latin typeface="Mate"/>
                <a:ea typeface="Mate"/>
                <a:cs typeface="Mate"/>
                <a:sym typeface="Mat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1.jp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9.jpg"/><Relationship Id="rId4" Type="http://schemas.openxmlformats.org/officeDocument/2006/relationships/image" Target="../media/image16.jpg"/><Relationship Id="rId5" Type="http://schemas.openxmlformats.org/officeDocument/2006/relationships/image" Target="../media/image18.jpg"/><Relationship Id="rId6"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
          <p:cNvSpPr txBox="1"/>
          <p:nvPr>
            <p:ph type="title"/>
          </p:nvPr>
        </p:nvSpPr>
        <p:spPr>
          <a:xfrm>
            <a:off x="723696" y="187892"/>
            <a:ext cx="5257793" cy="205744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IN"/>
              <a:t>BTP Project </a:t>
            </a:r>
            <a:endParaRPr/>
          </a:p>
        </p:txBody>
      </p:sp>
      <p:sp>
        <p:nvSpPr>
          <p:cNvPr id="246" name="Google Shape;246;p1"/>
          <p:cNvSpPr txBox="1"/>
          <p:nvPr>
            <p:ph idx="1" type="body"/>
          </p:nvPr>
        </p:nvSpPr>
        <p:spPr>
          <a:xfrm>
            <a:off x="1415725" y="5919475"/>
            <a:ext cx="51651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IN"/>
              <a:t>Group Members :  Suyash Bansal (B20CS076)</a:t>
            </a:r>
            <a:endParaRPr/>
          </a:p>
          <a:p>
            <a:pPr indent="0" lvl="0" marL="0" rtl="0" algn="l">
              <a:lnSpc>
                <a:spcPct val="100000"/>
              </a:lnSpc>
              <a:spcBef>
                <a:spcPts val="0"/>
              </a:spcBef>
              <a:spcAft>
                <a:spcPts val="0"/>
              </a:spcAft>
              <a:buClr>
                <a:schemeClr val="lt1"/>
              </a:buClr>
              <a:buSzPts val="1800"/>
              <a:buNone/>
            </a:pPr>
            <a:r>
              <a:rPr lang="en-IN"/>
              <a:t>				  Sudip Kumar(B20CS072)</a:t>
            </a:r>
            <a:endParaRPr/>
          </a:p>
        </p:txBody>
      </p:sp>
      <p:pic>
        <p:nvPicPr>
          <p:cNvPr descr="People in an office discussing work over a laptop&#10;" id="247" name="Google Shape;247;p1"/>
          <p:cNvPicPr preferRelativeResize="0"/>
          <p:nvPr>
            <p:ph idx="2" type="pic"/>
          </p:nvPr>
        </p:nvPicPr>
        <p:blipFill rotWithShape="1">
          <a:blip r:embed="rId3">
            <a:alphaModFix/>
          </a:blip>
          <a:srcRect b="0" l="0" r="2475" t="2475"/>
          <a:stretch/>
        </p:blipFill>
        <p:spPr>
          <a:xfrm>
            <a:off x="6742557" y="821836"/>
            <a:ext cx="4405503" cy="5066346"/>
          </a:xfrm>
          <a:prstGeom prst="rect">
            <a:avLst/>
          </a:prstGeom>
          <a:noFill/>
          <a:ln>
            <a:noFill/>
          </a:ln>
        </p:spPr>
      </p:pic>
      <p:pic>
        <p:nvPicPr>
          <p:cNvPr id="248" name="Google Shape;248;p1"/>
          <p:cNvPicPr preferRelativeResize="0"/>
          <p:nvPr/>
        </p:nvPicPr>
        <p:blipFill rotWithShape="1">
          <a:blip r:embed="rId4">
            <a:alphaModFix/>
          </a:blip>
          <a:srcRect b="2555" l="0" r="0" t="2555"/>
          <a:stretch/>
        </p:blipFill>
        <p:spPr>
          <a:xfrm>
            <a:off x="6289382" y="3984454"/>
            <a:ext cx="1574967" cy="1798553"/>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pic>
        <p:nvPicPr>
          <p:cNvPr id="249" name="Google Shape;249;p1"/>
          <p:cNvPicPr preferRelativeResize="0"/>
          <p:nvPr/>
        </p:nvPicPr>
        <p:blipFill rotWithShape="1">
          <a:blip r:embed="rId5">
            <a:alphaModFix/>
          </a:blip>
          <a:srcRect b="0" l="0" r="0" t="0"/>
          <a:stretch/>
        </p:blipFill>
        <p:spPr>
          <a:xfrm>
            <a:off x="8778570" y="4882864"/>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sp>
        <p:nvSpPr>
          <p:cNvPr id="250" name="Google Shape;250;p1"/>
          <p:cNvSpPr txBox="1"/>
          <p:nvPr/>
        </p:nvSpPr>
        <p:spPr>
          <a:xfrm>
            <a:off x="1572651" y="4297925"/>
            <a:ext cx="3621900" cy="76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0" i="0" lang="en-IN" sz="2000" u="none" cap="none" strike="noStrike">
                <a:solidFill>
                  <a:schemeClr val="lt1"/>
                </a:solidFill>
                <a:latin typeface="Arial"/>
                <a:ea typeface="Arial"/>
                <a:cs typeface="Arial"/>
                <a:sym typeface="Arial"/>
              </a:rPr>
              <a:t>Mentor : </a:t>
            </a:r>
            <a:r>
              <a:rPr lang="en-IN" sz="2000">
                <a:solidFill>
                  <a:schemeClr val="lt1"/>
                </a:solidFill>
              </a:rPr>
              <a:t>Dr. </a:t>
            </a:r>
            <a:r>
              <a:rPr b="0" i="0" lang="en-IN" sz="2000" u="none" cap="none" strike="noStrike">
                <a:solidFill>
                  <a:schemeClr val="lt1"/>
                </a:solidFill>
                <a:latin typeface="Arial"/>
                <a:ea typeface="Arial"/>
                <a:cs typeface="Arial"/>
                <a:sym typeface="Arial"/>
              </a:rPr>
              <a:t>Binod Kumar</a:t>
            </a:r>
            <a:endParaRPr/>
          </a:p>
        </p:txBody>
      </p:sp>
      <p:sp>
        <p:nvSpPr>
          <p:cNvPr id="251" name="Google Shape;251;p1"/>
          <p:cNvSpPr txBox="1"/>
          <p:nvPr/>
        </p:nvSpPr>
        <p:spPr>
          <a:xfrm>
            <a:off x="554829" y="2445785"/>
            <a:ext cx="53370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400"/>
              <a:buFont typeface="Arial"/>
              <a:buNone/>
            </a:pPr>
            <a:r>
              <a:rPr b="0" i="0" lang="en-IN" sz="2400" u="none" cap="none" strike="noStrike">
                <a:solidFill>
                  <a:srgbClr val="FFFFFF"/>
                </a:solidFill>
                <a:latin typeface="Arial"/>
                <a:ea typeface="Arial"/>
                <a:cs typeface="Arial"/>
                <a:sym typeface="Arial"/>
              </a:rPr>
              <a:t>Topic : </a:t>
            </a:r>
            <a:r>
              <a:rPr lang="en-IN" sz="2400">
                <a:solidFill>
                  <a:srgbClr val="FFFFFF"/>
                </a:solidFill>
              </a:rPr>
              <a:t>Memory optimization in Neural Networks for constrained Hardwares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620d64174b_6_106"/>
          <p:cNvSpPr txBox="1"/>
          <p:nvPr>
            <p:ph type="title"/>
          </p:nvPr>
        </p:nvSpPr>
        <p:spPr>
          <a:xfrm>
            <a:off x="587829" y="222726"/>
            <a:ext cx="10515600" cy="1115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IN"/>
              <a:t>Weight Centralization</a:t>
            </a:r>
            <a:endParaRPr/>
          </a:p>
        </p:txBody>
      </p:sp>
      <p:sp>
        <p:nvSpPr>
          <p:cNvPr id="336" name="Google Shape;336;g2620d64174b_6_106"/>
          <p:cNvSpPr txBox="1"/>
          <p:nvPr>
            <p:ph idx="4294967295" type="body"/>
          </p:nvPr>
        </p:nvSpPr>
        <p:spPr>
          <a:xfrm>
            <a:off x="749500" y="2487325"/>
            <a:ext cx="4846800" cy="41460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55600" lvl="0" marL="457200" rtl="0" algn="l">
              <a:spcBef>
                <a:spcPts val="1000"/>
              </a:spcBef>
              <a:spcAft>
                <a:spcPts val="0"/>
              </a:spcAft>
              <a:buSzPts val="2000"/>
              <a:buChar char="●"/>
            </a:pPr>
            <a:r>
              <a:rPr lang="en-IN" sz="1800"/>
              <a:t>The main idea here is to generate a single central weight for all the layers of the whole neural network. This central weight then will be used to generate other weights on the go while inferencing on the model. To achieve this we calculate the mean of the weights of the whole network and standard deviation as well.</a:t>
            </a:r>
            <a:endParaRPr sz="1800"/>
          </a:p>
          <a:p>
            <a:pPr indent="0" lvl="0" marL="457200" rtl="0" algn="l">
              <a:spcBef>
                <a:spcPts val="1000"/>
              </a:spcBef>
              <a:spcAft>
                <a:spcPts val="0"/>
              </a:spcAft>
              <a:buNone/>
            </a:pPr>
            <a:r>
              <a:t/>
            </a:r>
            <a:endParaRPr sz="1800"/>
          </a:p>
          <a:p>
            <a:pPr indent="-355600" lvl="0" marL="457200" rtl="0" algn="l">
              <a:spcBef>
                <a:spcPts val="1000"/>
              </a:spcBef>
              <a:spcAft>
                <a:spcPts val="0"/>
              </a:spcAft>
              <a:buSzPts val="2000"/>
              <a:buChar char="●"/>
            </a:pPr>
            <a:r>
              <a:rPr lang="en-IN" sz="1800"/>
              <a:t>New_weight = random.uniform(mean - standard deviation , mean + standard deviation) + bias</a:t>
            </a:r>
            <a:r>
              <a:rPr i="1" lang="en-IN" sz="1800"/>
              <a:t> </a:t>
            </a:r>
            <a:endParaRPr i="1" sz="1800"/>
          </a:p>
          <a:p>
            <a:pPr indent="0" lvl="0" marL="457200" rtl="0" algn="l">
              <a:spcBef>
                <a:spcPts val="500"/>
              </a:spcBef>
              <a:spcAft>
                <a:spcPts val="0"/>
              </a:spcAft>
              <a:buNone/>
            </a:pPr>
            <a:r>
              <a:t/>
            </a:r>
            <a:endParaRPr sz="1800"/>
          </a:p>
        </p:txBody>
      </p:sp>
      <p:sp>
        <p:nvSpPr>
          <p:cNvPr id="337" name="Google Shape;337;g2620d64174b_6_106"/>
          <p:cNvSpPr txBox="1"/>
          <p:nvPr>
            <p:ph idx="4294967295" type="body"/>
          </p:nvPr>
        </p:nvSpPr>
        <p:spPr>
          <a:xfrm>
            <a:off x="749500" y="1624075"/>
            <a:ext cx="4846800" cy="8700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800"/>
              <a:buFont typeface="Arial"/>
              <a:buNone/>
            </a:pPr>
            <a:r>
              <a:rPr b="1" lang="en-IN"/>
              <a:t> Unitary Weight Centralization</a:t>
            </a:r>
            <a:endParaRPr sz="2400"/>
          </a:p>
        </p:txBody>
      </p:sp>
      <p:pic>
        <p:nvPicPr>
          <p:cNvPr id="338" name="Google Shape;338;g2620d64174b_6_106"/>
          <p:cNvPicPr preferRelativeResize="0"/>
          <p:nvPr/>
        </p:nvPicPr>
        <p:blipFill>
          <a:blip r:embed="rId3">
            <a:alphaModFix/>
          </a:blip>
          <a:stretch>
            <a:fillRect/>
          </a:stretch>
        </p:blipFill>
        <p:spPr>
          <a:xfrm>
            <a:off x="6437638" y="2102624"/>
            <a:ext cx="5031725" cy="380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62abd733c5_0_53"/>
          <p:cNvSpPr txBox="1"/>
          <p:nvPr>
            <p:ph type="title"/>
          </p:nvPr>
        </p:nvSpPr>
        <p:spPr>
          <a:xfrm>
            <a:off x="587829" y="222726"/>
            <a:ext cx="10515600" cy="1115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IN"/>
              <a:t>Weight Centralization</a:t>
            </a:r>
            <a:endParaRPr/>
          </a:p>
        </p:txBody>
      </p:sp>
      <p:sp>
        <p:nvSpPr>
          <p:cNvPr id="345" name="Google Shape;345;g262abd733c5_0_53"/>
          <p:cNvSpPr txBox="1"/>
          <p:nvPr>
            <p:ph idx="4294967295" type="body"/>
          </p:nvPr>
        </p:nvSpPr>
        <p:spPr>
          <a:xfrm>
            <a:off x="749500" y="2487325"/>
            <a:ext cx="4846800" cy="41460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55600" lvl="0" marL="457200" rtl="0" algn="l">
              <a:spcBef>
                <a:spcPts val="1000"/>
              </a:spcBef>
              <a:spcAft>
                <a:spcPts val="0"/>
              </a:spcAft>
              <a:buSzPts val="2000"/>
              <a:buChar char="●"/>
            </a:pPr>
            <a:r>
              <a:rPr lang="en-IN" sz="1800"/>
              <a:t>Layer wise centralisation of the weights is basically the centralisation of the weights by introducing some standard measure of central tendency for individual layers. Each dense layer will be having some central weights values instead of all the dense layer having just one central weight. Now with each layer possessing some central weight through which the rest of the weights are generated.</a:t>
            </a:r>
            <a:endParaRPr sz="1800"/>
          </a:p>
          <a:p>
            <a:pPr indent="0" lvl="0" marL="457200" rtl="0" algn="l">
              <a:spcBef>
                <a:spcPts val="1000"/>
              </a:spcBef>
              <a:spcAft>
                <a:spcPts val="0"/>
              </a:spcAft>
              <a:buNone/>
            </a:pPr>
            <a:r>
              <a:t/>
            </a:r>
            <a:endParaRPr sz="1800"/>
          </a:p>
          <a:p>
            <a:pPr indent="-355600" lvl="0" marL="457200" rtl="0" algn="l">
              <a:spcBef>
                <a:spcPts val="1000"/>
              </a:spcBef>
              <a:spcAft>
                <a:spcPts val="0"/>
              </a:spcAft>
              <a:buSzPts val="2000"/>
              <a:buChar char="●"/>
            </a:pPr>
            <a:r>
              <a:rPr lang="en-IN" sz="1800"/>
              <a:t>New_weight = random.uniform(mean - standard deviation , mean + standard deviation) + bias</a:t>
            </a:r>
            <a:r>
              <a:rPr i="1" lang="en-IN" sz="1800"/>
              <a:t> </a:t>
            </a:r>
            <a:endParaRPr i="1" sz="1800"/>
          </a:p>
          <a:p>
            <a:pPr indent="0" lvl="0" marL="457200" rtl="0" algn="l">
              <a:spcBef>
                <a:spcPts val="500"/>
              </a:spcBef>
              <a:spcAft>
                <a:spcPts val="0"/>
              </a:spcAft>
              <a:buNone/>
            </a:pPr>
            <a:r>
              <a:t/>
            </a:r>
            <a:endParaRPr sz="1800"/>
          </a:p>
        </p:txBody>
      </p:sp>
      <p:sp>
        <p:nvSpPr>
          <p:cNvPr id="346" name="Google Shape;346;g262abd733c5_0_53"/>
          <p:cNvSpPr txBox="1"/>
          <p:nvPr>
            <p:ph idx="4294967295" type="body"/>
          </p:nvPr>
        </p:nvSpPr>
        <p:spPr>
          <a:xfrm>
            <a:off x="749500" y="1624075"/>
            <a:ext cx="4846800" cy="8700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800"/>
              <a:buFont typeface="Arial"/>
              <a:buNone/>
            </a:pPr>
            <a:r>
              <a:rPr b="1" lang="en-IN"/>
              <a:t> Layer Wise Weight Centralization</a:t>
            </a:r>
            <a:endParaRPr sz="2400"/>
          </a:p>
        </p:txBody>
      </p:sp>
      <p:pic>
        <p:nvPicPr>
          <p:cNvPr id="347" name="Google Shape;347;g262abd733c5_0_53"/>
          <p:cNvPicPr preferRelativeResize="0"/>
          <p:nvPr/>
        </p:nvPicPr>
        <p:blipFill>
          <a:blip r:embed="rId3">
            <a:alphaModFix/>
          </a:blip>
          <a:stretch>
            <a:fillRect/>
          </a:stretch>
        </p:blipFill>
        <p:spPr>
          <a:xfrm>
            <a:off x="6079188" y="1865274"/>
            <a:ext cx="5748625" cy="433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62abd733c5_0_65"/>
          <p:cNvSpPr txBox="1"/>
          <p:nvPr>
            <p:ph type="title"/>
          </p:nvPr>
        </p:nvSpPr>
        <p:spPr>
          <a:xfrm>
            <a:off x="587829" y="222726"/>
            <a:ext cx="10515600" cy="1115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IN"/>
              <a:t>Weight Centralization</a:t>
            </a:r>
            <a:endParaRPr/>
          </a:p>
        </p:txBody>
      </p:sp>
      <p:sp>
        <p:nvSpPr>
          <p:cNvPr id="354" name="Google Shape;354;g262abd733c5_0_65"/>
          <p:cNvSpPr txBox="1"/>
          <p:nvPr>
            <p:ph idx="4294967295" type="body"/>
          </p:nvPr>
        </p:nvSpPr>
        <p:spPr>
          <a:xfrm>
            <a:off x="749500" y="2386289"/>
            <a:ext cx="4846800" cy="42606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55600" lvl="0" marL="457200" rtl="0" algn="l">
              <a:spcBef>
                <a:spcPts val="1000"/>
              </a:spcBef>
              <a:spcAft>
                <a:spcPts val="0"/>
              </a:spcAft>
              <a:buSzPts val="2000"/>
              <a:buChar char="●"/>
            </a:pPr>
            <a:r>
              <a:rPr lang="en-IN" sz="1800"/>
              <a:t>Batch wise Weight centralization is the method of generating some central weights replacing the large amount of weights which is dependent on the size of the batches into which it is divided.</a:t>
            </a:r>
            <a:endParaRPr sz="1800"/>
          </a:p>
          <a:p>
            <a:pPr indent="0" lvl="0" marL="457200" rtl="0" algn="l">
              <a:spcBef>
                <a:spcPts val="1000"/>
              </a:spcBef>
              <a:spcAft>
                <a:spcPts val="0"/>
              </a:spcAft>
              <a:buNone/>
            </a:pPr>
            <a:r>
              <a:t/>
            </a:r>
            <a:endParaRPr sz="1800"/>
          </a:p>
          <a:p>
            <a:pPr indent="-342900" lvl="0" marL="457200" rtl="0" algn="l">
              <a:spcBef>
                <a:spcPts val="500"/>
              </a:spcBef>
              <a:spcAft>
                <a:spcPts val="0"/>
              </a:spcAft>
              <a:buSzPts val="1800"/>
              <a:buChar char="●"/>
            </a:pPr>
            <a:r>
              <a:rPr lang="en-IN" sz="1800"/>
              <a:t>Number of central weights = total number of weights / batch Size</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IN" sz="1800"/>
              <a:t>The curve shows that after a certain threshold of the batch size accuracy has dropped significantly so ideal batch size should be selected for required application.</a:t>
            </a:r>
            <a:endParaRPr sz="1800"/>
          </a:p>
        </p:txBody>
      </p:sp>
      <p:sp>
        <p:nvSpPr>
          <p:cNvPr id="355" name="Google Shape;355;g262abd733c5_0_65"/>
          <p:cNvSpPr txBox="1"/>
          <p:nvPr>
            <p:ph idx="4294967295" type="body"/>
          </p:nvPr>
        </p:nvSpPr>
        <p:spPr>
          <a:xfrm>
            <a:off x="749500" y="1499150"/>
            <a:ext cx="4846800" cy="8940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800"/>
              <a:buFont typeface="Arial"/>
              <a:buNone/>
            </a:pPr>
            <a:r>
              <a:rPr b="1" lang="en-IN"/>
              <a:t> Batch Wise Weight Centralization</a:t>
            </a:r>
            <a:endParaRPr sz="2400"/>
          </a:p>
        </p:txBody>
      </p:sp>
      <p:pic>
        <p:nvPicPr>
          <p:cNvPr id="356" name="Google Shape;356;g262abd733c5_0_65"/>
          <p:cNvPicPr preferRelativeResize="0"/>
          <p:nvPr/>
        </p:nvPicPr>
        <p:blipFill>
          <a:blip r:embed="rId3">
            <a:alphaModFix/>
          </a:blip>
          <a:stretch>
            <a:fillRect/>
          </a:stretch>
        </p:blipFill>
        <p:spPr>
          <a:xfrm>
            <a:off x="5871150" y="2077625"/>
            <a:ext cx="3052839" cy="3075450"/>
          </a:xfrm>
          <a:prstGeom prst="rect">
            <a:avLst/>
          </a:prstGeom>
          <a:noFill/>
          <a:ln>
            <a:noFill/>
          </a:ln>
        </p:spPr>
      </p:pic>
      <p:pic>
        <p:nvPicPr>
          <p:cNvPr id="357" name="Google Shape;357;g262abd733c5_0_65"/>
          <p:cNvPicPr preferRelativeResize="0"/>
          <p:nvPr/>
        </p:nvPicPr>
        <p:blipFill>
          <a:blip r:embed="rId4">
            <a:alphaModFix/>
          </a:blip>
          <a:stretch>
            <a:fillRect/>
          </a:stretch>
        </p:blipFill>
        <p:spPr>
          <a:xfrm>
            <a:off x="8924000" y="2077625"/>
            <a:ext cx="2973800" cy="3075455"/>
          </a:xfrm>
          <a:prstGeom prst="rect">
            <a:avLst/>
          </a:prstGeom>
          <a:noFill/>
          <a:ln>
            <a:noFill/>
          </a:ln>
        </p:spPr>
      </p:pic>
      <p:sp>
        <p:nvSpPr>
          <p:cNvPr id="358" name="Google Shape;358;g262abd733c5_0_65"/>
          <p:cNvSpPr txBox="1"/>
          <p:nvPr/>
        </p:nvSpPr>
        <p:spPr>
          <a:xfrm>
            <a:off x="5871150" y="5435325"/>
            <a:ext cx="6508200" cy="7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chemeClr val="lt1"/>
                </a:solidFill>
              </a:rPr>
              <a:t>  Accuracy vs Batch size       Accuracy vs Memory optimized</a:t>
            </a:r>
            <a:endParaRPr sz="1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7"/>
          <p:cNvSpPr txBox="1"/>
          <p:nvPr/>
        </p:nvSpPr>
        <p:spPr>
          <a:xfrm>
            <a:off x="4903694" y="277210"/>
            <a:ext cx="66429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Mate"/>
              <a:buNone/>
            </a:pPr>
            <a:r>
              <a:rPr b="1" lang="en-IN" sz="4000">
                <a:solidFill>
                  <a:srgbClr val="FFFFFF"/>
                </a:solidFill>
                <a:latin typeface="Mate"/>
                <a:ea typeface="Mate"/>
                <a:cs typeface="Mate"/>
                <a:sym typeface="Mate"/>
              </a:rPr>
              <a:t>Testing on Standard &amp; Custom neural networks</a:t>
            </a:r>
            <a:endParaRPr/>
          </a:p>
        </p:txBody>
      </p:sp>
      <p:sp>
        <p:nvSpPr>
          <p:cNvPr id="364" name="Google Shape;364;p7"/>
          <p:cNvSpPr txBox="1"/>
          <p:nvPr/>
        </p:nvSpPr>
        <p:spPr>
          <a:xfrm>
            <a:off x="5513310" y="2635306"/>
            <a:ext cx="5423700" cy="22164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rgbClr val="FFFFFF"/>
              </a:buClr>
              <a:buSzPts val="2400"/>
              <a:buChar char="●"/>
            </a:pPr>
            <a:r>
              <a:rPr lang="en-IN" sz="2400">
                <a:solidFill>
                  <a:srgbClr val="FFFFFF"/>
                </a:solidFill>
              </a:rPr>
              <a:t>MobileNet V2 model</a:t>
            </a:r>
            <a:endParaRPr sz="2400">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Char char="●"/>
            </a:pPr>
            <a:r>
              <a:rPr lang="en-IN" sz="2400">
                <a:solidFill>
                  <a:srgbClr val="FFFFFF"/>
                </a:solidFill>
              </a:rPr>
              <a:t>ShuffleNet V2 model</a:t>
            </a:r>
            <a:endParaRPr sz="2400">
              <a:solidFill>
                <a:srgbClr val="FFFFFF"/>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Char char="●"/>
            </a:pPr>
            <a:r>
              <a:rPr lang="en-IN" sz="2400">
                <a:solidFill>
                  <a:srgbClr val="FFFFFF"/>
                </a:solidFill>
              </a:rPr>
              <a:t>SqueezeNet model</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IN" sz="2400">
                <a:solidFill>
                  <a:srgbClr val="FFFFFF"/>
                </a:solidFill>
              </a:rPr>
              <a:t>Custom 5 layer MLP</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IN" sz="2400">
                <a:solidFill>
                  <a:srgbClr val="FFFFFF"/>
                </a:solidFill>
              </a:rPr>
              <a:t>Custom 4 layer MLP</a:t>
            </a:r>
            <a:endParaRPr sz="2400">
              <a:solidFill>
                <a:srgbClr val="FFFFFF"/>
              </a:solidFill>
            </a:endParaRPr>
          </a:p>
          <a:p>
            <a:pPr indent="-171450" lvl="0" marL="285750" marR="0" rtl="0" algn="l">
              <a:lnSpc>
                <a:spcPct val="100000"/>
              </a:lnSpc>
              <a:spcBef>
                <a:spcPts val="0"/>
              </a:spcBef>
              <a:spcAft>
                <a:spcPts val="0"/>
              </a:spcAft>
              <a:buClr>
                <a:schemeClr val="dk1"/>
              </a:buClr>
              <a:buSzPts val="1800"/>
              <a:buFont typeface="Noto Sans Symbols"/>
              <a:buNone/>
            </a:pPr>
            <a:r>
              <a:t/>
            </a:r>
            <a:endParaRPr sz="1800">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620d64174b_6_15"/>
          <p:cNvSpPr txBox="1"/>
          <p:nvPr>
            <p:ph type="title"/>
          </p:nvPr>
        </p:nvSpPr>
        <p:spPr>
          <a:xfrm>
            <a:off x="587825" y="507075"/>
            <a:ext cx="10515600" cy="775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MobileNet V2 model</a:t>
            </a:r>
            <a:endParaRPr/>
          </a:p>
        </p:txBody>
      </p:sp>
      <p:sp>
        <p:nvSpPr>
          <p:cNvPr id="371" name="Google Shape;371;g2620d64174b_6_15"/>
          <p:cNvSpPr/>
          <p:nvPr>
            <p:ph idx="2" type="chart"/>
          </p:nvPr>
        </p:nvSpPr>
        <p:spPr>
          <a:xfrm>
            <a:off x="62525" y="1812350"/>
            <a:ext cx="5508300" cy="5118600"/>
          </a:xfrm>
          <a:prstGeom prst="rect">
            <a:avLst/>
          </a:prstGeom>
        </p:spPr>
        <p:txBody>
          <a:bodyPr anchorCtr="0" anchor="t" bIns="45700" lIns="91425" spcFirstLastPara="1" rIns="91425" wrap="square" tIns="45700">
            <a:noAutofit/>
          </a:bodyPr>
          <a:lstStyle/>
          <a:p>
            <a:pPr indent="-279400" lvl="1" marL="685800" rtl="0" algn="l">
              <a:lnSpc>
                <a:spcPct val="100000"/>
              </a:lnSpc>
              <a:spcBef>
                <a:spcPts val="0"/>
              </a:spcBef>
              <a:spcAft>
                <a:spcPts val="0"/>
              </a:spcAft>
              <a:buSzPts val="1800"/>
              <a:buChar char="▪"/>
            </a:pPr>
            <a:r>
              <a:rPr lang="en-IN" sz="1800"/>
              <a:t>Mobile Net V2 is the lightweight standard model which is generally applied to real time general applications on the hardwares. Testing the memory optimization algorithm on the Mobile net v2 results are depicted in the graph.</a:t>
            </a:r>
            <a:endParaRPr sz="1800"/>
          </a:p>
          <a:p>
            <a:pPr indent="0" lvl="0" marL="0" rtl="0" algn="l">
              <a:lnSpc>
                <a:spcPct val="100000"/>
              </a:lnSpc>
              <a:spcBef>
                <a:spcPts val="0"/>
              </a:spcBef>
              <a:spcAft>
                <a:spcPts val="0"/>
              </a:spcAft>
              <a:buNone/>
            </a:pPr>
            <a:r>
              <a:t/>
            </a:r>
            <a:endParaRPr sz="1800"/>
          </a:p>
          <a:p>
            <a:pPr indent="-279400" lvl="1" marL="685800" rtl="0" algn="l">
              <a:lnSpc>
                <a:spcPct val="100000"/>
              </a:lnSpc>
              <a:spcBef>
                <a:spcPts val="0"/>
              </a:spcBef>
              <a:spcAft>
                <a:spcPts val="0"/>
              </a:spcAft>
              <a:buSzPts val="1800"/>
              <a:buChar char="▪"/>
            </a:pPr>
            <a:r>
              <a:rPr lang="en-IN" sz="1800"/>
              <a:t> Hardwares Based on the above graphs we got for the accuracy vs memory savings we can infer that the accuracy is dropped after batch size goes past 100 to 200 which means total weights / batch size will be the amount of memory it would have used for storing the central weights which includes the measures of central tendency. </a:t>
            </a:r>
            <a:endParaRPr sz="1800"/>
          </a:p>
          <a:p>
            <a:pPr indent="0" lvl="0" marL="0" marR="518794" rtl="0" algn="just">
              <a:lnSpc>
                <a:spcPct val="155833"/>
              </a:lnSpc>
              <a:spcBef>
                <a:spcPts val="5"/>
              </a:spcBef>
              <a:spcAft>
                <a:spcPts val="0"/>
              </a:spcAft>
              <a:buNone/>
            </a:pPr>
            <a:r>
              <a:t/>
            </a:r>
            <a:endParaRPr sz="1500"/>
          </a:p>
        </p:txBody>
      </p:sp>
      <p:pic>
        <p:nvPicPr>
          <p:cNvPr id="372" name="Google Shape;372;g2620d64174b_6_15"/>
          <p:cNvPicPr preferRelativeResize="0"/>
          <p:nvPr/>
        </p:nvPicPr>
        <p:blipFill>
          <a:blip r:embed="rId3">
            <a:alphaModFix/>
          </a:blip>
          <a:stretch>
            <a:fillRect/>
          </a:stretch>
        </p:blipFill>
        <p:spPr>
          <a:xfrm>
            <a:off x="6248525" y="2055375"/>
            <a:ext cx="5599650" cy="386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620d64174b_6_23"/>
          <p:cNvSpPr txBox="1"/>
          <p:nvPr>
            <p:ph type="title"/>
          </p:nvPr>
        </p:nvSpPr>
        <p:spPr>
          <a:xfrm>
            <a:off x="587825" y="346575"/>
            <a:ext cx="10515600" cy="775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ShuffleNet </a:t>
            </a:r>
            <a:r>
              <a:rPr lang="en-IN"/>
              <a:t>V2 model</a:t>
            </a:r>
            <a:endParaRPr/>
          </a:p>
        </p:txBody>
      </p:sp>
      <p:sp>
        <p:nvSpPr>
          <p:cNvPr id="379" name="Google Shape;379;g2620d64174b_6_23"/>
          <p:cNvSpPr/>
          <p:nvPr>
            <p:ph idx="2" type="chart"/>
          </p:nvPr>
        </p:nvSpPr>
        <p:spPr>
          <a:xfrm>
            <a:off x="0" y="1457375"/>
            <a:ext cx="6332700" cy="5118600"/>
          </a:xfrm>
          <a:prstGeom prst="rect">
            <a:avLst/>
          </a:prstGeom>
        </p:spPr>
        <p:txBody>
          <a:bodyPr anchorCtr="0" anchor="t" bIns="45700" lIns="91425" spcFirstLastPara="1" rIns="91425" wrap="square" tIns="45700">
            <a:noAutofit/>
          </a:bodyPr>
          <a:lstStyle/>
          <a:p>
            <a:pPr indent="-247650" lvl="1" marL="685800" rtl="0" algn="l">
              <a:lnSpc>
                <a:spcPct val="100000"/>
              </a:lnSpc>
              <a:spcBef>
                <a:spcPts val="0"/>
              </a:spcBef>
              <a:spcAft>
                <a:spcPts val="0"/>
              </a:spcAft>
              <a:buSzPts val="1300"/>
              <a:buChar char="▪"/>
            </a:pPr>
            <a:r>
              <a:rPr lang="en-IN" sz="1800"/>
              <a:t>Shuffle</a:t>
            </a:r>
            <a:r>
              <a:rPr lang="en-IN" sz="1800"/>
              <a:t> Net v2  is another lightweight model which is highly used on low computation intensive hardware is a lightweight neural network architecture. It was created for effective and precise picture classification on systems with limited resources, such as mobile phones. ShuffleNetV2 modulates input channels by applying grouped convolutions, which split the channels into subsets and perform distinct convolutional operations on each subset. This reduces the computational cost relative to standard convolutions. </a:t>
            </a:r>
            <a:endParaRPr sz="1800"/>
          </a:p>
          <a:p>
            <a:pPr indent="0" lvl="0" marL="0" rtl="0" algn="l">
              <a:lnSpc>
                <a:spcPct val="100000"/>
              </a:lnSpc>
              <a:spcBef>
                <a:spcPts val="0"/>
              </a:spcBef>
              <a:spcAft>
                <a:spcPts val="0"/>
              </a:spcAft>
              <a:buNone/>
            </a:pPr>
            <a:r>
              <a:t/>
            </a:r>
            <a:endParaRPr sz="1800"/>
          </a:p>
          <a:p>
            <a:pPr indent="-279400" lvl="1" marL="685800" rtl="0" algn="l">
              <a:lnSpc>
                <a:spcPct val="100000"/>
              </a:lnSpc>
              <a:spcBef>
                <a:spcPts val="0"/>
              </a:spcBef>
              <a:spcAft>
                <a:spcPts val="0"/>
              </a:spcAft>
              <a:buSzPts val="1800"/>
              <a:buChar char="▪"/>
            </a:pPr>
            <a:r>
              <a:rPr lang="en-IN" sz="1800"/>
              <a:t>A</a:t>
            </a:r>
            <a:r>
              <a:rPr lang="en-IN" sz="1800"/>
              <a:t>brupt decrease in the model's accuracy when the batch size is increased to 15K, indicating that there is a limit to how much the accuracy may be decreased and that doing so would render the model unsuitable for use in practical applications.</a:t>
            </a:r>
            <a:endParaRPr sz="1800"/>
          </a:p>
          <a:p>
            <a:pPr indent="0" lvl="0" marL="0" rtl="0" algn="l">
              <a:lnSpc>
                <a:spcPct val="100000"/>
              </a:lnSpc>
              <a:spcBef>
                <a:spcPts val="0"/>
              </a:spcBef>
              <a:spcAft>
                <a:spcPts val="0"/>
              </a:spcAft>
              <a:buNone/>
            </a:pPr>
            <a:r>
              <a:t/>
            </a:r>
            <a:endParaRPr sz="1800"/>
          </a:p>
          <a:p>
            <a:pPr indent="0" lvl="0" marL="0" marR="518794" rtl="0" algn="just">
              <a:lnSpc>
                <a:spcPct val="155833"/>
              </a:lnSpc>
              <a:spcBef>
                <a:spcPts val="5"/>
              </a:spcBef>
              <a:spcAft>
                <a:spcPts val="0"/>
              </a:spcAft>
              <a:buNone/>
            </a:pPr>
            <a:r>
              <a:t/>
            </a:r>
            <a:endParaRPr sz="1500"/>
          </a:p>
        </p:txBody>
      </p:sp>
      <p:pic>
        <p:nvPicPr>
          <p:cNvPr id="380" name="Google Shape;380;g2620d64174b_6_23"/>
          <p:cNvPicPr preferRelativeResize="0"/>
          <p:nvPr/>
        </p:nvPicPr>
        <p:blipFill>
          <a:blip r:embed="rId3">
            <a:alphaModFix/>
          </a:blip>
          <a:stretch>
            <a:fillRect/>
          </a:stretch>
        </p:blipFill>
        <p:spPr>
          <a:xfrm>
            <a:off x="6646925" y="1938900"/>
            <a:ext cx="5128275" cy="396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620d64174b_6_41"/>
          <p:cNvSpPr txBox="1"/>
          <p:nvPr>
            <p:ph type="title"/>
          </p:nvPr>
        </p:nvSpPr>
        <p:spPr>
          <a:xfrm>
            <a:off x="587825" y="229825"/>
            <a:ext cx="10515600" cy="775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SqueezeNet </a:t>
            </a:r>
            <a:r>
              <a:rPr lang="en-IN"/>
              <a:t>model</a:t>
            </a:r>
            <a:endParaRPr/>
          </a:p>
        </p:txBody>
      </p:sp>
      <p:sp>
        <p:nvSpPr>
          <p:cNvPr id="387" name="Google Shape;387;g2620d64174b_6_41"/>
          <p:cNvSpPr/>
          <p:nvPr>
            <p:ph idx="2" type="chart"/>
          </p:nvPr>
        </p:nvSpPr>
        <p:spPr>
          <a:xfrm>
            <a:off x="-307250" y="1564300"/>
            <a:ext cx="5508300" cy="5118600"/>
          </a:xfrm>
          <a:prstGeom prst="rect">
            <a:avLst/>
          </a:prstGeom>
        </p:spPr>
        <p:txBody>
          <a:bodyPr anchorCtr="0" anchor="t" bIns="45700" lIns="91425" spcFirstLastPara="1" rIns="91425" wrap="square" tIns="45700">
            <a:noAutofit/>
          </a:bodyPr>
          <a:lstStyle/>
          <a:p>
            <a:pPr indent="-279400" lvl="1" marL="1143000" rtl="0" algn="l">
              <a:lnSpc>
                <a:spcPct val="100000"/>
              </a:lnSpc>
              <a:spcBef>
                <a:spcPts val="0"/>
              </a:spcBef>
              <a:spcAft>
                <a:spcPts val="0"/>
              </a:spcAft>
              <a:buSzPts val="1800"/>
              <a:buChar char="▪"/>
            </a:pPr>
            <a:r>
              <a:rPr lang="en-IN" sz="1800"/>
              <a:t>It is incredibly accurate model with a significantly less number of parameters.</a:t>
            </a:r>
            <a:endParaRPr sz="1800"/>
          </a:p>
          <a:p>
            <a:pPr indent="0" lvl="0" marL="0" rtl="0" algn="l">
              <a:lnSpc>
                <a:spcPct val="100000"/>
              </a:lnSpc>
              <a:spcBef>
                <a:spcPts val="0"/>
              </a:spcBef>
              <a:spcAft>
                <a:spcPts val="0"/>
              </a:spcAft>
              <a:buNone/>
            </a:pPr>
            <a:r>
              <a:t/>
            </a:r>
            <a:endParaRPr sz="1800"/>
          </a:p>
          <a:p>
            <a:pPr indent="-279400" lvl="1" marL="1143000" rtl="0" algn="l">
              <a:lnSpc>
                <a:spcPct val="100000"/>
              </a:lnSpc>
              <a:spcBef>
                <a:spcPts val="0"/>
              </a:spcBef>
              <a:spcAft>
                <a:spcPts val="0"/>
              </a:spcAft>
              <a:buSzPts val="1800"/>
              <a:buChar char="▪"/>
            </a:pPr>
            <a:r>
              <a:rPr lang="en-IN" sz="1800"/>
              <a:t>Uses "Fire Modules," which combine a squeeze layer (1x1 convolutional layer) and expand layers (1x1 and 3x3 convolutional layers), is one of its standout features. </a:t>
            </a:r>
            <a:endParaRPr sz="1800"/>
          </a:p>
          <a:p>
            <a:pPr indent="0" lvl="0" marL="0" rtl="0" algn="l">
              <a:lnSpc>
                <a:spcPct val="100000"/>
              </a:lnSpc>
              <a:spcBef>
                <a:spcPts val="0"/>
              </a:spcBef>
              <a:spcAft>
                <a:spcPts val="0"/>
              </a:spcAft>
              <a:buNone/>
            </a:pPr>
            <a:r>
              <a:t/>
            </a:r>
            <a:endParaRPr sz="1800"/>
          </a:p>
          <a:p>
            <a:pPr indent="-279400" lvl="1" marL="1143000" rtl="0" algn="l">
              <a:lnSpc>
                <a:spcPct val="100000"/>
              </a:lnSpc>
              <a:spcBef>
                <a:spcPts val="0"/>
              </a:spcBef>
              <a:spcAft>
                <a:spcPts val="0"/>
              </a:spcAft>
              <a:buSzPts val="1800"/>
              <a:buChar char="▪"/>
            </a:pPr>
            <a:r>
              <a:rPr lang="en-IN" sz="1800"/>
              <a:t>Here, it is evident that accuracy decreases noticeably beyond a certain batch size, indicating that batch size 5000 serves as the threshold in this instance. Additionally, the amount of weighted memory that we are able to preserve in these circumstances is quite large—nearly 280–290 Mb, which is noteworthy. </a:t>
            </a:r>
            <a:endParaRPr sz="1800"/>
          </a:p>
          <a:p>
            <a:pPr indent="0" lvl="0" marL="0" rtl="0" algn="l">
              <a:lnSpc>
                <a:spcPct val="100000"/>
              </a:lnSpc>
              <a:spcBef>
                <a:spcPts val="0"/>
              </a:spcBef>
              <a:spcAft>
                <a:spcPts val="0"/>
              </a:spcAft>
              <a:buNone/>
            </a:pPr>
            <a:r>
              <a:t/>
            </a:r>
            <a:endParaRPr sz="1800"/>
          </a:p>
          <a:p>
            <a:pPr indent="0" lvl="0" marL="0" marR="518794" rtl="0" algn="just">
              <a:lnSpc>
                <a:spcPct val="155833"/>
              </a:lnSpc>
              <a:spcBef>
                <a:spcPts val="5"/>
              </a:spcBef>
              <a:spcAft>
                <a:spcPts val="0"/>
              </a:spcAft>
              <a:buNone/>
            </a:pPr>
            <a:r>
              <a:t/>
            </a:r>
            <a:endParaRPr sz="1800"/>
          </a:p>
        </p:txBody>
      </p:sp>
      <p:pic>
        <p:nvPicPr>
          <p:cNvPr id="388" name="Google Shape;388;g2620d64174b_6_41"/>
          <p:cNvPicPr preferRelativeResize="0"/>
          <p:nvPr/>
        </p:nvPicPr>
        <p:blipFill>
          <a:blip r:embed="rId3">
            <a:alphaModFix/>
          </a:blip>
          <a:stretch>
            <a:fillRect/>
          </a:stretch>
        </p:blipFill>
        <p:spPr>
          <a:xfrm>
            <a:off x="5878488" y="1666451"/>
            <a:ext cx="5974933" cy="449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8"/>
          <p:cNvSpPr txBox="1"/>
          <p:nvPr/>
        </p:nvSpPr>
        <p:spPr>
          <a:xfrm>
            <a:off x="1951554" y="134928"/>
            <a:ext cx="8139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Mate"/>
              <a:buNone/>
            </a:pPr>
            <a:r>
              <a:rPr b="1" lang="en-IN" sz="4000">
                <a:solidFill>
                  <a:srgbClr val="FFFFFF"/>
                </a:solidFill>
                <a:latin typeface="Mate"/>
                <a:ea typeface="Mate"/>
                <a:cs typeface="Mate"/>
                <a:sym typeface="Mate"/>
              </a:rPr>
              <a:t>Observations </a:t>
            </a:r>
            <a:endParaRPr b="1" sz="4000">
              <a:solidFill>
                <a:srgbClr val="FFFFFF"/>
              </a:solidFill>
              <a:latin typeface="Mate"/>
              <a:ea typeface="Mate"/>
              <a:cs typeface="Mate"/>
              <a:sym typeface="Mate"/>
            </a:endParaRPr>
          </a:p>
        </p:txBody>
      </p:sp>
      <p:sp>
        <p:nvSpPr>
          <p:cNvPr id="395" name="Google Shape;395;p8"/>
          <p:cNvSpPr txBox="1"/>
          <p:nvPr/>
        </p:nvSpPr>
        <p:spPr>
          <a:xfrm>
            <a:off x="992450" y="1366025"/>
            <a:ext cx="10521300" cy="4332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IN" sz="1800">
                <a:solidFill>
                  <a:schemeClr val="lt1"/>
                </a:solidFill>
              </a:rPr>
              <a:t>Batch weight centralization can be universally applied to any model across diverse datasets by determining an optimal threshold batch size, ensuring its efficiency, effectiveness, and accuracy for the intended application.</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IN" sz="1800">
                <a:solidFill>
                  <a:schemeClr val="lt1"/>
                </a:solidFill>
              </a:rPr>
              <a:t>The versatility of Batch weight centralization is demonstrated by its observed generalizability, which enables it to perform as intended when trained, tested, and developed with an appropriate batch size threshold in mind.</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IN" sz="1800">
                <a:solidFill>
                  <a:schemeClr val="lt1"/>
                </a:solidFill>
              </a:rPr>
              <a:t>For mobileNet v2 we observed that out of these batch sizes [ 5, 10,15,20,50 , 100,  200  , 500 , 1000], 100 is most appropriate for maintaining the model's accuracy at a respectable level.</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IN" sz="1800">
                <a:solidFill>
                  <a:schemeClr val="lt1"/>
                </a:solidFill>
              </a:rPr>
              <a:t>However, if we desired significant or whole memory saving from the neural network, we might use this memory optimization for mostly dense layer networks, which includes multilayer perceptron type neural networks.</a:t>
            </a:r>
            <a:endParaRPr sz="1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9"/>
          <p:cNvSpPr txBox="1"/>
          <p:nvPr/>
        </p:nvSpPr>
        <p:spPr>
          <a:xfrm>
            <a:off x="1634298" y="487175"/>
            <a:ext cx="95127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500"/>
              <a:buFont typeface="Mate"/>
              <a:buNone/>
            </a:pPr>
            <a:r>
              <a:rPr b="1" lang="en-IN" sz="3500">
                <a:solidFill>
                  <a:srgbClr val="FFFFFF"/>
                </a:solidFill>
                <a:latin typeface="Mate"/>
                <a:ea typeface="Mate"/>
                <a:cs typeface="Mate"/>
                <a:sym typeface="Mate"/>
              </a:rPr>
              <a:t>Impact of weight centralization on accuracy</a:t>
            </a:r>
            <a:endParaRPr/>
          </a:p>
        </p:txBody>
      </p:sp>
      <p:graphicFrame>
        <p:nvGraphicFramePr>
          <p:cNvPr id="401" name="Google Shape;401;p9"/>
          <p:cNvGraphicFramePr/>
          <p:nvPr/>
        </p:nvGraphicFramePr>
        <p:xfrm>
          <a:off x="1138088" y="3005925"/>
          <a:ext cx="3000000" cy="3000000"/>
        </p:xfrm>
        <a:graphic>
          <a:graphicData uri="http://schemas.openxmlformats.org/drawingml/2006/table">
            <a:tbl>
              <a:tblPr>
                <a:noFill/>
                <a:tableStyleId>{C454370C-AB00-424B-AF84-7631A9B795FF}</a:tableStyleId>
              </a:tblPr>
              <a:tblGrid>
                <a:gridCol w="496200"/>
                <a:gridCol w="1531150"/>
                <a:gridCol w="2282550"/>
                <a:gridCol w="2169125"/>
                <a:gridCol w="1729625"/>
                <a:gridCol w="1707175"/>
              </a:tblGrid>
              <a:tr h="554225">
                <a:tc>
                  <a:txBody>
                    <a:bodyPr/>
                    <a:lstStyle/>
                    <a:p>
                      <a:pPr indent="0" lvl="0" marL="0" rtl="0" algn="l">
                        <a:spcBef>
                          <a:spcPts val="0"/>
                        </a:spcBef>
                        <a:spcAft>
                          <a:spcPts val="0"/>
                        </a:spcAft>
                        <a:buNone/>
                      </a:pPr>
                      <a:r>
                        <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Model</a:t>
                      </a:r>
                      <a:endParaRPr b="1"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Dataset</a:t>
                      </a:r>
                      <a:endParaRPr b="1"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Original accuracy </a:t>
                      </a:r>
                      <a:endParaRPr b="1"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Threshold batch size</a:t>
                      </a:r>
                      <a:endParaRPr b="1"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Memory Optimized Accuracy</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342650">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MobilenetV2</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MNIST</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82.99 %</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79.12</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342650">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ShuffleNetV2</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CIFAR 10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69 %</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5000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67.17</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470125">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SqueezeNet</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A_Z dataset</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98.69%</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5000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97.79</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342650">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 layer MLP</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covid 19 prediction</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92.76%</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200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85.50</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577400">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Custom 4 layer MLP</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Poker hand prediction</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70.56%</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20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63.76</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bl>
          </a:graphicData>
        </a:graphic>
      </p:graphicFrame>
      <p:sp>
        <p:nvSpPr>
          <p:cNvPr id="402" name="Google Shape;402;p9"/>
          <p:cNvSpPr txBox="1"/>
          <p:nvPr/>
        </p:nvSpPr>
        <p:spPr>
          <a:xfrm>
            <a:off x="1138100" y="1349850"/>
            <a:ext cx="9283500" cy="7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500">
                <a:solidFill>
                  <a:schemeClr val="lt1"/>
                </a:solidFill>
              </a:rPr>
              <a:t>The primary determining element for the algorithm's success is the correctness of the model following the use of the Batch-Wise Weight Centralization procedure. As a result, the effect of weight centralization on accuracy can be examined as illustrated below.</a:t>
            </a:r>
            <a:endParaRPr sz="15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0"/>
          <p:cNvSpPr txBox="1"/>
          <p:nvPr/>
        </p:nvSpPr>
        <p:spPr>
          <a:xfrm>
            <a:off x="1709912" y="204275"/>
            <a:ext cx="81399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500"/>
              <a:buFont typeface="Mate"/>
              <a:buNone/>
            </a:pPr>
            <a:r>
              <a:rPr b="1" lang="en-IN" sz="3500">
                <a:solidFill>
                  <a:srgbClr val="FFFFFF"/>
                </a:solidFill>
                <a:latin typeface="Mate"/>
                <a:ea typeface="Mate"/>
                <a:cs typeface="Mate"/>
                <a:sym typeface="Mate"/>
              </a:rPr>
              <a:t>Memory</a:t>
            </a:r>
            <a:r>
              <a:rPr b="1" lang="en-IN" sz="3500">
                <a:solidFill>
                  <a:srgbClr val="FFFFFF"/>
                </a:solidFill>
                <a:latin typeface="Mate"/>
                <a:ea typeface="Mate"/>
                <a:cs typeface="Mate"/>
                <a:sym typeface="Mate"/>
              </a:rPr>
              <a:t> size optimization</a:t>
            </a:r>
            <a:endParaRPr/>
          </a:p>
        </p:txBody>
      </p:sp>
      <p:graphicFrame>
        <p:nvGraphicFramePr>
          <p:cNvPr id="408" name="Google Shape;408;p10"/>
          <p:cNvGraphicFramePr/>
          <p:nvPr/>
        </p:nvGraphicFramePr>
        <p:xfrm>
          <a:off x="1138088" y="3005925"/>
          <a:ext cx="3000000" cy="3000000"/>
        </p:xfrm>
        <a:graphic>
          <a:graphicData uri="http://schemas.openxmlformats.org/drawingml/2006/table">
            <a:tbl>
              <a:tblPr>
                <a:noFill/>
                <a:tableStyleId>{C454370C-AB00-424B-AF84-7631A9B795FF}</a:tableStyleId>
              </a:tblPr>
              <a:tblGrid>
                <a:gridCol w="496200"/>
                <a:gridCol w="1531150"/>
                <a:gridCol w="2282550"/>
                <a:gridCol w="2169125"/>
                <a:gridCol w="1729625"/>
                <a:gridCol w="1707175"/>
              </a:tblGrid>
              <a:tr h="554225">
                <a:tc>
                  <a:txBody>
                    <a:bodyPr/>
                    <a:lstStyle/>
                    <a:p>
                      <a:pPr indent="0" lvl="0" marL="0" rtl="0" algn="l">
                        <a:spcBef>
                          <a:spcPts val="0"/>
                        </a:spcBef>
                        <a:spcAft>
                          <a:spcPts val="0"/>
                        </a:spcAft>
                        <a:buNone/>
                      </a:pPr>
                      <a:r>
                        <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Model</a:t>
                      </a:r>
                      <a:endParaRPr b="1"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Dataset</a:t>
                      </a:r>
                      <a:endParaRPr b="1"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Original accuracy </a:t>
                      </a:r>
                      <a:endParaRPr b="1"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Threshold batch size</a:t>
                      </a:r>
                      <a:endParaRPr b="1"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Memory Optimized</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342650">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MobilenetV2</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MNIST</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82.99%</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540 KB</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342650">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ShuffleNetV2</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CIFAR 10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69%</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5000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40 MB</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470125">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SqueezeNet</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A_Z dataset</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98.69%</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5000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282 MB</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342650">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 layer MLP</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covid 19 prediction</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92.76%</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200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87200 KB</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r h="577400">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Custom 4 layer MLP</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Poker hand prediction</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     70.56%</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Calibri"/>
                          <a:ea typeface="Calibri"/>
                          <a:cs typeface="Calibri"/>
                          <a:sym typeface="Calibri"/>
                        </a:rPr>
                        <a:t>20</a:t>
                      </a:r>
                      <a:endParaRPr sz="1800">
                        <a:solidFill>
                          <a:schemeClr val="lt1"/>
                        </a:solidFill>
                        <a:latin typeface="Calibri"/>
                        <a:ea typeface="Calibri"/>
                        <a:cs typeface="Calibri"/>
                        <a:sym typeface="Calibri"/>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c>
                  <a:txBody>
                    <a:bodyPr/>
                    <a:lstStyle/>
                    <a:p>
                      <a:pPr indent="0" lvl="0" marL="0" rtl="0" algn="l">
                        <a:spcBef>
                          <a:spcPts val="0"/>
                        </a:spcBef>
                        <a:spcAft>
                          <a:spcPts val="0"/>
                        </a:spcAft>
                        <a:buNone/>
                      </a:pPr>
                      <a:r>
                        <a:rPr lang="en-IN" sz="1800">
                          <a:solidFill>
                            <a:schemeClr val="lt1"/>
                          </a:solidFill>
                          <a:latin typeface="Times New Roman"/>
                          <a:ea typeface="Times New Roman"/>
                          <a:cs typeface="Times New Roman"/>
                          <a:sym typeface="Times New Roman"/>
                        </a:rPr>
                        <a:t>34 KB</a:t>
                      </a:r>
                      <a:endParaRPr sz="1800">
                        <a:solidFill>
                          <a:schemeClr val="lt1"/>
                        </a:solidFill>
                        <a:latin typeface="Times New Roman"/>
                        <a:ea typeface="Times New Roman"/>
                        <a:cs typeface="Times New Roman"/>
                        <a:sym typeface="Times New Roman"/>
                      </a:endParaRPr>
                    </a:p>
                  </a:txBody>
                  <a:tcPr marT="63500" marB="63500" marR="63500" marL="63500">
                    <a:lnL cap="flat" cmpd="sng" w="12700">
                      <a:solidFill>
                        <a:srgbClr val="EAD1DC"/>
                      </a:solidFill>
                      <a:prstDash val="solid"/>
                      <a:round/>
                      <a:headEnd len="sm" w="sm" type="none"/>
                      <a:tailEnd len="sm" w="sm" type="none"/>
                    </a:lnL>
                    <a:lnR cap="flat" cmpd="sng" w="12700">
                      <a:solidFill>
                        <a:srgbClr val="EAD1DC"/>
                      </a:solidFill>
                      <a:prstDash val="solid"/>
                      <a:round/>
                      <a:headEnd len="sm" w="sm" type="none"/>
                      <a:tailEnd len="sm" w="sm" type="none"/>
                    </a:lnR>
                    <a:lnT cap="flat" cmpd="sng" w="12700">
                      <a:solidFill>
                        <a:srgbClr val="EAD1DC"/>
                      </a:solidFill>
                      <a:prstDash val="solid"/>
                      <a:round/>
                      <a:headEnd len="sm" w="sm" type="none"/>
                      <a:tailEnd len="sm" w="sm" type="none"/>
                    </a:lnT>
                    <a:lnB cap="flat" cmpd="sng" w="12700">
                      <a:solidFill>
                        <a:srgbClr val="EAD1DC"/>
                      </a:solidFill>
                      <a:prstDash val="solid"/>
                      <a:round/>
                      <a:headEnd len="sm" w="sm" type="none"/>
                      <a:tailEnd len="sm" w="sm" type="none"/>
                    </a:lnB>
                  </a:tcPr>
                </a:tc>
              </a:tr>
            </a:tbl>
          </a:graphicData>
        </a:graphic>
      </p:graphicFrame>
      <p:sp>
        <p:nvSpPr>
          <p:cNvPr id="409" name="Google Shape;409;p10"/>
          <p:cNvSpPr txBox="1"/>
          <p:nvPr/>
        </p:nvSpPr>
        <p:spPr>
          <a:xfrm>
            <a:off x="1138100" y="1349850"/>
            <a:ext cx="9283500" cy="7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800">
                <a:solidFill>
                  <a:schemeClr val="lt1"/>
                </a:solidFill>
              </a:rPr>
              <a:t>Another important component that determines how optimistic the approach is is how much memory is saved on the model once the Batch wise Weight centralization algorithm is done. Thus, it is possible to observe, as indicated below, how weight centralization affects the amount of memory saved.</a:t>
            </a:r>
            <a:endParaRPr sz="1800">
              <a:solidFill>
                <a:schemeClr val="lt1"/>
              </a:solidFill>
            </a:endParaRPr>
          </a:p>
          <a:p>
            <a:pPr indent="0" lvl="0" marL="0" rtl="0" algn="l">
              <a:spcBef>
                <a:spcPts val="0"/>
              </a:spcBef>
              <a:spcAft>
                <a:spcPts val="0"/>
              </a:spcAft>
              <a:buClr>
                <a:schemeClr val="dk1"/>
              </a:buClr>
              <a:buSzPts val="1100"/>
              <a:buFont typeface="Arial"/>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IN"/>
              <a:t>Introduction </a:t>
            </a:r>
            <a:endParaRPr/>
          </a:p>
        </p:txBody>
      </p:sp>
      <p:sp>
        <p:nvSpPr>
          <p:cNvPr id="257" name="Google Shape;257;p2"/>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None/>
            </a:pPr>
            <a:r>
              <a:rPr lang="en-IN"/>
              <a:t>Problem Statement</a:t>
            </a:r>
            <a:endParaRPr/>
          </a:p>
        </p:txBody>
      </p:sp>
      <p:sp>
        <p:nvSpPr>
          <p:cNvPr id="258" name="Google Shape;258;p2"/>
          <p:cNvSpPr txBox="1"/>
          <p:nvPr>
            <p:ph idx="3" type="body"/>
          </p:nvPr>
        </p:nvSpPr>
        <p:spPr>
          <a:xfrm>
            <a:off x="7321949" y="2866950"/>
            <a:ext cx="1914600" cy="1089300"/>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IN"/>
              <a:t>Weight Centralisation</a:t>
            </a:r>
            <a:endParaRPr/>
          </a:p>
        </p:txBody>
      </p:sp>
      <p:sp>
        <p:nvSpPr>
          <p:cNvPr id="259" name="Google Shape;259;p2"/>
          <p:cNvSpPr txBox="1"/>
          <p:nvPr>
            <p:ph idx="4" type="body"/>
          </p:nvPr>
        </p:nvSpPr>
        <p:spPr>
          <a:xfrm>
            <a:off x="9409551" y="2800595"/>
            <a:ext cx="1913100" cy="1107000"/>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IN"/>
              <a:t>Observations</a:t>
            </a:r>
            <a:endParaRPr/>
          </a:p>
        </p:txBody>
      </p:sp>
      <p:sp>
        <p:nvSpPr>
          <p:cNvPr id="260" name="Google Shape;260;p2"/>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IN"/>
              <a:t>Future Improvements </a:t>
            </a:r>
            <a:endParaRPr/>
          </a:p>
        </p:txBody>
      </p:sp>
      <p:sp>
        <p:nvSpPr>
          <p:cNvPr id="261" name="Google Shape;261;p2"/>
          <p:cNvSpPr txBox="1"/>
          <p:nvPr/>
        </p:nvSpPr>
        <p:spPr>
          <a:xfrm>
            <a:off x="5235813" y="2852993"/>
            <a:ext cx="1913128" cy="105472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2" name="Google Shape;262;p2"/>
          <p:cNvSpPr txBox="1"/>
          <p:nvPr/>
        </p:nvSpPr>
        <p:spPr>
          <a:xfrm>
            <a:off x="5235813" y="2826795"/>
            <a:ext cx="1913128" cy="105472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lang="en-IN" sz="1800">
                <a:solidFill>
                  <a:schemeClr val="lt1"/>
                </a:solidFill>
              </a:rPr>
              <a:t>Motivation</a:t>
            </a:r>
            <a:endParaRPr/>
          </a:p>
        </p:txBody>
      </p:sp>
      <p:sp>
        <p:nvSpPr>
          <p:cNvPr id="263" name="Google Shape;263;p2"/>
          <p:cNvSpPr txBox="1"/>
          <p:nvPr/>
        </p:nvSpPr>
        <p:spPr>
          <a:xfrm>
            <a:off x="6274027" y="4631270"/>
            <a:ext cx="1913128" cy="105472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IN" sz="1800" u="none" cap="none" strike="noStrike">
                <a:solidFill>
                  <a:schemeClr val="lt1"/>
                </a:solidFill>
                <a:latin typeface="Arial"/>
                <a:ea typeface="Arial"/>
                <a:cs typeface="Arial"/>
                <a:sym typeface="Arial"/>
              </a:rPr>
              <a:t>Conclusion</a:t>
            </a:r>
            <a:endParaRPr/>
          </a:p>
        </p:txBody>
      </p:sp>
      <p:sp>
        <p:nvSpPr>
          <p:cNvPr id="264" name="Google Shape;264;p2"/>
          <p:cNvSpPr txBox="1"/>
          <p:nvPr/>
        </p:nvSpPr>
        <p:spPr>
          <a:xfrm>
            <a:off x="10367866" y="4755185"/>
            <a:ext cx="1913100" cy="105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lang="en-IN" sz="1800">
                <a:solidFill>
                  <a:schemeClr val="lt1"/>
                </a:solidFill>
              </a:rPr>
              <a:t>Standard model testing</a:t>
            </a:r>
            <a:endParaRPr/>
          </a:p>
        </p:txBody>
      </p:sp>
      <p:sp>
        <p:nvSpPr>
          <p:cNvPr id="265" name="Google Shape;265;p2"/>
          <p:cNvSpPr txBox="1"/>
          <p:nvPr/>
        </p:nvSpPr>
        <p:spPr>
          <a:xfrm>
            <a:off x="8367234" y="1080466"/>
            <a:ext cx="1913128" cy="111136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lang="en-IN" sz="1800">
                <a:solidFill>
                  <a:schemeClr val="lt1"/>
                </a:solidFill>
              </a:rPr>
              <a:t>Weight Augmentation</a:t>
            </a:r>
            <a:endParaRPr/>
          </a:p>
          <a:p>
            <a:pPr indent="0" lvl="0" marL="0" marR="0" rtl="0" algn="ctr">
              <a:lnSpc>
                <a:spcPct val="100000"/>
              </a:lnSpc>
              <a:spcBef>
                <a:spcPts val="1000"/>
              </a:spcBef>
              <a:spcAft>
                <a:spcPts val="0"/>
              </a:spcAft>
              <a:buClr>
                <a:schemeClr val="lt1"/>
              </a:buClr>
              <a:buSzPts val="18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1"/>
          <p:cNvSpPr txBox="1"/>
          <p:nvPr/>
        </p:nvSpPr>
        <p:spPr>
          <a:xfrm>
            <a:off x="1709912" y="451625"/>
            <a:ext cx="81399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500"/>
              <a:buFont typeface="Mate"/>
              <a:buNone/>
            </a:pPr>
            <a:r>
              <a:rPr b="1" lang="en-IN" sz="3500">
                <a:solidFill>
                  <a:srgbClr val="FFFFFF"/>
                </a:solidFill>
                <a:latin typeface="Mate"/>
                <a:ea typeface="Mate"/>
                <a:cs typeface="Mate"/>
                <a:sym typeface="Mate"/>
              </a:rPr>
              <a:t>Accuracy VS Memory tradeoff</a:t>
            </a:r>
            <a:endParaRPr/>
          </a:p>
        </p:txBody>
      </p:sp>
      <p:pic>
        <p:nvPicPr>
          <p:cNvPr id="415" name="Google Shape;415;p11"/>
          <p:cNvPicPr preferRelativeResize="0"/>
          <p:nvPr/>
        </p:nvPicPr>
        <p:blipFill>
          <a:blip r:embed="rId3">
            <a:alphaModFix/>
          </a:blip>
          <a:stretch>
            <a:fillRect/>
          </a:stretch>
        </p:blipFill>
        <p:spPr>
          <a:xfrm>
            <a:off x="6096150" y="2071225"/>
            <a:ext cx="5736225" cy="4329575"/>
          </a:xfrm>
          <a:prstGeom prst="rect">
            <a:avLst/>
          </a:prstGeom>
          <a:noFill/>
          <a:ln>
            <a:noFill/>
          </a:ln>
        </p:spPr>
      </p:pic>
      <p:sp>
        <p:nvSpPr>
          <p:cNvPr id="416" name="Google Shape;416;p11"/>
          <p:cNvSpPr txBox="1"/>
          <p:nvPr/>
        </p:nvSpPr>
        <p:spPr>
          <a:xfrm>
            <a:off x="495300" y="1721025"/>
            <a:ext cx="3940500" cy="3549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IN" sz="1800">
                <a:solidFill>
                  <a:schemeClr val="lt1"/>
                </a:solidFill>
              </a:rPr>
              <a:t>When making trade-offs between accuracy and memory savings, both should be taken into account. Obtaining an estimate for each of the parameters is crucial. The trade-off may now be understood for different models using the following graph.</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IN" sz="1800">
                <a:solidFill>
                  <a:schemeClr val="lt1"/>
                </a:solidFill>
              </a:rPr>
              <a:t>Here in the </a:t>
            </a:r>
            <a:r>
              <a:rPr lang="en-IN" sz="1800">
                <a:solidFill>
                  <a:schemeClr val="lt1"/>
                </a:solidFill>
              </a:rPr>
              <a:t>graph it can be observed that for some data we have high accuracy as well as high memory savings while some might have low memory saving </a:t>
            </a:r>
            <a:endParaRPr sz="1800">
              <a:solidFill>
                <a:schemeClr val="lt1"/>
              </a:solidFill>
            </a:endParaRPr>
          </a:p>
          <a:p>
            <a:pPr indent="0" lvl="0" marL="0" rtl="0" algn="l">
              <a:spcBef>
                <a:spcPts val="0"/>
              </a:spcBef>
              <a:spcAft>
                <a:spcPts val="0"/>
              </a:spcAft>
              <a:buClr>
                <a:schemeClr val="dk1"/>
              </a:buClr>
              <a:buSzPts val="1100"/>
              <a:buFont typeface="Arial"/>
              <a:buNone/>
            </a:pPr>
            <a:r>
              <a:t/>
            </a:r>
            <a:endParaRPr sz="1800">
              <a:solidFill>
                <a:schemeClr val="lt1"/>
              </a:solidFill>
            </a:endParaRPr>
          </a:p>
          <a:p>
            <a:pPr indent="0" lvl="0" marL="0" rtl="0" algn="l">
              <a:spcBef>
                <a:spcPts val="0"/>
              </a:spcBef>
              <a:spcAft>
                <a:spcPts val="0"/>
              </a:spcAft>
              <a:buClr>
                <a:schemeClr val="dk1"/>
              </a:buClr>
              <a:buSzPts val="1100"/>
              <a:buFont typeface="Arial"/>
              <a:buNone/>
            </a:pPr>
            <a:r>
              <a:t/>
            </a:r>
            <a:endParaRPr sz="18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12"/>
          <p:cNvPicPr preferRelativeResize="0"/>
          <p:nvPr/>
        </p:nvPicPr>
        <p:blipFill>
          <a:blip r:embed="rId3">
            <a:alphaModFix/>
          </a:blip>
          <a:stretch>
            <a:fillRect/>
          </a:stretch>
        </p:blipFill>
        <p:spPr>
          <a:xfrm>
            <a:off x="4803300" y="1778850"/>
            <a:ext cx="7108900" cy="4432625"/>
          </a:xfrm>
          <a:prstGeom prst="rect">
            <a:avLst/>
          </a:prstGeom>
          <a:noFill/>
          <a:ln>
            <a:noFill/>
          </a:ln>
        </p:spPr>
      </p:pic>
      <p:sp>
        <p:nvSpPr>
          <p:cNvPr id="422" name="Google Shape;422;p12"/>
          <p:cNvSpPr txBox="1"/>
          <p:nvPr/>
        </p:nvSpPr>
        <p:spPr>
          <a:xfrm>
            <a:off x="495300" y="2128825"/>
            <a:ext cx="3579600" cy="44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800">
                <a:solidFill>
                  <a:schemeClr val="lt1"/>
                </a:solidFill>
              </a:rPr>
              <a:t>The bar plot shows which model performs best based on what we can see; the pinkish color indicates that accuracy and memory savings are both high, but in MNIST and 4 layer MLP, it is evident that accuracy is controlled and memory is not as highly optimized as it is in the other models.</a:t>
            </a:r>
            <a:endParaRPr sz="18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sp>
        <p:nvSpPr>
          <p:cNvPr id="423" name="Google Shape;423;p12"/>
          <p:cNvSpPr txBox="1"/>
          <p:nvPr/>
        </p:nvSpPr>
        <p:spPr>
          <a:xfrm>
            <a:off x="685800" y="408550"/>
            <a:ext cx="106371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500">
                <a:solidFill>
                  <a:schemeClr val="lt1"/>
                </a:solidFill>
                <a:latin typeface="Mate"/>
                <a:ea typeface="Mate"/>
                <a:cs typeface="Mate"/>
                <a:sym typeface="Mate"/>
              </a:rPr>
              <a:t>Accuracy VS Memory Barplot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4"/>
          <p:cNvSpPr txBox="1"/>
          <p:nvPr>
            <p:ph type="title"/>
          </p:nvPr>
        </p:nvSpPr>
        <p:spPr>
          <a:xfrm>
            <a:off x="1078975" y="315650"/>
            <a:ext cx="2508300" cy="75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Mate"/>
              <a:buNone/>
            </a:pPr>
            <a:r>
              <a:rPr lang="en-IN" sz="3600"/>
              <a:t>Conclusion</a:t>
            </a:r>
            <a:endParaRPr/>
          </a:p>
        </p:txBody>
      </p:sp>
      <p:sp>
        <p:nvSpPr>
          <p:cNvPr id="430" name="Google Shape;430;p14"/>
          <p:cNvSpPr txBox="1"/>
          <p:nvPr/>
        </p:nvSpPr>
        <p:spPr>
          <a:xfrm>
            <a:off x="3528802" y="1545375"/>
            <a:ext cx="8152200" cy="3971100"/>
          </a:xfrm>
          <a:prstGeom prst="rect">
            <a:avLst/>
          </a:prstGeom>
          <a:noFill/>
          <a:ln>
            <a:noFill/>
          </a:ln>
        </p:spPr>
        <p:txBody>
          <a:bodyPr anchorCtr="0" anchor="t" bIns="45700" lIns="91425" spcFirstLastPara="1" rIns="91425" wrap="square" tIns="45700">
            <a:spAutoFit/>
          </a:bodyPr>
          <a:lstStyle/>
          <a:p>
            <a:pPr indent="-273050" lvl="0" marL="285750" marR="0" rtl="0" algn="l">
              <a:spcBef>
                <a:spcPts val="0"/>
              </a:spcBef>
              <a:spcAft>
                <a:spcPts val="0"/>
              </a:spcAft>
              <a:buClr>
                <a:schemeClr val="lt1"/>
              </a:buClr>
              <a:buSzPts val="1800"/>
              <a:buFont typeface="Noto Sans Symbols"/>
              <a:buChar char="▪"/>
            </a:pPr>
            <a:r>
              <a:rPr lang="en-IN" sz="1800">
                <a:solidFill>
                  <a:schemeClr val="lt1"/>
                </a:solidFill>
              </a:rPr>
              <a:t>Augmenting weights in initial layers has a more pronounced impact on accuracy compared to augmenting weights in the last layers in a layer-wise fashion.</a:t>
            </a:r>
            <a:endParaRPr sz="1800"/>
          </a:p>
          <a:p>
            <a:pPr indent="-158750" lvl="0" marL="285750" marR="0" rtl="0" algn="l">
              <a:spcBef>
                <a:spcPts val="0"/>
              </a:spcBef>
              <a:spcAft>
                <a:spcPts val="0"/>
              </a:spcAft>
              <a:buClr>
                <a:schemeClr val="dk1"/>
              </a:buClr>
              <a:buSzPts val="2000"/>
              <a:buFont typeface="Noto Sans Symbols"/>
              <a:buNone/>
            </a:pPr>
            <a:r>
              <a:t/>
            </a:r>
            <a:endParaRPr sz="1800">
              <a:solidFill>
                <a:schemeClr val="lt1"/>
              </a:solidFill>
              <a:latin typeface="Arial"/>
              <a:ea typeface="Arial"/>
              <a:cs typeface="Arial"/>
              <a:sym typeface="Arial"/>
            </a:endParaRPr>
          </a:p>
          <a:p>
            <a:pPr indent="-273050" lvl="0" marL="285750" marR="0" rtl="0" algn="l">
              <a:spcBef>
                <a:spcPts val="0"/>
              </a:spcBef>
              <a:spcAft>
                <a:spcPts val="0"/>
              </a:spcAft>
              <a:buClr>
                <a:schemeClr val="lt1"/>
              </a:buClr>
              <a:buSzPts val="1800"/>
              <a:buFont typeface="Noto Sans Symbols"/>
              <a:buChar char="▪"/>
            </a:pPr>
            <a:r>
              <a:rPr lang="en-IN" sz="1800">
                <a:solidFill>
                  <a:schemeClr val="lt1"/>
                </a:solidFill>
              </a:rPr>
              <a:t>Batch-wise weight centralization proved to be a consistently effective method across various datasets and models, outperforming unitary weight centralization and layer-wise weight centralization, which demonstrated less consistent and generalizable accuracy improvements.</a:t>
            </a:r>
            <a:endParaRPr sz="1800"/>
          </a:p>
          <a:p>
            <a:pPr indent="-158750" lvl="0" marL="285750" marR="0" rtl="0" algn="l">
              <a:spcBef>
                <a:spcPts val="0"/>
              </a:spcBef>
              <a:spcAft>
                <a:spcPts val="0"/>
              </a:spcAft>
              <a:buClr>
                <a:schemeClr val="dk1"/>
              </a:buClr>
              <a:buSzPts val="2000"/>
              <a:buFont typeface="Noto Sans Symbols"/>
              <a:buNone/>
            </a:pPr>
            <a:r>
              <a:t/>
            </a:r>
            <a:endParaRPr sz="1800">
              <a:solidFill>
                <a:schemeClr val="lt1"/>
              </a:solidFill>
              <a:latin typeface="Arial"/>
              <a:ea typeface="Arial"/>
              <a:cs typeface="Arial"/>
              <a:sym typeface="Arial"/>
            </a:endParaRPr>
          </a:p>
          <a:p>
            <a:pPr indent="-273050" lvl="0" marL="285750" marR="0" rtl="0" algn="l">
              <a:spcBef>
                <a:spcPts val="0"/>
              </a:spcBef>
              <a:spcAft>
                <a:spcPts val="0"/>
              </a:spcAft>
              <a:buClr>
                <a:schemeClr val="lt1"/>
              </a:buClr>
              <a:buSzPts val="1800"/>
              <a:buFont typeface="Noto Sans Symbols"/>
              <a:buChar char="▪"/>
            </a:pPr>
            <a:r>
              <a:rPr lang="en-IN" sz="1800">
                <a:solidFill>
                  <a:schemeClr val="lt1"/>
                </a:solidFill>
              </a:rPr>
              <a:t>The Batch-wise weight centralization optimization algorithm was successfully applied and tested on various MLP models, including standard and non-standard ones like MobileNet V2, ShuffleNet V2, and SqueezeNet V2, revealing varying degrees of memory conservation across different models.</a:t>
            </a:r>
            <a:endParaRPr sz="18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5"/>
          <p:cNvSpPr txBox="1"/>
          <p:nvPr>
            <p:ph type="title"/>
          </p:nvPr>
        </p:nvSpPr>
        <p:spPr>
          <a:xfrm>
            <a:off x="697583" y="529148"/>
            <a:ext cx="5618376" cy="6020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Mate"/>
              <a:buNone/>
            </a:pPr>
            <a:r>
              <a:rPr lang="en-IN" sz="3600"/>
              <a:t>Future plan</a:t>
            </a:r>
            <a:endParaRPr/>
          </a:p>
        </p:txBody>
      </p:sp>
      <p:pic>
        <p:nvPicPr>
          <p:cNvPr descr="People working in office" id="436" name="Google Shape;436;p15"/>
          <p:cNvPicPr preferRelativeResize="0"/>
          <p:nvPr>
            <p:ph idx="2" type="pic"/>
          </p:nvPr>
        </p:nvPicPr>
        <p:blipFill rotWithShape="1">
          <a:blip r:embed="rId3">
            <a:alphaModFix/>
          </a:blip>
          <a:srcRect b="0" l="0" r="0" t="0"/>
          <a:stretch/>
        </p:blipFill>
        <p:spPr>
          <a:xfrm>
            <a:off x="7493157" y="529148"/>
            <a:ext cx="4248873" cy="4731130"/>
          </a:xfrm>
          <a:prstGeom prst="rect">
            <a:avLst/>
          </a:prstGeom>
          <a:noFill/>
          <a:ln cap="flat" cmpd="sng" w="19050">
            <a:solidFill>
              <a:schemeClr val="dk1"/>
            </a:solidFill>
            <a:prstDash val="solid"/>
            <a:round/>
            <a:headEnd len="sm" w="sm" type="none"/>
            <a:tailEnd len="sm" w="sm" type="none"/>
          </a:ln>
        </p:spPr>
      </p:pic>
      <p:pic>
        <p:nvPicPr>
          <p:cNvPr id="437" name="Google Shape;437;p15"/>
          <p:cNvPicPr preferRelativeResize="0"/>
          <p:nvPr/>
        </p:nvPicPr>
        <p:blipFill rotWithShape="1">
          <a:blip r:embed="rId4">
            <a:alphaModFix/>
          </a:blip>
          <a:srcRect b="2555" l="0" r="0" t="2555"/>
          <a:stretch/>
        </p:blipFill>
        <p:spPr>
          <a:xfrm>
            <a:off x="6504265" y="3029080"/>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sp>
        <p:nvSpPr>
          <p:cNvPr id="438" name="Google Shape;438;p15"/>
          <p:cNvSpPr txBox="1"/>
          <p:nvPr/>
        </p:nvSpPr>
        <p:spPr>
          <a:xfrm>
            <a:off x="518125" y="2017325"/>
            <a:ext cx="5618400" cy="3417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800"/>
              <a:buFont typeface="Noto Sans Symbols"/>
              <a:buChar char="▪"/>
            </a:pPr>
            <a:r>
              <a:rPr lang="en-IN" sz="1800">
                <a:solidFill>
                  <a:srgbClr val="FFFFFF"/>
                </a:solidFill>
              </a:rPr>
              <a:t>Observing neural network weights, it's noted that many have zero magnitudes; leveraging this, omitting these weights in hardware operations by directly using bias values can enhance neural network efficiency and reduce computational load on the ALU section. This optimization improves hardware efficiency by avoiding unnecessary weight computations for zero-magnitude weights.</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sz="1800">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Noto Sans Symbols"/>
              <a:buChar char="▪"/>
            </a:pPr>
            <a:r>
              <a:rPr lang="en-IN" sz="1800">
                <a:solidFill>
                  <a:srgbClr val="FFFFFF"/>
                </a:solidFill>
              </a:rPr>
              <a:t>This method is termed as </a:t>
            </a:r>
            <a:r>
              <a:rPr b="1" lang="en-IN" sz="1800">
                <a:solidFill>
                  <a:srgbClr val="FFFFFF"/>
                </a:solidFill>
              </a:rPr>
              <a:t>‘Zero Skipping’ </a:t>
            </a:r>
            <a:r>
              <a:rPr lang="en-IN" sz="1800">
                <a:solidFill>
                  <a:srgbClr val="FFFFFF"/>
                </a:solidFill>
              </a:rPr>
              <a:t>where we are skipping zeros multiplication and saving the time for its calculation.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6"/>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IN"/>
              <a:t>Thank you</a:t>
            </a:r>
            <a:endParaRPr/>
          </a:p>
        </p:txBody>
      </p:sp>
      <p:pic>
        <p:nvPicPr>
          <p:cNvPr descr="People working in office" id="444" name="Google Shape;444;p16"/>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descr="People in an office discussing work over a laptop&#10;" id="445" name="Google Shape;445;p16"/>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descr="Layout of website design sketches on white paper" id="446" name="Google Shape;446;p16"/>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pic>
        <p:nvPicPr>
          <p:cNvPr descr="Businesswoman reviewing sticky notes on a wall" id="447" name="Google Shape;447;p16"/>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
          <p:cNvSpPr txBox="1"/>
          <p:nvPr>
            <p:ph type="title"/>
          </p:nvPr>
        </p:nvSpPr>
        <p:spPr>
          <a:xfrm>
            <a:off x="291325" y="306375"/>
            <a:ext cx="5117100" cy="119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IN"/>
              <a:t>Problem Statement</a:t>
            </a:r>
            <a:endParaRPr/>
          </a:p>
        </p:txBody>
      </p:sp>
      <p:sp>
        <p:nvSpPr>
          <p:cNvPr id="271" name="Google Shape;271;p3"/>
          <p:cNvSpPr txBox="1"/>
          <p:nvPr>
            <p:ph idx="1" type="body"/>
          </p:nvPr>
        </p:nvSpPr>
        <p:spPr>
          <a:xfrm>
            <a:off x="291325" y="1908399"/>
            <a:ext cx="4873200" cy="44925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lt1"/>
              </a:buClr>
              <a:buSzPts val="1800"/>
              <a:buFont typeface="Noto Sans Symbols"/>
              <a:buChar char="▪"/>
            </a:pPr>
            <a:r>
              <a:rPr lang="en-IN" sz="1800"/>
              <a:t>The primary challenge with depl</a:t>
            </a:r>
            <a:r>
              <a:rPr lang="en-IN" sz="1800"/>
              <a:t>oying neural networks on constrained hardware in AIOT applications is the limited memory and computational power, necessitating the need for effective solution.</a:t>
            </a:r>
            <a:endParaRPr sz="2800"/>
          </a:p>
          <a:p>
            <a:pPr indent="-285750" lvl="0" marL="285750" rtl="0" algn="l">
              <a:lnSpc>
                <a:spcPct val="100000"/>
              </a:lnSpc>
              <a:spcBef>
                <a:spcPts val="1000"/>
              </a:spcBef>
              <a:spcAft>
                <a:spcPts val="0"/>
              </a:spcAft>
              <a:buClr>
                <a:schemeClr val="lt1"/>
              </a:buClr>
              <a:buSzPts val="1800"/>
              <a:buFont typeface="Noto Sans Symbols"/>
              <a:buChar char="▪"/>
            </a:pPr>
            <a:r>
              <a:rPr lang="en-IN" sz="1800"/>
              <a:t>Memory constraint does not allow the small IOT hardware devices to be able to perform computation intensive task involved in the deep learning based applications. </a:t>
            </a:r>
            <a:endParaRPr/>
          </a:p>
          <a:p>
            <a:pPr indent="-285750" lvl="0" marL="285750" rtl="0" algn="l">
              <a:lnSpc>
                <a:spcPct val="100000"/>
              </a:lnSpc>
              <a:spcBef>
                <a:spcPts val="1000"/>
              </a:spcBef>
              <a:spcAft>
                <a:spcPts val="0"/>
              </a:spcAft>
              <a:buClr>
                <a:schemeClr val="lt1"/>
              </a:buClr>
              <a:buSzPts val="1800"/>
              <a:buFont typeface="Noto Sans Symbols"/>
              <a:buChar char="▪"/>
            </a:pPr>
            <a:r>
              <a:rPr lang="en-IN" sz="1800"/>
              <a:t>Performance Retention, is another </a:t>
            </a:r>
            <a:r>
              <a:rPr lang="en-IN" sz="1800"/>
              <a:t>important problem which is quite important to be addressed that the performance of the model should not dip more than certain threshold.</a:t>
            </a:r>
            <a:endParaRPr/>
          </a:p>
          <a:p>
            <a:pPr indent="0" lvl="0" marL="0" rtl="0" algn="l">
              <a:lnSpc>
                <a:spcPct val="100000"/>
              </a:lnSpc>
              <a:spcBef>
                <a:spcPts val="1000"/>
              </a:spcBef>
              <a:spcAft>
                <a:spcPts val="0"/>
              </a:spcAft>
              <a:buClr>
                <a:schemeClr val="lt1"/>
              </a:buClr>
              <a:buSzPts val="1500"/>
              <a:buNone/>
            </a:pPr>
            <a:r>
              <a:t/>
            </a:r>
            <a:endParaRPr/>
          </a:p>
        </p:txBody>
      </p:sp>
      <p:pic>
        <p:nvPicPr>
          <p:cNvPr descr="People around a table on their laptops" id="272" name="Google Shape;272;p3"/>
          <p:cNvPicPr preferRelativeResize="0"/>
          <p:nvPr>
            <p:ph idx="2" type="pic"/>
          </p:nvPr>
        </p:nvPicPr>
        <p:blipFill rotWithShape="1">
          <a:blip r:embed="rId3">
            <a:alphaModFix/>
          </a:blip>
          <a:srcRect b="0" l="26" r="25" t="0"/>
          <a:stretch/>
        </p:blipFill>
        <p:spPr>
          <a:xfrm>
            <a:off x="5745001" y="0"/>
            <a:ext cx="6446999"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
          <p:cNvSpPr txBox="1"/>
          <p:nvPr>
            <p:ph type="title"/>
          </p:nvPr>
        </p:nvSpPr>
        <p:spPr>
          <a:xfrm>
            <a:off x="6960428" y="-188399"/>
            <a:ext cx="2614500" cy="1536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Mate"/>
              <a:buNone/>
            </a:pPr>
            <a:r>
              <a:rPr lang="en-IN" sz="4000"/>
              <a:t>Motivation</a:t>
            </a:r>
            <a:endParaRPr/>
          </a:p>
        </p:txBody>
      </p:sp>
      <p:pic>
        <p:nvPicPr>
          <p:cNvPr descr="Layout of website design sketches on white paper" id="278" name="Google Shape;278;p4"/>
          <p:cNvPicPr preferRelativeResize="0"/>
          <p:nvPr>
            <p:ph idx="2" type="pic"/>
          </p:nvPr>
        </p:nvPicPr>
        <p:blipFill rotWithShape="1">
          <a:blip r:embed="rId3">
            <a:alphaModFix/>
          </a:blip>
          <a:srcRect b="0" l="0" r="0" t="0"/>
          <a:stretch/>
        </p:blipFill>
        <p:spPr>
          <a:xfrm>
            <a:off x="921074" y="795184"/>
            <a:ext cx="4333187" cy="4966492"/>
          </a:xfrm>
          <a:prstGeom prst="rect">
            <a:avLst/>
          </a:prstGeom>
          <a:blipFill rotWithShape="1">
            <a:blip r:embed="rId4">
              <a:alphaModFix/>
            </a:blip>
            <a:stretch>
              <a:fillRect b="0" l="0" r="0" t="0"/>
            </a:stretch>
          </a:blipFill>
          <a:ln>
            <a:noFill/>
          </a:ln>
        </p:spPr>
      </p:pic>
      <p:sp>
        <p:nvSpPr>
          <p:cNvPr id="279" name="Google Shape;279;p4"/>
          <p:cNvSpPr txBox="1"/>
          <p:nvPr/>
        </p:nvSpPr>
        <p:spPr>
          <a:xfrm>
            <a:off x="5442600" y="1100125"/>
            <a:ext cx="6478500" cy="226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500" u="none" cap="none" strike="noStrike">
              <a:solidFill>
                <a:schemeClr val="lt1"/>
              </a:solidFill>
              <a:latin typeface="Arial"/>
              <a:ea typeface="Arial"/>
              <a:cs typeface="Arial"/>
              <a:sym typeface="Arial"/>
            </a:endParaRPr>
          </a:p>
          <a:p>
            <a:pPr indent="-304800" lvl="0" marL="285750" marR="0" rtl="0" algn="l">
              <a:lnSpc>
                <a:spcPct val="100000"/>
              </a:lnSpc>
              <a:spcBef>
                <a:spcPts val="0"/>
              </a:spcBef>
              <a:spcAft>
                <a:spcPts val="0"/>
              </a:spcAft>
              <a:buClr>
                <a:schemeClr val="lt1"/>
              </a:buClr>
              <a:buSzPts val="1800"/>
              <a:buChar char="▪"/>
            </a:pPr>
            <a:r>
              <a:rPr lang="en-IN" sz="1800">
                <a:solidFill>
                  <a:schemeClr val="lt1"/>
                </a:solidFill>
              </a:rPr>
              <a:t>Since memory is a limited resource, businesses frequently have to take the cost of acquiring and preserving memory into account. Improving memory efficiency can save money by lowering the requirement for more hardware. Optimizing memory usage enables more effective use of the resources that are available.</a:t>
            </a:r>
            <a:endParaRPr sz="1800">
              <a:solidFill>
                <a:schemeClr val="lt1"/>
              </a:solidFill>
            </a:endParaRPr>
          </a:p>
          <a:p>
            <a:pPr indent="0" lvl="0" marL="457200" marR="0" rtl="0" algn="l">
              <a:lnSpc>
                <a:spcPct val="100000"/>
              </a:lnSpc>
              <a:spcBef>
                <a:spcPts val="0"/>
              </a:spcBef>
              <a:spcAft>
                <a:spcPts val="0"/>
              </a:spcAft>
              <a:buNone/>
            </a:pPr>
            <a:r>
              <a:t/>
            </a:r>
            <a:endParaRPr sz="1800">
              <a:solidFill>
                <a:schemeClr val="lt1"/>
              </a:solidFill>
            </a:endParaRPr>
          </a:p>
        </p:txBody>
      </p:sp>
      <p:pic>
        <p:nvPicPr>
          <p:cNvPr id="280" name="Google Shape;280;p4"/>
          <p:cNvPicPr preferRelativeResize="0"/>
          <p:nvPr/>
        </p:nvPicPr>
        <p:blipFill rotWithShape="1">
          <a:blip r:embed="rId5">
            <a:alphaModFix/>
          </a:blip>
          <a:srcRect b="2555" l="0" r="0" t="2555"/>
          <a:stretch/>
        </p:blipFill>
        <p:spPr>
          <a:xfrm>
            <a:off x="1819646" y="1740553"/>
            <a:ext cx="2536041" cy="3075753"/>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sp>
        <p:nvSpPr>
          <p:cNvPr descr="40 Best Motivational Quotes For Your Employees | Empuls" id="281" name="Google Shape;281;p4"/>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4"/>
          <p:cNvSpPr txBox="1"/>
          <p:nvPr/>
        </p:nvSpPr>
        <p:spPr>
          <a:xfrm>
            <a:off x="5254250" y="3592425"/>
            <a:ext cx="6740100" cy="2169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oto Sans Symbols"/>
              <a:buChar char="▪"/>
            </a:pPr>
            <a:r>
              <a:rPr lang="en-IN" sz="1800">
                <a:solidFill>
                  <a:schemeClr val="lt1"/>
                </a:solidFill>
              </a:rPr>
              <a:t>The memory capabilities of many contemporary gadgets, including smartphones and Internet of Things (IoT) devices, are constrained. In these situations, optimizing memory consumption is crucial to making sure that programs function properly without using up all of the available resources.  As systems and applications get larger, effective memory management becomes essential.</a:t>
            </a:r>
            <a:endParaRPr sz="1800">
              <a:solidFill>
                <a:schemeClr val="lt1"/>
              </a:solidFill>
            </a:endParaRPr>
          </a:p>
          <a:p>
            <a:pPr indent="0" lvl="0" marL="0" rtl="0" algn="l">
              <a:spcBef>
                <a:spcPts val="0"/>
              </a:spcBef>
              <a:spcAft>
                <a:spcPts val="0"/>
              </a:spcAft>
              <a:buNone/>
            </a:pPr>
            <a:r>
              <a:t/>
            </a:r>
            <a:endParaRPr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
          <p:cNvSpPr txBox="1"/>
          <p:nvPr/>
        </p:nvSpPr>
        <p:spPr>
          <a:xfrm>
            <a:off x="1344706" y="268941"/>
            <a:ext cx="9072281" cy="6309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500"/>
              <a:buFont typeface="Mate"/>
              <a:buNone/>
            </a:pPr>
            <a:r>
              <a:rPr b="1" lang="en-IN" sz="3500">
                <a:solidFill>
                  <a:srgbClr val="FFFFFF"/>
                </a:solidFill>
                <a:latin typeface="Mate"/>
                <a:ea typeface="Mate"/>
                <a:cs typeface="Mate"/>
                <a:sym typeface="Mate"/>
              </a:rPr>
              <a:t>Methodologies</a:t>
            </a:r>
            <a:endParaRPr/>
          </a:p>
        </p:txBody>
      </p:sp>
      <p:sp>
        <p:nvSpPr>
          <p:cNvPr id="289" name="Google Shape;289;p6"/>
          <p:cNvSpPr txBox="1"/>
          <p:nvPr>
            <p:ph idx="1" type="body"/>
          </p:nvPr>
        </p:nvSpPr>
        <p:spPr>
          <a:xfrm>
            <a:off x="838200" y="3251778"/>
            <a:ext cx="3209100" cy="23085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42900" lvl="0" marL="457200" rtl="0" algn="l">
              <a:lnSpc>
                <a:spcPct val="100000"/>
              </a:lnSpc>
              <a:spcBef>
                <a:spcPts val="0"/>
              </a:spcBef>
              <a:spcAft>
                <a:spcPts val="0"/>
              </a:spcAft>
              <a:buSzPts val="1800"/>
              <a:buChar char="●"/>
            </a:pPr>
            <a:r>
              <a:rPr lang="en-IN" sz="1800"/>
              <a:t>Scalar addition </a:t>
            </a:r>
            <a:endParaRPr sz="1800"/>
          </a:p>
          <a:p>
            <a:pPr indent="-342900" lvl="0" marL="457200" rtl="0" algn="l">
              <a:lnSpc>
                <a:spcPct val="100000"/>
              </a:lnSpc>
              <a:spcBef>
                <a:spcPts val="0"/>
              </a:spcBef>
              <a:spcAft>
                <a:spcPts val="0"/>
              </a:spcAft>
              <a:buSzPts val="1800"/>
              <a:buChar char="●"/>
            </a:pPr>
            <a:r>
              <a:rPr lang="en-IN" sz="1800"/>
              <a:t>Scalar </a:t>
            </a:r>
            <a:r>
              <a:rPr lang="en-IN" sz="1800"/>
              <a:t>multiplication</a:t>
            </a:r>
            <a:endParaRPr sz="1800"/>
          </a:p>
          <a:p>
            <a:pPr indent="-342900" lvl="0" marL="457200" rtl="0" algn="l">
              <a:lnSpc>
                <a:spcPct val="100000"/>
              </a:lnSpc>
              <a:spcBef>
                <a:spcPts val="0"/>
              </a:spcBef>
              <a:spcAft>
                <a:spcPts val="0"/>
              </a:spcAft>
              <a:buSzPts val="1800"/>
              <a:buChar char="●"/>
            </a:pPr>
            <a:r>
              <a:rPr lang="en-IN" sz="1800"/>
              <a:t>Bit flip method</a:t>
            </a:r>
            <a:endParaRPr sz="1800"/>
          </a:p>
          <a:p>
            <a:pPr indent="-342900" lvl="0" marL="457200" rtl="0" algn="l">
              <a:lnSpc>
                <a:spcPct val="100000"/>
              </a:lnSpc>
              <a:spcBef>
                <a:spcPts val="0"/>
              </a:spcBef>
              <a:spcAft>
                <a:spcPts val="0"/>
              </a:spcAft>
              <a:buSzPts val="1800"/>
              <a:buChar char="●"/>
            </a:pPr>
            <a:r>
              <a:rPr lang="en-IN" sz="1800"/>
              <a:t>8 - Bit Quantization</a:t>
            </a:r>
            <a:endParaRPr sz="1800"/>
          </a:p>
          <a:p>
            <a:pPr indent="0" lvl="0" marL="0" rtl="0" algn="ctr">
              <a:lnSpc>
                <a:spcPct val="100000"/>
              </a:lnSpc>
              <a:spcBef>
                <a:spcPts val="0"/>
              </a:spcBef>
              <a:spcAft>
                <a:spcPts val="0"/>
              </a:spcAft>
              <a:buClr>
                <a:schemeClr val="lt1"/>
              </a:buClr>
              <a:buSzPts val="1500"/>
              <a:buNone/>
            </a:pPr>
            <a:r>
              <a:t/>
            </a:r>
            <a:endParaRPr/>
          </a:p>
          <a:p>
            <a:pPr indent="0" lvl="0" marL="0" rtl="0" algn="ctr">
              <a:lnSpc>
                <a:spcPct val="100000"/>
              </a:lnSpc>
              <a:spcBef>
                <a:spcPts val="0"/>
              </a:spcBef>
              <a:spcAft>
                <a:spcPts val="0"/>
              </a:spcAft>
              <a:buClr>
                <a:schemeClr val="lt1"/>
              </a:buClr>
              <a:buSzPts val="1500"/>
              <a:buNone/>
            </a:pPr>
            <a:r>
              <a:t/>
            </a:r>
            <a:endParaRPr/>
          </a:p>
        </p:txBody>
      </p:sp>
      <p:sp>
        <p:nvSpPr>
          <p:cNvPr id="290" name="Google Shape;290;p6"/>
          <p:cNvSpPr txBox="1"/>
          <p:nvPr>
            <p:ph idx="2" type="body"/>
          </p:nvPr>
        </p:nvSpPr>
        <p:spPr>
          <a:xfrm>
            <a:off x="4368400" y="3251734"/>
            <a:ext cx="3988500" cy="23085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42900" lvl="0" marL="457200" rtl="0" algn="l">
              <a:lnSpc>
                <a:spcPct val="100000"/>
              </a:lnSpc>
              <a:spcBef>
                <a:spcPts val="0"/>
              </a:spcBef>
              <a:spcAft>
                <a:spcPts val="0"/>
              </a:spcAft>
              <a:buSzPts val="1800"/>
              <a:buChar char="●"/>
            </a:pPr>
            <a:r>
              <a:rPr lang="en-IN" sz="1800"/>
              <a:t>Unitary weight centralization</a:t>
            </a:r>
            <a:endParaRPr sz="1800"/>
          </a:p>
          <a:p>
            <a:pPr indent="-342900" lvl="0" marL="457200" rtl="0" algn="l">
              <a:lnSpc>
                <a:spcPct val="100000"/>
              </a:lnSpc>
              <a:spcBef>
                <a:spcPts val="0"/>
              </a:spcBef>
              <a:spcAft>
                <a:spcPts val="0"/>
              </a:spcAft>
              <a:buSzPts val="1800"/>
              <a:buChar char="●"/>
            </a:pPr>
            <a:r>
              <a:rPr lang="en-IN" sz="1800"/>
              <a:t>Layer </a:t>
            </a:r>
            <a:r>
              <a:rPr lang="en-IN" sz="1800"/>
              <a:t>wise weight centralization</a:t>
            </a:r>
            <a:endParaRPr sz="1800"/>
          </a:p>
          <a:p>
            <a:pPr indent="-342900" lvl="0" marL="457200" rtl="0" algn="l">
              <a:lnSpc>
                <a:spcPct val="100000"/>
              </a:lnSpc>
              <a:spcBef>
                <a:spcPts val="0"/>
              </a:spcBef>
              <a:spcAft>
                <a:spcPts val="0"/>
              </a:spcAft>
              <a:buSzPts val="1800"/>
              <a:buChar char="●"/>
            </a:pPr>
            <a:r>
              <a:rPr lang="en-IN" sz="1800"/>
              <a:t>Batch wise weight centralization</a:t>
            </a:r>
            <a:endParaRPr sz="1800"/>
          </a:p>
          <a:p>
            <a:pPr indent="0" lvl="0" marL="457200" rtl="0" algn="l">
              <a:lnSpc>
                <a:spcPct val="100000"/>
              </a:lnSpc>
              <a:spcBef>
                <a:spcPts val="0"/>
              </a:spcBef>
              <a:spcAft>
                <a:spcPts val="0"/>
              </a:spcAft>
              <a:buNone/>
            </a:pPr>
            <a:r>
              <a:t/>
            </a:r>
            <a:endParaRPr sz="1400">
              <a:solidFill>
                <a:srgbClr val="D1D5DB"/>
              </a:solidFill>
            </a:endParaRPr>
          </a:p>
          <a:p>
            <a:pPr indent="0" lvl="0" marL="0" rtl="0" algn="ctr">
              <a:lnSpc>
                <a:spcPct val="100000"/>
              </a:lnSpc>
              <a:spcBef>
                <a:spcPts val="0"/>
              </a:spcBef>
              <a:spcAft>
                <a:spcPts val="0"/>
              </a:spcAft>
              <a:buClr>
                <a:schemeClr val="lt1"/>
              </a:buClr>
              <a:buSzPts val="1500"/>
              <a:buNone/>
            </a:pPr>
            <a:r>
              <a:t/>
            </a:r>
            <a:endParaRPr/>
          </a:p>
        </p:txBody>
      </p:sp>
      <p:sp>
        <p:nvSpPr>
          <p:cNvPr id="291" name="Google Shape;291;p6"/>
          <p:cNvSpPr txBox="1"/>
          <p:nvPr>
            <p:ph idx="6" type="body"/>
          </p:nvPr>
        </p:nvSpPr>
        <p:spPr>
          <a:xfrm>
            <a:off x="838200" y="2067150"/>
            <a:ext cx="3209100" cy="11895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800"/>
              <a:buFont typeface="Arial"/>
              <a:buNone/>
            </a:pPr>
            <a:r>
              <a:rPr lang="en-IN" sz="2400">
                <a:solidFill>
                  <a:srgbClr val="FFFFFF"/>
                </a:solidFill>
              </a:rPr>
              <a:t>Weight </a:t>
            </a:r>
            <a:r>
              <a:rPr lang="en-IN" sz="2400">
                <a:solidFill>
                  <a:srgbClr val="FFFFFF"/>
                </a:solidFill>
              </a:rPr>
              <a:t>augmentation</a:t>
            </a:r>
            <a:r>
              <a:rPr b="1" lang="en-IN" sz="2400">
                <a:solidFill>
                  <a:srgbClr val="FFFFFF"/>
                </a:solidFill>
                <a:latin typeface="Arial"/>
                <a:ea typeface="Arial"/>
                <a:cs typeface="Arial"/>
                <a:sym typeface="Arial"/>
              </a:rPr>
              <a:t> </a:t>
            </a:r>
            <a:endParaRPr sz="2400"/>
          </a:p>
        </p:txBody>
      </p:sp>
      <p:sp>
        <p:nvSpPr>
          <p:cNvPr id="292" name="Google Shape;292;p6"/>
          <p:cNvSpPr txBox="1"/>
          <p:nvPr>
            <p:ph idx="7" type="body"/>
          </p:nvPr>
        </p:nvSpPr>
        <p:spPr>
          <a:xfrm>
            <a:off x="4369364" y="2067150"/>
            <a:ext cx="3985200" cy="1189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n-IN" sz="2400"/>
              <a:t>Weight centralization</a:t>
            </a:r>
            <a:endParaRPr sz="2400"/>
          </a:p>
        </p:txBody>
      </p:sp>
      <p:sp>
        <p:nvSpPr>
          <p:cNvPr id="293" name="Google Shape;293;p6"/>
          <p:cNvSpPr txBox="1"/>
          <p:nvPr>
            <p:ph idx="1" type="body"/>
          </p:nvPr>
        </p:nvSpPr>
        <p:spPr>
          <a:xfrm>
            <a:off x="8585625" y="3251717"/>
            <a:ext cx="3209100" cy="23085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42900" lvl="0" marL="457200" rtl="0" algn="l">
              <a:lnSpc>
                <a:spcPct val="100000"/>
              </a:lnSpc>
              <a:spcBef>
                <a:spcPts val="0"/>
              </a:spcBef>
              <a:spcAft>
                <a:spcPts val="0"/>
              </a:spcAft>
              <a:buSzPts val="1800"/>
              <a:buChar char="●"/>
            </a:pPr>
            <a:r>
              <a:rPr lang="en-IN" sz="1800"/>
              <a:t>Mobile</a:t>
            </a:r>
            <a:r>
              <a:rPr lang="en-IN" sz="1800"/>
              <a:t> Net v2</a:t>
            </a:r>
            <a:endParaRPr sz="1800"/>
          </a:p>
          <a:p>
            <a:pPr indent="-342900" lvl="0" marL="457200" rtl="0" algn="l">
              <a:lnSpc>
                <a:spcPct val="100000"/>
              </a:lnSpc>
              <a:spcBef>
                <a:spcPts val="0"/>
              </a:spcBef>
              <a:spcAft>
                <a:spcPts val="0"/>
              </a:spcAft>
              <a:buSzPts val="1800"/>
              <a:buChar char="●"/>
            </a:pPr>
            <a:r>
              <a:rPr lang="en-IN" sz="1800"/>
              <a:t>Shuffle Net v2</a:t>
            </a:r>
            <a:endParaRPr sz="1800"/>
          </a:p>
          <a:p>
            <a:pPr indent="-342900" lvl="0" marL="457200" rtl="0" algn="l">
              <a:lnSpc>
                <a:spcPct val="100000"/>
              </a:lnSpc>
              <a:spcBef>
                <a:spcPts val="0"/>
              </a:spcBef>
              <a:spcAft>
                <a:spcPts val="0"/>
              </a:spcAft>
              <a:buSzPts val="1800"/>
              <a:buChar char="●"/>
            </a:pPr>
            <a:r>
              <a:rPr lang="en-IN" sz="1800"/>
              <a:t>Squeeze Net</a:t>
            </a:r>
            <a:endParaRPr sz="1800"/>
          </a:p>
          <a:p>
            <a:pPr indent="-342900" lvl="0" marL="457200" rtl="0" algn="l">
              <a:lnSpc>
                <a:spcPct val="100000"/>
              </a:lnSpc>
              <a:spcBef>
                <a:spcPts val="0"/>
              </a:spcBef>
              <a:spcAft>
                <a:spcPts val="0"/>
              </a:spcAft>
              <a:buSzPts val="1800"/>
              <a:buChar char="●"/>
            </a:pPr>
            <a:r>
              <a:rPr lang="en-IN" sz="1800"/>
              <a:t>4 - layer MLP</a:t>
            </a:r>
            <a:endParaRPr sz="1800"/>
          </a:p>
          <a:p>
            <a:pPr indent="-342900" lvl="0" marL="457200" rtl="0" algn="l">
              <a:lnSpc>
                <a:spcPct val="100000"/>
              </a:lnSpc>
              <a:spcBef>
                <a:spcPts val="0"/>
              </a:spcBef>
              <a:spcAft>
                <a:spcPts val="0"/>
              </a:spcAft>
              <a:buSzPts val="1800"/>
              <a:buChar char="●"/>
            </a:pPr>
            <a:r>
              <a:rPr lang="en-IN" sz="1800"/>
              <a:t>5 - layer MLP</a:t>
            </a:r>
            <a:endParaRPr sz="1800"/>
          </a:p>
          <a:p>
            <a:pPr indent="0" lvl="0" marL="0" rtl="0" algn="ctr">
              <a:lnSpc>
                <a:spcPct val="100000"/>
              </a:lnSpc>
              <a:spcBef>
                <a:spcPts val="0"/>
              </a:spcBef>
              <a:spcAft>
                <a:spcPts val="0"/>
              </a:spcAft>
              <a:buClr>
                <a:schemeClr val="lt1"/>
              </a:buClr>
              <a:buSzPts val="1500"/>
              <a:buNone/>
            </a:pPr>
            <a:r>
              <a:t/>
            </a:r>
            <a:endParaRPr/>
          </a:p>
          <a:p>
            <a:pPr indent="0" lvl="0" marL="0" rtl="0" algn="ctr">
              <a:lnSpc>
                <a:spcPct val="100000"/>
              </a:lnSpc>
              <a:spcBef>
                <a:spcPts val="0"/>
              </a:spcBef>
              <a:spcAft>
                <a:spcPts val="0"/>
              </a:spcAft>
              <a:buClr>
                <a:schemeClr val="lt1"/>
              </a:buClr>
              <a:buSzPts val="1500"/>
              <a:buNone/>
            </a:pPr>
            <a:r>
              <a:t/>
            </a:r>
            <a:endParaRPr/>
          </a:p>
        </p:txBody>
      </p:sp>
      <p:sp>
        <p:nvSpPr>
          <p:cNvPr id="294" name="Google Shape;294;p6"/>
          <p:cNvSpPr txBox="1"/>
          <p:nvPr>
            <p:ph idx="6" type="body"/>
          </p:nvPr>
        </p:nvSpPr>
        <p:spPr>
          <a:xfrm>
            <a:off x="8585625" y="2067150"/>
            <a:ext cx="3209100" cy="1189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800"/>
              <a:buFont typeface="Arial"/>
              <a:buNone/>
            </a:pPr>
            <a:r>
              <a:rPr lang="en-IN" sz="2400">
                <a:solidFill>
                  <a:srgbClr val="FFFFFF"/>
                </a:solidFill>
              </a:rPr>
              <a:t>Standard &amp; Custom Model Testing</a:t>
            </a:r>
            <a:r>
              <a:rPr b="1" lang="en-IN" sz="2400">
                <a:solidFill>
                  <a:srgbClr val="FFFFFF"/>
                </a:solidFill>
                <a:latin typeface="Arial"/>
                <a:ea typeface="Arial"/>
                <a:cs typeface="Arial"/>
                <a:sym typeface="Arial"/>
              </a:rPr>
              <a:t>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620d64174b_6_97"/>
          <p:cNvSpPr txBox="1"/>
          <p:nvPr>
            <p:ph type="title"/>
          </p:nvPr>
        </p:nvSpPr>
        <p:spPr>
          <a:xfrm>
            <a:off x="575354" y="294726"/>
            <a:ext cx="10515600" cy="1115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IN"/>
              <a:t>Weight Augmentation</a:t>
            </a:r>
            <a:endParaRPr/>
          </a:p>
        </p:txBody>
      </p:sp>
      <p:sp>
        <p:nvSpPr>
          <p:cNvPr id="301" name="Google Shape;301;g2620d64174b_6_97"/>
          <p:cNvSpPr txBox="1"/>
          <p:nvPr>
            <p:ph idx="4294967295" type="body"/>
          </p:nvPr>
        </p:nvSpPr>
        <p:spPr>
          <a:xfrm>
            <a:off x="861925" y="3034573"/>
            <a:ext cx="3822300" cy="29415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42900" lvl="0" marL="457200" rtl="0" algn="l">
              <a:spcBef>
                <a:spcPts val="1000"/>
              </a:spcBef>
              <a:spcAft>
                <a:spcPts val="0"/>
              </a:spcAft>
              <a:buSzPts val="1800"/>
              <a:buChar char="●"/>
            </a:pPr>
            <a:r>
              <a:rPr lang="en-IN" sz="1800"/>
              <a:t>Scalar Addition is a method of augmenting the weights of the different layers of the neural networks by adding some noise in the form of some scalar quantities.</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IN" sz="1800"/>
              <a:t>New weight = Original weight + scalar Noise .</a:t>
            </a:r>
            <a:endParaRPr/>
          </a:p>
        </p:txBody>
      </p:sp>
      <p:sp>
        <p:nvSpPr>
          <p:cNvPr id="302" name="Google Shape;302;g2620d64174b_6_97"/>
          <p:cNvSpPr txBox="1"/>
          <p:nvPr>
            <p:ph idx="4294967295" type="body"/>
          </p:nvPr>
        </p:nvSpPr>
        <p:spPr>
          <a:xfrm>
            <a:off x="861925" y="2013675"/>
            <a:ext cx="3822300" cy="10266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800"/>
              <a:buFont typeface="Arial"/>
              <a:buNone/>
            </a:pPr>
            <a:r>
              <a:rPr b="1" lang="en-IN"/>
              <a:t>Scalar addition</a:t>
            </a:r>
            <a:r>
              <a:rPr b="1" lang="en-IN" sz="2400">
                <a:solidFill>
                  <a:srgbClr val="FFFFFF"/>
                </a:solidFill>
                <a:latin typeface="Arial"/>
                <a:ea typeface="Arial"/>
                <a:cs typeface="Arial"/>
                <a:sym typeface="Arial"/>
              </a:rPr>
              <a:t> </a:t>
            </a:r>
            <a:endParaRPr sz="2400"/>
          </a:p>
        </p:txBody>
      </p:sp>
      <p:pic>
        <p:nvPicPr>
          <p:cNvPr id="303" name="Google Shape;303;g2620d64174b_6_97"/>
          <p:cNvPicPr preferRelativeResize="0"/>
          <p:nvPr/>
        </p:nvPicPr>
        <p:blipFill>
          <a:blip r:embed="rId3">
            <a:alphaModFix/>
          </a:blip>
          <a:stretch>
            <a:fillRect/>
          </a:stretch>
        </p:blipFill>
        <p:spPr>
          <a:xfrm>
            <a:off x="6148275" y="1912274"/>
            <a:ext cx="5194275" cy="416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62abd733c5_0_14"/>
          <p:cNvSpPr txBox="1"/>
          <p:nvPr>
            <p:ph type="title"/>
          </p:nvPr>
        </p:nvSpPr>
        <p:spPr>
          <a:xfrm>
            <a:off x="575354" y="294726"/>
            <a:ext cx="10515600" cy="1115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IN"/>
              <a:t>Weight Augmentation</a:t>
            </a:r>
            <a:endParaRPr/>
          </a:p>
        </p:txBody>
      </p:sp>
      <p:sp>
        <p:nvSpPr>
          <p:cNvPr id="310" name="Google Shape;310;g262abd733c5_0_14"/>
          <p:cNvSpPr txBox="1"/>
          <p:nvPr>
            <p:ph idx="4294967295" type="body"/>
          </p:nvPr>
        </p:nvSpPr>
        <p:spPr>
          <a:xfrm>
            <a:off x="786975" y="2438624"/>
            <a:ext cx="3822300" cy="38712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42900" lvl="0" marL="457200" rtl="0" algn="l">
              <a:spcBef>
                <a:spcPts val="1000"/>
              </a:spcBef>
              <a:spcAft>
                <a:spcPts val="0"/>
              </a:spcAft>
              <a:buSzPts val="1800"/>
              <a:buChar char="●"/>
            </a:pPr>
            <a:r>
              <a:rPr lang="en-IN" sz="1800"/>
              <a:t>It is another method for embedding noise in the values of the weights of the individual layers of the neural networks. Here the weights augmentation is observed by multiplying some scalar values to the weights of the layers in the neural network.</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IN" sz="1800"/>
              <a:t>New weight = Original weight* scalar Noise .</a:t>
            </a:r>
            <a:endParaRPr/>
          </a:p>
        </p:txBody>
      </p:sp>
      <p:sp>
        <p:nvSpPr>
          <p:cNvPr id="311" name="Google Shape;311;g262abd733c5_0_14"/>
          <p:cNvSpPr txBox="1"/>
          <p:nvPr>
            <p:ph idx="4294967295" type="body"/>
          </p:nvPr>
        </p:nvSpPr>
        <p:spPr>
          <a:xfrm>
            <a:off x="786975" y="1575375"/>
            <a:ext cx="3822300" cy="8700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800"/>
              <a:buFont typeface="Arial"/>
              <a:buNone/>
            </a:pPr>
            <a:r>
              <a:rPr b="1" lang="en-IN"/>
              <a:t>Scalar Multiplication</a:t>
            </a:r>
            <a:endParaRPr sz="2400"/>
          </a:p>
        </p:txBody>
      </p:sp>
      <p:pic>
        <p:nvPicPr>
          <p:cNvPr id="312" name="Google Shape;312;g262abd733c5_0_14"/>
          <p:cNvPicPr preferRelativeResize="0"/>
          <p:nvPr/>
        </p:nvPicPr>
        <p:blipFill>
          <a:blip r:embed="rId3">
            <a:alphaModFix/>
          </a:blip>
          <a:stretch>
            <a:fillRect/>
          </a:stretch>
        </p:blipFill>
        <p:spPr>
          <a:xfrm>
            <a:off x="6096000" y="1837324"/>
            <a:ext cx="5044400" cy="406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62abd733c5_0_26"/>
          <p:cNvSpPr txBox="1"/>
          <p:nvPr>
            <p:ph type="title"/>
          </p:nvPr>
        </p:nvSpPr>
        <p:spPr>
          <a:xfrm>
            <a:off x="550354" y="122676"/>
            <a:ext cx="10515600" cy="1115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IN"/>
              <a:t>Weight Augmentation</a:t>
            </a:r>
            <a:endParaRPr/>
          </a:p>
        </p:txBody>
      </p:sp>
      <p:sp>
        <p:nvSpPr>
          <p:cNvPr id="319" name="Google Shape;319;g262abd733c5_0_26"/>
          <p:cNvSpPr txBox="1"/>
          <p:nvPr>
            <p:ph idx="4294967295" type="body"/>
          </p:nvPr>
        </p:nvSpPr>
        <p:spPr>
          <a:xfrm>
            <a:off x="786975" y="2101325"/>
            <a:ext cx="3822300" cy="46956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42900" lvl="0" marL="457200" rtl="0" algn="l">
              <a:spcBef>
                <a:spcPts val="1000"/>
              </a:spcBef>
              <a:spcAft>
                <a:spcPts val="0"/>
              </a:spcAft>
              <a:buSzPts val="1800"/>
              <a:buChar char="●"/>
            </a:pPr>
            <a:r>
              <a:rPr lang="en-IN" sz="1800"/>
              <a:t>Here in this method we randomly flip one of the bits of each original weight and after flipping bits for all the weights in the layer we evaluate the accuracy of the model.Number of bits flipped have been varied and then accuracy are calculated and then average accuracy is calculated.</a:t>
            </a:r>
            <a:endParaRPr sz="1800"/>
          </a:p>
          <a:p>
            <a:pPr indent="0" lvl="0" marL="457200" rtl="0" algn="l">
              <a:spcBef>
                <a:spcPts val="1000"/>
              </a:spcBef>
              <a:spcAft>
                <a:spcPts val="0"/>
              </a:spcAft>
              <a:buNone/>
            </a:pPr>
            <a:r>
              <a:t/>
            </a:r>
            <a:endParaRPr sz="1800"/>
          </a:p>
          <a:p>
            <a:pPr indent="-342900" lvl="0" marL="457200" rtl="0" algn="l">
              <a:spcBef>
                <a:spcPts val="500"/>
              </a:spcBef>
              <a:spcAft>
                <a:spcPts val="0"/>
              </a:spcAft>
              <a:buSzPts val="1800"/>
              <a:buChar char="●"/>
            </a:pPr>
            <a:r>
              <a:rPr lang="en-IN" sz="1800"/>
              <a:t>As each weight is of 32 bits, randomly select one index and if the selected bit is ‘1’ then convert it to ‘0’ else if the selected bit is’0’ then change it to ‘1’</a:t>
            </a:r>
            <a:endParaRPr sz="1800"/>
          </a:p>
        </p:txBody>
      </p:sp>
      <p:sp>
        <p:nvSpPr>
          <p:cNvPr id="320" name="Google Shape;320;g262abd733c5_0_26"/>
          <p:cNvSpPr txBox="1"/>
          <p:nvPr>
            <p:ph idx="4294967295" type="body"/>
          </p:nvPr>
        </p:nvSpPr>
        <p:spPr>
          <a:xfrm>
            <a:off x="786975" y="1238075"/>
            <a:ext cx="3822300" cy="8700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800"/>
              <a:buFont typeface="Arial"/>
              <a:buNone/>
            </a:pPr>
            <a:r>
              <a:rPr b="1" lang="en-IN"/>
              <a:t> Bit Flip Augmentation</a:t>
            </a:r>
            <a:endParaRPr sz="2400"/>
          </a:p>
        </p:txBody>
      </p:sp>
      <p:pic>
        <p:nvPicPr>
          <p:cNvPr id="321" name="Google Shape;321;g262abd733c5_0_26"/>
          <p:cNvPicPr preferRelativeResize="0"/>
          <p:nvPr/>
        </p:nvPicPr>
        <p:blipFill>
          <a:blip r:embed="rId3">
            <a:alphaModFix/>
          </a:blip>
          <a:stretch>
            <a:fillRect/>
          </a:stretch>
        </p:blipFill>
        <p:spPr>
          <a:xfrm>
            <a:off x="5061475" y="1974749"/>
            <a:ext cx="6251271" cy="387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62abd733c5_0_2"/>
          <p:cNvSpPr txBox="1"/>
          <p:nvPr>
            <p:ph type="title"/>
          </p:nvPr>
        </p:nvSpPr>
        <p:spPr>
          <a:xfrm>
            <a:off x="550354" y="122676"/>
            <a:ext cx="10515600" cy="1115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IN"/>
              <a:t>Weight Augmentation</a:t>
            </a:r>
            <a:endParaRPr/>
          </a:p>
        </p:txBody>
      </p:sp>
      <p:sp>
        <p:nvSpPr>
          <p:cNvPr id="328" name="Google Shape;328;g262abd733c5_0_2"/>
          <p:cNvSpPr txBox="1"/>
          <p:nvPr>
            <p:ph idx="4294967295" type="body"/>
          </p:nvPr>
        </p:nvSpPr>
        <p:spPr>
          <a:xfrm>
            <a:off x="2410925" y="2384656"/>
            <a:ext cx="7320300" cy="3875100"/>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342900" lvl="0" marL="457200" rtl="0" algn="l">
              <a:spcBef>
                <a:spcPts val="1000"/>
              </a:spcBef>
              <a:spcAft>
                <a:spcPts val="0"/>
              </a:spcAft>
              <a:buSzPts val="1800"/>
              <a:buChar char="●"/>
            </a:pPr>
            <a:r>
              <a:rPr lang="en-IN" sz="1800"/>
              <a:t>Bit quantization is basically a method of scaling the 32 bits weights values to some reduced number of bits which would reduce the amount of memory used by the weights</a:t>
            </a:r>
            <a:endParaRPr sz="1800"/>
          </a:p>
          <a:p>
            <a:pPr indent="0" lvl="0" marL="457200" rtl="0" algn="l">
              <a:spcBef>
                <a:spcPts val="1000"/>
              </a:spcBef>
              <a:spcAft>
                <a:spcPts val="0"/>
              </a:spcAft>
              <a:buNone/>
            </a:pPr>
            <a:r>
              <a:rPr lang="en-IN" sz="1800"/>
              <a:t> </a:t>
            </a:r>
            <a:endParaRPr sz="1800"/>
          </a:p>
          <a:p>
            <a:pPr indent="-342900" lvl="0" marL="457200" rtl="0" algn="l">
              <a:spcBef>
                <a:spcPts val="500"/>
              </a:spcBef>
              <a:spcAft>
                <a:spcPts val="0"/>
              </a:spcAft>
              <a:buSzPts val="1800"/>
              <a:buChar char="●"/>
            </a:pPr>
            <a:r>
              <a:rPr lang="en-IN" sz="1800"/>
              <a:t>Each weight is of 32 bits, so we just scaled that weights in the range of 8 bits so that it can have some quantized </a:t>
            </a:r>
            <a:r>
              <a:rPr lang="en-IN" sz="1800"/>
              <a:t>value corresponding to the 8 bit min to max value.</a:t>
            </a:r>
            <a:endParaRPr sz="1800"/>
          </a:p>
          <a:p>
            <a:pPr indent="0" lvl="0" marL="457200" rtl="0" algn="l">
              <a:spcBef>
                <a:spcPts val="500"/>
              </a:spcBef>
              <a:spcAft>
                <a:spcPts val="0"/>
              </a:spcAft>
              <a:buNone/>
            </a:pPr>
            <a:r>
              <a:t/>
            </a:r>
            <a:endParaRPr sz="1800"/>
          </a:p>
          <a:p>
            <a:pPr indent="-342900" lvl="0" marL="457200" rtl="0" algn="l">
              <a:spcBef>
                <a:spcPts val="500"/>
              </a:spcBef>
              <a:spcAft>
                <a:spcPts val="0"/>
              </a:spcAft>
              <a:buSzPts val="1800"/>
              <a:buChar char="●"/>
            </a:pPr>
            <a:r>
              <a:rPr lang="en-IN" sz="1800"/>
              <a:t>Here the accuracy of the original model comes out to be 96.17 % and on applying the 8-bit quantization accuracy did not drop much and it comes out to be nearly 91.23% and even applying it for all the dense layers it is working decently.</a:t>
            </a:r>
            <a:endParaRPr sz="1800"/>
          </a:p>
        </p:txBody>
      </p:sp>
      <p:sp>
        <p:nvSpPr>
          <p:cNvPr id="329" name="Google Shape;329;g262abd733c5_0_2"/>
          <p:cNvSpPr txBox="1"/>
          <p:nvPr>
            <p:ph idx="4294967295" type="body"/>
          </p:nvPr>
        </p:nvSpPr>
        <p:spPr>
          <a:xfrm>
            <a:off x="2410925" y="1575350"/>
            <a:ext cx="7320300" cy="8157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1800"/>
              <a:buFont typeface="Arial"/>
              <a:buNone/>
            </a:pPr>
            <a:r>
              <a:rPr b="1" lang="en-IN"/>
              <a:t> 8 - bit Quantization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2023-07-07T11:12:31Z</dcterms:created>
  <dc:creator>Suyash Bansal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