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9"/>
  </p:notesMasterIdLst>
  <p:handoutMasterIdLst>
    <p:handoutMasterId r:id="rId20"/>
  </p:handoutMasterIdLst>
  <p:sldIdLst>
    <p:sldId id="268" r:id="rId2"/>
    <p:sldId id="271" r:id="rId3"/>
    <p:sldId id="277" r:id="rId4"/>
    <p:sldId id="278" r:id="rId5"/>
    <p:sldId id="279" r:id="rId6"/>
    <p:sldId id="280" r:id="rId7"/>
    <p:sldId id="281" r:id="rId8"/>
    <p:sldId id="282" r:id="rId9"/>
    <p:sldId id="283" r:id="rId10"/>
    <p:sldId id="284" r:id="rId11"/>
    <p:sldId id="285" r:id="rId12"/>
    <p:sldId id="286" r:id="rId13"/>
    <p:sldId id="287" r:id="rId14"/>
    <p:sldId id="288" r:id="rId15"/>
    <p:sldId id="289" r:id="rId16"/>
    <p:sldId id="290" r:id="rId17"/>
    <p:sldId id="29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A94C90C-9C17-4BFD-8174-4CB4987A2806}">
          <p14:sldIdLst>
            <p14:sldId id="268"/>
            <p14:sldId id="271"/>
            <p14:sldId id="277"/>
            <p14:sldId id="278"/>
            <p14:sldId id="279"/>
            <p14:sldId id="280"/>
            <p14:sldId id="281"/>
            <p14:sldId id="282"/>
            <p14:sldId id="283"/>
            <p14:sldId id="284"/>
            <p14:sldId id="285"/>
            <p14:sldId id="286"/>
            <p14:sldId id="287"/>
            <p14:sldId id="288"/>
            <p14:sldId id="289"/>
            <p14:sldId id="290"/>
            <p14:sldId id="29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3E57"/>
    <a:srgbClr val="184259"/>
    <a:srgbClr val="9C4E4E"/>
    <a:srgbClr val="700000"/>
    <a:srgbClr val="5E2001"/>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52"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2BF7510-B9ED-40E0-8274-4F64AD62B8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5E24B0-B97F-4932-93CD-4307D6181DC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0AA17F-CB06-445B-ACD3-321E84E51A80}" type="datetimeFigureOut">
              <a:rPr lang="en-US" smtClean="0"/>
              <a:t>4/26/2023</a:t>
            </a:fld>
            <a:endParaRPr lang="en-US" dirty="0"/>
          </a:p>
        </p:txBody>
      </p:sp>
      <p:sp>
        <p:nvSpPr>
          <p:cNvPr id="4" name="Footer Placeholder 3">
            <a:extLst>
              <a:ext uri="{FF2B5EF4-FFF2-40B4-BE49-F238E27FC236}">
                <a16:creationId xmlns:a16="http://schemas.microsoft.com/office/drawing/2014/main" id="{7FC3A0DF-A8A7-4EF4-96E5-757FFFC2A93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2BEC987-E8F6-4FD2-BFB2-04815BD1D2F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078EF9-7F2B-4B20-A25C-9E80C16977B9}" type="slidenum">
              <a:rPr lang="en-US" smtClean="0"/>
              <a:t>‹#›</a:t>
            </a:fld>
            <a:endParaRPr lang="en-US" dirty="0"/>
          </a:p>
        </p:txBody>
      </p:sp>
    </p:spTree>
    <p:extLst>
      <p:ext uri="{BB962C8B-B14F-4D97-AF65-F5344CB8AC3E}">
        <p14:creationId xmlns:p14="http://schemas.microsoft.com/office/powerpoint/2010/main" val="2500114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6141C0-BF72-4A20-AFA7-D05563D549B7}" type="datetimeFigureOut">
              <a:rPr lang="en-US" smtClean="0"/>
              <a:t>4/26/2023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AAF9CF-D1E5-49FD-94F7-B246BB67E246}" type="slidenum">
              <a:rPr lang="en-US" smtClean="0"/>
              <a:t>‹#›</a:t>
            </a:fld>
            <a:endParaRPr lang="en-US" dirty="0"/>
          </a:p>
        </p:txBody>
      </p:sp>
    </p:spTree>
    <p:extLst>
      <p:ext uri="{BB962C8B-B14F-4D97-AF65-F5344CB8AC3E}">
        <p14:creationId xmlns:p14="http://schemas.microsoft.com/office/powerpoint/2010/main" val="1629285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chor="ctr" anchorCtr="0">
            <a:normAutofit/>
          </a:bodyPr>
          <a:lstStyle>
            <a:lvl1pPr>
              <a:defRPr sz="3000"/>
            </a:lvl1pPr>
          </a:lstStyle>
          <a:p>
            <a:r>
              <a:rPr lang="en-US" noProof="0"/>
              <a:t>Click to edit Master title style</a:t>
            </a:r>
          </a:p>
        </p:txBody>
      </p:sp>
      <p:sp>
        <p:nvSpPr>
          <p:cNvPr id="3" name="Content Placeholder 2"/>
          <p:cNvSpPr>
            <a:spLocks noGrp="1"/>
          </p:cNvSpPr>
          <p:nvPr>
            <p:ph idx="1"/>
          </p:nvPr>
        </p:nvSpPr>
        <p:spPr>
          <a:xfrm>
            <a:off x="685801" y="1869601"/>
            <a:ext cx="10840914" cy="3921600"/>
          </a:xfrm>
        </p:spPr>
        <p:txBody>
          <a:bodyPr anchor="t" anchorCtr="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984B7D2A-0DF8-424B-9572-B79AEBB2D9DC}" type="datetimeFigureOut">
              <a:rPr lang="en-US" noProof="0" smtClean="0"/>
              <a:t>4/26/2023</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8" name="Straight Connector 7">
            <a:extLst>
              <a:ext uri="{FF2B5EF4-FFF2-40B4-BE49-F238E27FC236}">
                <a16:creationId xmlns:a16="http://schemas.microsoft.com/office/drawing/2014/main" id="{328F7C25-BFB6-430F-87B6-7D0D2C7493D6}"/>
              </a:ext>
              <a:ext uri="{C183D7F6-B498-43B3-948B-1728B52AA6E4}">
                <adec:decorative xmlns:adec="http://schemas.microsoft.com/office/drawing/2017/decorative" val="1"/>
              </a:ext>
            </a:extLst>
          </p:cNvPr>
          <p:cNvCxnSpPr>
            <a:cxnSpLocks/>
          </p:cNvCxnSpPr>
          <p:nvPr userDrawn="1"/>
        </p:nvCxnSpPr>
        <p:spPr>
          <a:xfrm rot="16200000">
            <a:off x="-185517" y="122343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10262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hasCustomPrompt="1"/>
          </p:nvPr>
        </p:nvSpPr>
        <p:spPr>
          <a:xfrm>
            <a:off x="685801" y="609601"/>
            <a:ext cx="10840913" cy="3124199"/>
          </a:xfrm>
        </p:spPr>
        <p:txBody>
          <a:bodyPr anchor="ctr">
            <a:normAutofit/>
          </a:bodyPr>
          <a:lstStyle>
            <a:lvl1pPr algn="l">
              <a:defRPr sz="3000" b="0" cap="none"/>
            </a:lvl1pPr>
          </a:lstStyle>
          <a:p>
            <a:r>
              <a:rPr lang="en-US" noProof="0"/>
              <a:t>CLICK TO EDIT MASTER TITLE STYLE</a:t>
            </a:r>
          </a:p>
        </p:txBody>
      </p:sp>
      <p:sp>
        <p:nvSpPr>
          <p:cNvPr id="3" name="Text Placeholder 2"/>
          <p:cNvSpPr>
            <a:spLocks noGrp="1"/>
          </p:cNvSpPr>
          <p:nvPr>
            <p:ph type="body" idx="1"/>
          </p:nvPr>
        </p:nvSpPr>
        <p:spPr>
          <a:xfrm>
            <a:off x="685800" y="3733800"/>
            <a:ext cx="10840914" cy="2057400"/>
          </a:xfrm>
        </p:spPr>
        <p:txBody>
          <a:bodyPr anchor="ctr">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984B7D2A-0DF8-424B-9572-B79AEBB2D9DC}" type="datetimeFigureOut">
              <a:rPr lang="en-US" noProof="0" smtClean="0"/>
              <a:t>4/26/2023</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83326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ormAutofit/>
          </a:bodyPr>
          <a:lstStyle>
            <a:lvl1pPr>
              <a:defRPr sz="3000"/>
            </a:lvl1pPr>
          </a:lstStyle>
          <a:p>
            <a:r>
              <a:rPr lang="en-US" noProof="0"/>
              <a:t>Click to edit Master title style</a:t>
            </a:r>
          </a:p>
        </p:txBody>
      </p:sp>
      <p:sp>
        <p:nvSpPr>
          <p:cNvPr id="3" name="Date Placeholder 2"/>
          <p:cNvSpPr>
            <a:spLocks noGrp="1"/>
          </p:cNvSpPr>
          <p:nvPr>
            <p:ph type="dt" sz="half" idx="10"/>
          </p:nvPr>
        </p:nvSpPr>
        <p:spPr/>
        <p:txBody>
          <a:bodyPr/>
          <a:lstStyle/>
          <a:p>
            <a:fld id="{984B7D2A-0DF8-424B-9572-B79AEBB2D9DC}" type="datetimeFigureOut">
              <a:rPr lang="en-US" noProof="0" smtClean="0"/>
              <a:t>4/26/2023</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15106499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984B7D2A-0DF8-424B-9572-B79AEBB2D9DC}" type="datetimeFigureOut">
              <a:rPr lang="en-US" noProof="0" smtClean="0"/>
              <a:t>4/26/2023</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2453706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 y="1786"/>
            <a:ext cx="12188825" cy="6856214"/>
          </a:xfrm>
          <a:prstGeom prst="rect">
            <a:avLst/>
          </a:prstGeom>
        </p:spPr>
      </p:pic>
      <p:sp>
        <p:nvSpPr>
          <p:cNvPr id="2" name="Title 1"/>
          <p:cNvSpPr>
            <a:spLocks noGrp="1"/>
          </p:cNvSpPr>
          <p:nvPr>
            <p:ph type="ctrTitle"/>
          </p:nvPr>
        </p:nvSpPr>
        <p:spPr>
          <a:xfrm>
            <a:off x="2476500" y="2716272"/>
            <a:ext cx="8683625" cy="2421464"/>
          </a:xfrm>
        </p:spPr>
        <p:txBody>
          <a:bodyPr anchor="b">
            <a:normAutofit/>
          </a:bodyPr>
          <a:lstStyle>
            <a:lvl1pPr algn="r">
              <a:defRPr sz="4800">
                <a:effectLst/>
              </a:defRPr>
            </a:lvl1pPr>
          </a:lstStyle>
          <a:p>
            <a:r>
              <a:rPr lang="en-US" noProof="0"/>
              <a:t>Click to edit Master title style</a:t>
            </a:r>
          </a:p>
        </p:txBody>
      </p:sp>
      <p:sp>
        <p:nvSpPr>
          <p:cNvPr id="3" name="Subtitle 2"/>
          <p:cNvSpPr>
            <a:spLocks noGrp="1"/>
          </p:cNvSpPr>
          <p:nvPr>
            <p:ph type="subTitle" idx="1"/>
          </p:nvPr>
        </p:nvSpPr>
        <p:spPr>
          <a:xfrm>
            <a:off x="2476500" y="5137736"/>
            <a:ext cx="8683625" cy="732840"/>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984B7D2A-0DF8-424B-9572-B79AEBB2D9DC}" type="datetimeFigureOut">
              <a:rPr lang="en-US" noProof="0" smtClean="0"/>
              <a:t>4/26/2023</a:t>
            </a:fld>
            <a:endParaRPr lang="en-US" noProof="0" dirty="0"/>
          </a:p>
        </p:txBody>
      </p:sp>
      <p:sp>
        <p:nvSpPr>
          <p:cNvPr id="5" name="Footer Placeholder 4"/>
          <p:cNvSpPr>
            <a:spLocks noGrp="1"/>
          </p:cNvSpPr>
          <p:nvPr>
            <p:ph type="ftr" sz="quarter" idx="11"/>
          </p:nvPr>
        </p:nvSpPr>
        <p:spPr>
          <a:xfrm>
            <a:off x="3962399" y="5870575"/>
            <a:ext cx="4893958" cy="377825"/>
          </a:xfrm>
        </p:spPr>
        <p:txBody>
          <a:bodyPr/>
          <a:lstStyle/>
          <a:p>
            <a:r>
              <a:rPr lang="en-US" noProof="0" dirty="0"/>
              <a:t>Add a Footer</a:t>
            </a:r>
          </a:p>
        </p:txBody>
      </p:sp>
      <p:sp>
        <p:nvSpPr>
          <p:cNvPr id="6" name="Slide Number Placeholder 5"/>
          <p:cNvSpPr>
            <a:spLocks noGrp="1"/>
          </p:cNvSpPr>
          <p:nvPr>
            <p:ph type="sldNum" sz="quarter" idx="12"/>
          </p:nvPr>
        </p:nvSpPr>
        <p:spPr>
          <a:xfrm>
            <a:off x="10608958" y="5870575"/>
            <a:ext cx="551167" cy="377825"/>
          </a:xfrm>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4062937115"/>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552450" y="1874308"/>
            <a:ext cx="3814235" cy="1260000"/>
          </a:xfrm>
        </p:spPr>
        <p:txBody>
          <a:bodyPr anchor="ctr" anchorCtr="0">
            <a:noAutofit/>
          </a:bodyPr>
          <a:lstStyle>
            <a:lvl1pPr algn="r">
              <a:defRPr sz="3000" b="0"/>
            </a:lvl1pPr>
          </a:lstStyle>
          <a:p>
            <a:r>
              <a:rPr lang="en-US" noProof="0"/>
              <a:t>Click to edit Master title style</a:t>
            </a:r>
          </a:p>
        </p:txBody>
      </p:sp>
      <p:sp>
        <p:nvSpPr>
          <p:cNvPr id="3" name="Content Placeholder 2"/>
          <p:cNvSpPr>
            <a:spLocks noGrp="1"/>
          </p:cNvSpPr>
          <p:nvPr>
            <p:ph idx="1"/>
          </p:nvPr>
        </p:nvSpPr>
        <p:spPr>
          <a:xfrm>
            <a:off x="4648200" y="0"/>
            <a:ext cx="7543800" cy="6856214"/>
          </a:xfrm>
        </p:spPr>
        <p:txBody>
          <a:bodyPr anchor="ct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552450" y="3134308"/>
            <a:ext cx="3814235" cy="2016600"/>
          </a:xfrm>
        </p:spPr>
        <p:txBody>
          <a:bodyPr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4/26/2023</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2006338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Description and Conent">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840914" cy="1260000"/>
          </a:xfrm>
        </p:spPr>
        <p:txBody>
          <a:bodyPr anchor="ctr" anchorCtr="0">
            <a:normAutofit/>
          </a:bodyPr>
          <a:lstStyle>
            <a:lvl1pPr>
              <a:defRPr sz="3000"/>
            </a:lvl1pPr>
          </a:lstStyle>
          <a:p>
            <a:r>
              <a:rPr lang="en-US" noProof="0"/>
              <a:t>Click to edit Master title style</a:t>
            </a:r>
          </a:p>
        </p:txBody>
      </p:sp>
      <p:sp>
        <p:nvSpPr>
          <p:cNvPr id="3" name="Text Placeholder 2"/>
          <p:cNvSpPr>
            <a:spLocks noGrp="1"/>
          </p:cNvSpPr>
          <p:nvPr>
            <p:ph type="body" idx="1"/>
          </p:nvPr>
        </p:nvSpPr>
        <p:spPr>
          <a:xfrm>
            <a:off x="685799" y="1881824"/>
            <a:ext cx="10840914" cy="1032826"/>
          </a:xfrm>
        </p:spPr>
        <p:txBody>
          <a:bodyPr anchor="t" anchorCtr="0">
            <a:no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7" name="Date Placeholder 6"/>
          <p:cNvSpPr>
            <a:spLocks noGrp="1"/>
          </p:cNvSpPr>
          <p:nvPr>
            <p:ph type="dt" sz="half" idx="10"/>
          </p:nvPr>
        </p:nvSpPr>
        <p:spPr/>
        <p:txBody>
          <a:bodyPr/>
          <a:lstStyle/>
          <a:p>
            <a:fld id="{984B7D2A-0DF8-424B-9572-B79AEBB2D9DC}" type="datetimeFigureOut">
              <a:rPr lang="en-US" noProof="0" smtClean="0"/>
              <a:t>4/26/2023</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6" name="Text Placeholder 5">
            <a:extLst>
              <a:ext uri="{FF2B5EF4-FFF2-40B4-BE49-F238E27FC236}">
                <a16:creationId xmlns:a16="http://schemas.microsoft.com/office/drawing/2014/main" id="{B47DAE59-9D63-4159-8F3E-560C31F19A89}"/>
              </a:ext>
            </a:extLst>
          </p:cNvPr>
          <p:cNvSpPr>
            <a:spLocks noGrp="1"/>
          </p:cNvSpPr>
          <p:nvPr>
            <p:ph type="body" sz="quarter" idx="14"/>
          </p:nvPr>
        </p:nvSpPr>
        <p:spPr>
          <a:xfrm>
            <a:off x="1216192"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9" name="Slide Number Placeholder 8"/>
          <p:cNvSpPr>
            <a:spLocks noGrp="1"/>
          </p:cNvSpPr>
          <p:nvPr>
            <p:ph type="sldNum" sz="quarter" idx="12"/>
          </p:nvPr>
        </p:nvSpPr>
        <p:spPr/>
        <p:txBody>
          <a:bodyPr/>
          <a:lstStyle/>
          <a:p>
            <a:fld id="{5D99DD2A-B520-4620-9B43-64B657BA2D42}" type="slidenum">
              <a:rPr lang="en-US" noProof="0" smtClean="0"/>
              <a:t>‹#›</a:t>
            </a:fld>
            <a:endParaRPr lang="en-US" noProof="0" dirty="0"/>
          </a:p>
        </p:txBody>
      </p:sp>
      <p:sp>
        <p:nvSpPr>
          <p:cNvPr id="12" name="Text Placeholder 2">
            <a:extLst>
              <a:ext uri="{FF2B5EF4-FFF2-40B4-BE49-F238E27FC236}">
                <a16:creationId xmlns:a16="http://schemas.microsoft.com/office/drawing/2014/main" id="{4249143D-80A5-4E4C-BBFD-F253500CE226}"/>
              </a:ext>
            </a:extLst>
          </p:cNvPr>
          <p:cNvSpPr>
            <a:spLocks noGrp="1"/>
          </p:cNvSpPr>
          <p:nvPr>
            <p:ph type="body" idx="13"/>
          </p:nvPr>
        </p:nvSpPr>
        <p:spPr>
          <a:xfrm>
            <a:off x="685799" y="2914650"/>
            <a:ext cx="10840914" cy="502126"/>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Text Placeholder 5">
            <a:extLst>
              <a:ext uri="{FF2B5EF4-FFF2-40B4-BE49-F238E27FC236}">
                <a16:creationId xmlns:a16="http://schemas.microsoft.com/office/drawing/2014/main" id="{B06123F0-984B-4EF8-9945-3621C401B7AD}"/>
              </a:ext>
            </a:extLst>
          </p:cNvPr>
          <p:cNvSpPr>
            <a:spLocks noGrp="1"/>
          </p:cNvSpPr>
          <p:nvPr>
            <p:ph type="body" sz="quarter" idx="17"/>
          </p:nvPr>
        </p:nvSpPr>
        <p:spPr>
          <a:xfrm>
            <a:off x="7465366"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21" name="Text Placeholder 5">
            <a:extLst>
              <a:ext uri="{FF2B5EF4-FFF2-40B4-BE49-F238E27FC236}">
                <a16:creationId xmlns:a16="http://schemas.microsoft.com/office/drawing/2014/main" id="{A669C074-A9BE-4B07-ACEE-3B34AAC8B9E7}"/>
              </a:ext>
            </a:extLst>
          </p:cNvPr>
          <p:cNvSpPr>
            <a:spLocks noGrp="1"/>
          </p:cNvSpPr>
          <p:nvPr>
            <p:ph type="body" sz="quarter" idx="18"/>
          </p:nvPr>
        </p:nvSpPr>
        <p:spPr>
          <a:xfrm>
            <a:off x="9548424"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19" name="Text Placeholder 5">
            <a:extLst>
              <a:ext uri="{FF2B5EF4-FFF2-40B4-BE49-F238E27FC236}">
                <a16:creationId xmlns:a16="http://schemas.microsoft.com/office/drawing/2014/main" id="{84A40D78-D6DD-41A7-A132-9D48DF8649A9}"/>
              </a:ext>
            </a:extLst>
          </p:cNvPr>
          <p:cNvSpPr>
            <a:spLocks noGrp="1"/>
          </p:cNvSpPr>
          <p:nvPr>
            <p:ph type="body" sz="quarter" idx="16"/>
          </p:nvPr>
        </p:nvSpPr>
        <p:spPr>
          <a:xfrm>
            <a:off x="5382308"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18" name="Text Placeholder 5">
            <a:extLst>
              <a:ext uri="{FF2B5EF4-FFF2-40B4-BE49-F238E27FC236}">
                <a16:creationId xmlns:a16="http://schemas.microsoft.com/office/drawing/2014/main" id="{4A9CFAA7-850F-4C92-A9BE-56452E5CA04D}"/>
              </a:ext>
            </a:extLst>
          </p:cNvPr>
          <p:cNvSpPr>
            <a:spLocks noGrp="1"/>
          </p:cNvSpPr>
          <p:nvPr>
            <p:ph type="body" sz="quarter" idx="15"/>
          </p:nvPr>
        </p:nvSpPr>
        <p:spPr>
          <a:xfrm>
            <a:off x="3299250"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cxnSp>
        <p:nvCxnSpPr>
          <p:cNvPr id="14" name="Straight Connector 13">
            <a:extLst>
              <a:ext uri="{FF2B5EF4-FFF2-40B4-BE49-F238E27FC236}">
                <a16:creationId xmlns:a16="http://schemas.microsoft.com/office/drawing/2014/main" id="{CC5A0CF1-9FE7-4149-97DC-5221639144C8}"/>
              </a:ext>
              <a:ext uri="{C183D7F6-B498-43B3-948B-1728B52AA6E4}">
                <adec:decorative xmlns:adec="http://schemas.microsoft.com/office/drawing/2017/decorative" val="1"/>
              </a:ext>
            </a:extLst>
          </p:cNvPr>
          <p:cNvCxnSpPr>
            <a:cxnSpLocks/>
          </p:cNvCxnSpPr>
          <p:nvPr userDrawn="1"/>
        </p:nvCxnSpPr>
        <p:spPr>
          <a:xfrm rot="16200000">
            <a:off x="-185517" y="124248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93639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1457326" y="995967"/>
            <a:ext cx="6238874" cy="1260000"/>
          </a:xfrm>
        </p:spPr>
        <p:txBody>
          <a:bodyPr anchor="ctr" anchorCtr="0">
            <a:noAutofit/>
          </a:bodyPr>
          <a:lstStyle>
            <a:lvl1pPr algn="r">
              <a:defRPr sz="3000" b="0"/>
            </a:lvl1pPr>
          </a:lstStyle>
          <a:p>
            <a:r>
              <a:rPr lang="en-US" noProof="0"/>
              <a:t>Click to edit Master title style</a:t>
            </a:r>
          </a:p>
        </p:txBody>
      </p:sp>
      <p:sp>
        <p:nvSpPr>
          <p:cNvPr id="14" name="Picture Placeholder 2"/>
          <p:cNvSpPr>
            <a:spLocks noGrp="1" noChangeAspect="1"/>
          </p:cNvSpPr>
          <p:nvPr>
            <p:ph type="pic" idx="1"/>
          </p:nvPr>
        </p:nvSpPr>
        <p:spPr bwMode="blackGray">
          <a:xfrm>
            <a:off x="8014200" y="995968"/>
            <a:ext cx="3492000" cy="4866064"/>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4" name="Text Placeholder 3"/>
          <p:cNvSpPr>
            <a:spLocks noGrp="1"/>
          </p:cNvSpPr>
          <p:nvPr>
            <p:ph type="body" sz="half" idx="2"/>
          </p:nvPr>
        </p:nvSpPr>
        <p:spPr>
          <a:xfrm>
            <a:off x="1085849" y="2255967"/>
            <a:ext cx="6610351" cy="3476618"/>
          </a:xfrm>
        </p:spPr>
        <p:txBody>
          <a:bodyPr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4/26/2023</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969382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Righ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6657974" y="995968"/>
            <a:ext cx="4848225" cy="1260000"/>
          </a:xfrm>
        </p:spPr>
        <p:txBody>
          <a:bodyPr anchor="ctr" anchorCtr="0">
            <a:normAutofit/>
          </a:bodyPr>
          <a:lstStyle>
            <a:lvl1pPr algn="l">
              <a:defRPr sz="3000" b="0"/>
            </a:lvl1pPr>
          </a:lstStyle>
          <a:p>
            <a:r>
              <a:rPr lang="en-US" noProof="0"/>
              <a:t>Click to edit Master title style</a:t>
            </a:r>
          </a:p>
        </p:txBody>
      </p:sp>
      <p:sp>
        <p:nvSpPr>
          <p:cNvPr id="14" name="Picture Placeholder 2"/>
          <p:cNvSpPr>
            <a:spLocks noGrp="1" noChangeAspect="1"/>
          </p:cNvSpPr>
          <p:nvPr>
            <p:ph type="pic" idx="1"/>
          </p:nvPr>
        </p:nvSpPr>
        <p:spPr bwMode="blackGray">
          <a:xfrm>
            <a:off x="727574" y="914400"/>
            <a:ext cx="5749425" cy="4818185"/>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4" name="Text Placeholder 3"/>
          <p:cNvSpPr>
            <a:spLocks noGrp="1"/>
          </p:cNvSpPr>
          <p:nvPr>
            <p:ph type="body" sz="half" idx="2"/>
          </p:nvPr>
        </p:nvSpPr>
        <p:spPr>
          <a:xfrm>
            <a:off x="6657974" y="2255968"/>
            <a:ext cx="4848225" cy="3476617"/>
          </a:xfrm>
        </p:spPr>
        <p:txBody>
          <a:bodyPr anchor="t">
            <a:normAutofit/>
          </a:bodyPr>
          <a:lstStyle>
            <a:lvl1pPr marL="0" indent="0" algn="l">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4/26/2023</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832959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bwMode="white">
          <a:xfrm>
            <a:off x="10571243"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noProof="0" dirty="0">
                <a:solidFill>
                  <a:schemeClr val="tx1"/>
                </a:solidFill>
                <a:effectLst/>
              </a:rPr>
              <a:t>”</a:t>
            </a:r>
          </a:p>
        </p:txBody>
      </p:sp>
      <p:sp>
        <p:nvSpPr>
          <p:cNvPr id="11" name="TextBox 10"/>
          <p:cNvSpPr txBox="1"/>
          <p:nvPr/>
        </p:nvSpPr>
        <p:spPr bwMode="white">
          <a:xfrm>
            <a:off x="100262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noProof="0" dirty="0">
                <a:solidFill>
                  <a:schemeClr val="tx1"/>
                </a:solidFill>
                <a:effectLst/>
              </a:rPr>
              <a:t>“</a:t>
            </a:r>
          </a:p>
        </p:txBody>
      </p:sp>
      <p:sp>
        <p:nvSpPr>
          <p:cNvPr id="2" name="Title 1"/>
          <p:cNvSpPr>
            <a:spLocks noGrp="1"/>
          </p:cNvSpPr>
          <p:nvPr>
            <p:ph type="title" hasCustomPrompt="1"/>
          </p:nvPr>
        </p:nvSpPr>
        <p:spPr>
          <a:xfrm>
            <a:off x="1320801" y="609601"/>
            <a:ext cx="9550399" cy="2743199"/>
          </a:xfrm>
        </p:spPr>
        <p:txBody>
          <a:bodyPr anchor="ctr">
            <a:normAutofit/>
          </a:bodyPr>
          <a:lstStyle>
            <a:lvl1pPr algn="ctr">
              <a:defRPr sz="3000" b="0" i="1" cap="none">
                <a:solidFill>
                  <a:schemeClr val="tx1"/>
                </a:solidFill>
              </a:defRPr>
            </a:lvl1pPr>
          </a:lstStyle>
          <a:p>
            <a:r>
              <a:rPr lang="en-US" noProof="0"/>
              <a:t>CLICK TO EDIT MASTER TITLE STYLE</a:t>
            </a:r>
          </a:p>
        </p:txBody>
      </p:sp>
      <p:sp>
        <p:nvSpPr>
          <p:cNvPr id="10" name="Text Placeholder 9"/>
          <p:cNvSpPr>
            <a:spLocks noGrp="1"/>
          </p:cNvSpPr>
          <p:nvPr>
            <p:ph type="body" sz="quarter" idx="13"/>
          </p:nvPr>
        </p:nvSpPr>
        <p:spPr>
          <a:xfrm>
            <a:off x="1426408" y="3352800"/>
            <a:ext cx="9339184" cy="381000"/>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noProof="0"/>
              <a:t>Click to edit Master text styles</a:t>
            </a:r>
          </a:p>
        </p:txBody>
      </p:sp>
      <p:sp>
        <p:nvSpPr>
          <p:cNvPr id="7" name="Rectangle: Rounded Corners 6">
            <a:extLst>
              <a:ext uri="{FF2B5EF4-FFF2-40B4-BE49-F238E27FC236}">
                <a16:creationId xmlns:a16="http://schemas.microsoft.com/office/drawing/2014/main" id="{1AD7857E-8E0E-4AC1-ABDC-E42462C788DE}"/>
              </a:ext>
            </a:extLst>
          </p:cNvPr>
          <p:cNvSpPr/>
          <p:nvPr userDrawn="1"/>
        </p:nvSpPr>
        <p:spPr>
          <a:xfrm>
            <a:off x="1750844" y="3962401"/>
            <a:ext cx="8690313" cy="1908173"/>
          </a:xfrm>
          <a:prstGeom prst="roundRect">
            <a:avLst>
              <a:gd name="adj" fmla="val 6552"/>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Text Placeholder 2"/>
          <p:cNvSpPr>
            <a:spLocks noGrp="1"/>
          </p:cNvSpPr>
          <p:nvPr>
            <p:ph type="body" idx="1"/>
          </p:nvPr>
        </p:nvSpPr>
        <p:spPr>
          <a:xfrm>
            <a:off x="1857375" y="4021138"/>
            <a:ext cx="8486775" cy="1760537"/>
          </a:xfrm>
        </p:spPr>
        <p:txBody>
          <a:bodyPr anchor="ctr">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984B7D2A-0DF8-424B-9572-B79AEBB2D9DC}" type="datetimeFigureOut">
              <a:rPr lang="en-US" noProof="0" smtClean="0"/>
              <a:t>4/26/2023</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1153409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599"/>
            <a:ext cx="10840914" cy="1260000"/>
          </a:xfrm>
        </p:spPr>
        <p:txBody>
          <a:bodyPr>
            <a:normAutofit/>
          </a:bodyPr>
          <a:lstStyle>
            <a:lvl1pPr>
              <a:defRPr sz="3000"/>
            </a:lvl1pPr>
          </a:lstStyle>
          <a:p>
            <a:r>
              <a:rPr lang="en-US" noProof="0"/>
              <a:t>Click to edit Master title style</a:t>
            </a:r>
          </a:p>
        </p:txBody>
      </p:sp>
      <p:sp>
        <p:nvSpPr>
          <p:cNvPr id="3" name="Text Placeholder 2"/>
          <p:cNvSpPr>
            <a:spLocks noGrp="1"/>
          </p:cNvSpPr>
          <p:nvPr>
            <p:ph type="body" idx="1"/>
          </p:nvPr>
        </p:nvSpPr>
        <p:spPr>
          <a:xfrm>
            <a:off x="685799" y="1869599"/>
            <a:ext cx="5202071" cy="916228"/>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685800" y="2870201"/>
            <a:ext cx="5202071" cy="2916000"/>
          </a:xfrm>
          <a:prstGeom prst="roundRect">
            <a:avLst>
              <a:gd name="adj" fmla="val 2496"/>
            </a:avLst>
          </a:prstGeom>
          <a:ln w="28575">
            <a:solidFill>
              <a:schemeClr val="accent3">
                <a:lumMod val="50000"/>
              </a:schemeClr>
            </a:solidFill>
          </a:ln>
          <a:effectLst>
            <a:outerShdw blurRad="63500" sx="102000" sy="102000" algn="ctr" rotWithShape="0">
              <a:prstClr val="black">
                <a:alpha val="40000"/>
              </a:prstClr>
            </a:outerShdw>
          </a:effectLst>
        </p:spPr>
        <p:txBody>
          <a:bodyPr anchor="t">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298270" y="1869599"/>
            <a:ext cx="5228444" cy="916228"/>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298270" y="2870201"/>
            <a:ext cx="5202071" cy="2916000"/>
          </a:xfrm>
          <a:prstGeom prst="roundRect">
            <a:avLst>
              <a:gd name="adj" fmla="val 2798"/>
            </a:avLst>
          </a:prstGeom>
          <a:ln w="28575">
            <a:solidFill>
              <a:schemeClr val="accent3">
                <a:lumMod val="50000"/>
              </a:schemeClr>
            </a:solidFill>
          </a:ln>
          <a:effectLst>
            <a:outerShdw blurRad="63500" sx="102000" sy="102000" algn="ctr" rotWithShape="0">
              <a:prstClr val="black">
                <a:alpha val="40000"/>
              </a:prstClr>
            </a:outerShdw>
          </a:effectLst>
        </p:spPr>
        <p:txBody>
          <a:bodyPr anchor="t">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984B7D2A-0DF8-424B-9572-B79AEBB2D9DC}" type="datetimeFigureOut">
              <a:rPr lang="en-US" noProof="0" smtClean="0"/>
              <a:t>4/26/2023</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12" name="Straight Connector 11">
            <a:extLst>
              <a:ext uri="{FF2B5EF4-FFF2-40B4-BE49-F238E27FC236}">
                <a16:creationId xmlns:a16="http://schemas.microsoft.com/office/drawing/2014/main" id="{8031B0A9-3E16-4C5B-A6CE-045BCB91A008}"/>
              </a:ext>
              <a:ext uri="{C183D7F6-B498-43B3-948B-1728B52AA6E4}">
                <adec:decorative xmlns:adec="http://schemas.microsoft.com/office/drawing/2017/decorative" val="1"/>
              </a:ext>
            </a:extLst>
          </p:cNvPr>
          <p:cNvCxnSpPr>
            <a:cxnSpLocks/>
          </p:cNvCxnSpPr>
          <p:nvPr userDrawn="1"/>
        </p:nvCxnSpPr>
        <p:spPr>
          <a:xfrm flipV="1">
            <a:off x="57150" y="93976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866961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ormAutofit/>
          </a:bodyPr>
          <a:lstStyle>
            <a:lvl1pPr>
              <a:defRPr sz="3000"/>
            </a:lvl1pPr>
          </a:lstStyle>
          <a:p>
            <a:r>
              <a:rPr lang="en-US" noProof="0"/>
              <a:t>Click to edit Master title style</a:t>
            </a:r>
          </a:p>
        </p:txBody>
      </p:sp>
      <p:sp>
        <p:nvSpPr>
          <p:cNvPr id="9" name="Rectangle: Rounded Corners 8">
            <a:extLst>
              <a:ext uri="{FF2B5EF4-FFF2-40B4-BE49-F238E27FC236}">
                <a16:creationId xmlns:a16="http://schemas.microsoft.com/office/drawing/2014/main" id="{E44449DE-635B-4B23-9B8B-C95A5B8764DB}"/>
              </a:ext>
            </a:extLst>
          </p:cNvPr>
          <p:cNvSpPr/>
          <p:nvPr userDrawn="1"/>
        </p:nvSpPr>
        <p:spPr>
          <a:xfrm>
            <a:off x="663356" y="1790228"/>
            <a:ext cx="10863358" cy="4080348"/>
          </a:xfrm>
          <a:prstGeom prst="roundRect">
            <a:avLst>
              <a:gd name="adj" fmla="val 2634"/>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Content Placeholder 2"/>
          <p:cNvSpPr>
            <a:spLocks noGrp="1"/>
          </p:cNvSpPr>
          <p:nvPr>
            <p:ph sz="half" idx="1"/>
          </p:nvPr>
        </p:nvSpPr>
        <p:spPr>
          <a:xfrm>
            <a:off x="685802" y="1869600"/>
            <a:ext cx="5040000" cy="3921601"/>
          </a:xfrm>
          <a:prstGeom prst="roundRect">
            <a:avLst>
              <a:gd name="adj" fmla="val 1970"/>
            </a:avLst>
          </a:prstGeom>
          <a:ln w="28575">
            <a:noFill/>
          </a:ln>
          <a:effectLst/>
        </p:spPr>
        <p:txBody>
          <a:bodyPr anchor="t" anchorCtr="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488644" y="1869601"/>
            <a:ext cx="5040000" cy="3921600"/>
          </a:xfrm>
          <a:prstGeom prst="roundRect">
            <a:avLst>
              <a:gd name="adj" fmla="val 2211"/>
            </a:avLst>
          </a:prstGeom>
          <a:ln w="28575">
            <a:noFill/>
          </a:ln>
          <a:effectLst/>
        </p:spPr>
        <p:txBody>
          <a:bodyPr anchor="t" anchorCtr="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984B7D2A-0DF8-424B-9572-B79AEBB2D9DC}" type="datetimeFigureOut">
              <a:rPr lang="en-US" noProof="0" smtClean="0"/>
              <a:t>4/26/2023</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10" name="Straight Connector 9">
            <a:extLst>
              <a:ext uri="{FF2B5EF4-FFF2-40B4-BE49-F238E27FC236}">
                <a16:creationId xmlns:a16="http://schemas.microsoft.com/office/drawing/2014/main" id="{E8539E0A-8009-4A6E-A7A1-5AEFA52206C3}"/>
              </a:ext>
              <a:ext uri="{C183D7F6-B498-43B3-948B-1728B52AA6E4}">
                <adec:decorative xmlns:adec="http://schemas.microsoft.com/office/drawing/2017/decorative" val="1"/>
              </a:ext>
            </a:extLst>
          </p:cNvPr>
          <p:cNvCxnSpPr>
            <a:cxnSpLocks/>
          </p:cNvCxnSpPr>
          <p:nvPr userDrawn="1"/>
        </p:nvCxnSpPr>
        <p:spPr>
          <a:xfrm flipV="1">
            <a:off x="57150" y="99691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62352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85801" y="609600"/>
            <a:ext cx="10840914" cy="1456267"/>
          </a:xfrm>
          <a:prstGeom prst="rect">
            <a:avLst/>
          </a:prstGeom>
          <a:effectLst/>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bwMode="white">
          <a:xfrm>
            <a:off x="685801" y="2142067"/>
            <a:ext cx="10840914" cy="3649133"/>
          </a:xfrm>
          <a:prstGeom prst="rect">
            <a:avLst/>
          </a:prstGeom>
        </p:spPr>
        <p:txBody>
          <a:bodyPr vert="horz" lIns="91440" tIns="45720" rIns="91440" bIns="45720" rtlCol="0" anchor="ct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84B7D2A-0DF8-424B-9572-B79AEBB2D9DC}" type="datetimeFigureOut">
              <a:rPr lang="en-US" noProof="0" smtClean="0"/>
              <a:t>4/26/2023</a:t>
            </a:fld>
            <a:endParaRPr lang="en-US" noProof="0"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noProof="0" dirty="0"/>
              <a:t>Add a Footer</a:t>
            </a:r>
          </a:p>
        </p:txBody>
      </p:sp>
      <p:sp>
        <p:nvSpPr>
          <p:cNvPr id="6" name="Slide Number Placeholder 5"/>
          <p:cNvSpPr>
            <a:spLocks noGrp="1"/>
          </p:cNvSpPr>
          <p:nvPr>
            <p:ph type="sldNum" sz="quarter" idx="4"/>
          </p:nvPr>
        </p:nvSpPr>
        <p:spPr>
          <a:xfrm>
            <a:off x="10266059" y="5870575"/>
            <a:ext cx="1260655"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009069978"/>
      </p:ext>
    </p:extLst>
  </p:cSld>
  <p:clrMap bg1="dk1" tx1="lt1" bg2="dk2" tx2="lt2" accent1="accent1" accent2="accent2" accent3="accent3" accent4="accent4" accent5="accent5" accent6="accent6" hlink="hlink" folHlink="folHlink"/>
  <p:sldLayoutIdLst>
    <p:sldLayoutId id="2147483662" r:id="rId1"/>
    <p:sldLayoutId id="2147483661" r:id="rId2"/>
    <p:sldLayoutId id="2147483668" r:id="rId3"/>
    <p:sldLayoutId id="2147483679" r:id="rId4"/>
    <p:sldLayoutId id="2147483669" r:id="rId5"/>
    <p:sldLayoutId id="2147483680" r:id="rId6"/>
    <p:sldLayoutId id="2147483672" r:id="rId7"/>
    <p:sldLayoutId id="2147483665" r:id="rId8"/>
    <p:sldLayoutId id="2147483664" r:id="rId9"/>
    <p:sldLayoutId id="2147483671" r:id="rId10"/>
    <p:sldLayoutId id="2147483666" r:id="rId11"/>
    <p:sldLayoutId id="2147483667" r:id="rId12"/>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3" Type="http://schemas.openxmlformats.org/officeDocument/2006/relationships/image" Target="../media/image38.svg"/><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42.svg"/><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9.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5B398-1E7F-44AD-8356-8345134C958C}"/>
              </a:ext>
            </a:extLst>
          </p:cNvPr>
          <p:cNvSpPr>
            <a:spLocks noGrp="1"/>
          </p:cNvSpPr>
          <p:nvPr>
            <p:ph type="ctrTitle"/>
          </p:nvPr>
        </p:nvSpPr>
        <p:spPr>
          <a:xfrm>
            <a:off x="2476500" y="2218268"/>
            <a:ext cx="8683625" cy="2421464"/>
          </a:xfrm>
        </p:spPr>
        <p:txBody>
          <a:bodyPr>
            <a:normAutofit/>
          </a:bodyPr>
          <a:lstStyle/>
          <a:p>
            <a:r>
              <a:rPr lang="en-US" dirty="0">
                <a:latin typeface="Bahnschrift Light" panose="020B0502040204020203" pitchFamily="34" charset="0"/>
              </a:rPr>
              <a:t>IE402</a:t>
            </a:r>
            <a:br>
              <a:rPr lang="en-US" dirty="0">
                <a:latin typeface="Bahnschrift Light" panose="020B0502040204020203" pitchFamily="34" charset="0"/>
              </a:rPr>
            </a:br>
            <a:r>
              <a:rPr lang="en-US" dirty="0">
                <a:latin typeface="Bahnschrift Light" panose="020B0502040204020203" pitchFamily="34" charset="0"/>
              </a:rPr>
              <a:t>OPTIMIZATION PROJECT</a:t>
            </a:r>
            <a:br>
              <a:rPr lang="en-US" dirty="0">
                <a:latin typeface="Bahnschrift Light" panose="020B0502040204020203" pitchFamily="34" charset="0"/>
              </a:rPr>
            </a:br>
            <a:endParaRPr lang="en-US" dirty="0">
              <a:latin typeface="Bahnschrift Light" panose="020B0502040204020203" pitchFamily="34" charset="0"/>
            </a:endParaRPr>
          </a:p>
        </p:txBody>
      </p:sp>
      <p:sp>
        <p:nvSpPr>
          <p:cNvPr id="3" name="Subtitle 2">
            <a:extLst>
              <a:ext uri="{FF2B5EF4-FFF2-40B4-BE49-F238E27FC236}">
                <a16:creationId xmlns:a16="http://schemas.microsoft.com/office/drawing/2014/main" id="{852A3D91-AB3F-4EDF-B87E-FDDF6C5DC4CF}"/>
              </a:ext>
            </a:extLst>
          </p:cNvPr>
          <p:cNvSpPr>
            <a:spLocks noGrp="1"/>
          </p:cNvSpPr>
          <p:nvPr>
            <p:ph type="subTitle" idx="1"/>
          </p:nvPr>
        </p:nvSpPr>
        <p:spPr>
          <a:xfrm>
            <a:off x="2476499" y="4099526"/>
            <a:ext cx="8683625" cy="632532"/>
          </a:xfrm>
        </p:spPr>
        <p:txBody>
          <a:bodyPr>
            <a:normAutofit/>
          </a:bodyPr>
          <a:lstStyle/>
          <a:p>
            <a:r>
              <a:rPr lang="en-US" sz="2000" dirty="0">
                <a:latin typeface="Bahnschrift SemiBold" panose="020B0502040204020203" pitchFamily="34" charset="0"/>
              </a:rPr>
              <a:t>MINIMUM COST FLOW PROBLEM</a:t>
            </a:r>
          </a:p>
        </p:txBody>
      </p:sp>
      <p:sp>
        <p:nvSpPr>
          <p:cNvPr id="4" name="Subtitle 2">
            <a:extLst>
              <a:ext uri="{FF2B5EF4-FFF2-40B4-BE49-F238E27FC236}">
                <a16:creationId xmlns:a16="http://schemas.microsoft.com/office/drawing/2014/main" id="{2CD2715E-9535-F8FE-7A29-DE9D78A1086D}"/>
              </a:ext>
            </a:extLst>
          </p:cNvPr>
          <p:cNvSpPr txBox="1">
            <a:spLocks/>
          </p:cNvSpPr>
          <p:nvPr/>
        </p:nvSpPr>
        <p:spPr bwMode="white">
          <a:xfrm>
            <a:off x="2476498" y="5372515"/>
            <a:ext cx="8683625" cy="632532"/>
          </a:xfrm>
          <a:prstGeom prst="rect">
            <a:avLst/>
          </a:prstGeom>
        </p:spPr>
        <p:txBody>
          <a:bodyPr vert="horz" lIns="91440" tIns="45720" rIns="91440" bIns="45720" rtlCol="0" anchor="t">
            <a:noAutofit/>
          </a:bodyPr>
          <a:lstStyle>
            <a:lvl1pPr marL="0" indent="0" algn="r" defTabSz="457200" rtl="0" eaLnBrk="1" latinLnBrk="0" hangingPunct="1">
              <a:spcBef>
                <a:spcPts val="0"/>
              </a:spcBef>
              <a:spcAft>
                <a:spcPts val="1000"/>
              </a:spcAft>
              <a:buClr>
                <a:schemeClr val="tx1"/>
              </a:buClr>
              <a:buSzPct val="100000"/>
              <a:buFont typeface="Arial"/>
              <a:buNone/>
              <a:defRPr sz="1800" kern="1200" cap="all">
                <a:solidFill>
                  <a:schemeClr val="tx1"/>
                </a:solidFill>
                <a:effectLst/>
                <a:latin typeface="+mn-lt"/>
                <a:ea typeface="+mn-ea"/>
                <a:cs typeface="+mn-cs"/>
              </a:defRPr>
            </a:lvl1pPr>
            <a:lvl2pPr marL="457200" indent="0" algn="ctr" defTabSz="457200" rtl="0" eaLnBrk="1" latinLnBrk="0" hangingPunct="1">
              <a:spcBef>
                <a:spcPts val="0"/>
              </a:spcBef>
              <a:spcAft>
                <a:spcPts val="1000"/>
              </a:spcAft>
              <a:buClr>
                <a:schemeClr val="tx1"/>
              </a:buClr>
              <a:buSzPct val="100000"/>
              <a:buFont typeface="Arial"/>
              <a:buNone/>
              <a:defRPr sz="1600" kern="1200" cap="none">
                <a:solidFill>
                  <a:schemeClr val="tx1">
                    <a:tint val="75000"/>
                  </a:schemeClr>
                </a:solidFill>
                <a:effectLst/>
                <a:latin typeface="+mn-lt"/>
                <a:ea typeface="+mn-ea"/>
                <a:cs typeface="+mn-cs"/>
              </a:defRPr>
            </a:lvl2pPr>
            <a:lvl3pPr marL="914400" indent="0" algn="ctr"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3pPr>
            <a:lvl4pPr marL="1371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4pPr>
            <a:lvl5pPr marL="18288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5pPr>
            <a:lvl6pPr marL="22860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6pPr>
            <a:lvl7pPr marL="27432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7pPr>
            <a:lvl8pPr marL="32004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8pPr>
            <a:lvl9pPr marL="3657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9pPr>
          </a:lstStyle>
          <a:p>
            <a:r>
              <a:rPr lang="en-US" sz="1600" dirty="0">
                <a:latin typeface="Bahnschrift SemiBold" panose="020B0502040204020203" pitchFamily="34" charset="0"/>
              </a:rPr>
              <a:t>Suyash Bhagat</a:t>
            </a:r>
          </a:p>
          <a:p>
            <a:r>
              <a:rPr lang="en-US" sz="1600" dirty="0">
                <a:latin typeface="Bahnschrift SemiBold" panose="020B0502040204020203" pitchFamily="34" charset="0"/>
              </a:rPr>
              <a:t>202101085</a:t>
            </a:r>
          </a:p>
          <a:p>
            <a:r>
              <a:rPr lang="en-US" sz="1600" dirty="0" err="1">
                <a:latin typeface="Bahnschrift SemiBold" panose="020B0502040204020203" pitchFamily="34" charset="0"/>
              </a:rPr>
              <a:t>B.Tech</a:t>
            </a:r>
            <a:r>
              <a:rPr lang="en-US" sz="1600" dirty="0">
                <a:latin typeface="Bahnschrift SemiBold" panose="020B0502040204020203" pitchFamily="34" charset="0"/>
              </a:rPr>
              <a:t> 2</a:t>
            </a:r>
            <a:r>
              <a:rPr lang="en-US" sz="1600" baseline="30000" dirty="0">
                <a:latin typeface="Bahnschrift SemiBold" panose="020B0502040204020203" pitchFamily="34" charset="0"/>
              </a:rPr>
              <a:t>nd</a:t>
            </a:r>
            <a:r>
              <a:rPr lang="en-US" sz="1600" dirty="0">
                <a:latin typeface="Bahnschrift SemiBold" panose="020B0502040204020203" pitchFamily="34" charset="0"/>
              </a:rPr>
              <a:t> Year</a:t>
            </a:r>
          </a:p>
        </p:txBody>
      </p:sp>
    </p:spTree>
    <p:extLst>
      <p:ext uri="{BB962C8B-B14F-4D97-AF65-F5344CB8AC3E}">
        <p14:creationId xmlns:p14="http://schemas.microsoft.com/office/powerpoint/2010/main" val="23527490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C826E-72DB-45B4-B092-DA86DA68C4A7}"/>
              </a:ext>
            </a:extLst>
          </p:cNvPr>
          <p:cNvSpPr>
            <a:spLocks noGrp="1"/>
          </p:cNvSpPr>
          <p:nvPr>
            <p:ph type="title"/>
          </p:nvPr>
        </p:nvSpPr>
        <p:spPr/>
        <p:txBody>
          <a:bodyPr>
            <a:normAutofit fontScale="90000"/>
          </a:bodyPr>
          <a:lstStyle/>
          <a:p>
            <a:r>
              <a:rPr lang="en-US" sz="4400" dirty="0"/>
              <a:t>Implementation  using  2 – phase  simplex</a:t>
            </a:r>
          </a:p>
        </p:txBody>
      </p:sp>
      <p:sp>
        <p:nvSpPr>
          <p:cNvPr id="3" name="Text Placeholder 2">
            <a:extLst>
              <a:ext uri="{FF2B5EF4-FFF2-40B4-BE49-F238E27FC236}">
                <a16:creationId xmlns:a16="http://schemas.microsoft.com/office/drawing/2014/main" id="{1D935431-5E3F-4C1A-BED1-C5BC3D661ED8}"/>
              </a:ext>
            </a:extLst>
          </p:cNvPr>
          <p:cNvSpPr>
            <a:spLocks noGrp="1"/>
          </p:cNvSpPr>
          <p:nvPr>
            <p:ph type="body" idx="1"/>
          </p:nvPr>
        </p:nvSpPr>
        <p:spPr>
          <a:xfrm>
            <a:off x="665287" y="1904695"/>
            <a:ext cx="10840914" cy="4666434"/>
          </a:xfrm>
        </p:spPr>
        <p:txBody>
          <a:bodyPr/>
          <a:lstStyle/>
          <a:p>
            <a:r>
              <a:rPr lang="en-US" dirty="0"/>
              <a:t>After formulating the LPP, the second step is solving it to obtain the optimized solution using any appropriate method. Here we have used a 2-phase method for calculating the solution of the Linear Programming problem.</a:t>
            </a:r>
          </a:p>
          <a:p>
            <a:endParaRPr lang="en-US" dirty="0"/>
          </a:p>
          <a:p>
            <a:r>
              <a:rPr lang="en-US" dirty="0"/>
              <a:t>First, we have introduced the artificial variables in all the constraints, so that we can easily get the initial basic feasible solution. In Phase 1, after getting the initial basic feasible solution we have run a simplex algorithm for cost function with 0 co-efficient for all variables of LPP and (-1) for all artificial variables. In Phase-2, we apply simplex with the original cost function to get the minimum cost.</a:t>
            </a:r>
          </a:p>
          <a:p>
            <a:endParaRPr lang="en-US" dirty="0"/>
          </a:p>
          <a:p>
            <a:r>
              <a:rPr lang="en-US" dirty="0"/>
              <a:t>Considering the below graph for the calculations: For the above given graph, find the minimum value of z, </a:t>
            </a:r>
          </a:p>
          <a:p>
            <a:r>
              <a:rPr lang="en-US" dirty="0"/>
              <a:t>                                                                </a:t>
            </a:r>
          </a:p>
          <a:p>
            <a:r>
              <a:rPr lang="en-US" dirty="0"/>
              <a:t>                                                               Z = 8x</a:t>
            </a:r>
            <a:r>
              <a:rPr lang="en-US" sz="1400" dirty="0"/>
              <a:t>1</a:t>
            </a:r>
            <a:r>
              <a:rPr lang="en-US" dirty="0"/>
              <a:t> + 6x</a:t>
            </a:r>
            <a:r>
              <a:rPr lang="en-US" sz="1400" dirty="0"/>
              <a:t>2</a:t>
            </a:r>
            <a:r>
              <a:rPr lang="en-US" dirty="0"/>
              <a:t> + 7x</a:t>
            </a:r>
            <a:r>
              <a:rPr lang="en-US" sz="1400" dirty="0"/>
              <a:t>3</a:t>
            </a:r>
            <a:r>
              <a:rPr lang="en-US" dirty="0"/>
              <a:t> + 7x</a:t>
            </a:r>
            <a:r>
              <a:rPr lang="en-US" sz="1400" dirty="0"/>
              <a:t>4</a:t>
            </a:r>
            <a:r>
              <a:rPr lang="en-US" dirty="0"/>
              <a:t> + 4x</a:t>
            </a:r>
            <a:r>
              <a:rPr lang="en-US" sz="1400" dirty="0"/>
              <a:t>5</a:t>
            </a:r>
            <a:r>
              <a:rPr lang="en-US" dirty="0"/>
              <a:t> + 3x</a:t>
            </a:r>
            <a:r>
              <a:rPr lang="en-US" sz="1200" dirty="0"/>
              <a:t>6</a:t>
            </a:r>
            <a:r>
              <a:rPr lang="en-US" dirty="0"/>
              <a:t> + 5x</a:t>
            </a:r>
            <a:r>
              <a:rPr lang="en-US" sz="1400" dirty="0"/>
              <a:t>7</a:t>
            </a:r>
          </a:p>
          <a:p>
            <a:endParaRPr lang="en-US" dirty="0"/>
          </a:p>
          <a:p>
            <a:endParaRPr lang="en-US" dirty="0"/>
          </a:p>
          <a:p>
            <a:endParaRPr lang="en-US" dirty="0"/>
          </a:p>
          <a:p>
            <a:endParaRPr lang="en-US" dirty="0"/>
          </a:p>
          <a:p>
            <a:endParaRPr lang="en-US" dirty="0"/>
          </a:p>
          <a:p>
            <a:endParaRPr lang="en-US" dirty="0"/>
          </a:p>
          <a:p>
            <a:endParaRPr lang="en-US" dirty="0"/>
          </a:p>
          <a:p>
            <a:r>
              <a:rPr lang="en-US" dirty="0"/>
              <a:t> </a:t>
            </a:r>
          </a:p>
          <a:p>
            <a:endParaRPr lang="en-US" dirty="0"/>
          </a:p>
          <a:p>
            <a:endParaRPr lang="en-US" dirty="0"/>
          </a:p>
        </p:txBody>
      </p:sp>
    </p:spTree>
    <p:extLst>
      <p:ext uri="{BB962C8B-B14F-4D97-AF65-F5344CB8AC3E}">
        <p14:creationId xmlns:p14="http://schemas.microsoft.com/office/powerpoint/2010/main" val="11337981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D935431-5E3F-4C1A-BED1-C5BC3D661ED8}"/>
              </a:ext>
            </a:extLst>
          </p:cNvPr>
          <p:cNvSpPr>
            <a:spLocks noGrp="1"/>
          </p:cNvSpPr>
          <p:nvPr>
            <p:ph type="body" idx="1"/>
          </p:nvPr>
        </p:nvSpPr>
        <p:spPr>
          <a:xfrm>
            <a:off x="665286" y="251012"/>
            <a:ext cx="5618973" cy="6320117"/>
          </a:xfrm>
        </p:spPr>
        <p:txBody>
          <a:bodyPr/>
          <a:lstStyle/>
          <a:p>
            <a:r>
              <a:rPr lang="en-US" dirty="0"/>
              <a:t>Constraints of above graph are,</a:t>
            </a:r>
          </a:p>
          <a:p>
            <a:endParaRPr lang="en-US" dirty="0"/>
          </a:p>
          <a:p>
            <a:endParaRPr lang="en-US" dirty="0"/>
          </a:p>
          <a:p>
            <a:endParaRPr lang="en-US" dirty="0"/>
          </a:p>
          <a:p>
            <a:endParaRPr lang="en-US" dirty="0"/>
          </a:p>
          <a:p>
            <a:endParaRPr lang="en-US" dirty="0"/>
          </a:p>
          <a:p>
            <a:r>
              <a:rPr lang="en-US" dirty="0"/>
              <a:t>The problem is converted to canonical form by adding slack, surplus and artificial variables as required. </a:t>
            </a:r>
          </a:p>
          <a:p>
            <a:r>
              <a:rPr lang="en-US" dirty="0"/>
              <a:t>Converting above equation into standard LPP by multiply 4 </a:t>
            </a:r>
            <a:r>
              <a:rPr lang="en-US" dirty="0" err="1"/>
              <a:t>th</a:t>
            </a:r>
            <a:r>
              <a:rPr lang="en-US" dirty="0"/>
              <a:t> and 5 </a:t>
            </a:r>
            <a:r>
              <a:rPr lang="en-US" dirty="0" err="1"/>
              <a:t>th</a:t>
            </a:r>
            <a:r>
              <a:rPr lang="en-US" dirty="0"/>
              <a:t> equation by -1,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5CB689DE-22E4-02A2-6E4F-84CE7CD01FAF}"/>
              </a:ext>
            </a:extLst>
          </p:cNvPr>
          <p:cNvPicPr>
            <a:picLocks noChangeAspect="1"/>
          </p:cNvPicPr>
          <p:nvPr/>
        </p:nvPicPr>
        <p:blipFill>
          <a:blip r:embed="rId2"/>
          <a:stretch>
            <a:fillRect/>
          </a:stretch>
        </p:blipFill>
        <p:spPr>
          <a:xfrm>
            <a:off x="1362634" y="820883"/>
            <a:ext cx="1613647" cy="158733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7" name="Picture 6">
            <a:extLst>
              <a:ext uri="{FF2B5EF4-FFF2-40B4-BE49-F238E27FC236}">
                <a16:creationId xmlns:a16="http://schemas.microsoft.com/office/drawing/2014/main" id="{7B133237-08CC-94EF-7D43-2F0A972274C8}"/>
              </a:ext>
            </a:extLst>
          </p:cNvPr>
          <p:cNvPicPr>
            <a:picLocks noChangeAspect="1"/>
          </p:cNvPicPr>
          <p:nvPr/>
        </p:nvPicPr>
        <p:blipFill>
          <a:blip r:embed="rId3"/>
          <a:stretch>
            <a:fillRect/>
          </a:stretch>
        </p:blipFill>
        <p:spPr>
          <a:xfrm>
            <a:off x="3496236" y="729617"/>
            <a:ext cx="1855694" cy="176025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9" name="Picture 8">
            <a:extLst>
              <a:ext uri="{FF2B5EF4-FFF2-40B4-BE49-F238E27FC236}">
                <a16:creationId xmlns:a16="http://schemas.microsoft.com/office/drawing/2014/main" id="{EE95A14A-6FC3-C7DD-503A-6F8AE768365A}"/>
              </a:ext>
            </a:extLst>
          </p:cNvPr>
          <p:cNvPicPr>
            <a:picLocks noChangeAspect="1"/>
          </p:cNvPicPr>
          <p:nvPr/>
        </p:nvPicPr>
        <p:blipFill>
          <a:blip r:embed="rId4"/>
          <a:stretch>
            <a:fillRect/>
          </a:stretch>
        </p:blipFill>
        <p:spPr>
          <a:xfrm>
            <a:off x="2464704" y="4279914"/>
            <a:ext cx="1713005" cy="143956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0" name="TextBox 9">
            <a:extLst>
              <a:ext uri="{FF2B5EF4-FFF2-40B4-BE49-F238E27FC236}">
                <a16:creationId xmlns:a16="http://schemas.microsoft.com/office/drawing/2014/main" id="{614F8C27-DF9A-2B36-E743-36068B8F2819}"/>
              </a:ext>
            </a:extLst>
          </p:cNvPr>
          <p:cNvSpPr txBox="1"/>
          <p:nvPr/>
        </p:nvSpPr>
        <p:spPr>
          <a:xfrm>
            <a:off x="6804214" y="251012"/>
            <a:ext cx="5325033" cy="4278094"/>
          </a:xfrm>
          <a:prstGeom prst="rect">
            <a:avLst/>
          </a:prstGeom>
          <a:noFill/>
        </p:spPr>
        <p:txBody>
          <a:bodyPr wrap="square" rtlCol="0">
            <a:spAutoFit/>
          </a:bodyPr>
          <a:lstStyle/>
          <a:p>
            <a:r>
              <a:rPr lang="en-US" sz="1600" dirty="0"/>
              <a:t>Now, Introducing artificial variables, </a:t>
            </a:r>
          </a:p>
          <a:p>
            <a:r>
              <a:rPr lang="en-US" sz="1600" dirty="0"/>
              <a:t>• As the constraint-1 is of type ′ =′ we should add artificial variable A1 </a:t>
            </a:r>
          </a:p>
          <a:p>
            <a:r>
              <a:rPr lang="en-US" sz="1600" dirty="0"/>
              <a:t>• As the constraint-2 is of type ′ =′ we should add artificial variable A2 </a:t>
            </a:r>
          </a:p>
          <a:p>
            <a:r>
              <a:rPr lang="en-US" sz="1600" dirty="0"/>
              <a:t>• As the constraint-3 is of type ′ =′ we should add artificial variable A3 </a:t>
            </a:r>
          </a:p>
          <a:p>
            <a:r>
              <a:rPr lang="en-US" sz="1600" dirty="0"/>
              <a:t>• As the constraint-4 is of type ′ =′ we should add artificial variable A4 </a:t>
            </a:r>
          </a:p>
          <a:p>
            <a:r>
              <a:rPr lang="en-US" sz="1600" dirty="0"/>
              <a:t>• As the constraint-5 is of type ′ =′ we should add artificial variable A5</a:t>
            </a:r>
          </a:p>
          <a:p>
            <a:endParaRPr lang="en-US" sz="1600" dirty="0"/>
          </a:p>
          <a:p>
            <a:r>
              <a:rPr lang="en-US" sz="1600" dirty="0"/>
              <a:t>After adding artificial variables, equations are as follows: </a:t>
            </a:r>
          </a:p>
          <a:p>
            <a:r>
              <a:rPr lang="en-US" sz="1600" dirty="0"/>
              <a:t>For 2-Phase method,</a:t>
            </a:r>
          </a:p>
          <a:p>
            <a:r>
              <a:rPr lang="en-US" sz="1600" dirty="0"/>
              <a:t>             </a:t>
            </a:r>
          </a:p>
          <a:p>
            <a:r>
              <a:rPr lang="en-US" sz="1600" dirty="0"/>
              <a:t>  Z∗ = −A1 − A2 − A3 − A4 − A5</a:t>
            </a:r>
          </a:p>
          <a:p>
            <a:endParaRPr lang="en-IN" sz="1600" dirty="0"/>
          </a:p>
        </p:txBody>
      </p:sp>
      <p:pic>
        <p:nvPicPr>
          <p:cNvPr id="12" name="Picture 11">
            <a:extLst>
              <a:ext uri="{FF2B5EF4-FFF2-40B4-BE49-F238E27FC236}">
                <a16:creationId xmlns:a16="http://schemas.microsoft.com/office/drawing/2014/main" id="{ED097087-E62D-A962-DD5E-10550F445E07}"/>
              </a:ext>
            </a:extLst>
          </p:cNvPr>
          <p:cNvPicPr>
            <a:picLocks noChangeAspect="1"/>
          </p:cNvPicPr>
          <p:nvPr/>
        </p:nvPicPr>
        <p:blipFill>
          <a:blip r:embed="rId5"/>
          <a:stretch>
            <a:fillRect/>
          </a:stretch>
        </p:blipFill>
        <p:spPr>
          <a:xfrm>
            <a:off x="7960568" y="4586071"/>
            <a:ext cx="2401899" cy="173279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0848409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D935431-5E3F-4C1A-BED1-C5BC3D661ED8}"/>
              </a:ext>
            </a:extLst>
          </p:cNvPr>
          <p:cNvSpPr>
            <a:spLocks noGrp="1"/>
          </p:cNvSpPr>
          <p:nvPr>
            <p:ph type="body" idx="1"/>
          </p:nvPr>
        </p:nvSpPr>
        <p:spPr>
          <a:xfrm>
            <a:off x="1409589" y="239438"/>
            <a:ext cx="5618973" cy="6320117"/>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8" name="Picture 7">
            <a:extLst>
              <a:ext uri="{FF2B5EF4-FFF2-40B4-BE49-F238E27FC236}">
                <a16:creationId xmlns:a16="http://schemas.microsoft.com/office/drawing/2014/main" id="{66FBA931-B00B-2C49-E597-C2ABFE5917C2}"/>
              </a:ext>
            </a:extLst>
          </p:cNvPr>
          <p:cNvPicPr>
            <a:picLocks noChangeAspect="1"/>
          </p:cNvPicPr>
          <p:nvPr/>
        </p:nvPicPr>
        <p:blipFill>
          <a:blip r:embed="rId2"/>
          <a:stretch>
            <a:fillRect/>
          </a:stretch>
        </p:blipFill>
        <p:spPr>
          <a:xfrm>
            <a:off x="1112088" y="353817"/>
            <a:ext cx="4983912" cy="3330229"/>
          </a:xfrm>
          <a:prstGeom prst="rect">
            <a:avLst/>
          </a:prstGeom>
        </p:spPr>
      </p:pic>
      <p:pic>
        <p:nvPicPr>
          <p:cNvPr id="13" name="Picture 12">
            <a:extLst>
              <a:ext uri="{FF2B5EF4-FFF2-40B4-BE49-F238E27FC236}">
                <a16:creationId xmlns:a16="http://schemas.microsoft.com/office/drawing/2014/main" id="{8423D132-27F3-55AB-4545-70C7EC626C13}"/>
              </a:ext>
            </a:extLst>
          </p:cNvPr>
          <p:cNvPicPr>
            <a:picLocks noChangeAspect="1"/>
          </p:cNvPicPr>
          <p:nvPr/>
        </p:nvPicPr>
        <p:blipFill rotWithShape="1">
          <a:blip r:embed="rId3"/>
          <a:srcRect/>
          <a:stretch/>
        </p:blipFill>
        <p:spPr>
          <a:xfrm>
            <a:off x="1112088" y="3684046"/>
            <a:ext cx="4983912" cy="2872989"/>
          </a:xfrm>
          <a:prstGeom prst="rect">
            <a:avLst/>
          </a:prstGeom>
        </p:spPr>
      </p:pic>
      <p:pic>
        <p:nvPicPr>
          <p:cNvPr id="15" name="Picture 14">
            <a:extLst>
              <a:ext uri="{FF2B5EF4-FFF2-40B4-BE49-F238E27FC236}">
                <a16:creationId xmlns:a16="http://schemas.microsoft.com/office/drawing/2014/main" id="{A34E34FA-6C1F-D7CB-1621-E8A75C7F1FE1}"/>
              </a:ext>
            </a:extLst>
          </p:cNvPr>
          <p:cNvPicPr>
            <a:picLocks noChangeAspect="1"/>
          </p:cNvPicPr>
          <p:nvPr/>
        </p:nvPicPr>
        <p:blipFill>
          <a:blip r:embed="rId4"/>
          <a:stretch>
            <a:fillRect/>
          </a:stretch>
        </p:blipFill>
        <p:spPr>
          <a:xfrm>
            <a:off x="6096000" y="910332"/>
            <a:ext cx="4580017" cy="4480948"/>
          </a:xfrm>
          <a:prstGeom prst="rect">
            <a:avLst/>
          </a:prstGeom>
        </p:spPr>
      </p:pic>
      <p:pic>
        <p:nvPicPr>
          <p:cNvPr id="19" name="Picture 18">
            <a:extLst>
              <a:ext uri="{FF2B5EF4-FFF2-40B4-BE49-F238E27FC236}">
                <a16:creationId xmlns:a16="http://schemas.microsoft.com/office/drawing/2014/main" id="{9514453B-8972-2130-5A78-271755168306}"/>
              </a:ext>
            </a:extLst>
          </p:cNvPr>
          <p:cNvPicPr>
            <a:picLocks noChangeAspect="1"/>
          </p:cNvPicPr>
          <p:nvPr/>
        </p:nvPicPr>
        <p:blipFill>
          <a:blip r:embed="rId5"/>
          <a:stretch>
            <a:fillRect/>
          </a:stretch>
        </p:blipFill>
        <p:spPr>
          <a:xfrm>
            <a:off x="6057347" y="354734"/>
            <a:ext cx="4618669" cy="555598"/>
          </a:xfrm>
          <a:prstGeom prst="rect">
            <a:avLst/>
          </a:prstGeom>
        </p:spPr>
      </p:pic>
      <p:pic>
        <p:nvPicPr>
          <p:cNvPr id="23" name="Picture 22">
            <a:extLst>
              <a:ext uri="{FF2B5EF4-FFF2-40B4-BE49-F238E27FC236}">
                <a16:creationId xmlns:a16="http://schemas.microsoft.com/office/drawing/2014/main" id="{B9E45525-3B2C-4895-D44B-98F9F7D5A969}"/>
              </a:ext>
            </a:extLst>
          </p:cNvPr>
          <p:cNvPicPr>
            <a:picLocks noChangeAspect="1"/>
          </p:cNvPicPr>
          <p:nvPr/>
        </p:nvPicPr>
        <p:blipFill>
          <a:blip r:embed="rId6"/>
          <a:stretch>
            <a:fillRect/>
          </a:stretch>
        </p:blipFill>
        <p:spPr>
          <a:xfrm>
            <a:off x="6096000" y="5391279"/>
            <a:ext cx="4580017" cy="1165756"/>
          </a:xfrm>
          <a:prstGeom prst="rect">
            <a:avLst/>
          </a:prstGeom>
        </p:spPr>
      </p:pic>
    </p:spTree>
    <p:extLst>
      <p:ext uri="{BB962C8B-B14F-4D97-AF65-F5344CB8AC3E}">
        <p14:creationId xmlns:p14="http://schemas.microsoft.com/office/powerpoint/2010/main" val="12588941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D935431-5E3F-4C1A-BED1-C5BC3D661ED8}"/>
              </a:ext>
            </a:extLst>
          </p:cNvPr>
          <p:cNvSpPr>
            <a:spLocks noGrp="1"/>
          </p:cNvSpPr>
          <p:nvPr>
            <p:ph type="body" idx="1"/>
          </p:nvPr>
        </p:nvSpPr>
        <p:spPr>
          <a:xfrm>
            <a:off x="1409589" y="239438"/>
            <a:ext cx="5618973" cy="6320117"/>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8B11C080-75B0-2BEB-092E-7E5FB651E7A4}"/>
              </a:ext>
            </a:extLst>
          </p:cNvPr>
          <p:cNvPicPr>
            <a:picLocks noChangeAspect="1"/>
          </p:cNvPicPr>
          <p:nvPr/>
        </p:nvPicPr>
        <p:blipFill>
          <a:blip r:embed="rId2"/>
          <a:stretch>
            <a:fillRect/>
          </a:stretch>
        </p:blipFill>
        <p:spPr>
          <a:xfrm>
            <a:off x="1860371" y="492585"/>
            <a:ext cx="4122777" cy="4023709"/>
          </a:xfrm>
          <a:prstGeom prst="rect">
            <a:avLst/>
          </a:prstGeom>
        </p:spPr>
      </p:pic>
      <p:pic>
        <p:nvPicPr>
          <p:cNvPr id="6" name="Picture 5">
            <a:extLst>
              <a:ext uri="{FF2B5EF4-FFF2-40B4-BE49-F238E27FC236}">
                <a16:creationId xmlns:a16="http://schemas.microsoft.com/office/drawing/2014/main" id="{354802BF-7181-79C1-9EF0-A3AB1F518303}"/>
              </a:ext>
            </a:extLst>
          </p:cNvPr>
          <p:cNvPicPr>
            <a:picLocks noChangeAspect="1"/>
          </p:cNvPicPr>
          <p:nvPr/>
        </p:nvPicPr>
        <p:blipFill>
          <a:blip r:embed="rId3"/>
          <a:stretch>
            <a:fillRect/>
          </a:stretch>
        </p:blipFill>
        <p:spPr>
          <a:xfrm>
            <a:off x="5923481" y="492585"/>
            <a:ext cx="4160881" cy="5654530"/>
          </a:xfrm>
          <a:prstGeom prst="rect">
            <a:avLst/>
          </a:prstGeom>
        </p:spPr>
      </p:pic>
      <p:pic>
        <p:nvPicPr>
          <p:cNvPr id="9" name="Picture 8">
            <a:extLst>
              <a:ext uri="{FF2B5EF4-FFF2-40B4-BE49-F238E27FC236}">
                <a16:creationId xmlns:a16="http://schemas.microsoft.com/office/drawing/2014/main" id="{67E8E335-121D-D8CD-0148-DAE91119D469}"/>
              </a:ext>
            </a:extLst>
          </p:cNvPr>
          <p:cNvPicPr>
            <a:picLocks noChangeAspect="1"/>
          </p:cNvPicPr>
          <p:nvPr/>
        </p:nvPicPr>
        <p:blipFill>
          <a:blip r:embed="rId4"/>
          <a:stretch>
            <a:fillRect/>
          </a:stretch>
        </p:blipFill>
        <p:spPr>
          <a:xfrm>
            <a:off x="1860371" y="4511831"/>
            <a:ext cx="4063110" cy="1635284"/>
          </a:xfrm>
          <a:prstGeom prst="rect">
            <a:avLst/>
          </a:prstGeom>
        </p:spPr>
      </p:pic>
    </p:spTree>
    <p:extLst>
      <p:ext uri="{BB962C8B-B14F-4D97-AF65-F5344CB8AC3E}">
        <p14:creationId xmlns:p14="http://schemas.microsoft.com/office/powerpoint/2010/main" val="1203830600"/>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D935431-5E3F-4C1A-BED1-C5BC3D661ED8}"/>
              </a:ext>
            </a:extLst>
          </p:cNvPr>
          <p:cNvSpPr>
            <a:spLocks noGrp="1"/>
          </p:cNvSpPr>
          <p:nvPr>
            <p:ph type="body" idx="1"/>
          </p:nvPr>
        </p:nvSpPr>
        <p:spPr>
          <a:xfrm>
            <a:off x="1409589" y="239438"/>
            <a:ext cx="5618973" cy="6320117"/>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29802698-B267-1231-45E3-D3033016A3BC}"/>
              </a:ext>
            </a:extLst>
          </p:cNvPr>
          <p:cNvPicPr>
            <a:picLocks noChangeAspect="1"/>
          </p:cNvPicPr>
          <p:nvPr/>
        </p:nvPicPr>
        <p:blipFill>
          <a:blip r:embed="rId2"/>
          <a:stretch>
            <a:fillRect/>
          </a:stretch>
        </p:blipFill>
        <p:spPr>
          <a:xfrm>
            <a:off x="1681104" y="593085"/>
            <a:ext cx="4343776" cy="5326842"/>
          </a:xfrm>
          <a:prstGeom prst="rect">
            <a:avLst/>
          </a:prstGeom>
        </p:spPr>
      </p:pic>
      <p:pic>
        <p:nvPicPr>
          <p:cNvPr id="8" name="Picture 7">
            <a:extLst>
              <a:ext uri="{FF2B5EF4-FFF2-40B4-BE49-F238E27FC236}">
                <a16:creationId xmlns:a16="http://schemas.microsoft.com/office/drawing/2014/main" id="{0A3F875E-B3A5-AC84-113C-04DA8EF0E4D1}"/>
              </a:ext>
            </a:extLst>
          </p:cNvPr>
          <p:cNvPicPr>
            <a:picLocks noChangeAspect="1"/>
          </p:cNvPicPr>
          <p:nvPr/>
        </p:nvPicPr>
        <p:blipFill>
          <a:blip r:embed="rId3"/>
          <a:stretch>
            <a:fillRect/>
          </a:stretch>
        </p:blipFill>
        <p:spPr>
          <a:xfrm>
            <a:off x="6753919" y="2002907"/>
            <a:ext cx="2819644" cy="2507197"/>
          </a:xfrm>
          <a:prstGeom prst="rect">
            <a:avLst/>
          </a:prstGeom>
        </p:spPr>
      </p:pic>
      <p:pic>
        <p:nvPicPr>
          <p:cNvPr id="11" name="Picture 10">
            <a:extLst>
              <a:ext uri="{FF2B5EF4-FFF2-40B4-BE49-F238E27FC236}">
                <a16:creationId xmlns:a16="http://schemas.microsoft.com/office/drawing/2014/main" id="{27D99ABC-B974-B895-A37C-F3746B2E4087}"/>
              </a:ext>
            </a:extLst>
          </p:cNvPr>
          <p:cNvPicPr>
            <a:picLocks noChangeAspect="1"/>
          </p:cNvPicPr>
          <p:nvPr/>
        </p:nvPicPr>
        <p:blipFill>
          <a:blip r:embed="rId4"/>
          <a:stretch>
            <a:fillRect/>
          </a:stretch>
        </p:blipFill>
        <p:spPr>
          <a:xfrm>
            <a:off x="5976611" y="593085"/>
            <a:ext cx="4531158" cy="1409822"/>
          </a:xfrm>
          <a:prstGeom prst="rect">
            <a:avLst/>
          </a:prstGeom>
        </p:spPr>
      </p:pic>
      <p:pic>
        <p:nvPicPr>
          <p:cNvPr id="13" name="Picture 12">
            <a:extLst>
              <a:ext uri="{FF2B5EF4-FFF2-40B4-BE49-F238E27FC236}">
                <a16:creationId xmlns:a16="http://schemas.microsoft.com/office/drawing/2014/main" id="{868133DE-3BC4-0755-5182-2F14B4E807AD}"/>
              </a:ext>
            </a:extLst>
          </p:cNvPr>
          <p:cNvPicPr>
            <a:picLocks noChangeAspect="1"/>
          </p:cNvPicPr>
          <p:nvPr/>
        </p:nvPicPr>
        <p:blipFill>
          <a:blip r:embed="rId4"/>
          <a:stretch>
            <a:fillRect/>
          </a:stretch>
        </p:blipFill>
        <p:spPr>
          <a:xfrm rot="5400000">
            <a:off x="4370893" y="3515609"/>
            <a:ext cx="3917021" cy="891617"/>
          </a:xfrm>
          <a:prstGeom prst="rect">
            <a:avLst/>
          </a:prstGeom>
        </p:spPr>
      </p:pic>
      <p:pic>
        <p:nvPicPr>
          <p:cNvPr id="15" name="Picture 14">
            <a:extLst>
              <a:ext uri="{FF2B5EF4-FFF2-40B4-BE49-F238E27FC236}">
                <a16:creationId xmlns:a16="http://schemas.microsoft.com/office/drawing/2014/main" id="{AF4325EF-1F2E-3222-EAC4-36DB66A346FB}"/>
              </a:ext>
            </a:extLst>
          </p:cNvPr>
          <p:cNvPicPr>
            <a:picLocks noChangeAspect="1"/>
          </p:cNvPicPr>
          <p:nvPr/>
        </p:nvPicPr>
        <p:blipFill>
          <a:blip r:embed="rId4"/>
          <a:stretch>
            <a:fillRect/>
          </a:stretch>
        </p:blipFill>
        <p:spPr>
          <a:xfrm rot="5400000">
            <a:off x="8053273" y="3465434"/>
            <a:ext cx="3917021" cy="991967"/>
          </a:xfrm>
          <a:prstGeom prst="rect">
            <a:avLst/>
          </a:prstGeom>
        </p:spPr>
      </p:pic>
      <p:pic>
        <p:nvPicPr>
          <p:cNvPr id="17" name="Picture 16">
            <a:extLst>
              <a:ext uri="{FF2B5EF4-FFF2-40B4-BE49-F238E27FC236}">
                <a16:creationId xmlns:a16="http://schemas.microsoft.com/office/drawing/2014/main" id="{C07E5298-2B05-572E-C224-94D8F6F5F3E6}"/>
              </a:ext>
            </a:extLst>
          </p:cNvPr>
          <p:cNvPicPr>
            <a:picLocks noChangeAspect="1"/>
          </p:cNvPicPr>
          <p:nvPr/>
        </p:nvPicPr>
        <p:blipFill>
          <a:blip r:embed="rId4"/>
          <a:stretch>
            <a:fillRect/>
          </a:stretch>
        </p:blipFill>
        <p:spPr>
          <a:xfrm>
            <a:off x="6443714" y="4510104"/>
            <a:ext cx="3596952" cy="1409822"/>
          </a:xfrm>
          <a:prstGeom prst="rect">
            <a:avLst/>
          </a:prstGeom>
        </p:spPr>
      </p:pic>
    </p:spTree>
    <p:extLst>
      <p:ext uri="{BB962C8B-B14F-4D97-AF65-F5344CB8AC3E}">
        <p14:creationId xmlns:p14="http://schemas.microsoft.com/office/powerpoint/2010/main" val="12120888"/>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C826E-72DB-45B4-B092-DA86DA68C4A7}"/>
              </a:ext>
            </a:extLst>
          </p:cNvPr>
          <p:cNvSpPr>
            <a:spLocks noGrp="1"/>
          </p:cNvSpPr>
          <p:nvPr>
            <p:ph type="title"/>
          </p:nvPr>
        </p:nvSpPr>
        <p:spPr/>
        <p:txBody>
          <a:bodyPr>
            <a:normAutofit/>
          </a:bodyPr>
          <a:lstStyle/>
          <a:p>
            <a:r>
              <a:rPr lang="en-US" sz="4400" dirty="0"/>
              <a:t>Some  important  observations</a:t>
            </a:r>
          </a:p>
        </p:txBody>
      </p:sp>
      <p:sp>
        <p:nvSpPr>
          <p:cNvPr id="3" name="Text Placeholder 2">
            <a:extLst>
              <a:ext uri="{FF2B5EF4-FFF2-40B4-BE49-F238E27FC236}">
                <a16:creationId xmlns:a16="http://schemas.microsoft.com/office/drawing/2014/main" id="{1D935431-5E3F-4C1A-BED1-C5BC3D661ED8}"/>
              </a:ext>
            </a:extLst>
          </p:cNvPr>
          <p:cNvSpPr>
            <a:spLocks noGrp="1"/>
          </p:cNvSpPr>
          <p:nvPr>
            <p:ph type="body" idx="1"/>
          </p:nvPr>
        </p:nvSpPr>
        <p:spPr>
          <a:xfrm>
            <a:off x="665287" y="1904695"/>
            <a:ext cx="10840914" cy="4666434"/>
          </a:xfrm>
        </p:spPr>
        <p:txBody>
          <a:bodyPr/>
          <a:lstStyle/>
          <a:p>
            <a:pPr marL="342900" indent="-342900">
              <a:buFont typeface="Arial" panose="020B0604020202020204" pitchFamily="34" charset="0"/>
              <a:buChar char="•"/>
            </a:pPr>
            <a:r>
              <a:rPr lang="en-US" sz="2000" dirty="0"/>
              <a:t>In the above problem, demand and supply at each node was kept fixed. If we remove this constraint then it can be converted to </a:t>
            </a:r>
            <a:r>
              <a:rPr lang="en-US" sz="2000" i="1" dirty="0"/>
              <a:t>Min Cost Max Flow problem</a:t>
            </a:r>
            <a:r>
              <a:rPr lang="en-US" sz="2000" dirty="0"/>
              <a:t>. </a:t>
            </a:r>
          </a:p>
          <a:p>
            <a:pPr marL="342900" indent="-342900">
              <a:buFont typeface="Arial" panose="020B0604020202020204" pitchFamily="34" charset="0"/>
              <a:buChar char="•"/>
            </a:pPr>
            <a:r>
              <a:rPr lang="en-US" sz="2000" dirty="0"/>
              <a:t>In Min Cost Max Flow problem given a source node and sink node, we have to find a path from all the paths having maximum flow from source to sink that gives minimum cost. </a:t>
            </a:r>
          </a:p>
          <a:p>
            <a:pPr marL="342900" indent="-342900">
              <a:buFont typeface="Arial" panose="020B0604020202020204" pitchFamily="34" charset="0"/>
              <a:buChar char="•"/>
            </a:pPr>
            <a:r>
              <a:rPr lang="en-US" sz="2000" dirty="0"/>
              <a:t>In order to obtain Min Cost Max flow problem, we calculate min cost for a particular value of flow. If for a particular flow, the solution does not exist then the algorithm terminates. If there exist a solution then we increase the value of flow as much as possible. If at some instant the flow reaches the desired value or the solution does not exist then we stop iterating further.</a:t>
            </a:r>
          </a:p>
          <a:p>
            <a:endParaRPr lang="en-US" dirty="0"/>
          </a:p>
          <a:p>
            <a:endParaRPr lang="en-US" dirty="0"/>
          </a:p>
          <a:p>
            <a:endParaRPr lang="en-US" dirty="0"/>
          </a:p>
          <a:p>
            <a:endParaRPr lang="en-US" dirty="0"/>
          </a:p>
          <a:p>
            <a:endParaRPr lang="en-US" dirty="0"/>
          </a:p>
          <a:p>
            <a:r>
              <a:rPr lang="en-US" dirty="0"/>
              <a:t> </a:t>
            </a:r>
          </a:p>
          <a:p>
            <a:endParaRPr lang="en-US" dirty="0"/>
          </a:p>
          <a:p>
            <a:endParaRPr lang="en-US" dirty="0"/>
          </a:p>
        </p:txBody>
      </p:sp>
      <p:pic>
        <p:nvPicPr>
          <p:cNvPr id="5" name="Graphic 4" descr="Eye">
            <a:extLst>
              <a:ext uri="{FF2B5EF4-FFF2-40B4-BE49-F238E27FC236}">
                <a16:creationId xmlns:a16="http://schemas.microsoft.com/office/drawing/2014/main" id="{0701F3FB-B7F6-BD48-EC45-ECEEFE92C28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71479" y="782401"/>
            <a:ext cx="914400" cy="914400"/>
          </a:xfrm>
          <a:prstGeom prst="rect">
            <a:avLst/>
          </a:prstGeom>
        </p:spPr>
      </p:pic>
    </p:spTree>
    <p:extLst>
      <p:ext uri="{BB962C8B-B14F-4D97-AF65-F5344CB8AC3E}">
        <p14:creationId xmlns:p14="http://schemas.microsoft.com/office/powerpoint/2010/main" val="2689140362"/>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C826E-72DB-45B4-B092-DA86DA68C4A7}"/>
              </a:ext>
            </a:extLst>
          </p:cNvPr>
          <p:cNvSpPr>
            <a:spLocks noGrp="1"/>
          </p:cNvSpPr>
          <p:nvPr>
            <p:ph type="title"/>
          </p:nvPr>
        </p:nvSpPr>
        <p:spPr/>
        <p:txBody>
          <a:bodyPr>
            <a:normAutofit/>
          </a:bodyPr>
          <a:lstStyle/>
          <a:p>
            <a:r>
              <a:rPr lang="en-US" sz="4400" dirty="0"/>
              <a:t>conclusion</a:t>
            </a:r>
          </a:p>
        </p:txBody>
      </p:sp>
      <p:sp>
        <p:nvSpPr>
          <p:cNvPr id="3" name="Text Placeholder 2">
            <a:extLst>
              <a:ext uri="{FF2B5EF4-FFF2-40B4-BE49-F238E27FC236}">
                <a16:creationId xmlns:a16="http://schemas.microsoft.com/office/drawing/2014/main" id="{1D935431-5E3F-4C1A-BED1-C5BC3D661ED8}"/>
              </a:ext>
            </a:extLst>
          </p:cNvPr>
          <p:cNvSpPr>
            <a:spLocks noGrp="1"/>
          </p:cNvSpPr>
          <p:nvPr>
            <p:ph type="body" idx="1"/>
          </p:nvPr>
        </p:nvSpPr>
        <p:spPr>
          <a:xfrm>
            <a:off x="665287" y="1904695"/>
            <a:ext cx="10840914" cy="4666434"/>
          </a:xfrm>
        </p:spPr>
        <p:txBody>
          <a:bodyPr/>
          <a:lstStyle/>
          <a:p>
            <a:pPr marL="342900" indent="-342900">
              <a:buFont typeface="Arial" panose="020B0604020202020204" pitchFamily="34" charset="0"/>
              <a:buChar char="•"/>
            </a:pPr>
            <a:r>
              <a:rPr lang="en-US" sz="2000" dirty="0"/>
              <a:t>In this paper, we considered the Min-Cost flow problem on a particular graph. </a:t>
            </a:r>
          </a:p>
          <a:p>
            <a:pPr marL="342900" indent="-342900">
              <a:buFont typeface="Arial" panose="020B0604020202020204" pitchFamily="34" charset="0"/>
              <a:buChar char="•"/>
            </a:pPr>
            <a:r>
              <a:rPr lang="en-US" sz="2000" dirty="0"/>
              <a:t>For Solving the problem, we generated the LPP for the graph. Then we used the 2-Phase Simplex Method to solve the Linear Programming Problem. </a:t>
            </a:r>
          </a:p>
          <a:p>
            <a:pPr marL="342900" indent="-342900">
              <a:buFont typeface="Arial" panose="020B0604020202020204" pitchFamily="34" charset="0"/>
              <a:buChar char="•"/>
            </a:pPr>
            <a:r>
              <a:rPr lang="en-US" sz="2000" dirty="0"/>
              <a:t>The advantage of this method is that it is easy to understand with the help of Simplex tables. </a:t>
            </a:r>
          </a:p>
          <a:p>
            <a:pPr marL="342900" indent="-342900">
              <a:buFont typeface="Arial" panose="020B0604020202020204" pitchFamily="34" charset="0"/>
              <a:buChar char="•"/>
            </a:pPr>
            <a:r>
              <a:rPr lang="en-US" sz="2000" dirty="0"/>
              <a:t>Our computations show that this problem can also be converted into a transportation and transshipment problem. However, we have not discussed those in detail. </a:t>
            </a:r>
          </a:p>
          <a:p>
            <a:endParaRPr lang="en-US" sz="2000" dirty="0"/>
          </a:p>
          <a:p>
            <a:endParaRPr lang="en-US" sz="2000" dirty="0"/>
          </a:p>
          <a:p>
            <a:endParaRPr lang="en-US" sz="2000" dirty="0"/>
          </a:p>
          <a:p>
            <a:endParaRPr lang="en-US" sz="2000" dirty="0"/>
          </a:p>
          <a:p>
            <a:endParaRPr lang="en-US" sz="2000" dirty="0"/>
          </a:p>
          <a:p>
            <a:r>
              <a:rPr lang="en-US" sz="2000" dirty="0"/>
              <a:t> </a:t>
            </a:r>
          </a:p>
          <a:p>
            <a:endParaRPr lang="en-US" sz="2000" dirty="0"/>
          </a:p>
          <a:p>
            <a:endParaRPr lang="en-US" sz="2000" dirty="0"/>
          </a:p>
        </p:txBody>
      </p:sp>
      <p:pic>
        <p:nvPicPr>
          <p:cNvPr id="9" name="Graphic 8" descr="Hourglass">
            <a:extLst>
              <a:ext uri="{FF2B5EF4-FFF2-40B4-BE49-F238E27FC236}">
                <a16:creationId xmlns:a16="http://schemas.microsoft.com/office/drawing/2014/main" id="{DBD31C92-7659-232E-C8CD-282233037D2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83520" y="782401"/>
            <a:ext cx="914400" cy="914400"/>
          </a:xfrm>
          <a:prstGeom prst="rect">
            <a:avLst/>
          </a:prstGeom>
        </p:spPr>
      </p:pic>
    </p:spTree>
    <p:extLst>
      <p:ext uri="{BB962C8B-B14F-4D97-AF65-F5344CB8AC3E}">
        <p14:creationId xmlns:p14="http://schemas.microsoft.com/office/powerpoint/2010/main" val="12839743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C826E-72DB-45B4-B092-DA86DA68C4A7}"/>
              </a:ext>
            </a:extLst>
          </p:cNvPr>
          <p:cNvSpPr>
            <a:spLocks noGrp="1"/>
          </p:cNvSpPr>
          <p:nvPr>
            <p:ph type="title"/>
          </p:nvPr>
        </p:nvSpPr>
        <p:spPr/>
        <p:txBody>
          <a:bodyPr>
            <a:normAutofit/>
          </a:bodyPr>
          <a:lstStyle/>
          <a:p>
            <a:r>
              <a:rPr lang="en-US" sz="4400" dirty="0"/>
              <a:t>acknowledgement</a:t>
            </a:r>
          </a:p>
        </p:txBody>
      </p:sp>
      <p:sp>
        <p:nvSpPr>
          <p:cNvPr id="3" name="Text Placeholder 2">
            <a:extLst>
              <a:ext uri="{FF2B5EF4-FFF2-40B4-BE49-F238E27FC236}">
                <a16:creationId xmlns:a16="http://schemas.microsoft.com/office/drawing/2014/main" id="{1D935431-5E3F-4C1A-BED1-C5BC3D661ED8}"/>
              </a:ext>
            </a:extLst>
          </p:cNvPr>
          <p:cNvSpPr>
            <a:spLocks noGrp="1"/>
          </p:cNvSpPr>
          <p:nvPr>
            <p:ph type="body" idx="1"/>
          </p:nvPr>
        </p:nvSpPr>
        <p:spPr>
          <a:xfrm>
            <a:off x="665287" y="1904695"/>
            <a:ext cx="10840914" cy="4666434"/>
          </a:xfrm>
        </p:spPr>
        <p:txBody>
          <a:bodyPr/>
          <a:lstStyle/>
          <a:p>
            <a:r>
              <a:rPr lang="en-US" sz="2400" dirty="0"/>
              <a:t>We are thankful to Prof. Manoj Raut for providing us the opportunity to research on such topics and have the experience of applying what we study to real-life scenarios. </a:t>
            </a:r>
          </a:p>
          <a:p>
            <a:r>
              <a:rPr lang="en-US" sz="2400" dirty="0"/>
              <a:t>Also thankful to TAs for guiding us throughout the semester to carry out our research in the correct direction.</a:t>
            </a:r>
          </a:p>
          <a:p>
            <a:endParaRPr lang="en-US" sz="2000" dirty="0"/>
          </a:p>
          <a:p>
            <a:endParaRPr lang="en-US" sz="2000" dirty="0"/>
          </a:p>
          <a:p>
            <a:endParaRPr lang="en-US" sz="2000" dirty="0"/>
          </a:p>
          <a:p>
            <a:endParaRPr lang="en-US" sz="2000" dirty="0"/>
          </a:p>
          <a:p>
            <a:r>
              <a:rPr lang="en-US" sz="2000" dirty="0"/>
              <a:t> </a:t>
            </a:r>
          </a:p>
          <a:p>
            <a:endParaRPr lang="en-US" sz="2000" dirty="0"/>
          </a:p>
          <a:p>
            <a:endParaRPr lang="en-US" sz="2000" dirty="0"/>
          </a:p>
        </p:txBody>
      </p:sp>
      <p:pic>
        <p:nvPicPr>
          <p:cNvPr id="5" name="Graphic 4" descr="Classroom">
            <a:extLst>
              <a:ext uri="{FF2B5EF4-FFF2-40B4-BE49-F238E27FC236}">
                <a16:creationId xmlns:a16="http://schemas.microsoft.com/office/drawing/2014/main" id="{53E054FB-48EF-9A5E-66C2-95EBEA18023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434320" y="782401"/>
            <a:ext cx="914400" cy="914400"/>
          </a:xfrm>
          <a:prstGeom prst="rect">
            <a:avLst/>
          </a:prstGeom>
        </p:spPr>
      </p:pic>
    </p:spTree>
    <p:extLst>
      <p:ext uri="{BB962C8B-B14F-4D97-AF65-F5344CB8AC3E}">
        <p14:creationId xmlns:p14="http://schemas.microsoft.com/office/powerpoint/2010/main" val="9149830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C826E-72DB-45B4-B092-DA86DA68C4A7}"/>
              </a:ext>
            </a:extLst>
          </p:cNvPr>
          <p:cNvSpPr>
            <a:spLocks noGrp="1"/>
          </p:cNvSpPr>
          <p:nvPr>
            <p:ph type="title"/>
          </p:nvPr>
        </p:nvSpPr>
        <p:spPr/>
        <p:txBody>
          <a:bodyPr>
            <a:normAutofit/>
          </a:bodyPr>
          <a:lstStyle/>
          <a:p>
            <a:r>
              <a:rPr lang="en-US" sz="4400" dirty="0"/>
              <a:t>ABSTRACT – Min.  cost  flow  problem</a:t>
            </a:r>
          </a:p>
        </p:txBody>
      </p:sp>
      <p:sp>
        <p:nvSpPr>
          <p:cNvPr id="3" name="Text Placeholder 2">
            <a:extLst>
              <a:ext uri="{FF2B5EF4-FFF2-40B4-BE49-F238E27FC236}">
                <a16:creationId xmlns:a16="http://schemas.microsoft.com/office/drawing/2014/main" id="{1D935431-5E3F-4C1A-BED1-C5BC3D661ED8}"/>
              </a:ext>
            </a:extLst>
          </p:cNvPr>
          <p:cNvSpPr>
            <a:spLocks noGrp="1"/>
          </p:cNvSpPr>
          <p:nvPr>
            <p:ph type="body" idx="1"/>
          </p:nvPr>
        </p:nvSpPr>
        <p:spPr>
          <a:xfrm>
            <a:off x="665287" y="1904695"/>
            <a:ext cx="10840914" cy="2649375"/>
          </a:xfrm>
        </p:spPr>
        <p:txBody>
          <a:bodyPr/>
          <a:lstStyle/>
          <a:p>
            <a:r>
              <a:rPr lang="en-US" sz="2000" dirty="0"/>
              <a:t>This article describes the Minimum Cost Flow Problem in detail. Considering the scenario of the road map in a city and the traffic on each road as the cost, then using the Min Cost Flow problem we can find a route which has the least traffic. Given a flow network with cost of individual links and outgoing/ingoing flows from a particular node. It shows the method for formulating the LPP for the given network. Then the LPP can be solved using the Simplex Method. In this article, we have used 2-Phase method for solving the LPP. It also gives a brief idea to convert the Min-Cost Flow problem to Min-Cost Max Flow problem. </a:t>
            </a:r>
          </a:p>
          <a:p>
            <a:endParaRPr lang="en-US" sz="2000" dirty="0"/>
          </a:p>
        </p:txBody>
      </p:sp>
      <p:pic>
        <p:nvPicPr>
          <p:cNvPr id="5" name="Picture 4">
            <a:extLst>
              <a:ext uri="{FF2B5EF4-FFF2-40B4-BE49-F238E27FC236}">
                <a16:creationId xmlns:a16="http://schemas.microsoft.com/office/drawing/2014/main" id="{1C3276D0-A2F1-AB79-D413-FDCBF5863315}"/>
              </a:ext>
            </a:extLst>
          </p:cNvPr>
          <p:cNvPicPr>
            <a:picLocks noChangeAspect="1"/>
          </p:cNvPicPr>
          <p:nvPr/>
        </p:nvPicPr>
        <p:blipFill>
          <a:blip r:embed="rId2"/>
          <a:stretch>
            <a:fillRect/>
          </a:stretch>
        </p:blipFill>
        <p:spPr>
          <a:xfrm>
            <a:off x="2084293" y="4447397"/>
            <a:ext cx="3728902" cy="1899613"/>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1A684135-DDD8-3919-7839-B1541671F266}"/>
              </a:ext>
            </a:extLst>
          </p:cNvPr>
          <p:cNvPicPr>
            <a:picLocks noChangeAspect="1"/>
          </p:cNvPicPr>
          <p:nvPr/>
        </p:nvPicPr>
        <p:blipFill>
          <a:blip r:embed="rId3"/>
          <a:stretch>
            <a:fillRect/>
          </a:stretch>
        </p:blipFill>
        <p:spPr>
          <a:xfrm>
            <a:off x="7028329" y="4061013"/>
            <a:ext cx="1775012" cy="236668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370410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C826E-72DB-45B4-B092-DA86DA68C4A7}"/>
              </a:ext>
            </a:extLst>
          </p:cNvPr>
          <p:cNvSpPr>
            <a:spLocks noGrp="1"/>
          </p:cNvSpPr>
          <p:nvPr>
            <p:ph type="title"/>
          </p:nvPr>
        </p:nvSpPr>
        <p:spPr/>
        <p:txBody>
          <a:bodyPr>
            <a:normAutofit/>
          </a:bodyPr>
          <a:lstStyle/>
          <a:p>
            <a:r>
              <a:rPr lang="en-US" sz="4400" dirty="0"/>
              <a:t>INTRODUCTION</a:t>
            </a:r>
          </a:p>
        </p:txBody>
      </p:sp>
      <p:sp>
        <p:nvSpPr>
          <p:cNvPr id="3" name="Text Placeholder 2">
            <a:extLst>
              <a:ext uri="{FF2B5EF4-FFF2-40B4-BE49-F238E27FC236}">
                <a16:creationId xmlns:a16="http://schemas.microsoft.com/office/drawing/2014/main" id="{1D935431-5E3F-4C1A-BED1-C5BC3D661ED8}"/>
              </a:ext>
            </a:extLst>
          </p:cNvPr>
          <p:cNvSpPr>
            <a:spLocks noGrp="1"/>
          </p:cNvSpPr>
          <p:nvPr>
            <p:ph type="body" idx="1"/>
          </p:nvPr>
        </p:nvSpPr>
        <p:spPr>
          <a:xfrm>
            <a:off x="665287" y="1904695"/>
            <a:ext cx="10840914" cy="2649375"/>
          </a:xfrm>
        </p:spPr>
        <p:txBody>
          <a:bodyPr/>
          <a:lstStyle/>
          <a:p>
            <a:r>
              <a:rPr lang="en-US" sz="2000" dirty="0"/>
              <a:t>The Minimum-cost flow problem is a combination of the shortest-path problem and the max-flow problem. The shortest path problem considers the cost in the path and takes which path cost is minimized or in other words selects the shortest path. The max-flow problem tries to maximize the flow in the network without considering the cost of the path. Our problem min-cost flow problem tries to find the path with minimum cost and also maintain the desired flow. </a:t>
            </a:r>
          </a:p>
          <a:p>
            <a:endParaRPr lang="en-US" sz="2000" dirty="0"/>
          </a:p>
          <a:p>
            <a:r>
              <a:rPr lang="en-US" sz="2000" b="1" dirty="0"/>
              <a:t>For example:</a:t>
            </a:r>
          </a:p>
          <a:p>
            <a:r>
              <a:rPr lang="en-US" sz="2000" dirty="0"/>
              <a:t> For graph G, the number of edges is m and the number of vertices is n. Capacity and cost per unit flow of each edge are given. We have to transport the maximum amount of fluid/data from source S to sink T, such that the cost to achieve the maximum flow is minimum. In another variation of problem, supply and demand at each node could be given and we have to satisfy those constraints at minimum cost</a:t>
            </a:r>
          </a:p>
          <a:p>
            <a:endParaRPr lang="en-US" dirty="0"/>
          </a:p>
          <a:p>
            <a:endParaRPr lang="en-US" dirty="0"/>
          </a:p>
        </p:txBody>
      </p:sp>
      <p:pic>
        <p:nvPicPr>
          <p:cNvPr id="5" name="Graphic 4" descr="Lightbulb">
            <a:extLst>
              <a:ext uri="{FF2B5EF4-FFF2-40B4-BE49-F238E27FC236}">
                <a16:creationId xmlns:a16="http://schemas.microsoft.com/office/drawing/2014/main" id="{E5DFCF5C-6D61-9147-0247-B9C7B3805DE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58982" y="645435"/>
            <a:ext cx="914400" cy="914400"/>
          </a:xfrm>
          <a:prstGeom prst="rect">
            <a:avLst/>
          </a:prstGeom>
        </p:spPr>
      </p:pic>
    </p:spTree>
    <p:extLst>
      <p:ext uri="{BB962C8B-B14F-4D97-AF65-F5344CB8AC3E}">
        <p14:creationId xmlns:p14="http://schemas.microsoft.com/office/powerpoint/2010/main" val="19147203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C826E-72DB-45B4-B092-DA86DA68C4A7}"/>
              </a:ext>
            </a:extLst>
          </p:cNvPr>
          <p:cNvSpPr>
            <a:spLocks noGrp="1"/>
          </p:cNvSpPr>
          <p:nvPr>
            <p:ph type="title"/>
          </p:nvPr>
        </p:nvSpPr>
        <p:spPr>
          <a:xfrm>
            <a:off x="687730" y="636494"/>
            <a:ext cx="10840914" cy="1260000"/>
          </a:xfrm>
        </p:spPr>
        <p:txBody>
          <a:bodyPr>
            <a:normAutofit/>
          </a:bodyPr>
          <a:lstStyle/>
          <a:p>
            <a:r>
              <a:rPr lang="en-US" sz="4400" dirty="0"/>
              <a:t>REAL  LIFE  APPLICATIONS </a:t>
            </a:r>
          </a:p>
        </p:txBody>
      </p:sp>
      <p:sp>
        <p:nvSpPr>
          <p:cNvPr id="6" name="Content Placeholder 5">
            <a:extLst>
              <a:ext uri="{FF2B5EF4-FFF2-40B4-BE49-F238E27FC236}">
                <a16:creationId xmlns:a16="http://schemas.microsoft.com/office/drawing/2014/main" id="{151ED287-61A8-A185-53DD-C01B96F46A87}"/>
              </a:ext>
            </a:extLst>
          </p:cNvPr>
          <p:cNvSpPr>
            <a:spLocks noGrp="1"/>
          </p:cNvSpPr>
          <p:nvPr>
            <p:ph sz="half" idx="1"/>
          </p:nvPr>
        </p:nvSpPr>
        <p:spPr>
          <a:xfrm>
            <a:off x="685802" y="1896494"/>
            <a:ext cx="5040000" cy="3921601"/>
          </a:xfrm>
        </p:spPr>
        <p:txBody>
          <a:bodyPr>
            <a:normAutofit fontScale="92500" lnSpcReduction="20000"/>
          </a:bodyPr>
          <a:lstStyle/>
          <a:p>
            <a:pPr marL="0" indent="0">
              <a:buNone/>
            </a:pPr>
            <a:r>
              <a:rPr lang="en-IN" b="1" dirty="0"/>
              <a:t>NETWORK ROUTING:</a:t>
            </a:r>
          </a:p>
          <a:p>
            <a:pPr marL="0" indent="0">
              <a:buNone/>
            </a:pPr>
            <a:r>
              <a:rPr lang="en-US" dirty="0"/>
              <a:t>Consider a network consisting of several routers and several hosts. To increase the speed of data transfer, data packets should be routed optimally. As each router to router link has the capacity and costs a certain amount of time per unit data as per channel medium. Thus we should figure out an optimal routing algorithm.</a:t>
            </a:r>
          </a:p>
          <a:p>
            <a:pPr marL="0" indent="0">
              <a:buNone/>
            </a:pPr>
            <a:endParaRPr lang="en-US" b="1" dirty="0"/>
          </a:p>
          <a:p>
            <a:pPr marL="0" indent="0">
              <a:buNone/>
            </a:pPr>
            <a:r>
              <a:rPr lang="en-US" b="1" dirty="0"/>
              <a:t>GOODS TRANSPORT NETWORK:</a:t>
            </a:r>
          </a:p>
          <a:p>
            <a:pPr marL="0" indent="0">
              <a:buNone/>
            </a:pPr>
            <a:r>
              <a:rPr lang="en-US" dirty="0"/>
              <a:t>Consider a goods transport network. Where we want to send goods to the destination as much as we can, there is the cost of transportation by the length of road and time taken.</a:t>
            </a:r>
            <a:endParaRPr lang="en-IN" dirty="0"/>
          </a:p>
          <a:p>
            <a:pPr marL="0" indent="0">
              <a:buNone/>
            </a:pPr>
            <a:endParaRPr lang="en-IN" dirty="0"/>
          </a:p>
        </p:txBody>
      </p:sp>
      <p:sp>
        <p:nvSpPr>
          <p:cNvPr id="7" name="Content Placeholder 6">
            <a:extLst>
              <a:ext uri="{FF2B5EF4-FFF2-40B4-BE49-F238E27FC236}">
                <a16:creationId xmlns:a16="http://schemas.microsoft.com/office/drawing/2014/main" id="{66B455C9-AC5D-943B-29E4-2DAD5A8DE429}"/>
              </a:ext>
            </a:extLst>
          </p:cNvPr>
          <p:cNvSpPr>
            <a:spLocks noGrp="1"/>
          </p:cNvSpPr>
          <p:nvPr>
            <p:ph sz="half" idx="2"/>
          </p:nvPr>
        </p:nvSpPr>
        <p:spPr>
          <a:xfrm>
            <a:off x="6488644" y="1923389"/>
            <a:ext cx="5040000" cy="3921600"/>
          </a:xfrm>
        </p:spPr>
        <p:txBody>
          <a:bodyPr>
            <a:normAutofit fontScale="92500" lnSpcReduction="20000"/>
          </a:bodyPr>
          <a:lstStyle/>
          <a:p>
            <a:pPr marL="0" indent="0">
              <a:buNone/>
            </a:pPr>
            <a:r>
              <a:rPr lang="en-IN" b="1" dirty="0"/>
              <a:t>WATER TRANSPORTATION NETWORK:</a:t>
            </a:r>
          </a:p>
          <a:p>
            <a:pPr marL="0" indent="0">
              <a:buNone/>
            </a:pPr>
            <a:r>
              <a:rPr lang="en-US" dirty="0"/>
              <a:t>Consider a Water Transportation network. Where every pipeline has a limited capacity of water to flow and also cost associated with water per unit. We want to transport maximum water with respect to minimum cost.</a:t>
            </a:r>
          </a:p>
          <a:p>
            <a:pPr marL="0" indent="0">
              <a:buNone/>
            </a:pPr>
            <a:endParaRPr lang="en-US" dirty="0"/>
          </a:p>
        </p:txBody>
      </p:sp>
      <p:pic>
        <p:nvPicPr>
          <p:cNvPr id="10" name="Graphic 9" descr="Research">
            <a:extLst>
              <a:ext uri="{FF2B5EF4-FFF2-40B4-BE49-F238E27FC236}">
                <a16:creationId xmlns:a16="http://schemas.microsoft.com/office/drawing/2014/main" id="{7D805906-02ED-8791-7FCF-493B16D0421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614244" y="639387"/>
            <a:ext cx="914400" cy="914400"/>
          </a:xfrm>
          <a:prstGeom prst="rect">
            <a:avLst/>
          </a:prstGeom>
        </p:spPr>
      </p:pic>
      <p:pic>
        <p:nvPicPr>
          <p:cNvPr id="4" name="Picture 3">
            <a:extLst>
              <a:ext uri="{FF2B5EF4-FFF2-40B4-BE49-F238E27FC236}">
                <a16:creationId xmlns:a16="http://schemas.microsoft.com/office/drawing/2014/main" id="{DC81CE23-9F69-B291-982B-F51E41D293AF}"/>
              </a:ext>
            </a:extLst>
          </p:cNvPr>
          <p:cNvPicPr>
            <a:picLocks noChangeAspect="1"/>
          </p:cNvPicPr>
          <p:nvPr/>
        </p:nvPicPr>
        <p:blipFill>
          <a:blip r:embed="rId4"/>
          <a:stretch>
            <a:fillRect/>
          </a:stretch>
        </p:blipFill>
        <p:spPr>
          <a:xfrm>
            <a:off x="6989115" y="3622715"/>
            <a:ext cx="3978003" cy="181886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835733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C826E-72DB-45B4-B092-DA86DA68C4A7}"/>
              </a:ext>
            </a:extLst>
          </p:cNvPr>
          <p:cNvSpPr>
            <a:spLocks noGrp="1"/>
          </p:cNvSpPr>
          <p:nvPr>
            <p:ph type="title"/>
          </p:nvPr>
        </p:nvSpPr>
        <p:spPr/>
        <p:txBody>
          <a:bodyPr>
            <a:normAutofit/>
          </a:bodyPr>
          <a:lstStyle/>
          <a:p>
            <a:r>
              <a:rPr lang="en-US" sz="4400" dirty="0"/>
              <a:t>OBJECTIVE  OF  LOGISTIC  CHAIN  SUPPLY</a:t>
            </a:r>
          </a:p>
        </p:txBody>
      </p:sp>
      <p:sp>
        <p:nvSpPr>
          <p:cNvPr id="3" name="Text Placeholder 2">
            <a:extLst>
              <a:ext uri="{FF2B5EF4-FFF2-40B4-BE49-F238E27FC236}">
                <a16:creationId xmlns:a16="http://schemas.microsoft.com/office/drawing/2014/main" id="{1D935431-5E3F-4C1A-BED1-C5BC3D661ED8}"/>
              </a:ext>
            </a:extLst>
          </p:cNvPr>
          <p:cNvSpPr>
            <a:spLocks noGrp="1"/>
          </p:cNvSpPr>
          <p:nvPr>
            <p:ph type="body" idx="1"/>
          </p:nvPr>
        </p:nvSpPr>
        <p:spPr>
          <a:xfrm>
            <a:off x="665287" y="1904695"/>
            <a:ext cx="10840914" cy="4666434"/>
          </a:xfrm>
        </p:spPr>
        <p:txBody>
          <a:bodyPr/>
          <a:lstStyle/>
          <a:p>
            <a:r>
              <a:rPr lang="en-US" dirty="0"/>
              <a:t>The objective of problem supply chain logistics is, to optimize the cost of the logistic supply chain. Respecting capacities, find link flows which balance supply and demand among sources and sinks, with minimum total cost. Each link (</a:t>
            </a:r>
            <a:r>
              <a:rPr lang="en-US" dirty="0" err="1"/>
              <a:t>i</a:t>
            </a:r>
            <a:r>
              <a:rPr lang="en-US" dirty="0"/>
              <a:t>, j) has a specified cost </a:t>
            </a:r>
            <a:r>
              <a:rPr lang="en-US" dirty="0" err="1"/>
              <a:t>c</a:t>
            </a:r>
            <a:r>
              <a:rPr lang="en-US" sz="1400" dirty="0" err="1"/>
              <a:t>ij</a:t>
            </a:r>
            <a:r>
              <a:rPr lang="en-US" dirty="0"/>
              <a:t> and we must determine its flow </a:t>
            </a:r>
            <a:r>
              <a:rPr lang="en-US" dirty="0" err="1"/>
              <a:t>x</a:t>
            </a:r>
            <a:r>
              <a:rPr lang="en-US" sz="1100" dirty="0" err="1"/>
              <a:t>ij</a:t>
            </a:r>
            <a:r>
              <a:rPr lang="en-US" dirty="0"/>
              <a:t> . Each node has a supply b</a:t>
            </a:r>
            <a:r>
              <a:rPr lang="en-US" sz="1600" dirty="0"/>
              <a:t>i</a:t>
            </a:r>
            <a:r>
              <a:rPr lang="en-US" dirty="0"/>
              <a:t> . If b</a:t>
            </a:r>
            <a:r>
              <a:rPr lang="en-US" sz="1200" dirty="0"/>
              <a:t>i</a:t>
            </a:r>
            <a:r>
              <a:rPr lang="en-US" dirty="0"/>
              <a:t> &gt; 0, the node is a source(or supply), if b</a:t>
            </a:r>
            <a:r>
              <a:rPr lang="en-US" sz="1600" dirty="0"/>
              <a:t>i</a:t>
            </a:r>
            <a:r>
              <a:rPr lang="en-US" dirty="0"/>
              <a:t> &lt; 0 it is a sink(or demand), and if b</a:t>
            </a:r>
            <a:r>
              <a:rPr lang="en-US" sz="1600" dirty="0"/>
              <a:t>i</a:t>
            </a:r>
            <a:r>
              <a:rPr lang="en-US" dirty="0"/>
              <a:t> = 0, it is a transshipment node(or intermediate node). We want to minimize the total transportation cost</a:t>
            </a:r>
          </a:p>
          <a:p>
            <a:endParaRPr lang="en-US" dirty="0"/>
          </a:p>
          <a:p>
            <a:endParaRPr lang="en-US" dirty="0"/>
          </a:p>
          <a:p>
            <a:endParaRPr lang="en-US" dirty="0"/>
          </a:p>
          <a:p>
            <a:endParaRPr lang="en-US" dirty="0"/>
          </a:p>
          <a:p>
            <a:endParaRPr lang="en-US" dirty="0"/>
          </a:p>
          <a:p>
            <a:endParaRPr lang="en-US" dirty="0"/>
          </a:p>
          <a:p>
            <a:endParaRPr lang="en-US" dirty="0"/>
          </a:p>
          <a:p>
            <a:r>
              <a:rPr lang="en-US" dirty="0"/>
              <a:t>For simplicity, assume that if there is a link (</a:t>
            </a:r>
            <a:r>
              <a:rPr lang="en-US" dirty="0" err="1"/>
              <a:t>i</a:t>
            </a:r>
            <a:r>
              <a:rPr lang="en-US" dirty="0"/>
              <a:t>, j), then there is no link in the reverse direction (j, </a:t>
            </a:r>
            <a:r>
              <a:rPr lang="en-US" dirty="0" err="1"/>
              <a:t>i</a:t>
            </a:r>
            <a:r>
              <a:rPr lang="en-US" dirty="0"/>
              <a:t>). </a:t>
            </a:r>
          </a:p>
          <a:p>
            <a:endParaRPr lang="en-US" dirty="0"/>
          </a:p>
          <a:p>
            <a:endParaRPr lang="en-US" dirty="0"/>
          </a:p>
        </p:txBody>
      </p:sp>
      <p:pic>
        <p:nvPicPr>
          <p:cNvPr id="5" name="Picture 4">
            <a:extLst>
              <a:ext uri="{FF2B5EF4-FFF2-40B4-BE49-F238E27FC236}">
                <a16:creationId xmlns:a16="http://schemas.microsoft.com/office/drawing/2014/main" id="{2FECEC5C-2FE3-90DC-91C2-627C9BEF2FF9}"/>
              </a:ext>
            </a:extLst>
          </p:cNvPr>
          <p:cNvPicPr>
            <a:picLocks noChangeAspect="1"/>
          </p:cNvPicPr>
          <p:nvPr/>
        </p:nvPicPr>
        <p:blipFill>
          <a:blip r:embed="rId2"/>
          <a:stretch>
            <a:fillRect/>
          </a:stretch>
        </p:blipFill>
        <p:spPr>
          <a:xfrm>
            <a:off x="2793516" y="4089265"/>
            <a:ext cx="2785586" cy="9094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7" name="Picture 6">
            <a:extLst>
              <a:ext uri="{FF2B5EF4-FFF2-40B4-BE49-F238E27FC236}">
                <a16:creationId xmlns:a16="http://schemas.microsoft.com/office/drawing/2014/main" id="{70308BFC-7A50-187B-03FE-B537B287C9F7}"/>
              </a:ext>
            </a:extLst>
          </p:cNvPr>
          <p:cNvPicPr>
            <a:picLocks noChangeAspect="1"/>
          </p:cNvPicPr>
          <p:nvPr/>
        </p:nvPicPr>
        <p:blipFill>
          <a:blip r:embed="rId3"/>
          <a:stretch>
            <a:fillRect/>
          </a:stretch>
        </p:blipFill>
        <p:spPr>
          <a:xfrm>
            <a:off x="6522537" y="3429000"/>
            <a:ext cx="2020114" cy="256163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2540176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D935431-5E3F-4C1A-BED1-C5BC3D661ED8}"/>
              </a:ext>
            </a:extLst>
          </p:cNvPr>
          <p:cNvSpPr>
            <a:spLocks noGrp="1"/>
          </p:cNvSpPr>
          <p:nvPr>
            <p:ph type="body" idx="1"/>
          </p:nvPr>
        </p:nvSpPr>
        <p:spPr>
          <a:xfrm>
            <a:off x="665287" y="251012"/>
            <a:ext cx="10840914" cy="6320117"/>
          </a:xfrm>
        </p:spPr>
        <p:txBody>
          <a:bodyPr/>
          <a:lstStyle/>
          <a:p>
            <a:r>
              <a:rPr lang="en-US" dirty="0"/>
              <a:t>The objective is to minimize:</a:t>
            </a:r>
          </a:p>
          <a:p>
            <a:endParaRPr lang="en-US" dirty="0"/>
          </a:p>
          <a:p>
            <a:endParaRPr lang="en-US" dirty="0"/>
          </a:p>
          <a:p>
            <a:endParaRPr lang="en-US" dirty="0"/>
          </a:p>
          <a:p>
            <a:r>
              <a:rPr lang="en-US" dirty="0"/>
              <a:t>Such that,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6" name="Picture 5">
            <a:extLst>
              <a:ext uri="{FF2B5EF4-FFF2-40B4-BE49-F238E27FC236}">
                <a16:creationId xmlns:a16="http://schemas.microsoft.com/office/drawing/2014/main" id="{2E57C3AC-0866-FA62-9599-B19047E81F5F}"/>
              </a:ext>
            </a:extLst>
          </p:cNvPr>
          <p:cNvPicPr>
            <a:picLocks noChangeAspect="1"/>
          </p:cNvPicPr>
          <p:nvPr/>
        </p:nvPicPr>
        <p:blipFill>
          <a:blip r:embed="rId2"/>
          <a:stretch>
            <a:fillRect/>
          </a:stretch>
        </p:blipFill>
        <p:spPr>
          <a:xfrm>
            <a:off x="1180116" y="760260"/>
            <a:ext cx="1996613" cy="80016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9" name="Picture 8">
            <a:extLst>
              <a:ext uri="{FF2B5EF4-FFF2-40B4-BE49-F238E27FC236}">
                <a16:creationId xmlns:a16="http://schemas.microsoft.com/office/drawing/2014/main" id="{8AE9916D-D6E6-9D03-A847-54388FF7E28D}"/>
              </a:ext>
            </a:extLst>
          </p:cNvPr>
          <p:cNvPicPr>
            <a:picLocks noChangeAspect="1"/>
          </p:cNvPicPr>
          <p:nvPr/>
        </p:nvPicPr>
        <p:blipFill>
          <a:blip r:embed="rId3"/>
          <a:stretch>
            <a:fillRect/>
          </a:stretch>
        </p:blipFill>
        <p:spPr>
          <a:xfrm>
            <a:off x="1180116" y="2459283"/>
            <a:ext cx="4267571" cy="80016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2" name="TextBox 11">
            <a:extLst>
              <a:ext uri="{FF2B5EF4-FFF2-40B4-BE49-F238E27FC236}">
                <a16:creationId xmlns:a16="http://schemas.microsoft.com/office/drawing/2014/main" id="{DF935E58-A3DB-A261-E966-CF9F15F96E02}"/>
              </a:ext>
            </a:extLst>
          </p:cNvPr>
          <p:cNvSpPr txBox="1"/>
          <p:nvPr/>
        </p:nvSpPr>
        <p:spPr>
          <a:xfrm>
            <a:off x="6194612" y="519683"/>
            <a:ext cx="5925030" cy="3139321"/>
          </a:xfrm>
          <a:prstGeom prst="rect">
            <a:avLst/>
          </a:prstGeom>
          <a:noFill/>
        </p:spPr>
        <p:txBody>
          <a:bodyPr wrap="square" rtlCol="0">
            <a:spAutoFit/>
          </a:bodyPr>
          <a:lstStyle/>
          <a:p>
            <a:r>
              <a:rPr lang="en-US" sz="1800" dirty="0"/>
              <a:t>There are three kinds of nodes:                           </a:t>
            </a:r>
          </a:p>
          <a:p>
            <a:r>
              <a:rPr lang="en-US" sz="1800" dirty="0"/>
              <a:t>• Manufacturing Plants </a:t>
            </a:r>
          </a:p>
          <a:p>
            <a:r>
              <a:rPr lang="en-US" sz="1800" dirty="0"/>
              <a:t>• Warehouses </a:t>
            </a:r>
          </a:p>
          <a:p>
            <a:r>
              <a:rPr lang="en-US" sz="1800" dirty="0"/>
              <a:t>• Retailers</a:t>
            </a:r>
          </a:p>
          <a:p>
            <a:endParaRPr lang="en-US" dirty="0"/>
          </a:p>
          <a:p>
            <a:r>
              <a:rPr lang="en-US" dirty="0"/>
              <a:t>Each manufacturing plant produces a certain quantity of product, which must be shipped first to a warehouse, and then from a warehouse to a retailer which will sell a pre-specified quantity of product.</a:t>
            </a:r>
          </a:p>
          <a:p>
            <a:endParaRPr lang="en-US" dirty="0"/>
          </a:p>
          <a:p>
            <a:endParaRPr lang="en-IN" dirty="0"/>
          </a:p>
        </p:txBody>
      </p:sp>
      <p:pic>
        <p:nvPicPr>
          <p:cNvPr id="14" name="Picture 13">
            <a:extLst>
              <a:ext uri="{FF2B5EF4-FFF2-40B4-BE49-F238E27FC236}">
                <a16:creationId xmlns:a16="http://schemas.microsoft.com/office/drawing/2014/main" id="{014AA26A-F0B7-8D71-82A7-BDB69C3EA706}"/>
              </a:ext>
            </a:extLst>
          </p:cNvPr>
          <p:cNvPicPr>
            <a:picLocks noChangeAspect="1"/>
          </p:cNvPicPr>
          <p:nvPr/>
        </p:nvPicPr>
        <p:blipFill>
          <a:blip r:embed="rId4"/>
          <a:stretch>
            <a:fillRect/>
          </a:stretch>
        </p:blipFill>
        <p:spPr>
          <a:xfrm>
            <a:off x="6820231" y="3616699"/>
            <a:ext cx="4160881" cy="256054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5" name="TextBox 14">
            <a:extLst>
              <a:ext uri="{FF2B5EF4-FFF2-40B4-BE49-F238E27FC236}">
                <a16:creationId xmlns:a16="http://schemas.microsoft.com/office/drawing/2014/main" id="{075A9E47-AE3A-13A1-A5F9-725A0B8BE48F}"/>
              </a:ext>
            </a:extLst>
          </p:cNvPr>
          <p:cNvSpPr txBox="1"/>
          <p:nvPr/>
        </p:nvSpPr>
        <p:spPr>
          <a:xfrm>
            <a:off x="665287" y="4158306"/>
            <a:ext cx="4706484" cy="1477328"/>
          </a:xfrm>
          <a:prstGeom prst="rect">
            <a:avLst/>
          </a:prstGeom>
          <a:noFill/>
        </p:spPr>
        <p:txBody>
          <a:bodyPr wrap="square" rtlCol="0">
            <a:spAutoFit/>
          </a:bodyPr>
          <a:lstStyle/>
          <a:p>
            <a:r>
              <a:rPr lang="en-US" dirty="0"/>
              <a:t>Our objective is to minimize transportation costs between each plant and warehouse, and between each warehouse and retailer. </a:t>
            </a:r>
          </a:p>
          <a:p>
            <a:r>
              <a:rPr lang="en-US" dirty="0"/>
              <a:t>These transportation links have a capacity; furthermore, each warehouse has a capacity.</a:t>
            </a:r>
            <a:endParaRPr lang="en-IN" dirty="0"/>
          </a:p>
        </p:txBody>
      </p:sp>
    </p:spTree>
    <p:extLst>
      <p:ext uri="{BB962C8B-B14F-4D97-AF65-F5344CB8AC3E}">
        <p14:creationId xmlns:p14="http://schemas.microsoft.com/office/powerpoint/2010/main" val="35004323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1D935431-5E3F-4C1A-BED1-C5BC3D661ED8}"/>
                  </a:ext>
                </a:extLst>
              </p:cNvPr>
              <p:cNvSpPr>
                <a:spLocks noGrp="1"/>
              </p:cNvSpPr>
              <p:nvPr>
                <p:ph type="body" idx="1"/>
              </p:nvPr>
            </p:nvSpPr>
            <p:spPr>
              <a:xfrm>
                <a:off x="665286" y="251012"/>
                <a:ext cx="11221913" cy="6320117"/>
              </a:xfrm>
            </p:spPr>
            <p:txBody>
              <a:bodyPr/>
              <a:lstStyle/>
              <a:p>
                <a:endParaRPr lang="en-US" dirty="0"/>
              </a:p>
              <a:p>
                <a:r>
                  <a:rPr lang="en-US" dirty="0"/>
                  <a:t>Some assumptions for our objective are,</a:t>
                </a:r>
              </a:p>
              <a:p>
                <a:r>
                  <a:rPr lang="en-US" dirty="0"/>
                  <a:t>• All data (</a:t>
                </a:r>
                <a:r>
                  <a:rPr lang="en-US" dirty="0" err="1"/>
                  <a:t>c</a:t>
                </a:r>
                <a:r>
                  <a:rPr lang="en-US" sz="1400" dirty="0" err="1"/>
                  <a:t>ij</a:t>
                </a:r>
                <a:r>
                  <a:rPr lang="en-US" dirty="0"/>
                  <a:t> , b</a:t>
                </a:r>
                <a:r>
                  <a:rPr lang="en-US" sz="1400" dirty="0"/>
                  <a:t>i</a:t>
                </a:r>
                <a:r>
                  <a:rPr lang="en-US" dirty="0"/>
                  <a:t>) are integral. </a:t>
                </a:r>
              </a:p>
              <a:p>
                <a:r>
                  <a:rPr lang="en-US" dirty="0"/>
                  <a:t>• The network is directed. </a:t>
                </a:r>
              </a:p>
              <a:p>
                <a:r>
                  <a:rPr lang="en-US" dirty="0"/>
                  <a:t>• All costs associated with edges are nonnegative. </a:t>
                </a:r>
              </a:p>
              <a:p>
                <a:r>
                  <a:rPr lang="en-US" dirty="0"/>
                  <a:t>The supply/demand at the vertexes satisfy the condition </a:t>
                </a:r>
                <a14:m>
                  <m:oMath xmlns:m="http://schemas.openxmlformats.org/officeDocument/2006/math">
                    <m:r>
                      <a:rPr lang="pt-BR" sz="1600" i="1" smtClean="0">
                        <a:latin typeface="Cambria Math" panose="02040503050406030204" pitchFamily="18" charset="0"/>
                      </a:rPr>
                      <m:t> </m:t>
                    </m:r>
                    <m:nary>
                      <m:naryPr>
                        <m:chr m:val="∑"/>
                        <m:ctrlPr>
                          <a:rPr lang="pt-BR" sz="1600" i="1" smtClean="0">
                            <a:latin typeface="Cambria Math" panose="02040503050406030204" pitchFamily="18" charset="0"/>
                          </a:rPr>
                        </m:ctrlPr>
                      </m:naryPr>
                      <m:sub>
                        <m:r>
                          <m:rPr>
                            <m:brk m:alnAt="23"/>
                          </m:rPr>
                          <a:rPr lang="en-IN" sz="1600" b="0" i="1" smtClean="0">
                            <a:latin typeface="Cambria Math" panose="02040503050406030204" pitchFamily="18" charset="0"/>
                          </a:rPr>
                          <m:t>𝑖</m:t>
                        </m:r>
                        <m:r>
                          <a:rPr lang="en-IN" sz="1600" b="0" i="1" smtClean="0">
                            <a:latin typeface="Cambria Math" panose="02040503050406030204" pitchFamily="18" charset="0"/>
                          </a:rPr>
                          <m:t>=0</m:t>
                        </m:r>
                      </m:sub>
                      <m:sup>
                        <m:r>
                          <a:rPr lang="pt-BR" sz="1600" i="1" smtClean="0">
                            <a:latin typeface="Cambria Math" panose="02040503050406030204" pitchFamily="18" charset="0"/>
                          </a:rPr>
                          <m:t>𝑛</m:t>
                        </m:r>
                      </m:sup>
                      <m:e>
                        <m:r>
                          <a:rPr lang="en-IN" sz="1600" b="0" i="1" smtClean="0">
                            <a:latin typeface="Cambria Math" panose="02040503050406030204" pitchFamily="18" charset="0"/>
                          </a:rPr>
                          <m:t>𝑏𝑖</m:t>
                        </m:r>
                      </m:e>
                    </m:nary>
                  </m:oMath>
                </a14:m>
                <a:r>
                  <a:rPr lang="en-US" dirty="0"/>
                  <a:t> = 0 and the minimum cost flow problem has a feasible solution.</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mc:Choice>
        <mc:Fallback xmlns="">
          <p:sp>
            <p:nvSpPr>
              <p:cNvPr id="3" name="Text Placeholder 2">
                <a:extLst>
                  <a:ext uri="{FF2B5EF4-FFF2-40B4-BE49-F238E27FC236}">
                    <a16:creationId xmlns:a16="http://schemas.microsoft.com/office/drawing/2014/main" id="{1D935431-5E3F-4C1A-BED1-C5BC3D661ED8}"/>
                  </a:ext>
                </a:extLst>
              </p:cNvPr>
              <p:cNvSpPr>
                <a:spLocks noGrp="1" noRot="1" noChangeAspect="1" noMove="1" noResize="1" noEditPoints="1" noAdjustHandles="1" noChangeArrowheads="1" noChangeShapeType="1" noTextEdit="1"/>
              </p:cNvSpPr>
              <p:nvPr>
                <p:ph type="body" idx="1"/>
              </p:nvPr>
            </p:nvSpPr>
            <p:spPr>
              <a:xfrm>
                <a:off x="665286" y="251012"/>
                <a:ext cx="11221913" cy="6320117"/>
              </a:xfrm>
              <a:blipFill>
                <a:blip r:embed="rId2"/>
                <a:stretch>
                  <a:fillRect l="-435"/>
                </a:stretch>
              </a:blipFill>
            </p:spPr>
            <p:txBody>
              <a:bodyPr/>
              <a:lstStyle/>
              <a:p>
                <a:r>
                  <a:rPr lang="en-IN">
                    <a:noFill/>
                  </a:rPr>
                  <a:t> </a:t>
                </a:r>
              </a:p>
            </p:txBody>
          </p:sp>
        </mc:Fallback>
      </mc:AlternateContent>
      <p:pic>
        <p:nvPicPr>
          <p:cNvPr id="4" name="Picture 3">
            <a:extLst>
              <a:ext uri="{FF2B5EF4-FFF2-40B4-BE49-F238E27FC236}">
                <a16:creationId xmlns:a16="http://schemas.microsoft.com/office/drawing/2014/main" id="{04894E09-FBC0-F87A-08FB-F438C68DC6C2}"/>
              </a:ext>
            </a:extLst>
          </p:cNvPr>
          <p:cNvPicPr>
            <a:picLocks noChangeAspect="1"/>
          </p:cNvPicPr>
          <p:nvPr/>
        </p:nvPicPr>
        <p:blipFill>
          <a:blip r:embed="rId3"/>
          <a:stretch>
            <a:fillRect/>
          </a:stretch>
        </p:blipFill>
        <p:spPr>
          <a:xfrm>
            <a:off x="4206974" y="3211295"/>
            <a:ext cx="3242696" cy="272360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5868100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C826E-72DB-45B4-B092-DA86DA68C4A7}"/>
              </a:ext>
            </a:extLst>
          </p:cNvPr>
          <p:cNvSpPr>
            <a:spLocks noGrp="1"/>
          </p:cNvSpPr>
          <p:nvPr>
            <p:ph type="title"/>
          </p:nvPr>
        </p:nvSpPr>
        <p:spPr/>
        <p:txBody>
          <a:bodyPr>
            <a:normAutofit/>
          </a:bodyPr>
          <a:lstStyle/>
          <a:p>
            <a:r>
              <a:rPr lang="en-US" sz="4400" dirty="0"/>
              <a:t>LPP FORMULATION</a:t>
            </a:r>
          </a:p>
        </p:txBody>
      </p:sp>
      <p:sp>
        <p:nvSpPr>
          <p:cNvPr id="3" name="Text Placeholder 2">
            <a:extLst>
              <a:ext uri="{FF2B5EF4-FFF2-40B4-BE49-F238E27FC236}">
                <a16:creationId xmlns:a16="http://schemas.microsoft.com/office/drawing/2014/main" id="{1D935431-5E3F-4C1A-BED1-C5BC3D661ED8}"/>
              </a:ext>
            </a:extLst>
          </p:cNvPr>
          <p:cNvSpPr>
            <a:spLocks noGrp="1"/>
          </p:cNvSpPr>
          <p:nvPr>
            <p:ph type="body" idx="1"/>
          </p:nvPr>
        </p:nvSpPr>
        <p:spPr>
          <a:xfrm>
            <a:off x="665287" y="1904695"/>
            <a:ext cx="10840914" cy="4666434"/>
          </a:xfrm>
        </p:spPr>
        <p:txBody>
          <a:bodyPr/>
          <a:lstStyle/>
          <a:p>
            <a:r>
              <a:rPr lang="en-US" dirty="0"/>
              <a:t>We are given graph G(V, E) (figure 1), with demand and supply given on each node and cost per unit flow on each edge. Our goal is to minimize the total cost while satisfying the supply and demands of nodes. </a:t>
            </a:r>
          </a:p>
          <a:p>
            <a:r>
              <a:rPr lang="en-US" dirty="0"/>
              <a:t>In figure 1, positive value of b indicates that is a supply point and negative value indicates demand point. Problem should be balanced, in other words total supply = total demand. </a:t>
            </a:r>
          </a:p>
          <a:p>
            <a:r>
              <a:rPr lang="en-US" dirty="0" err="1"/>
              <a:t>C</a:t>
            </a:r>
            <a:r>
              <a:rPr lang="en-US" sz="1400" dirty="0" err="1"/>
              <a:t>ij</a:t>
            </a:r>
            <a:r>
              <a:rPr lang="en-US" dirty="0"/>
              <a:t> is the cost per unit flow of edge and </a:t>
            </a:r>
            <a:r>
              <a:rPr lang="en-US" dirty="0" err="1"/>
              <a:t>X</a:t>
            </a:r>
            <a:r>
              <a:rPr lang="en-US" sz="1400" dirty="0" err="1"/>
              <a:t>ij</a:t>
            </a:r>
            <a:r>
              <a:rPr lang="en-US" dirty="0"/>
              <a:t> is the flow in edge between </a:t>
            </a:r>
            <a:r>
              <a:rPr lang="en-US" dirty="0" err="1"/>
              <a:t>i</a:t>
            </a:r>
            <a:r>
              <a:rPr lang="en-US" dirty="0"/>
              <a:t> and j.</a:t>
            </a:r>
          </a:p>
          <a:p>
            <a:endParaRPr lang="en-US" dirty="0"/>
          </a:p>
          <a:p>
            <a:endParaRPr lang="en-US" dirty="0"/>
          </a:p>
          <a:p>
            <a:endParaRPr lang="en-US" dirty="0"/>
          </a:p>
          <a:p>
            <a:endParaRPr lang="en-US" dirty="0"/>
          </a:p>
          <a:p>
            <a:endParaRPr lang="en-US" dirty="0"/>
          </a:p>
          <a:p>
            <a:endParaRPr lang="en-US" dirty="0"/>
          </a:p>
          <a:p>
            <a:endParaRPr lang="en-US" dirty="0"/>
          </a:p>
          <a:p>
            <a:r>
              <a:rPr lang="en-US" dirty="0"/>
              <a:t> </a:t>
            </a:r>
          </a:p>
          <a:p>
            <a:endParaRPr lang="en-US" dirty="0"/>
          </a:p>
          <a:p>
            <a:endParaRPr lang="en-US" dirty="0"/>
          </a:p>
        </p:txBody>
      </p:sp>
      <p:pic>
        <p:nvPicPr>
          <p:cNvPr id="6" name="Picture 5">
            <a:extLst>
              <a:ext uri="{FF2B5EF4-FFF2-40B4-BE49-F238E27FC236}">
                <a16:creationId xmlns:a16="http://schemas.microsoft.com/office/drawing/2014/main" id="{BC8EEC68-9994-7CAF-F7AA-1DD7FD413F5B}"/>
              </a:ext>
            </a:extLst>
          </p:cNvPr>
          <p:cNvPicPr>
            <a:picLocks noChangeAspect="1"/>
          </p:cNvPicPr>
          <p:nvPr/>
        </p:nvPicPr>
        <p:blipFill>
          <a:blip r:embed="rId2"/>
          <a:stretch>
            <a:fillRect/>
          </a:stretch>
        </p:blipFill>
        <p:spPr>
          <a:xfrm>
            <a:off x="8777457" y="3978454"/>
            <a:ext cx="2659610" cy="97764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9" name="Picture 8">
            <a:extLst>
              <a:ext uri="{FF2B5EF4-FFF2-40B4-BE49-F238E27FC236}">
                <a16:creationId xmlns:a16="http://schemas.microsoft.com/office/drawing/2014/main" id="{51D77B5C-BAE9-D08B-71E1-C8307463E3B3}"/>
              </a:ext>
            </a:extLst>
          </p:cNvPr>
          <p:cNvPicPr>
            <a:picLocks noChangeAspect="1"/>
          </p:cNvPicPr>
          <p:nvPr/>
        </p:nvPicPr>
        <p:blipFill>
          <a:blip r:embed="rId3"/>
          <a:stretch>
            <a:fillRect/>
          </a:stretch>
        </p:blipFill>
        <p:spPr>
          <a:xfrm>
            <a:off x="8777458" y="5306615"/>
            <a:ext cx="2659609" cy="126451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3" name="Picture 12">
            <a:extLst>
              <a:ext uri="{FF2B5EF4-FFF2-40B4-BE49-F238E27FC236}">
                <a16:creationId xmlns:a16="http://schemas.microsoft.com/office/drawing/2014/main" id="{6794E1C8-33D5-3C7C-82BF-CBA60AC8AFB9}"/>
              </a:ext>
            </a:extLst>
          </p:cNvPr>
          <p:cNvPicPr>
            <a:picLocks noChangeAspect="1"/>
          </p:cNvPicPr>
          <p:nvPr/>
        </p:nvPicPr>
        <p:blipFill>
          <a:blip r:embed="rId4"/>
          <a:stretch>
            <a:fillRect/>
          </a:stretch>
        </p:blipFill>
        <p:spPr>
          <a:xfrm>
            <a:off x="847164" y="3978454"/>
            <a:ext cx="4183743" cy="166130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5" name="Picture 4">
            <a:extLst>
              <a:ext uri="{FF2B5EF4-FFF2-40B4-BE49-F238E27FC236}">
                <a16:creationId xmlns:a16="http://schemas.microsoft.com/office/drawing/2014/main" id="{86DDD4D2-0248-97BB-9C5B-659D998A48AB}"/>
              </a:ext>
            </a:extLst>
          </p:cNvPr>
          <p:cNvPicPr>
            <a:picLocks noChangeAspect="1"/>
          </p:cNvPicPr>
          <p:nvPr/>
        </p:nvPicPr>
        <p:blipFill>
          <a:blip r:embed="rId5"/>
          <a:stretch>
            <a:fillRect/>
          </a:stretch>
        </p:blipFill>
        <p:spPr>
          <a:xfrm>
            <a:off x="5741642" y="3978454"/>
            <a:ext cx="2380382" cy="187689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5747747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D935431-5E3F-4C1A-BED1-C5BC3D661ED8}"/>
              </a:ext>
            </a:extLst>
          </p:cNvPr>
          <p:cNvSpPr>
            <a:spLocks noGrp="1"/>
          </p:cNvSpPr>
          <p:nvPr>
            <p:ph type="body" idx="1"/>
          </p:nvPr>
        </p:nvSpPr>
        <p:spPr>
          <a:xfrm>
            <a:off x="665286" y="251012"/>
            <a:ext cx="11221913" cy="6320117"/>
          </a:xfrm>
        </p:spPr>
        <p:txBody>
          <a:bodyPr/>
          <a:lstStyle/>
          <a:p>
            <a:endParaRPr lang="en-US" dirty="0"/>
          </a:p>
          <a:p>
            <a:r>
              <a:rPr lang="en-US" dirty="0"/>
              <a:t>                      </a:t>
            </a:r>
          </a:p>
          <a:p>
            <a:endParaRPr lang="en-US" dirty="0"/>
          </a:p>
          <a:p>
            <a:r>
              <a:rPr lang="en-US" dirty="0"/>
              <a:t>                           Constraints are as follows: (as per supply and demand conditions and flow of edges)</a:t>
            </a:r>
          </a:p>
          <a:p>
            <a:endParaRPr lang="en-US" dirty="0"/>
          </a:p>
          <a:p>
            <a:endParaRPr lang="en-US" dirty="0"/>
          </a:p>
          <a:p>
            <a:endParaRPr lang="en-US" dirty="0"/>
          </a:p>
          <a:p>
            <a:endParaRPr lang="en-US" dirty="0"/>
          </a:p>
          <a:p>
            <a:endParaRPr lang="en-US" dirty="0"/>
          </a:p>
          <a:p>
            <a:endParaRPr lang="en-US" dirty="0"/>
          </a:p>
          <a:p>
            <a:endParaRPr lang="en-US" dirty="0"/>
          </a:p>
          <a:p>
            <a:r>
              <a:rPr lang="en-US" dirty="0"/>
              <a:t>                                Thus, above is the LPP formulation which can be solved using simplex method.</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7E695287-F2A5-9155-052B-845C3F6CC869}"/>
              </a:ext>
            </a:extLst>
          </p:cNvPr>
          <p:cNvPicPr>
            <a:picLocks noChangeAspect="1"/>
          </p:cNvPicPr>
          <p:nvPr/>
        </p:nvPicPr>
        <p:blipFill>
          <a:blip r:embed="rId2"/>
          <a:stretch>
            <a:fillRect/>
          </a:stretch>
        </p:blipFill>
        <p:spPr>
          <a:xfrm>
            <a:off x="2929064" y="2345987"/>
            <a:ext cx="2598645" cy="172226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a16="http://schemas.microsoft.com/office/drawing/2014/main" id="{12EC12CD-4954-D163-7077-E26B62BCB1E9}"/>
              </a:ext>
            </a:extLst>
          </p:cNvPr>
          <p:cNvPicPr>
            <a:picLocks noChangeAspect="1"/>
          </p:cNvPicPr>
          <p:nvPr/>
        </p:nvPicPr>
        <p:blipFill rotWithShape="1">
          <a:blip r:embed="rId3"/>
          <a:srcRect t="2377" r="2" b="20071"/>
          <a:stretch/>
        </p:blipFill>
        <p:spPr>
          <a:xfrm>
            <a:off x="6351124" y="2088775"/>
            <a:ext cx="2020114" cy="223669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1474770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Default">
      <a:majorFont>
        <a:latin typeface="Corbel"/>
        <a:ea typeface=""/>
        <a:cs typeface=""/>
      </a:majorFont>
      <a:minorFont>
        <a:latin typeface="Corbel"/>
        <a:ea typeface=""/>
        <a:cs typeface=""/>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spDef>
      <a:spPr>
        <a:ln>
          <a:noFill/>
        </a:ln>
      </a:spPr>
      <a:bodyPr rtlCol="0" anchor="ctr"/>
      <a:lstStyle>
        <a:defPPr algn="ctr">
          <a:defRPr/>
        </a:defPPr>
      </a:lstStyle>
      <a:style>
        <a:lnRef idx="2">
          <a:schemeClr val="accent3">
            <a:shade val="50000"/>
          </a:schemeClr>
        </a:lnRef>
        <a:fillRef idx="1">
          <a:schemeClr val="accent3"/>
        </a:fillRef>
        <a:effectRef idx="0">
          <a:schemeClr val="accent3"/>
        </a:effectRef>
        <a:fontRef idx="minor">
          <a:schemeClr val="lt1"/>
        </a:fontRef>
      </a:style>
    </a:spDef>
  </a:objectDefaults>
  <a:extraClrSchemeLst/>
  <a:extLst>
    <a:ext uri="{05A4C25C-085E-4340-85A3-A5531E510DB2}">
      <thm15:themeFamily xmlns:thm15="http://schemas.microsoft.com/office/thememl/2012/main" name="tf22736411_win32_fixed.potx" id="{BC2F7F5B-4979-4A54-84D5-4000EC3D9661}" vid="{81E89C45-4B49-4C30-91F6-68DD81BA82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Famous event in history presentation</Template>
  <TotalTime>592</TotalTime>
  <Words>1516</Words>
  <Application>Microsoft Office PowerPoint</Application>
  <PresentationFormat>Widescreen</PresentationFormat>
  <Paragraphs>254</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Bahnschrift Light</vt:lpstr>
      <vt:lpstr>Bahnschrift SemiBold</vt:lpstr>
      <vt:lpstr>Calibri</vt:lpstr>
      <vt:lpstr>Cambria Math</vt:lpstr>
      <vt:lpstr>Corbel</vt:lpstr>
      <vt:lpstr>Celestial</vt:lpstr>
      <vt:lpstr>IE402 OPTIMIZATION PROJECT </vt:lpstr>
      <vt:lpstr>ABSTRACT – Min.  cost  flow  problem</vt:lpstr>
      <vt:lpstr>INTRODUCTION</vt:lpstr>
      <vt:lpstr>REAL  LIFE  APPLICATIONS </vt:lpstr>
      <vt:lpstr>OBJECTIVE  OF  LOGISTIC  CHAIN  SUPPLY</vt:lpstr>
      <vt:lpstr>PowerPoint Presentation</vt:lpstr>
      <vt:lpstr>PowerPoint Presentation</vt:lpstr>
      <vt:lpstr>LPP FORMULATION</vt:lpstr>
      <vt:lpstr>PowerPoint Presentation</vt:lpstr>
      <vt:lpstr>Implementation  using  2 – phase  simplex</vt:lpstr>
      <vt:lpstr>PowerPoint Presentation</vt:lpstr>
      <vt:lpstr>PowerPoint Presentation</vt:lpstr>
      <vt:lpstr>PowerPoint Presentation</vt:lpstr>
      <vt:lpstr>PowerPoint Presentation</vt:lpstr>
      <vt:lpstr>Some  important  observations</vt:lpstr>
      <vt:lpstr>conclusion</vt:lpstr>
      <vt:lpstr>acknowledgement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IE402 OPTIMIZATION PROJECT</dc:title>
  <dc:creator>Suyash Bhagat</dc:creator>
  <cp:lastModifiedBy>Suyash Bhagat</cp:lastModifiedBy>
  <cp:revision>2</cp:revision>
  <dcterms:created xsi:type="dcterms:W3CDTF">2023-04-25T20:02:49Z</dcterms:created>
  <dcterms:modified xsi:type="dcterms:W3CDTF">2023-04-26T05:56:03Z</dcterms:modified>
</cp:coreProperties>
</file>