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27-02-2025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2/27/2025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2/27/2025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2/27/2025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2/27/2025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2/27/2025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2/27/2025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2/27/2025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2/27/2025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2/27/2025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2/27/2025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SuyashBharte/aicte_intern_project.git" TargetMode="External"/><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433753" y="1475973"/>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4" name="TextBox 3"/>
          <p:cNvSpPr txBox="1"/>
          <p:nvPr/>
        </p:nvSpPr>
        <p:spPr>
          <a:xfrm>
            <a:off x="1654489" y="4058588"/>
            <a:ext cx="952862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Suyash </a:t>
            </a:r>
            <a:r>
              <a:rPr lang="en-US" sz="2000" b="1" dirty="0" err="1">
                <a:solidFill>
                  <a:schemeClr val="accent1">
                    <a:lumMod val="75000"/>
                  </a:schemeClr>
                </a:solidFill>
                <a:latin typeface="Arial"/>
                <a:cs typeface="Arial"/>
              </a:rPr>
              <a:t>Bharte</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Gokhale Education Society’s </a:t>
            </a:r>
            <a:r>
              <a:rPr lang="en-US" sz="2000" b="1" dirty="0" err="1">
                <a:solidFill>
                  <a:schemeClr val="accent1">
                    <a:lumMod val="75000"/>
                  </a:schemeClr>
                </a:solidFill>
                <a:latin typeface="Arial"/>
                <a:cs typeface="Arial"/>
              </a:rPr>
              <a:t>R.H.Sapat</a:t>
            </a:r>
            <a:r>
              <a:rPr lang="en-US" sz="2000" b="1" dirty="0">
                <a:solidFill>
                  <a:schemeClr val="accent1">
                    <a:lumMod val="75000"/>
                  </a:schemeClr>
                </a:solidFill>
                <a:latin typeface="Arial"/>
                <a:cs typeface="Arial"/>
              </a:rPr>
              <a:t> College Of Engineering, Management Studies And Research – Computer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r>
              <a:rPr lang="en-IN" sz="2400" b="1" dirty="0">
                <a:hlinkClick r:id="rId2" action="ppaction://hlinksldjump"/>
              </a:rPr>
              <a:t>GitHub Link</a:t>
            </a:r>
            <a:r>
              <a:rPr lang="en-IN" sz="2400" b="1" dirty="0"/>
              <a:t>:- </a:t>
            </a:r>
            <a:r>
              <a:rPr lang="en-IN" sz="2400" b="1" dirty="0">
                <a:hlinkClick r:id="rId3"/>
              </a:rPr>
              <a:t>https://github.com/SuyashBharte/aicte_intern_project.git</a:t>
            </a:r>
            <a:endParaRPr lang="en-IN" sz="2400" b="1" dirty="0"/>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8" name="Rectangle 5">
            <a:extLst>
              <a:ext uri="{FF2B5EF4-FFF2-40B4-BE49-F238E27FC236}">
                <a16:creationId xmlns:a16="http://schemas.microsoft.com/office/drawing/2014/main" id="{3F00E331-6062-86D4-56F0-D4A76BFBCEED}"/>
              </a:ext>
            </a:extLst>
          </p:cNvPr>
          <p:cNvSpPr>
            <a:spLocks noGrp="1" noChangeArrowheads="1"/>
          </p:cNvSpPr>
          <p:nvPr>
            <p:ph idx="1"/>
          </p:nvPr>
        </p:nvSpPr>
        <p:spPr bwMode="auto">
          <a:xfrm>
            <a:off x="535670" y="1355647"/>
            <a:ext cx="1086500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Enhanced Security</a:t>
            </a:r>
            <a:r>
              <a:rPr kumimoji="0" lang="en-US" altLang="en-US" sz="2400" b="0" i="0" u="none" strike="noStrike" cap="none" normalizeH="0" baseline="0" dirty="0">
                <a:ln>
                  <a:noFill/>
                </a:ln>
                <a:solidFill>
                  <a:schemeClr val="tx1"/>
                </a:solidFill>
                <a:effectLst/>
                <a:latin typeface="Arial" panose="020B0604020202020204" pitchFamily="34" charset="0"/>
              </a:rPr>
              <a:t>: Incorporates advanced encryption algorithms (AES/RSA) alongside steganography, with extended support for hiding messages in audio and video files.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Advanced Features</a:t>
            </a:r>
            <a:r>
              <a:rPr kumimoji="0" lang="en-US" altLang="en-US" sz="2400" b="0" i="0" u="none" strike="noStrike" cap="none" normalizeH="0" baseline="0" dirty="0">
                <a:ln>
                  <a:noFill/>
                </a:ln>
                <a:solidFill>
                  <a:schemeClr val="tx1"/>
                </a:solidFill>
                <a:effectLst/>
                <a:latin typeface="Arial" panose="020B0604020202020204" pitchFamily="34" charset="0"/>
              </a:rPr>
              <a:t>: Integrates blockchain for message verification, enables cloud storage for secure image sharing and enhances security with AI-powered steganography detection resistance.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Cross-Platform Development</a:t>
            </a:r>
            <a:r>
              <a:rPr kumimoji="0" lang="en-US" altLang="en-US" sz="2400" b="0" i="0" u="none" strike="noStrike" cap="none" normalizeH="0" baseline="0" dirty="0">
                <a:ln>
                  <a:noFill/>
                </a:ln>
                <a:solidFill>
                  <a:schemeClr val="tx1"/>
                </a:solidFill>
                <a:effectLst/>
                <a:latin typeface="Arial" panose="020B0604020202020204" pitchFamily="34" charset="0"/>
              </a:rPr>
              <a:t>: Supports mobile application development (Android/iOS) and a web-based version with real-time collaboration capabilities.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User-Friendly Experience</a:t>
            </a:r>
            <a:r>
              <a:rPr kumimoji="0" lang="en-US" altLang="en-US" sz="2400" b="0" i="0" u="none" strike="noStrike" cap="none" normalizeH="0" baseline="0" dirty="0">
                <a:ln>
                  <a:noFill/>
                </a:ln>
                <a:solidFill>
                  <a:schemeClr val="tx1"/>
                </a:solidFill>
                <a:effectLst/>
                <a:latin typeface="Arial" panose="020B0604020202020204" pitchFamily="34" charset="0"/>
              </a:rPr>
              <a:t>: Features an intuitive interface with real-time status updates, automated message capacity checks, and seamless file handling for effortless secure communication.</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gn="just">
              <a:buNone/>
            </a:pPr>
            <a:r>
              <a:rPr lang="en-US" sz="2400" b="1" dirty="0">
                <a:latin typeface="Arial" panose="020B0604020202020204" pitchFamily="34" charset="0"/>
                <a:cs typeface="Arial" panose="020B0604020202020204" pitchFamily="34" charset="0"/>
              </a:rPr>
              <a:t>In today's digital era, secure communication remains a significant challenge. While encryption protects data by making it unreadable, it also highlights the presence of secret communication. This project tackles the need for discreet message transmission by implementing steganography—the art of concealing information within seemingly innocent images. The solution offers a user-friendly GUI application that embeds text messages into digital images without noticeable changes, ensuring both security and stealth in communication.</a:t>
            </a:r>
            <a:endParaRPr lang="en-IN" sz="24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Libraries &amp; Platforms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Libraries:</a:t>
            </a:r>
          </a:p>
          <a:p>
            <a:pPr lvl="1" defTabSz="914400" eaLnBrk="0" fontAlgn="base" hangingPunct="0">
              <a:spcBef>
                <a:spcPct val="0"/>
              </a:spcBef>
              <a:spcAft>
                <a:spcPct val="0"/>
              </a:spcAft>
              <a:buSzTx/>
              <a:buFont typeface="Wingdings" panose="05000000000000000000" pitchFamily="2" charset="2"/>
              <a:buChar char="§"/>
            </a:pPr>
            <a:r>
              <a:rPr kumimoji="0" lang="en-US" altLang="en-US" sz="2100" i="0" u="none" strike="noStrike" cap="none" normalizeH="0" baseline="0" dirty="0">
                <a:ln>
                  <a:noFill/>
                </a:ln>
                <a:solidFill>
                  <a:schemeClr val="tx1"/>
                </a:solidFill>
                <a:effectLst/>
                <a:latin typeface="Arial" panose="020B0604020202020204" pitchFamily="34" charset="0"/>
              </a:rPr>
              <a:t>OpenCV (cv2)</a:t>
            </a:r>
          </a:p>
          <a:p>
            <a:pPr lvl="1" defTabSz="914400" eaLnBrk="0" fontAlgn="base" hangingPunct="0">
              <a:spcBef>
                <a:spcPct val="0"/>
              </a:spcBef>
              <a:spcAft>
                <a:spcPct val="0"/>
              </a:spcAft>
              <a:buSzTx/>
              <a:buFont typeface="Wingdings" panose="05000000000000000000" pitchFamily="2" charset="2"/>
              <a:buChar char="§"/>
            </a:pPr>
            <a:r>
              <a:rPr kumimoji="0" lang="en-US" altLang="en-US" sz="2100" i="0" u="none" strike="noStrike" cap="none" normalizeH="0" baseline="0" dirty="0" err="1">
                <a:ln>
                  <a:noFill/>
                </a:ln>
                <a:solidFill>
                  <a:schemeClr val="tx1"/>
                </a:solidFill>
                <a:effectLst/>
                <a:latin typeface="Arial" panose="020B0604020202020204" pitchFamily="34" charset="0"/>
              </a:rPr>
              <a:t>Tkinter</a:t>
            </a:r>
            <a:r>
              <a:rPr kumimoji="0" lang="en-US" altLang="en-US" sz="2100" i="0" u="none" strike="noStrike" cap="none" normalizeH="0" baseline="0" dirty="0">
                <a:ln>
                  <a:noFill/>
                </a:ln>
                <a:solidFill>
                  <a:schemeClr val="tx1"/>
                </a:solidFill>
                <a:effectLst/>
                <a:latin typeface="Arial" panose="020B0604020202020204" pitchFamily="34" charset="0"/>
              </a:rPr>
              <a:t> &amp; </a:t>
            </a:r>
            <a:r>
              <a:rPr kumimoji="0" lang="en-US" altLang="en-US" sz="2100" i="0" u="none" strike="noStrike" cap="none" normalizeH="0" baseline="0" dirty="0" err="1">
                <a:ln>
                  <a:noFill/>
                </a:ln>
                <a:solidFill>
                  <a:schemeClr val="tx1"/>
                </a:solidFill>
                <a:effectLst/>
                <a:latin typeface="Arial" panose="020B0604020202020204" pitchFamily="34" charset="0"/>
              </a:rPr>
              <a:t>ttk</a:t>
            </a:r>
            <a:endParaRPr kumimoji="0" lang="en-US" altLang="en-US" sz="210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SzTx/>
              <a:buFont typeface="Wingdings" panose="05000000000000000000" pitchFamily="2" charset="2"/>
              <a:buChar char="§"/>
            </a:pPr>
            <a:r>
              <a:rPr kumimoji="0" lang="en-US" altLang="en-US" sz="2100" i="0" u="none" strike="noStrike" cap="none" normalizeH="0" baseline="0" dirty="0">
                <a:ln>
                  <a:noFill/>
                </a:ln>
                <a:solidFill>
                  <a:schemeClr val="tx1"/>
                </a:solidFill>
                <a:effectLst/>
                <a:latin typeface="Arial" panose="020B0604020202020204" pitchFamily="34" charset="0"/>
              </a:rPr>
              <a:t>NumPy</a:t>
            </a:r>
          </a:p>
          <a:p>
            <a:pPr lvl="1" defTabSz="914400" eaLnBrk="0" fontAlgn="base" hangingPunct="0">
              <a:spcBef>
                <a:spcPct val="0"/>
              </a:spcBef>
              <a:spcAft>
                <a:spcPct val="0"/>
              </a:spcAft>
              <a:buSzTx/>
              <a:buFont typeface="Wingdings" panose="05000000000000000000" pitchFamily="2" charset="2"/>
              <a:buChar char="§"/>
            </a:pPr>
            <a:r>
              <a:rPr kumimoji="0" lang="en-US" altLang="en-US" sz="2100" i="0" u="none" strike="noStrike" cap="none" normalizeH="0" baseline="0" dirty="0">
                <a:ln>
                  <a:noFill/>
                </a:ln>
                <a:solidFill>
                  <a:schemeClr val="tx1"/>
                </a:solidFill>
                <a:effectLst/>
                <a:latin typeface="Arial" panose="020B0604020202020204" pitchFamily="34" charset="0"/>
              </a:rPr>
              <a:t>Pillow</a:t>
            </a:r>
          </a:p>
          <a:p>
            <a:pPr lvl="1" defTabSz="914400" eaLnBrk="0" fontAlgn="base" hangingPunct="0">
              <a:spcBef>
                <a:spcPct val="0"/>
              </a:spcBef>
              <a:spcAft>
                <a:spcPct val="0"/>
              </a:spcAft>
              <a:buSzTx/>
              <a:buFont typeface="Wingdings" panose="05000000000000000000" pitchFamily="2" charset="2"/>
              <a:buChar char="§"/>
            </a:pPr>
            <a:r>
              <a:rPr kumimoji="0" lang="en-US" altLang="en-US" sz="2100" i="0" u="none" strike="noStrike" cap="none" normalizeH="0" baseline="0" dirty="0" err="1">
                <a:ln>
                  <a:noFill/>
                </a:ln>
                <a:solidFill>
                  <a:schemeClr val="tx1"/>
                </a:solidFill>
                <a:effectLst/>
                <a:latin typeface="Arial" panose="020B0604020202020204" pitchFamily="34" charset="0"/>
              </a:rPr>
              <a:t>os</a:t>
            </a:r>
            <a:endParaRPr kumimoji="0" lang="en-US" altLang="en-US" sz="210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SzTx/>
              <a:buFont typeface="Wingdings" panose="05000000000000000000" pitchFamily="2" charset="2"/>
              <a:buChar char="§"/>
            </a:pPr>
            <a:r>
              <a:rPr kumimoji="0" lang="en-US" altLang="en-US" sz="2100" i="0" u="none" strike="noStrike" cap="none" normalizeH="0" baseline="0" dirty="0" err="1">
                <a:ln>
                  <a:noFill/>
                </a:ln>
                <a:solidFill>
                  <a:schemeClr val="tx1"/>
                </a:solidFill>
                <a:effectLst/>
                <a:latin typeface="Arial" panose="020B0604020202020204" pitchFamily="34" charset="0"/>
              </a:rPr>
              <a:t>Pathlib</a:t>
            </a:r>
            <a:endParaRPr kumimoji="0" lang="en-US" altLang="en-US" sz="2100" i="0" u="none" strike="noStrike" cap="none" normalizeH="0" baseline="0" dirty="0">
              <a:ln>
                <a:noFill/>
              </a:ln>
              <a:solidFill>
                <a:schemeClr val="tx1"/>
              </a:solidFill>
              <a:effectLst/>
              <a:latin typeface="Arial" panose="020B0604020202020204" pitchFamily="34" charset="0"/>
            </a:endParaRPr>
          </a:p>
          <a:p>
            <a:pPr marL="324000" lvl="1" indent="0" defTabSz="914400" eaLnBrk="0" fontAlgn="base" hangingPunct="0">
              <a:spcBef>
                <a:spcPct val="0"/>
              </a:spcBef>
              <a:spcAft>
                <a:spcPct val="0"/>
              </a:spcAft>
              <a:buClrTx/>
              <a:buSzTx/>
              <a:buFontTx/>
              <a:buChar char="•"/>
            </a:pPr>
            <a:endParaRPr kumimoji="0" lang="en-US" altLang="en-US" sz="2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Arial" panose="020B0604020202020204" pitchFamily="34" charset="0"/>
              </a:rPr>
              <a:t>Platform:</a:t>
            </a:r>
          </a:p>
          <a:p>
            <a:pPr lvl="1" defTabSz="914400" eaLnBrk="0" fontAlgn="base" hangingPunct="0">
              <a:spcBef>
                <a:spcPct val="0"/>
              </a:spcBef>
              <a:spcAft>
                <a:spcPct val="0"/>
              </a:spcAft>
              <a:buSzTx/>
              <a:buFont typeface="Wingdings" panose="05000000000000000000" pitchFamily="2" charset="2"/>
              <a:buChar char="§"/>
            </a:pPr>
            <a:r>
              <a:rPr kumimoji="0" lang="en-US" altLang="en-US" sz="2100" i="0" u="none" strike="noStrike" cap="none" normalizeH="0" baseline="0" dirty="0">
                <a:ln>
                  <a:noFill/>
                </a:ln>
                <a:solidFill>
                  <a:schemeClr val="tx1"/>
                </a:solidFill>
                <a:effectLst/>
                <a:latin typeface="Arial" panose="020B0604020202020204" pitchFamily="34" charset="0"/>
              </a:rPr>
              <a:t>Python 3.8+ </a:t>
            </a:r>
          </a:p>
          <a:p>
            <a:pPr marL="0" indent="0">
              <a:buNone/>
            </a:pPr>
            <a:r>
              <a:rPr lang="en-IN" dirty="0"/>
              <a:t>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85000" lnSpcReduction="10000"/>
          </a:bodyPr>
          <a:lstStyle/>
          <a:p>
            <a:pPr>
              <a:buFont typeface="Arial" panose="020B0604020202020204" pitchFamily="34" charset="0"/>
              <a:buChar char="•"/>
            </a:pPr>
            <a:r>
              <a:rPr lang="en-US" sz="2400" b="1" dirty="0">
                <a:latin typeface="Arial" panose="020B0604020202020204" pitchFamily="34" charset="0"/>
                <a:cs typeface="Arial" panose="020B0604020202020204" pitchFamily="34" charset="0"/>
              </a:rPr>
              <a:t>Modern Dark-Themed GUI</a:t>
            </a:r>
            <a:r>
              <a:rPr lang="en-US" sz="2400" dirty="0">
                <a:latin typeface="Arial" panose="020B0604020202020204" pitchFamily="34" charset="0"/>
                <a:cs typeface="Arial" panose="020B0604020202020204" pitchFamily="34" charset="0"/>
              </a:rPr>
              <a:t> – Features a sleek, professional interface with real-time status updates and a color-coordinated design, making steganography intuitive and accessible even for non-technical users.</a:t>
            </a:r>
          </a:p>
          <a:p>
            <a:pPr>
              <a:buFont typeface="Arial" panose="020B0604020202020204" pitchFamily="34" charset="0"/>
              <a:buChar char="•"/>
            </a:pPr>
            <a:r>
              <a:rPr lang="en-US" sz="2400" b="1" dirty="0">
                <a:latin typeface="Arial" panose="020B0604020202020204" pitchFamily="34" charset="0"/>
                <a:cs typeface="Arial" panose="020B0604020202020204" pitchFamily="34" charset="0"/>
              </a:rPr>
              <a:t>Dual Input System</a:t>
            </a:r>
            <a:r>
              <a:rPr lang="en-US" sz="2400" dirty="0">
                <a:latin typeface="Arial" panose="020B0604020202020204" pitchFamily="34" charset="0"/>
                <a:cs typeface="Arial" panose="020B0604020202020204" pitchFamily="34" charset="0"/>
              </a:rPr>
              <a:t> – Supports both direct text input and file loading, ensuring seamless message encoding with automatic length validation and image capacity checks.</a:t>
            </a:r>
          </a:p>
          <a:p>
            <a:pPr>
              <a:buFont typeface="Arial" panose="020B0604020202020204" pitchFamily="34" charset="0"/>
              <a:buChar char="•"/>
            </a:pPr>
            <a:r>
              <a:rPr lang="en-US" sz="2400" b="1" dirty="0">
                <a:latin typeface="Arial" panose="020B0604020202020204" pitchFamily="34" charset="0"/>
                <a:cs typeface="Arial" panose="020B0604020202020204" pitchFamily="34" charset="0"/>
              </a:rPr>
              <a:t>Enhanced Security</a:t>
            </a:r>
            <a:r>
              <a:rPr lang="en-US" sz="2400" dirty="0">
                <a:latin typeface="Arial" panose="020B0604020202020204" pitchFamily="34" charset="0"/>
                <a:cs typeface="Arial" panose="020B0604020202020204" pitchFamily="34" charset="0"/>
              </a:rPr>
              <a:t> – Implements password protection for both encoding and decoding, coupled with robust error handling, while preserving the original image quality.</a:t>
            </a:r>
          </a:p>
          <a:p>
            <a:pPr>
              <a:buFont typeface="Arial" panose="020B0604020202020204" pitchFamily="34" charset="0"/>
              <a:buChar char="•"/>
            </a:pPr>
            <a:r>
              <a:rPr lang="en-US" sz="2400" b="1" dirty="0">
                <a:latin typeface="Arial" panose="020B0604020202020204" pitchFamily="34" charset="0"/>
                <a:cs typeface="Arial" panose="020B0604020202020204" pitchFamily="34" charset="0"/>
              </a:rPr>
              <a:t>Smart Message Processing</a:t>
            </a:r>
            <a:r>
              <a:rPr lang="en-US" sz="2400" dirty="0">
                <a:latin typeface="Arial" panose="020B0604020202020204" pitchFamily="34" charset="0"/>
                <a:cs typeface="Arial" panose="020B0604020202020204" pitchFamily="34" charset="0"/>
              </a:rPr>
              <a:t> – Optimizes pixel utilization and preserves message length automatically, preventing data overflow and ensuring message integrity.</a:t>
            </a:r>
          </a:p>
          <a:p>
            <a:r>
              <a:rPr lang="en-US" sz="2400" dirty="0">
                <a:latin typeface="Arial" panose="020B0604020202020204" pitchFamily="34" charset="0"/>
                <a:cs typeface="Arial" panose="020B0604020202020204" pitchFamily="34" charset="0"/>
              </a:rPr>
              <a:t>These features create a balance between security and ease of use, distinguishing this tool from conventional steganography applications that often compromise one aspect for the other.</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IN" sz="2400" b="1" i="0" dirty="0">
                <a:solidFill>
                  <a:schemeClr val="tx1"/>
                </a:solidFill>
                <a:effectLst/>
                <a:latin typeface="Segoe WPC"/>
              </a:rPr>
              <a:t>Privacy-Conscious Individuals</a:t>
            </a:r>
          </a:p>
          <a:p>
            <a:r>
              <a:rPr lang="en-IN" sz="2400" b="1" i="0" dirty="0">
                <a:solidFill>
                  <a:schemeClr val="tx1"/>
                </a:solidFill>
                <a:effectLst/>
                <a:latin typeface="Segoe WPC"/>
              </a:rPr>
              <a:t>Educational S</a:t>
            </a:r>
            <a:r>
              <a:rPr lang="en-IN" sz="2400" b="1" dirty="0">
                <a:solidFill>
                  <a:schemeClr val="tx1"/>
                </a:solidFill>
                <a:latin typeface="Segoe WPC"/>
              </a:rPr>
              <a:t>ector</a:t>
            </a:r>
          </a:p>
          <a:p>
            <a:r>
              <a:rPr lang="en-IN" sz="2400" b="1" dirty="0">
                <a:solidFill>
                  <a:schemeClr val="tx1"/>
                </a:solidFill>
                <a:latin typeface="Segoe WPC"/>
              </a:rPr>
              <a:t>Security Professionals</a:t>
            </a:r>
          </a:p>
          <a:p>
            <a:r>
              <a:rPr lang="en-IN" sz="2400" b="1" dirty="0">
                <a:solidFill>
                  <a:schemeClr val="tx1"/>
                </a:solidFill>
                <a:latin typeface="Segoe WPC"/>
              </a:rPr>
              <a:t>Digital Rights Activists</a:t>
            </a:r>
          </a:p>
          <a:p>
            <a:endParaRPr lang="en-IN" b="1" i="0" dirty="0">
              <a:solidFill>
                <a:schemeClr val="tx1"/>
              </a:solidFill>
              <a:effectLst/>
              <a:latin typeface="Segoe WPC"/>
            </a:endParaRPr>
          </a:p>
          <a:p>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2" name="Content Placeholder 11">
            <a:extLst>
              <a:ext uri="{FF2B5EF4-FFF2-40B4-BE49-F238E27FC236}">
                <a16:creationId xmlns:a16="http://schemas.microsoft.com/office/drawing/2014/main" id="{A2F397B9-2374-CAC7-4CA6-CC24236592A6}"/>
              </a:ext>
            </a:extLst>
          </p:cNvPr>
          <p:cNvPicPr>
            <a:picLocks noGrp="1" noChangeAspect="1"/>
          </p:cNvPicPr>
          <p:nvPr>
            <p:ph idx="1"/>
          </p:nvPr>
        </p:nvPicPr>
        <p:blipFill>
          <a:blip r:embed="rId2"/>
          <a:stretch>
            <a:fillRect/>
          </a:stretch>
        </p:blipFill>
        <p:spPr>
          <a:xfrm>
            <a:off x="1029062" y="1514955"/>
            <a:ext cx="4964005" cy="3828089"/>
          </a:xfrm>
        </p:spPr>
      </p:pic>
      <p:pic>
        <p:nvPicPr>
          <p:cNvPr id="14" name="Picture 13">
            <a:extLst>
              <a:ext uri="{FF2B5EF4-FFF2-40B4-BE49-F238E27FC236}">
                <a16:creationId xmlns:a16="http://schemas.microsoft.com/office/drawing/2014/main" id="{D74C6EA7-CE2F-A33B-1CEF-C1C6A3B008E5}"/>
              </a:ext>
            </a:extLst>
          </p:cNvPr>
          <p:cNvPicPr>
            <a:picLocks noChangeAspect="1"/>
          </p:cNvPicPr>
          <p:nvPr/>
        </p:nvPicPr>
        <p:blipFill>
          <a:blip r:embed="rId3"/>
          <a:stretch>
            <a:fillRect/>
          </a:stretch>
        </p:blipFill>
        <p:spPr>
          <a:xfrm>
            <a:off x="7606846" y="2677317"/>
            <a:ext cx="2800791" cy="1503365"/>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494CC8-F9C6-24EA-3753-909115C328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062A18-58DE-FF34-933B-EBD502037684}"/>
              </a:ext>
            </a:extLst>
          </p:cNvPr>
          <p:cNvSpPr>
            <a:spLocks noGrp="1"/>
          </p:cNvSpPr>
          <p:nvPr>
            <p:ph type="title"/>
          </p:nvPr>
        </p:nvSpPr>
        <p:spPr/>
        <p:txBody>
          <a:bodyPr/>
          <a:lstStyle/>
          <a:p>
            <a:r>
              <a:rPr lang="en-IN" dirty="0">
                <a:solidFill>
                  <a:schemeClr val="accent1"/>
                </a:solidFill>
              </a:rPr>
              <a:t>Results</a:t>
            </a:r>
          </a:p>
        </p:txBody>
      </p:sp>
      <p:pic>
        <p:nvPicPr>
          <p:cNvPr id="6" name="Content Placeholder 5">
            <a:extLst>
              <a:ext uri="{FF2B5EF4-FFF2-40B4-BE49-F238E27FC236}">
                <a16:creationId xmlns:a16="http://schemas.microsoft.com/office/drawing/2014/main" id="{1D60A044-2F77-685D-AF77-EF87128A6469}"/>
              </a:ext>
            </a:extLst>
          </p:cNvPr>
          <p:cNvPicPr>
            <a:picLocks noGrp="1" noChangeAspect="1"/>
          </p:cNvPicPr>
          <p:nvPr>
            <p:ph idx="1"/>
          </p:nvPr>
        </p:nvPicPr>
        <p:blipFill>
          <a:blip r:embed="rId2"/>
          <a:stretch>
            <a:fillRect/>
          </a:stretch>
        </p:blipFill>
        <p:spPr>
          <a:xfrm>
            <a:off x="751626" y="1563007"/>
            <a:ext cx="4672865" cy="3659700"/>
          </a:xfrm>
        </p:spPr>
      </p:pic>
      <p:pic>
        <p:nvPicPr>
          <p:cNvPr id="8" name="Picture 7">
            <a:extLst>
              <a:ext uri="{FF2B5EF4-FFF2-40B4-BE49-F238E27FC236}">
                <a16:creationId xmlns:a16="http://schemas.microsoft.com/office/drawing/2014/main" id="{48CDC077-F6F8-0AE5-0B1B-B6B3E307CA24}"/>
              </a:ext>
            </a:extLst>
          </p:cNvPr>
          <p:cNvPicPr>
            <a:picLocks noChangeAspect="1"/>
          </p:cNvPicPr>
          <p:nvPr/>
        </p:nvPicPr>
        <p:blipFill>
          <a:blip r:embed="rId3"/>
          <a:stretch>
            <a:fillRect/>
          </a:stretch>
        </p:blipFill>
        <p:spPr>
          <a:xfrm>
            <a:off x="6096000" y="1563007"/>
            <a:ext cx="4691071" cy="3659700"/>
          </a:xfrm>
          <a:prstGeom prst="rect">
            <a:avLst/>
          </a:prstGeom>
        </p:spPr>
      </p:pic>
    </p:spTree>
    <p:extLst>
      <p:ext uri="{BB962C8B-B14F-4D97-AF65-F5344CB8AC3E}">
        <p14:creationId xmlns:p14="http://schemas.microsoft.com/office/powerpoint/2010/main" val="1553205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5" name="Rectangle 2">
            <a:extLst>
              <a:ext uri="{FF2B5EF4-FFF2-40B4-BE49-F238E27FC236}">
                <a16:creationId xmlns:a16="http://schemas.microsoft.com/office/drawing/2014/main" id="{D3071DF1-808E-03AB-5116-3863FB5C54F6}"/>
              </a:ext>
            </a:extLst>
          </p:cNvPr>
          <p:cNvSpPr>
            <a:spLocks noGrp="1" noChangeArrowheads="1"/>
          </p:cNvSpPr>
          <p:nvPr>
            <p:ph idx="1"/>
          </p:nvPr>
        </p:nvSpPr>
        <p:spPr bwMode="auto">
          <a:xfrm>
            <a:off x="581192" y="1249512"/>
            <a:ext cx="11215396" cy="5110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200" dirty="0">
                <a:latin typeface="Arial" panose="020B0604020202020204" pitchFamily="34" charset="0"/>
                <a:cs typeface="Arial" panose="020B0604020202020204" pitchFamily="34" charset="0"/>
              </a:rPr>
              <a:t>This </a:t>
            </a:r>
            <a:r>
              <a:rPr lang="en-US" sz="2200" b="1" dirty="0">
                <a:latin typeface="Arial" panose="020B0604020202020204" pitchFamily="34" charset="0"/>
                <a:cs typeface="Arial" panose="020B0604020202020204" pitchFamily="34" charset="0"/>
              </a:rPr>
              <a:t>Image Steganography</a:t>
            </a:r>
            <a:r>
              <a:rPr lang="en-US" sz="2200" dirty="0">
                <a:latin typeface="Arial" panose="020B0604020202020204" pitchFamily="34" charset="0"/>
                <a:cs typeface="Arial" panose="020B0604020202020204" pitchFamily="34" charset="0"/>
              </a:rPr>
              <a:t> application effectively addresses the need for covert communication by providing a </a:t>
            </a:r>
            <a:r>
              <a:rPr lang="en-US" sz="2200" b="1" dirty="0">
                <a:latin typeface="Arial" panose="020B0604020202020204" pitchFamily="34" charset="0"/>
                <a:cs typeface="Arial" panose="020B0604020202020204" pitchFamily="34" charset="0"/>
              </a:rPr>
              <a:t>secure and user-friendly</a:t>
            </a:r>
            <a:r>
              <a:rPr lang="en-US" sz="2200" dirty="0">
                <a:latin typeface="Arial" panose="020B0604020202020204" pitchFamily="34" charset="0"/>
                <a:cs typeface="Arial" panose="020B0604020202020204" pitchFamily="34" charset="0"/>
              </a:rPr>
              <a:t> solution for embedding messages within digital images. The project successfully meets its key objectives by:</a:t>
            </a:r>
          </a:p>
          <a:p>
            <a:pPr>
              <a:buFont typeface="Arial" panose="020B0604020202020204" pitchFamily="34" charset="0"/>
              <a:buChar char="•"/>
            </a:pPr>
            <a:r>
              <a:rPr lang="en-US" sz="2200" b="1" dirty="0">
                <a:latin typeface="Arial" panose="020B0604020202020204" pitchFamily="34" charset="0"/>
                <a:cs typeface="Arial" panose="020B0604020202020204" pitchFamily="34" charset="0"/>
              </a:rPr>
              <a:t>Security &amp; Privacy</a:t>
            </a:r>
            <a:r>
              <a:rPr lang="en-US" sz="2200" dirty="0">
                <a:latin typeface="Arial" panose="020B0604020202020204" pitchFamily="34" charset="0"/>
                <a:cs typeface="Arial" panose="020B0604020202020204" pitchFamily="34" charset="0"/>
              </a:rPr>
              <a:t> – Implements LSB steganography with password protection, ensuring secret messages remain hidden and undetectable to unauthorized users.</a:t>
            </a:r>
          </a:p>
          <a:p>
            <a:pPr>
              <a:buFont typeface="Arial" panose="020B0604020202020204" pitchFamily="34" charset="0"/>
              <a:buChar char="•"/>
            </a:pPr>
            <a:r>
              <a:rPr lang="en-US" sz="2200" b="1" dirty="0">
                <a:latin typeface="Arial" panose="020B0604020202020204" pitchFamily="34" charset="0"/>
                <a:cs typeface="Arial" panose="020B0604020202020204" pitchFamily="34" charset="0"/>
              </a:rPr>
              <a:t>Accessibility</a:t>
            </a:r>
            <a:r>
              <a:rPr lang="en-US" sz="2200" dirty="0">
                <a:latin typeface="Arial" panose="020B0604020202020204" pitchFamily="34" charset="0"/>
                <a:cs typeface="Arial" panose="020B0604020202020204" pitchFamily="34" charset="0"/>
              </a:rPr>
              <a:t> – Features an intuitive dark-themed GUI, making steganography easily usable for both technical and non-technical individuals.</a:t>
            </a:r>
          </a:p>
          <a:p>
            <a:pPr>
              <a:buFont typeface="Arial" panose="020B0604020202020204" pitchFamily="34" charset="0"/>
              <a:buChar char="•"/>
            </a:pPr>
            <a:r>
              <a:rPr lang="en-US" sz="2200" b="1" dirty="0">
                <a:latin typeface="Arial" panose="020B0604020202020204" pitchFamily="34" charset="0"/>
                <a:cs typeface="Arial" panose="020B0604020202020204" pitchFamily="34" charset="0"/>
              </a:rPr>
              <a:t>Reliability</a:t>
            </a:r>
            <a:r>
              <a:rPr lang="en-US" sz="2200" dirty="0">
                <a:latin typeface="Arial" panose="020B0604020202020204" pitchFamily="34" charset="0"/>
                <a:cs typeface="Arial" panose="020B0604020202020204" pitchFamily="34" charset="0"/>
              </a:rPr>
              <a:t> – Maintains message integrity with automatic capacity checking and efficient pixel utilization, preventing data loss or corruption.</a:t>
            </a:r>
          </a:p>
          <a:p>
            <a:r>
              <a:rPr lang="en-US" sz="2200" dirty="0">
                <a:latin typeface="Arial" panose="020B0604020202020204" pitchFamily="34" charset="0"/>
                <a:cs typeface="Arial" panose="020B0604020202020204" pitchFamily="34" charset="0"/>
              </a:rPr>
              <a:t>This project bridges the gap between </a:t>
            </a:r>
            <a:r>
              <a:rPr lang="en-US" sz="2200" b="1" dirty="0">
                <a:latin typeface="Arial" panose="020B0604020202020204" pitchFamily="34" charset="0"/>
                <a:cs typeface="Arial" panose="020B0604020202020204" pitchFamily="34" charset="0"/>
              </a:rPr>
              <a:t>security and usability</a:t>
            </a:r>
            <a:r>
              <a:rPr lang="en-US" sz="2200" dirty="0">
                <a:latin typeface="Arial" panose="020B0604020202020204" pitchFamily="34" charset="0"/>
                <a:cs typeface="Arial" panose="020B0604020202020204" pitchFamily="34" charset="0"/>
              </a:rPr>
              <a:t>, making secure communication accessible to </a:t>
            </a:r>
            <a:r>
              <a:rPr lang="en-US" sz="2200" b="1" dirty="0">
                <a:latin typeface="Arial" panose="020B0604020202020204" pitchFamily="34" charset="0"/>
                <a:cs typeface="Arial" panose="020B0604020202020204" pitchFamily="34" charset="0"/>
              </a:rPr>
              <a:t>privacy-conscious individuals, educators, and security professionals.</a:t>
            </a: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88</TotalTime>
  <Words>546</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Franklin Gothic Book</vt:lpstr>
      <vt:lpstr>Franklin Gothic Demi</vt:lpstr>
      <vt:lpstr>Segoe WPC</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suyash bharate</cp:lastModifiedBy>
  <cp:revision>31</cp:revision>
  <dcterms:created xsi:type="dcterms:W3CDTF">2021-05-26T16:50:10Z</dcterms:created>
  <dcterms:modified xsi:type="dcterms:W3CDTF">2025-02-27T07:48:09Z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