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21AD5-B4BD-4448-B556-CA999CA34F75}" v="1" dt="2024-05-26T15:11:44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yash JIndal" userId="bc74679cb0e9a971" providerId="LiveId" clId="{53621AD5-B4BD-4448-B556-CA999CA34F75}"/>
    <pc:docChg chg="modSld">
      <pc:chgData name="Suyash JIndal" userId="bc74679cb0e9a971" providerId="LiveId" clId="{53621AD5-B4BD-4448-B556-CA999CA34F75}" dt="2024-05-26T15:11:44.271" v="3" actId="1076"/>
      <pc:docMkLst>
        <pc:docMk/>
      </pc:docMkLst>
      <pc:sldChg chg="modSp mod">
        <pc:chgData name="Suyash JIndal" userId="bc74679cb0e9a971" providerId="LiveId" clId="{53621AD5-B4BD-4448-B556-CA999CA34F75}" dt="2024-05-26T15:11:44.271" v="3" actId="1076"/>
        <pc:sldMkLst>
          <pc:docMk/>
          <pc:sldMk cId="2923107739" sldId="261"/>
        </pc:sldMkLst>
        <pc:spChg chg="mod">
          <ac:chgData name="Suyash JIndal" userId="bc74679cb0e9a971" providerId="LiveId" clId="{53621AD5-B4BD-4448-B556-CA999CA34F75}" dt="2024-05-26T15:11:35.362" v="2" actId="1076"/>
          <ac:spMkLst>
            <pc:docMk/>
            <pc:sldMk cId="2923107739" sldId="261"/>
            <ac:spMk id="2" creationId="{4D74CFDE-0FD6-5B27-5E98-4AD2AAD3EDD7}"/>
          </ac:spMkLst>
        </pc:spChg>
        <pc:spChg chg="mod">
          <ac:chgData name="Suyash JIndal" userId="bc74679cb0e9a971" providerId="LiveId" clId="{53621AD5-B4BD-4448-B556-CA999CA34F75}" dt="2024-05-26T15:11:44.271" v="3" actId="1076"/>
          <ac:spMkLst>
            <pc:docMk/>
            <pc:sldMk cId="2923107739" sldId="261"/>
            <ac:spMk id="4" creationId="{1AA0FA75-9BBA-88A9-277C-C71F550FCB2C}"/>
          </ac:spMkLst>
        </pc:spChg>
      </pc:sldChg>
      <pc:sldChg chg="modSp mod">
        <pc:chgData name="Suyash JIndal" userId="bc74679cb0e9a971" providerId="LiveId" clId="{53621AD5-B4BD-4448-B556-CA999CA34F75}" dt="2024-05-26T15:11:23.849" v="1" actId="1076"/>
        <pc:sldMkLst>
          <pc:docMk/>
          <pc:sldMk cId="3180835691" sldId="265"/>
        </pc:sldMkLst>
        <pc:spChg chg="mod">
          <ac:chgData name="Suyash JIndal" userId="bc74679cb0e9a971" providerId="LiveId" clId="{53621AD5-B4BD-4448-B556-CA999CA34F75}" dt="2024-05-26T15:11:23.849" v="1" actId="1076"/>
          <ac:spMkLst>
            <pc:docMk/>
            <pc:sldMk cId="3180835691" sldId="265"/>
            <ac:spMk id="2" creationId="{7BC6A25C-F1DD-0BE5-1B6A-777250DF5EB2}"/>
          </ac:spMkLst>
        </pc:spChg>
      </pc:sldChg>
      <pc:sldChg chg="modSp mod">
        <pc:chgData name="Suyash JIndal" userId="bc74679cb0e9a971" providerId="LiveId" clId="{53621AD5-B4BD-4448-B556-CA999CA34F75}" dt="2024-05-26T15:10:48.813" v="0" actId="14100"/>
        <pc:sldMkLst>
          <pc:docMk/>
          <pc:sldMk cId="1159880580" sldId="269"/>
        </pc:sldMkLst>
        <pc:spChg chg="mod">
          <ac:chgData name="Suyash JIndal" userId="bc74679cb0e9a971" providerId="LiveId" clId="{53621AD5-B4BD-4448-B556-CA999CA34F75}" dt="2024-05-26T15:10:48.813" v="0" actId="14100"/>
          <ac:spMkLst>
            <pc:docMk/>
            <pc:sldMk cId="1159880580" sldId="269"/>
            <ac:spMk id="3" creationId="{367DFBA9-5D71-8499-11FF-B2251BF4A6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3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09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047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3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7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5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5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71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3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3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4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78786-8232-4FB5-B014-49B82C4F9916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8E1452-1C5E-47B4-B78E-AB0504B67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4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ineeriitk.wordpres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Indian_Institute_of_Technology_Kanpur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090-021-10152-z" TargetMode="External"/><Relationship Id="rId2" Type="http://schemas.openxmlformats.org/officeDocument/2006/relationships/hyperlink" Target="https://pubs.acs.org/doi/pdf/10.1021/acs.jchemed.0c0026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OgO1gpXSUz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1180-EECE-7829-656D-04E8A5FF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981" y="1585248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Computations in Chemical Engineering: Graphs and Monte Carlo Simulation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270D5-30D8-45FD-2C5F-3F0403E13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3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Made by :</a:t>
            </a:r>
          </a:p>
          <a:p>
            <a:pPr algn="r"/>
            <a:r>
              <a:rPr lang="en-IN" sz="3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SUYASH JINDAL</a:t>
            </a:r>
          </a:p>
          <a:p>
            <a:pPr algn="r"/>
            <a:r>
              <a:rPr lang="en-IN" sz="3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221113 </a:t>
            </a:r>
            <a:endParaRPr lang="en-IN" sz="3200" dirty="0"/>
          </a:p>
        </p:txBody>
      </p:sp>
      <p:pic>
        <p:nvPicPr>
          <p:cNvPr id="5" name="Picture 4" descr="A blue circle with red lines and symbols on it&#10;&#10;Description automatically generated">
            <a:extLst>
              <a:ext uri="{FF2B5EF4-FFF2-40B4-BE49-F238E27FC236}">
                <a16:creationId xmlns:a16="http://schemas.microsoft.com/office/drawing/2014/main" id="{45E674C1-F2C3-F43B-1882-26BAE6E7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92481" y="97094"/>
            <a:ext cx="1905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85505-F0EF-768D-DC02-4708584CD122}"/>
              </a:ext>
            </a:extLst>
          </p:cNvPr>
          <p:cNvSpPr txBox="1"/>
          <p:nvPr/>
        </p:nvSpPr>
        <p:spPr>
          <a:xfrm>
            <a:off x="1524000" y="5580496"/>
            <a:ext cx="345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Mentor:-VAIBHAV AGRAWAL &amp; SAMARTH AGRAWAL</a:t>
            </a:r>
            <a:endParaRPr lang="en-IN" b="1" dirty="0"/>
          </a:p>
        </p:txBody>
      </p:sp>
      <p:pic>
        <p:nvPicPr>
          <p:cNvPr id="8" name="Picture 7" descr="A logo with text and symbols&#10;&#10;Description automatically generated">
            <a:extLst>
              <a:ext uri="{FF2B5EF4-FFF2-40B4-BE49-F238E27FC236}">
                <a16:creationId xmlns:a16="http://schemas.microsoft.com/office/drawing/2014/main" id="{58D9E193-3E7F-3ED3-1D57-CBEDFA4DE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826" y="97094"/>
            <a:ext cx="2095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5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D8EB-8942-5DEF-728F-9FC05409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284"/>
            <a:ext cx="10515600" cy="5631679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Mathematical Graph Theory Operations</a:t>
            </a:r>
          </a:p>
          <a:p>
            <a:pPr algn="l"/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Application of Dijkstra’s Shortest Path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Objective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Identify the fastest reaction pathways between species.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Process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Transform rate coefficients into inverse values to represent weights.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Dijkstra’s algorithm to compute shortest paths based on these weights.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Connectivity Matrix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Shows relative potential for species formation and destruction.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Useful for identifying key reactions and pathways in the network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 algn="l">
              <a:buNone/>
            </a:pPr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Results from Dijkstra’s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Pathway Analysis</a:t>
            </a: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shortest path between species indicates the fastest potential reactions.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connectivity matrix helps understand the reaction system's tendencies.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Highlights reactions with high potential based on altered reactant concentrations.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47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AA68-18AA-4C62-F84A-C1A22748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785"/>
            <a:ext cx="10515600" cy="555617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Optimal Condition Approaching via Reaction-In-Network Analysis (OCARINA)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Purpose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Develop a graph analysis algorithm to identify optimal conditions for targeted chemical 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Findings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Predictions align with known optimal conditions for ozone production.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Time-dependent simulations support the algorithm’s effectiveness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 Theory Application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Effective in visualizing and analyzing complex plasma chemical reaction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Benefits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Identifies promising simulations and experiments, highlights key reactions, and helps in optimizing reaction conditions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Takeaways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 Visualization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Efficiently displays complex relationships in the reaction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Dijkstra’s Algorithm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Central to identifying fastest reaction pathways and understanding system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OCARINA Algorithm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A potentially powerful tool for optimizing conditions for desired chemical outcomes.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55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705A-439B-E37F-8E8B-556D2069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332"/>
          </a:xfrm>
        </p:spPr>
        <p:txBody>
          <a:bodyPr>
            <a:noAutofit/>
          </a:bodyPr>
          <a:lstStyle/>
          <a:p>
            <a:pPr algn="ctr"/>
            <a:br>
              <a:rPr lang="en-IN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IN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r>
              <a:rPr lang="en-IN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MONTE CARLO SIMULATION - OVERVIEW</a:t>
            </a:r>
            <a:br>
              <a:rPr lang="en-IN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br>
              <a:rPr lang="en-IN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FBA9-5D71-8499-11FF-B2251BF4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439"/>
            <a:ext cx="10515600" cy="40925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Main Concept: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 computational technique that uses repeated random sampling to estimate the probability of different outcomes.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Idea: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Model the probability of various outcomes in a process that cannot be easily predicted due to random variables' intervention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Process: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Define a Domain of Possible Inputs: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Identify the variables that affect the 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Generate Random Inputs: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Use random number generators to produce many possible scenarios.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Perform Simulations: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Compute the outcomes for each scenario.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Analyze Results: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Aggregate the outcomes to estimate the probabilities of different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88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19A-1482-B168-CD0D-7E6AB6F8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MONTE CARLO SIMULATION: APPLICATION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1564-EFED-0F7A-785D-1D9D919D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5"/>
            <a:ext cx="10515600" cy="513672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Applications: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Finance: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Risk assessment, portfolio management, option pricing.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Engineering: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Reliability analysis, quality control, design optimization.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Healthcare: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Treatment planning, epidemiological modeling, resource allocation.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Manufacturing: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Process optimization, inventory management, production forecasting.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Environmental Science: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Climate modeling, resource management, disaster risk assessment.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Benefits: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Flexibility: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Can model complex systems with many variables.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Uncertainty Handling: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Explicitly accounts for uncertainty and variability.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Probabilistic Results: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Provides a range of possible outcomes and their probabilities.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Decision Support: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Helps in making informed decisions under uncertainty.</a:t>
            </a:r>
          </a:p>
        </p:txBody>
      </p:sp>
    </p:spTree>
    <p:extLst>
      <p:ext uri="{BB962C8B-B14F-4D97-AF65-F5344CB8AC3E}">
        <p14:creationId xmlns:p14="http://schemas.microsoft.com/office/powerpoint/2010/main" val="122608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EB1C-579D-5080-7789-4FD54E5F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</a:t>
            </a:r>
            <a:r>
              <a:rPr lang="en-IN" sz="4000" b="1" dirty="0"/>
              <a:t>FINAL ASSIGNMENT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AC94-7CFB-BD03-3862-FD50F568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6"/>
            <a:ext cx="10515600" cy="5536528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PROBLEM STATEMENT:</a:t>
            </a:r>
            <a:endParaRPr lang="en-US" sz="4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Using a stochastic approach, determine the ternary diagram for a mixture of benzene, toluene, and cumene using 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Raoult’s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law with average relative volatilities of 2.4, 1, and 0.21, respectively.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Given initial mole fractions are 0.85, 0.12, and 0.03, respectively.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Plot the curve showing how the mole fraction of each compound changes with each step.</a:t>
            </a:r>
          </a:p>
          <a:p>
            <a:pPr marL="0" indent="0" algn="l">
              <a:buNone/>
            </a:pPr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STOCHASTIC APPROACH:</a:t>
            </a:r>
            <a:endParaRPr lang="en-US" sz="4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en-US" sz="33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Initialization:</a:t>
            </a:r>
            <a:endParaRPr lang="en-US" sz="33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Calculate initial amounts of benzene (A), toluene (B), and cumene (C) using total molecules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𝑁=10000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and initial mole fractions.</a:t>
            </a:r>
          </a:p>
          <a:p>
            <a:r>
              <a:rPr lang="en-US" sz="33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Simulation Loop:</a:t>
            </a:r>
            <a:endParaRPr lang="en-US" sz="33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Perform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𝑚=1000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simulations with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𝑛=38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steps each.</a:t>
            </a:r>
          </a:p>
          <a:p>
            <a:pPr lvl="1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For each step:</a:t>
            </a:r>
          </a:p>
          <a:p>
            <a:pPr lvl="2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Calculate probabilities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𝑝𝐴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𝑝𝐵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and 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𝑝𝐶​</a:t>
            </a: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based on current amounts and relative volatilities.</a:t>
            </a:r>
          </a:p>
          <a:p>
            <a:pPr lvl="2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Adjust A, B, and C amounts based on random selections influenced by these probabilities.</a:t>
            </a:r>
          </a:p>
          <a:p>
            <a:pPr lvl="2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Ensure non-negative amounts after each adjustment.</a:t>
            </a:r>
          </a:p>
          <a:p>
            <a:r>
              <a:rPr lang="en-US" sz="33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Result Storage:</a:t>
            </a:r>
            <a:endParaRPr lang="en-US" sz="33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/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Normalize and store the amounts of A, B, and C at each step to track changes in mole fractions.</a:t>
            </a:r>
          </a:p>
        </p:txBody>
      </p:sp>
    </p:spTree>
    <p:extLst>
      <p:ext uri="{BB962C8B-B14F-4D97-AF65-F5344CB8AC3E}">
        <p14:creationId xmlns:p14="http://schemas.microsoft.com/office/powerpoint/2010/main" val="377027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4BDD-3479-0F5C-28D7-F6FE84E2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49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CODE FOR MONTE CARLO SIMULATION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3019BFB-1EDC-2565-A87E-BF0BBAEB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98" y="1088856"/>
            <a:ext cx="5550388" cy="5156200"/>
          </a:xfrm>
        </p:spPr>
      </p:pic>
    </p:spTree>
    <p:extLst>
      <p:ext uri="{BB962C8B-B14F-4D97-AF65-F5344CB8AC3E}">
        <p14:creationId xmlns:p14="http://schemas.microsoft.com/office/powerpoint/2010/main" val="325941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182D-6D23-35D5-7C66-8AA35159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pPr algn="ctr"/>
            <a:r>
              <a:rPr lang="en-IN" b="1" dirty="0"/>
              <a:t>CODE FOR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FD2CC-33F0-ADF6-109E-EFA67EEF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9038"/>
            <a:ext cx="5157787" cy="49212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IN" dirty="0"/>
              <a:t>CODE FOR TERNARY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1BAE27-4D30-F06C-9480-CA07896B14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909457"/>
            <a:ext cx="5157787" cy="428020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150B-21E8-F1D0-09EA-22A60F2B9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9038"/>
            <a:ext cx="5183188" cy="49212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IN" dirty="0"/>
              <a:t>CODE FOR MOLE FRACTION CHANGES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959E36C-7521-6598-96A1-474F40B54B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9024" y="1909457"/>
            <a:ext cx="5183188" cy="4280206"/>
          </a:xfrm>
        </p:spPr>
      </p:pic>
    </p:spTree>
    <p:extLst>
      <p:ext uri="{BB962C8B-B14F-4D97-AF65-F5344CB8AC3E}">
        <p14:creationId xmlns:p14="http://schemas.microsoft.com/office/powerpoint/2010/main" val="267780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414A-B0FB-EA86-277D-BC988317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7511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B6F91-471C-9C09-2E29-686E2B2C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2848"/>
            <a:ext cx="5157787" cy="498315"/>
          </a:xfrm>
        </p:spPr>
        <p:txBody>
          <a:bodyPr/>
          <a:lstStyle/>
          <a:p>
            <a:pPr algn="ctr"/>
            <a:r>
              <a:rPr lang="en-IN" dirty="0"/>
              <a:t>TERNARY PLOT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34AE29-8E7B-6898-07B9-15C238088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979914"/>
            <a:ext cx="5157787" cy="40538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D3CAC-6BE9-BF9B-E388-B67724695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2849"/>
            <a:ext cx="5183188" cy="498314"/>
          </a:xfrm>
        </p:spPr>
        <p:txBody>
          <a:bodyPr/>
          <a:lstStyle/>
          <a:p>
            <a:pPr algn="ctr"/>
            <a:r>
              <a:rPr lang="en-IN" dirty="0"/>
              <a:t>MOLE FRACTION CHANGES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544284-A33E-F175-D101-3B7639DB33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1936318"/>
            <a:ext cx="5183188" cy="4141065"/>
          </a:xfrm>
        </p:spPr>
      </p:pic>
    </p:spTree>
    <p:extLst>
      <p:ext uri="{BB962C8B-B14F-4D97-AF65-F5344CB8AC3E}">
        <p14:creationId xmlns:p14="http://schemas.microsoft.com/office/powerpoint/2010/main" val="305454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96107-7904-BFF6-27A0-62B7721315E2}"/>
              </a:ext>
            </a:extLst>
          </p:cNvPr>
          <p:cNvSpPr txBox="1"/>
          <p:nvPr/>
        </p:nvSpPr>
        <p:spPr>
          <a:xfrm>
            <a:off x="4925962" y="859700"/>
            <a:ext cx="503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References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9A714-83F7-BEFC-C317-2C7B5E04383A}"/>
              </a:ext>
            </a:extLst>
          </p:cNvPr>
          <p:cNvSpPr txBox="1"/>
          <p:nvPr/>
        </p:nvSpPr>
        <p:spPr>
          <a:xfrm>
            <a:off x="2949677" y="2084439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https://pubs.acs.org/doi/pdf/10.1021/acs.jchemed.0c00262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hlinkClick r:id="rId3"/>
              </a:rPr>
              <a:t>Graph Theory Applied to Plasma Chemical Reaction Engineering | Plasma Chemistry and Plasma Processing (springer.com)</a:t>
            </a:r>
            <a:endParaRPr lang="en-US" dirty="0"/>
          </a:p>
          <a:p>
            <a:r>
              <a:rPr lang="en-IN" dirty="0">
                <a:hlinkClick r:id="rId4"/>
              </a:rPr>
              <a:t>https://www.youtube.com/watch?v=OgO1gpXSUzU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36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8F39-1275-94EE-3371-3F8EBF43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840"/>
            <a:ext cx="10515600" cy="55981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 algn="ctr">
              <a:buNone/>
            </a:pPr>
            <a:r>
              <a:rPr lang="en-IN" sz="9600" b="1" dirty="0"/>
              <a:t>THANK </a:t>
            </a:r>
          </a:p>
          <a:p>
            <a:pPr marL="0" indent="0" algn="ctr">
              <a:buNone/>
            </a:pPr>
            <a:r>
              <a:rPr lang="en-IN" sz="9600" b="1" dirty="0"/>
              <a:t>YOU</a:t>
            </a:r>
            <a:r>
              <a:rPr lang="en-IN" sz="9600" dirty="0"/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1240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05C-209A-7AD1-FDD6-8D127601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STACKS AND QUEUES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DCCE-4361-FFFB-E411-0DD8386FE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9FFC9-2F13-A056-EAE3-3E83C0EB11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LIFO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(Last In, First Out) principle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Operations: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Push: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Add an element to the top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Pop: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Remove an element from       the top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Peek/Top: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View the top element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Cases: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Function call management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Undo mechanisms in software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43C56-B22B-6CDE-5EE5-B1C1A81AB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C74EF-6A1B-A6E8-3EBF-D357846C6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FIFO</a:t>
            </a: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(First In, First Out) principle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Operations:</a:t>
            </a:r>
            <a:endParaRPr lang="en-US" sz="31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Enqueue:</a:t>
            </a: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Add an element to the end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Dequeue:</a:t>
            </a: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Remove an element from the front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Front:</a:t>
            </a: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View the front element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Cases:</a:t>
            </a:r>
            <a:endParaRPr lang="en-US" sz="31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Task scheduling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Order processing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57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1DEA-37DA-BAD2-922A-3DE917CE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LINKED LIST DATA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4BBB-76F4-993B-2393-581CEEFA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566277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Definition: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 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collection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of nodes where each node contains data and a reference to the next node in the sequence.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Types: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Singly Linked List: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Each node points to the next node.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Doubly Linked List: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Each node points to both the next and previous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Circular Linked List: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The last node points back to the first node.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Operations: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Insertion: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Add a node at the beginning, end, or specific position.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Deletion: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Remove a node from the beginning, end, or specific position.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Traversal: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Access each node sequentially.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Cases: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Dynamic memory allocation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Implementing stacks and queues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Managing playlists in media players</a:t>
            </a:r>
          </a:p>
        </p:txBody>
      </p:sp>
    </p:spTree>
    <p:extLst>
      <p:ext uri="{BB962C8B-B14F-4D97-AF65-F5344CB8AC3E}">
        <p14:creationId xmlns:p14="http://schemas.microsoft.com/office/powerpoint/2010/main" val="287870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CFDE-0FD6-5B27-5E98-4AD2AAD3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78" y="286468"/>
            <a:ext cx="10515600" cy="6844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</a:t>
            </a:r>
            <a:r>
              <a:rPr lang="en-IN" b="1" dirty="0"/>
              <a:t>TREE DATA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A0FA75-9BBA-88A9-277C-C71F550FC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7424" y="954537"/>
            <a:ext cx="10017154" cy="5903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Definition:</a:t>
            </a:r>
            <a:r>
              <a:rPr lang="en-US" altLang="en-US" sz="1600" dirty="0">
                <a:solidFill>
                  <a:srgbClr val="0D0D0D"/>
                </a:solidFill>
                <a:latin typeface="ui-sans-serif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A hierarchical structure consisting of nodes, with a single root node and sub-nodes forming a parent-child relationship.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Key Components: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Root: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The top node.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Node: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Contains data and references to child nodes.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Leaf: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A node with no children.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Edge: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Connection between two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Types: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Binary Tree: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Each node has at most two children.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Binary Search Tree (BST):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Left child &lt; Parent &lt; Right child.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Operations: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Insertion: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Add a node.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Deletion: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Remove a node.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Traversal: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In-order: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Left, Root, Right.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Pre-order: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Root, Left, Right.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Post-order: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Left, Right, Root.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Use Cases: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Hierarchical data representation (e.g., file systems)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Databases and indexing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Network routing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0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44DD-03A2-8D85-7ABF-B3B37859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33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 </a:t>
            </a:r>
            <a:r>
              <a:rPr lang="en-IN" sz="3600" b="1" dirty="0"/>
              <a:t>GRAPH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48D3-6C09-051A-033D-99519A9C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682"/>
            <a:ext cx="10515600" cy="5019282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Definition:</a:t>
            </a:r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 collection of nodes (vertices) connected by edges.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Components:</a:t>
            </a:r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Vertex (Node):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Fundamental unit of the graph.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Edge: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Connection between two vertices.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Degree: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Number of edges connected to a vertex.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Path: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Sequence of edges connecting vertices.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Cycle: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Path that starts and ends at the same vertex.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Types:</a:t>
            </a:r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Undirected Graph: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Edges have no direction.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Directed Graph (Digraph):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Edges have a direction.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Weighted Graph: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Edges have weights/costs associated.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Unweighted Graph: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Edges have no weights.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Operations:</a:t>
            </a:r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Traversal:</a:t>
            </a:r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Depth-First Search (DFS):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Explore as far as possible along a branch before backtracking.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Breadth-First Search (BFS):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Explore all neighbors at the present depth prior to moving on to nodes at the next depth level.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Shortest Path: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Find the minimum path between two vertices (e.g., Dijkstra's Algorithm).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Connectivity:</a:t>
            </a: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Check if there is a path between any two vertices.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Cases:</a:t>
            </a:r>
            <a:endParaRPr lang="en-US" sz="2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Social networks (e.g., connections between people)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Network routing (e.g., internet data transfer)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Graph-based recommendation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10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11A2-0A97-448C-9DCE-29E04FAE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Dijkstra's Algorithm in Graphs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0475-3AB6-0479-6534-36C8229E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217747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Main Concept: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 algorithm for finding the shortest paths between nodes in a graph, which may represent, for example, road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Points: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Greedy Algorithm: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Always selects the shortest available path.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Weighted Graphs: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Works on graphs where edges have weights/costs.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Single Source Shortest Path: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Finds the shortest path from a source vertex to all other vertices in the graph.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Algorithm Steps: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Initialization: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Set the distance to the source node to 0 and all other nodes to infinity.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Mark all nodes as unvisited. Set the initial node as current.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Visit Neighbors: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For the current node, consider all unvisited neighbors and calculate their tentative distances through the current node.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Compare the newly calculated tentative distance to the current assigned value and assign the smaller one.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Mark Visited: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Once all neighbors of the current node are considered, mark the current node as visited. A visited node will not be checked again.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Select Next Node: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Select the unvisited node with the smallest tentative distance and set it as the new "current node." Repeat the process until all nodes are visited.</a:t>
            </a:r>
            <a:endParaRPr lang="en-IN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77146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1CBC-D870-0F3A-C7A9-A52237A4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117"/>
            <a:ext cx="10515600" cy="565684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Applications: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Network Routing: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Finding the shortest path in network data routing.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Geographic Mapping: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GPS systems calculate the shortest travel route.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Urban Planning: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Optimizing paths for transportation and logistics.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Robotics: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Pathfinding for autonomous robots.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Advantages: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Efficient for graphs with non-negative weights.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Produces the shortest path tree from the source node.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Limitations: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Not suitable for graphs with negative weight edges.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33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A25C-F1DD-0BE5-1B6A-777250DF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32" y="365126"/>
            <a:ext cx="10515600" cy="926780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APPLYING GRAPH THEORY AND DIJKSTRA'S ALGORITHM IN PLASMA CHEMICAL REACTION ENGINEERING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0EE9-6F81-1394-D82B-C285106B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906"/>
            <a:ext cx="10515600" cy="488505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Objective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Explore graph theory applications in plasma chemical reaction engineering.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Motivation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Abundant raw materials.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High-energy conditions without high costs.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Rapid energy adjustments.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Challenge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Lack of selectivity at atmospheric pressure.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Questions in Plasma Chemical Reaction Engineering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Identify important chemical pathways.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Determine disruptive chemical species.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Explore alternative chemical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Investigate potential plasma chemistry.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Understand conditions affecting pathways.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18083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4A24-064D-E04A-4B26-020402D8D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117"/>
            <a:ext cx="10515600" cy="5656846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Methodology</a:t>
            </a: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Building the Graph of a Plasma Chemical Reaction System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 Construction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Nodes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Chemical species and reactions.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Edges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Directed edges from reactants to reactions and from reactions to products.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Weighted Edges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Rate coefficients as weights.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Variation of Rate Coefficients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Electron temperature and gas temperature dependencies are quantified as </a:t>
            </a:r>
            <a:r>
              <a:rPr lang="en-US" sz="2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ΔkTe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and </a:t>
            </a:r>
            <a:r>
              <a:rPr lang="en-US" sz="2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ΔkTgas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 algn="l">
              <a:buNone/>
            </a:pPr>
            <a:r>
              <a:rPr lang="en-US" sz="3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Visual Representation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Tool Used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Gephi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 Properties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Edge thickness represents reaction rate (log values squared for visualization).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Filtering functions help visualize relationships and significant pathways.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Example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Ozone formation shows plasma sensitivity and pathways for efficient ozone production.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11791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580</TotalTime>
  <Words>1780</Words>
  <Application>Microsoft Office PowerPoint</Application>
  <PresentationFormat>Widescreen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Century Gothic</vt:lpstr>
      <vt:lpstr>Courier New</vt:lpstr>
      <vt:lpstr>KaTeX_Main</vt:lpstr>
      <vt:lpstr>Times New Roman</vt:lpstr>
      <vt:lpstr>ui-sans-serif</vt:lpstr>
      <vt:lpstr>Wingdings 3</vt:lpstr>
      <vt:lpstr>Wisp</vt:lpstr>
      <vt:lpstr>Computations in Chemical Engineering: Graphs and Monte Carlo Simulation</vt:lpstr>
      <vt:lpstr> STACKS AND QUEUES DATA STRUCTURES</vt:lpstr>
      <vt:lpstr>LINKED LIST DATA STRUCTURE </vt:lpstr>
      <vt:lpstr> TREE DATA STRUCTURE</vt:lpstr>
      <vt:lpstr> GRAPH DATA STRUCTURE</vt:lpstr>
      <vt:lpstr>Dijkstra's Algorithm in Graphs</vt:lpstr>
      <vt:lpstr>PowerPoint Presentation</vt:lpstr>
      <vt:lpstr>APPLYING GRAPH THEORY AND DIJKSTRA'S ALGORITHM IN PLASMA CHEMICAL REACTION ENGINEERING </vt:lpstr>
      <vt:lpstr>PowerPoint Presentation</vt:lpstr>
      <vt:lpstr>PowerPoint Presentation</vt:lpstr>
      <vt:lpstr>PowerPoint Presentation</vt:lpstr>
      <vt:lpstr>   MONTE CARLO SIMULATION - OVERVIEW  </vt:lpstr>
      <vt:lpstr>MONTE CARLO SIMULATION: APPLICATION AND BENEFITS</vt:lpstr>
      <vt:lpstr> FINAL ASSIGNMENT </vt:lpstr>
      <vt:lpstr>CODE FOR MONTE CARLO SIMULATION</vt:lpstr>
      <vt:lpstr>CODE FOR PLOTS</vt:lpstr>
      <vt:lpstr>RESULTS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Computations in Chemical Engineering: Monte Carlo Simulation</dc:title>
  <dc:creator>Bhavishya Gupta</dc:creator>
  <cp:lastModifiedBy>Suyash JIndal</cp:lastModifiedBy>
  <cp:revision>3</cp:revision>
  <dcterms:created xsi:type="dcterms:W3CDTF">2024-05-26T05:25:04Z</dcterms:created>
  <dcterms:modified xsi:type="dcterms:W3CDTF">2024-05-26T15:11:51Z</dcterms:modified>
</cp:coreProperties>
</file>