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 Thin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  <p:embeddedFont>
      <p:font typeface="Century Gothic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24">
          <p15:clr>
            <a:srgbClr val="A4A3A4"/>
          </p15:clr>
        </p15:guide>
        <p15:guide id="2" pos="3840">
          <p15:clr>
            <a:srgbClr val="A4A3A4"/>
          </p15:clr>
        </p15:guide>
        <p15:guide id="3" pos="192">
          <p15:clr>
            <a:srgbClr val="A4A3A4"/>
          </p15:clr>
        </p15:guide>
        <p15:guide id="4" pos="7512">
          <p15:clr>
            <a:srgbClr val="A4A3A4"/>
          </p15:clr>
        </p15:guide>
        <p15:guide id="5" orient="horz" pos="216">
          <p15:clr>
            <a:srgbClr val="A4A3A4"/>
          </p15:clr>
        </p15:guide>
        <p15:guide id="6" orient="horz" pos="4032">
          <p15:clr>
            <a:srgbClr val="A4A3A4"/>
          </p15:clr>
        </p15:guide>
        <p15:guide id="7" orient="horz" pos="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24" orient="horz"/>
        <p:guide pos="3840"/>
        <p:guide pos="192"/>
        <p:guide pos="7512"/>
        <p:guide pos="216" orient="horz"/>
        <p:guide pos="4032" orient="horz"/>
        <p:guide pos="6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22" Type="http://schemas.openxmlformats.org/officeDocument/2006/relationships/font" Target="fonts/RobotoMedium-italic.fntdata"/><Relationship Id="rId21" Type="http://schemas.openxmlformats.org/officeDocument/2006/relationships/font" Target="fonts/RobotoMedium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32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35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34" Type="http://schemas.openxmlformats.org/officeDocument/2006/relationships/font" Target="fonts/CenturyGothic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TABLEAU OPEN SOURCE LINK: </a:t>
            </a:r>
            <a:r>
              <a:rPr lang="en-US"/>
              <a:t>https://public.tableau.com/views/SUYASHKALWANIHOMEWORK1/911crimedatadashboard?:language=en-US&amp;publish=yes&amp;:sid=&amp;:redirect=auth&amp;:display_count=n&amp;:origin=viz_share_link</a:t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TABLEAU OPEN SOURCE LINK: https://public.tableau.com/views/SUYASHKALWANIHOMEWORK1/911crimedatadashboard?:language=en-US&amp;publish=yes&amp;:sid=&amp;:redirect=auth&amp;:display_count=n&amp;:origin=viz_share_link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6d913927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TABLEAU OPEN SOURCE LINK: https://public.tableau.com/views/SUYASHKALWANIHOMEWORK1/911crimedatadashboard?:language=en-US&amp;publish=yes&amp;:sid=&amp;:redirect=auth&amp;:display_count=n&amp;:origin=viz_share_link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06d913927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6d913927d_0_5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TABLEAU OPEN SOURCE LINK: https://public.tableau.com/views/SUYASHKALWANIHOMEWORK1/911crimedatadashboard?:language=en-US&amp;publish=yes&amp;:sid=&amp;:redirect=auth&amp;:display_count=n&amp;:origin=viz_share_link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06d913927d_0_5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6d913927d_0_5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TABLEAU OPEN SOURCE LINK: https://public.tableau.com/views/SUYASHKALWANIHOMEWORK1/911crimedatadashboard?:language=en-US&amp;publish=yes&amp;:sid=&amp;:redirect=auth&amp;:display_count=n&amp;:origin=viz_share_link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06d913927d_0_5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6d913927d_0_5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TABLEAU OPEN SOURCE LINK: https://public.tableau.com/views/SUYASHKALWANIHOMEWORK1/911crimedatadashboard?:language=en-US&amp;publish=yes&amp;:sid=&amp;:redirect=auth&amp;:display_count=n&amp;:origin=viz_share_link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06d913927d_0_5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6d913927d_0_6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TABLEAU OPEN SOURCE LINK: https://public.tableau.com/views/SUYASHKALWANIHOMEWORK1/911crimedatadashboard?:language=en-US&amp;publish=yes&amp;:sid=&amp;:redirect=auth&amp;:display_count=n&amp;:origin=viz_share_link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06d913927d_0_6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6d913927d_0_6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TABLEAU OPEN SOURCE LINK: https://public.tableau.com/views/SUYASHKALWANIHOMEWORK1/911crimedatadashboard?:language=en-US&amp;publish=yes&amp;:sid=&amp;:redirect=auth&amp;:display_count=n&amp;:origin=viz_share_link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06d913927d_0_6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6d913927d_0_6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TABLEAU OPEN SOURCE LINK: https://public.tableau.com/views/SUYASHKALWANIHOMEWORK1/911crimedatadashboard?:language=en-US&amp;publish=yes&amp;:sid=&amp;:redirect=auth&amp;:display_count=n&amp;:origin=viz_share_link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06d913927d_0_6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0263187" y="6509710"/>
            <a:ext cx="15616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677650" y="589475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4800" y="6548085"/>
            <a:ext cx="1143225" cy="200250"/>
            <a:chOff x="304800" y="6460866"/>
            <a:chExt cx="1143225" cy="200250"/>
          </a:xfrm>
        </p:grpSpPr>
        <p:sp>
          <p:nvSpPr>
            <p:cNvPr id="22" name="Google Shape;22;p2"/>
            <p:cNvSpPr/>
            <p:nvPr/>
          </p:nvSpPr>
          <p:spPr>
            <a:xfrm flipH="1" rot="-2700000">
              <a:off x="334126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CE29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flipH="1" rot="-2700000">
              <a:off x="648451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 rot="-2700000">
              <a:off x="962776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 flipH="1" rot="-2700000">
              <a:off x="1277101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838200" y="525818"/>
            <a:ext cx="10515600" cy="49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Gothic"/>
              <a:buNone/>
              <a:defRPr sz="36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0263187" y="6509710"/>
            <a:ext cx="15616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1677650" y="589475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" name="Google Shape;33;p3"/>
          <p:cNvGrpSpPr/>
          <p:nvPr/>
        </p:nvGrpSpPr>
        <p:grpSpPr>
          <a:xfrm>
            <a:off x="304800" y="6548085"/>
            <a:ext cx="1143225" cy="200250"/>
            <a:chOff x="304800" y="6460866"/>
            <a:chExt cx="1143225" cy="200250"/>
          </a:xfrm>
        </p:grpSpPr>
        <p:sp>
          <p:nvSpPr>
            <p:cNvPr id="34" name="Google Shape;34;p3"/>
            <p:cNvSpPr/>
            <p:nvPr/>
          </p:nvSpPr>
          <p:spPr>
            <a:xfrm flipH="1" rot="-2700000">
              <a:off x="334126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CE29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 rot="-2700000">
              <a:off x="648451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flipH="1" rot="-2700000">
              <a:off x="962776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 rot="-2700000">
              <a:off x="1277101" y="6490192"/>
              <a:ext cx="141598" cy="141598"/>
            </a:xfrm>
            <a:prstGeom prst="roundRect">
              <a:avLst>
                <a:gd fmla="val 11080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i="0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3">
            <a:alphaModFix/>
          </a:blip>
          <a:srcRect b="5877" l="0" r="0" t="9748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6"/>
          <p:cNvSpPr/>
          <p:nvPr/>
        </p:nvSpPr>
        <p:spPr>
          <a:xfrm rot="-2700000">
            <a:off x="9999285" y="328273"/>
            <a:ext cx="1585044" cy="1585044"/>
          </a:xfrm>
          <a:prstGeom prst="roundRect">
            <a:avLst>
              <a:gd fmla="val 11080" name="adj"/>
            </a:avLst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6"/>
          <p:cNvSpPr/>
          <p:nvPr/>
        </p:nvSpPr>
        <p:spPr>
          <a:xfrm rot="-2700000">
            <a:off x="966781" y="4176660"/>
            <a:ext cx="1585044" cy="1585044"/>
          </a:xfrm>
          <a:prstGeom prst="roundRect">
            <a:avLst>
              <a:gd fmla="val 11080" name="adj"/>
            </a:avLst>
          </a:prstGeom>
          <a:solidFill>
            <a:srgbClr val="0C0C0C">
              <a:alpha val="3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 cap="flat" cmpd="sng" w="12700">
            <a:solidFill>
              <a:srgbClr val="CE295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3368970" y="425363"/>
            <a:ext cx="5454060" cy="6007276"/>
            <a:chOff x="3368970" y="701970"/>
            <a:chExt cx="5454060" cy="6007276"/>
          </a:xfrm>
        </p:grpSpPr>
        <p:sp>
          <p:nvSpPr>
            <p:cNvPr id="55" name="Google Shape;55;p6"/>
            <p:cNvSpPr/>
            <p:nvPr/>
          </p:nvSpPr>
          <p:spPr>
            <a:xfrm rot="-2700000">
              <a:off x="4167698" y="1500698"/>
              <a:ext cx="3856602" cy="3856602"/>
            </a:xfrm>
            <a:prstGeom prst="roundRect">
              <a:avLst>
                <a:gd fmla="val 11080" name="adj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 rot="-2700000">
              <a:off x="4167699" y="2053915"/>
              <a:ext cx="3856602" cy="3856602"/>
            </a:xfrm>
            <a:prstGeom prst="roundRect">
              <a:avLst>
                <a:gd fmla="val 11080" name="adj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7" name="Google Shape;57;p6"/>
          <p:cNvSpPr txBox="1"/>
          <p:nvPr/>
        </p:nvSpPr>
        <p:spPr>
          <a:xfrm>
            <a:off x="1467275" y="3110450"/>
            <a:ext cx="927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Crime Data(911) - Baltimore </a:t>
            </a:r>
            <a:endParaRPr b="1" sz="1700"/>
          </a:p>
        </p:txBody>
      </p:sp>
      <p:sp>
        <p:nvSpPr>
          <p:cNvPr id="58" name="Google Shape;58;p6"/>
          <p:cNvSpPr/>
          <p:nvPr/>
        </p:nvSpPr>
        <p:spPr>
          <a:xfrm>
            <a:off x="5819775" y="2655893"/>
            <a:ext cx="552450" cy="394256"/>
          </a:xfrm>
          <a:custGeom>
            <a:rect b="b" l="l" r="r" t="t"/>
            <a:pathLst>
              <a:path extrusionOk="0" h="68" w="96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6096000" y="3863459"/>
            <a:ext cx="51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-Suyash Kalwani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			-09/30/2024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6"/>
          <p:cNvSpPr/>
          <p:nvPr/>
        </p:nvSpPr>
        <p:spPr>
          <a:xfrm rot="-2700000">
            <a:off x="-6742765" y="-1434593"/>
            <a:ext cx="3681702" cy="3681702"/>
          </a:xfrm>
          <a:prstGeom prst="roundRect">
            <a:avLst>
              <a:gd fmla="val 11080" name="adj"/>
            </a:avLst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9593942" y="5808574"/>
            <a:ext cx="2293258" cy="1049426"/>
          </a:xfrm>
          <a:custGeom>
            <a:rect b="b" l="l" r="r" t="t"/>
            <a:pathLst>
              <a:path extrusionOk="0" h="1049426" w="2293258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rgbClr val="0C0C0C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2739184" cy="2840643"/>
          </a:xfrm>
          <a:custGeom>
            <a:rect b="b" l="l" r="r" t="t"/>
            <a:pathLst>
              <a:path extrusionOk="0" h="2840643" w="2739184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rgbClr val="0C0C0C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5877" l="26147" r="23853" t="9748"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</p:pic>
      <p:sp>
        <p:nvSpPr>
          <p:cNvPr id="191" name="Google Shape;191;p15"/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rgbClr val="0C0C0C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15"/>
          <p:cNvSpPr/>
          <p:nvPr/>
        </p:nvSpPr>
        <p:spPr>
          <a:xfrm rot="-2700000">
            <a:off x="4167699" y="1500699"/>
            <a:ext cx="3856602" cy="3856602"/>
          </a:xfrm>
          <a:prstGeom prst="roundRect">
            <a:avLst>
              <a:gd fmla="val 11080" name="adj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 rot="-2700000">
            <a:off x="3681074" y="4409266"/>
            <a:ext cx="1585044" cy="1585044"/>
          </a:xfrm>
          <a:prstGeom prst="roundRect">
            <a:avLst>
              <a:gd fmla="val 11080" name="adj"/>
            </a:avLst>
          </a:prstGeom>
          <a:solidFill>
            <a:srgbClr val="0C0C0C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p15"/>
          <p:cNvSpPr/>
          <p:nvPr/>
        </p:nvSpPr>
        <p:spPr>
          <a:xfrm rot="-2700000">
            <a:off x="5424287" y="621132"/>
            <a:ext cx="1343428" cy="1343428"/>
          </a:xfrm>
          <a:prstGeom prst="roundRect">
            <a:avLst>
              <a:gd fmla="val 11080" name="adj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6699988" y="5809950"/>
            <a:ext cx="2096100" cy="1048050"/>
          </a:xfrm>
          <a:custGeom>
            <a:rect b="b" l="l" r="r" t="t"/>
            <a:pathLst>
              <a:path extrusionOk="0" h="1048050" w="209610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rgbClr val="0C0C0C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4409950" y="4850625"/>
            <a:ext cx="40140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Suyash Kalwani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Char char="-"/>
            </a:pP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ZC69775</a:t>
            </a:r>
            <a:endParaRPr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1642267" y="1440715"/>
            <a:ext cx="385764" cy="38576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838200" y="525818"/>
            <a:ext cx="10515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Gothic"/>
              <a:buNone/>
            </a:pPr>
            <a:r>
              <a:rPr b="1" lang="en-US"/>
              <a:t>Data Profile Summary</a:t>
            </a:r>
            <a:endParaRPr b="1"/>
          </a:p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10263187" y="6509710"/>
            <a:ext cx="15616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Logo Here</a:t>
            </a:r>
            <a:endParaRPr/>
          </a:p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11677650" y="589475"/>
            <a:ext cx="419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1026655" y="4456534"/>
            <a:ext cx="10138686" cy="1456498"/>
            <a:chOff x="1593000" y="2322568"/>
            <a:chExt cx="5957975" cy="643500"/>
          </a:xfrm>
        </p:grpSpPr>
        <p:sp>
          <p:nvSpPr>
            <p:cNvPr id="72" name="Google Shape;72;p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Missing Data: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746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1" lang="en-US" sz="16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Significant levels of missing data, such as the 'Weapon' field, “Vr1 name1”</a:t>
              </a:r>
              <a:r>
                <a:rPr lang="en-US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>
            <a:off x="1026646" y="2700802"/>
            <a:ext cx="10326982" cy="1755790"/>
            <a:chOff x="1593000" y="2322568"/>
            <a:chExt cx="6068627" cy="643500"/>
          </a:xfrm>
        </p:grpSpPr>
        <p:sp>
          <p:nvSpPr>
            <p:cNvPr id="80" name="Google Shape;80;p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Data Types Identified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4283327" y="2323749"/>
              <a:ext cx="3378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3937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400"/>
                <a:buFont typeface="Roboto"/>
                <a:buChar char="●"/>
              </a:pPr>
              <a:r>
                <a:rPr b="1" lang="en-US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CrimeDate and CrimeTime: symbolic/discrete</a:t>
              </a:r>
              <a:r>
                <a:rPr b="1" lang="en-US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937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400"/>
                <a:buFont typeface="Roboto"/>
                <a:buChar char="●"/>
              </a:pPr>
              <a:r>
                <a:rPr b="1" lang="en-US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Crime Code: high occurrences of specific codes, pointing out any potential skewness or imbalance in crime reporting.</a:t>
              </a:r>
              <a:endParaRPr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9370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400"/>
                <a:buFont typeface="Roboto"/>
                <a:buChar char="●"/>
              </a:pPr>
              <a:r>
                <a:rPr b="1" lang="en-US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Location: Discuss the large number of unique locations and any notable hotspots.</a:t>
              </a:r>
              <a:endParaRPr b="1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7"/>
          <p:cNvGrpSpPr/>
          <p:nvPr/>
        </p:nvGrpSpPr>
        <p:grpSpPr>
          <a:xfrm>
            <a:off x="1026655" y="1244250"/>
            <a:ext cx="10138686" cy="1456498"/>
            <a:chOff x="1593000" y="2322568"/>
            <a:chExt cx="5957975" cy="643500"/>
          </a:xfrm>
        </p:grpSpPr>
        <p:sp>
          <p:nvSpPr>
            <p:cNvPr id="88" name="Google Shape;88;p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00">
                  <a:solidFill>
                    <a:schemeClr val="lt1"/>
                  </a:solidFill>
                </a:rPr>
                <a:t>Total Rows and Columns</a:t>
              </a:r>
              <a:r>
                <a:rPr lang="en-US" sz="1700">
                  <a:solidFill>
                    <a:schemeClr val="lt1"/>
                  </a:solidFill>
                </a:rPr>
                <a:t>: </a:t>
              </a:r>
              <a:endPara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-4254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900"/>
                <a:buFont typeface="Roboto"/>
                <a:buChar char="●"/>
              </a:pPr>
              <a:r>
                <a:rPr b="1" lang="en-US" sz="1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Total Rows: 292761</a:t>
              </a:r>
              <a:endParaRPr b="1" sz="19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5450" lvl="0" marL="609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900"/>
                <a:buFont typeface="Roboto"/>
                <a:buChar char="●"/>
              </a:pPr>
              <a:r>
                <a:rPr b="1" lang="en-US" sz="1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Total Columns: 16</a:t>
              </a:r>
              <a:endParaRPr b="1" sz="19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/>
        </p:nvSpPr>
        <p:spPr>
          <a:xfrm>
            <a:off x="7388250" y="2082925"/>
            <a:ext cx="4708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b="1" lang="en-US" sz="25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Notable/Surprising Observations</a:t>
            </a:r>
            <a:endParaRPr b="1" sz="27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Peak Crime Years (2014-2019)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Increasing Trend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Sudden Drop (2020) which could be possible due to COVID - 19 Pandemic.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DATA Gaps: The graph shows some gaps in the data, particularly noticeable before the 2014s  where the bars are not continuous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642267" y="1440715"/>
            <a:ext cx="385800" cy="3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1" name="Google Shape;101;p8"/>
          <p:cNvGrpSpPr/>
          <p:nvPr/>
        </p:nvGrpSpPr>
        <p:grpSpPr>
          <a:xfrm>
            <a:off x="1736975" y="1535443"/>
            <a:ext cx="196252" cy="196252"/>
            <a:chOff x="4319588" y="2492375"/>
            <a:chExt cx="287339" cy="287338"/>
          </a:xfrm>
        </p:grpSpPr>
        <p:sp>
          <p:nvSpPr>
            <p:cNvPr id="102" name="Google Shape;102;p8"/>
            <p:cNvSpPr/>
            <p:nvPr/>
          </p:nvSpPr>
          <p:spPr>
            <a:xfrm>
              <a:off x="4319588" y="2587625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338638" y="2492375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4" name="Google Shape;104;p8"/>
          <p:cNvSpPr txBox="1"/>
          <p:nvPr>
            <p:ph type="title"/>
          </p:nvPr>
        </p:nvSpPr>
        <p:spPr>
          <a:xfrm>
            <a:off x="210850" y="525825"/>
            <a:ext cx="11466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/>
              <a:t>#### 2. The temporal pattern year-to-year trend of crime incidents from all geo-locations</a:t>
            </a:r>
            <a:endParaRPr b="1" sz="2700"/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00" y="1731700"/>
            <a:ext cx="6689551" cy="463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11677650" y="589475"/>
            <a:ext cx="41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1584886" y="1392078"/>
            <a:ext cx="3952800" cy="492300"/>
          </a:xfrm>
          <a:prstGeom prst="roundRect">
            <a:avLst>
              <a:gd fmla="val 50000" name="adj"/>
            </a:avLst>
          </a:prstGeom>
          <a:solidFill>
            <a:srgbClr val="CE29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Y-Y Crime incidents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210850" y="525825"/>
            <a:ext cx="11466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/>
              <a:t>#### 2. The temporal pattern monthly trend of crime incidents from all geo-locations</a:t>
            </a:r>
            <a:endParaRPr b="1" sz="2700"/>
          </a:p>
        </p:txBody>
      </p:sp>
      <p:sp>
        <p:nvSpPr>
          <p:cNvPr id="113" name="Google Shape;113;p9"/>
          <p:cNvSpPr txBox="1"/>
          <p:nvPr/>
        </p:nvSpPr>
        <p:spPr>
          <a:xfrm>
            <a:off x="7388250" y="1884375"/>
            <a:ext cx="4708500" cy="4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b="1" lang="en-US" sz="25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Notable/Surprising Observations</a:t>
            </a:r>
            <a:endParaRPr b="1" sz="25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Lowest and Highest Months: February(lowest), July(highest)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End of year decreasing trend.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Seasonal Variations: An increase in crime incidents starting from May, peaking during the summer months (June, July, and August), and then gradually declining towards the end of the year.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642267" y="1440715"/>
            <a:ext cx="385800" cy="3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15" name="Google Shape;115;p9"/>
          <p:cNvGrpSpPr/>
          <p:nvPr/>
        </p:nvGrpSpPr>
        <p:grpSpPr>
          <a:xfrm>
            <a:off x="1736975" y="1535443"/>
            <a:ext cx="196252" cy="196252"/>
            <a:chOff x="4319588" y="2492375"/>
            <a:chExt cx="287339" cy="287338"/>
          </a:xfrm>
        </p:grpSpPr>
        <p:sp>
          <p:nvSpPr>
            <p:cNvPr id="116" name="Google Shape;116;p9"/>
            <p:cNvSpPr/>
            <p:nvPr/>
          </p:nvSpPr>
          <p:spPr>
            <a:xfrm>
              <a:off x="4319588" y="2587625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4338638" y="2492375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18" name="Google Shape;118;p9"/>
          <p:cNvSpPr txBox="1"/>
          <p:nvPr>
            <p:ph idx="12" type="sldNum"/>
          </p:nvPr>
        </p:nvSpPr>
        <p:spPr>
          <a:xfrm>
            <a:off x="11677650" y="589475"/>
            <a:ext cx="41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1584886" y="1392078"/>
            <a:ext cx="3952800" cy="492300"/>
          </a:xfrm>
          <a:prstGeom prst="roundRect">
            <a:avLst>
              <a:gd fmla="val 50000" name="adj"/>
            </a:avLst>
          </a:prstGeom>
          <a:solidFill>
            <a:srgbClr val="CE29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M-M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Crime incidents</a:t>
            </a:r>
            <a:endParaRPr/>
          </a:p>
        </p:txBody>
      </p:sp>
      <p:pic>
        <p:nvPicPr>
          <p:cNvPr id="120" name="Google Shape;12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2002425"/>
            <a:ext cx="6872882" cy="4398376"/>
          </a:xfrm>
          <a:prstGeom prst="rect">
            <a:avLst/>
          </a:prstGeom>
          <a:noFill/>
          <a:ln cap="flat" cmpd="sng" w="12700">
            <a:solidFill>
              <a:srgbClr val="CE295E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/>
        </p:nvSpPr>
        <p:spPr>
          <a:xfrm>
            <a:off x="7388250" y="2082925"/>
            <a:ext cx="4708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b="1" lang="en-US" sz="27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Notable Observations</a:t>
            </a:r>
            <a:endParaRPr b="1" sz="27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Uniform Distribution Across Weekdays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Slight Decrease on Weekends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There appears to be a subtle peak on Thursday, which is interesting as it could indicate a midweek increase in specific types of crimes,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584886" y="1392078"/>
            <a:ext cx="3952800" cy="492300"/>
          </a:xfrm>
          <a:prstGeom prst="roundRect">
            <a:avLst>
              <a:gd fmla="val 50000" name="adj"/>
            </a:avLst>
          </a:prstGeom>
          <a:solidFill>
            <a:srgbClr val="CE29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Day-Day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Crime incidents</a:t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1642267" y="1440715"/>
            <a:ext cx="385800" cy="3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8" name="Google Shape;128;p10"/>
          <p:cNvGrpSpPr/>
          <p:nvPr/>
        </p:nvGrpSpPr>
        <p:grpSpPr>
          <a:xfrm>
            <a:off x="1736975" y="1535443"/>
            <a:ext cx="196252" cy="196252"/>
            <a:chOff x="4319588" y="2492375"/>
            <a:chExt cx="287339" cy="287338"/>
          </a:xfrm>
        </p:grpSpPr>
        <p:sp>
          <p:nvSpPr>
            <p:cNvPr id="129" name="Google Shape;129;p10"/>
            <p:cNvSpPr/>
            <p:nvPr/>
          </p:nvSpPr>
          <p:spPr>
            <a:xfrm>
              <a:off x="4319588" y="2587625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4338638" y="2492375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31" name="Google Shape;131;p10"/>
          <p:cNvSpPr txBox="1"/>
          <p:nvPr>
            <p:ph type="title"/>
          </p:nvPr>
        </p:nvSpPr>
        <p:spPr>
          <a:xfrm>
            <a:off x="210850" y="525825"/>
            <a:ext cx="11466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/>
              <a:t>#### </a:t>
            </a:r>
            <a:r>
              <a:rPr b="1" lang="en-US" sz="2700"/>
              <a:t>2. Plots to describe the temporal pattern daily classified trend of crime incidents from all geo-locations</a:t>
            </a:r>
            <a:endParaRPr b="1" sz="2700"/>
          </a:p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1677650" y="589475"/>
            <a:ext cx="41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00" y="1884375"/>
            <a:ext cx="6756000" cy="4479600"/>
          </a:xfrm>
          <a:prstGeom prst="rect">
            <a:avLst/>
          </a:prstGeom>
          <a:noFill/>
          <a:ln cap="flat" cmpd="sng" w="12700">
            <a:solidFill>
              <a:srgbClr val="CE295E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/>
        </p:nvSpPr>
        <p:spPr>
          <a:xfrm>
            <a:off x="7388250" y="2082925"/>
            <a:ext cx="47085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</a:t>
            </a:r>
            <a:r>
              <a:rPr b="1" lang="en-US" sz="27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Notable Observations</a:t>
            </a:r>
            <a:endParaRPr b="1" sz="27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Dominance of Property Crimes (Larceny, Common Assault and burglary)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Violent Crimes: Most Common Aggravated Assault and Robbery (Street).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1900">
                <a:solidFill>
                  <a:schemeClr val="dk1"/>
                </a:solidFill>
              </a:rPr>
              <a:t>Less Frequent Crimes: Arson and Homicide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1584886" y="1392078"/>
            <a:ext cx="3952800" cy="492300"/>
          </a:xfrm>
          <a:prstGeom prst="roundRect">
            <a:avLst>
              <a:gd fmla="val 50000" name="adj"/>
            </a:avLst>
          </a:prstGeom>
          <a:solidFill>
            <a:srgbClr val="CE29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Aggregating Crime Types</a:t>
            </a:r>
            <a:endParaRPr/>
          </a:p>
        </p:txBody>
      </p:sp>
      <p:sp>
        <p:nvSpPr>
          <p:cNvPr id="140" name="Google Shape;140;p11"/>
          <p:cNvSpPr/>
          <p:nvPr/>
        </p:nvSpPr>
        <p:spPr>
          <a:xfrm>
            <a:off x="1642267" y="1440715"/>
            <a:ext cx="385800" cy="3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1" name="Google Shape;141;p11"/>
          <p:cNvGrpSpPr/>
          <p:nvPr/>
        </p:nvGrpSpPr>
        <p:grpSpPr>
          <a:xfrm>
            <a:off x="1736975" y="1535443"/>
            <a:ext cx="196252" cy="196252"/>
            <a:chOff x="4319588" y="2492375"/>
            <a:chExt cx="287339" cy="287338"/>
          </a:xfrm>
        </p:grpSpPr>
        <p:sp>
          <p:nvSpPr>
            <p:cNvPr id="142" name="Google Shape;142;p11"/>
            <p:cNvSpPr/>
            <p:nvPr/>
          </p:nvSpPr>
          <p:spPr>
            <a:xfrm>
              <a:off x="4319588" y="2587625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4338638" y="2492375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4" name="Google Shape;144;p11"/>
          <p:cNvSpPr txBox="1"/>
          <p:nvPr>
            <p:ph type="title"/>
          </p:nvPr>
        </p:nvSpPr>
        <p:spPr>
          <a:xfrm>
            <a:off x="210850" y="525825"/>
            <a:ext cx="11466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/>
              <a:t>#### </a:t>
            </a:r>
            <a:r>
              <a:rPr b="1" lang="en-US" sz="2700"/>
              <a:t>3. A plot describing the distribution of crime type aggregating from all geo-locations and all time periods;</a:t>
            </a:r>
            <a:endParaRPr b="1" sz="2700"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392400" y="2082925"/>
            <a:ext cx="6689551" cy="4281051"/>
          </a:xfrm>
          <a:prstGeom prst="rect">
            <a:avLst/>
          </a:prstGeom>
          <a:noFill/>
          <a:ln cap="flat" cmpd="sng" w="12700">
            <a:solidFill>
              <a:srgbClr val="CE295E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1677650" y="589475"/>
            <a:ext cx="41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409025" y="4221225"/>
            <a:ext cx="115164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-Notable Observations</a:t>
            </a:r>
            <a:endParaRPr b="1" sz="2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600">
                <a:solidFill>
                  <a:schemeClr val="dk1"/>
                </a:solidFill>
              </a:rPr>
              <a:t>Fluctuating Overall Trend: An observable increase in certain types of crimes like Aggravated Assault and Larceny Theft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600">
                <a:solidFill>
                  <a:schemeClr val="dk1"/>
                </a:solidFill>
              </a:rPr>
              <a:t>Decline in 2020: This </a:t>
            </a:r>
            <a:r>
              <a:rPr lang="en-US" sz="1600">
                <a:solidFill>
                  <a:schemeClr val="dk1"/>
                </a:solidFill>
              </a:rPr>
              <a:t>decrease</a:t>
            </a:r>
            <a:r>
              <a:rPr lang="en-US" sz="1600">
                <a:solidFill>
                  <a:schemeClr val="dk1"/>
                </a:solidFill>
              </a:rPr>
              <a:t> is likely influenced by the COVID-19 pandemic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600">
                <a:solidFill>
                  <a:schemeClr val="dk1"/>
                </a:solidFill>
              </a:rPr>
              <a:t>Burglary and Robbery show peaks around 2017 and then a gradual decline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1584886" y="1392078"/>
            <a:ext cx="3952800" cy="492300"/>
          </a:xfrm>
          <a:prstGeom prst="roundRect">
            <a:avLst>
              <a:gd fmla="val 50000" name="adj"/>
            </a:avLst>
          </a:prstGeom>
          <a:solidFill>
            <a:srgbClr val="CE29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Yearly crime type heatmap</a:t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1642267" y="1440715"/>
            <a:ext cx="385800" cy="3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54" name="Google Shape;154;p12"/>
          <p:cNvGrpSpPr/>
          <p:nvPr/>
        </p:nvGrpSpPr>
        <p:grpSpPr>
          <a:xfrm>
            <a:off x="1736975" y="1535443"/>
            <a:ext cx="196252" cy="196252"/>
            <a:chOff x="4319588" y="2492375"/>
            <a:chExt cx="287339" cy="287338"/>
          </a:xfrm>
        </p:grpSpPr>
        <p:sp>
          <p:nvSpPr>
            <p:cNvPr id="155" name="Google Shape;155;p12"/>
            <p:cNvSpPr/>
            <p:nvPr/>
          </p:nvSpPr>
          <p:spPr>
            <a:xfrm>
              <a:off x="4319588" y="2587625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4338638" y="2492375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57" name="Google Shape;157;p12"/>
          <p:cNvSpPr txBox="1"/>
          <p:nvPr>
            <p:ph type="title"/>
          </p:nvPr>
        </p:nvSpPr>
        <p:spPr>
          <a:xfrm>
            <a:off x="210850" y="525825"/>
            <a:ext cx="11466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/>
              <a:t>#### 4. </a:t>
            </a:r>
            <a:r>
              <a:rPr b="1" lang="en-US" sz="2700"/>
              <a:t>YEARLY distribution of crime type aggregating from all geo-locations</a:t>
            </a:r>
            <a:endParaRPr b="1" sz="2700"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1677650" y="589475"/>
            <a:ext cx="41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025" y="2002425"/>
            <a:ext cx="11466900" cy="2100750"/>
          </a:xfrm>
          <a:prstGeom prst="rect">
            <a:avLst/>
          </a:prstGeom>
          <a:noFill/>
          <a:ln cap="flat" cmpd="sng" w="12700">
            <a:solidFill>
              <a:srgbClr val="CE295E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409025" y="4221225"/>
            <a:ext cx="115164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-Notable Observations</a:t>
            </a:r>
            <a:endParaRPr b="1" sz="2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600">
                <a:solidFill>
                  <a:schemeClr val="dk1"/>
                </a:solidFill>
              </a:rPr>
              <a:t>Seasonal Fluctuations: Higher crimes </a:t>
            </a:r>
            <a:r>
              <a:rPr lang="en-US" sz="1600">
                <a:solidFill>
                  <a:schemeClr val="dk1"/>
                </a:solidFill>
              </a:rPr>
              <a:t>committed</a:t>
            </a:r>
            <a:r>
              <a:rPr lang="en-US" sz="1600">
                <a:solidFill>
                  <a:schemeClr val="dk1"/>
                </a:solidFill>
              </a:rPr>
              <a:t> in Summer.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600">
                <a:solidFill>
                  <a:schemeClr val="dk1"/>
                </a:solidFill>
              </a:rPr>
              <a:t>High Incidence Months: July being the highest particularly in Larceny and Aggravated Assault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600">
                <a:solidFill>
                  <a:schemeClr val="dk1"/>
                </a:solidFill>
              </a:rPr>
              <a:t>Homicide and Rape show less variation month-to-month compared to property crimes, indicating that these more serious offenses are less influenced by seasonal factors.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1642267" y="1440715"/>
            <a:ext cx="385800" cy="3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66" name="Google Shape;166;p13"/>
          <p:cNvGrpSpPr/>
          <p:nvPr/>
        </p:nvGrpSpPr>
        <p:grpSpPr>
          <a:xfrm>
            <a:off x="1736975" y="1535443"/>
            <a:ext cx="196252" cy="196252"/>
            <a:chOff x="4319588" y="2492375"/>
            <a:chExt cx="287339" cy="287338"/>
          </a:xfrm>
        </p:grpSpPr>
        <p:sp>
          <p:nvSpPr>
            <p:cNvPr id="167" name="Google Shape;167;p13"/>
            <p:cNvSpPr/>
            <p:nvPr/>
          </p:nvSpPr>
          <p:spPr>
            <a:xfrm>
              <a:off x="4319588" y="2587625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4338638" y="2492375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69" name="Google Shape;169;p13"/>
          <p:cNvSpPr txBox="1"/>
          <p:nvPr>
            <p:ph type="title"/>
          </p:nvPr>
        </p:nvSpPr>
        <p:spPr>
          <a:xfrm>
            <a:off x="210850" y="525825"/>
            <a:ext cx="11466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/>
              <a:t>#### 4. Monthly distribution of crime type aggregating from all geo-locations</a:t>
            </a:r>
            <a:endParaRPr b="1" sz="2700"/>
          </a:p>
        </p:txBody>
      </p:sp>
      <p:pic>
        <p:nvPicPr>
          <p:cNvPr id="170" name="Google Shape;1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0" y="1731701"/>
            <a:ext cx="11791949" cy="2489525"/>
          </a:xfrm>
          <a:prstGeom prst="rect">
            <a:avLst/>
          </a:prstGeom>
          <a:noFill/>
          <a:ln cap="flat" cmpd="sng" w="12700">
            <a:solidFill>
              <a:srgbClr val="CE295E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71" name="Google Shape;171;p13"/>
          <p:cNvSpPr txBox="1"/>
          <p:nvPr>
            <p:ph idx="12" type="sldNum"/>
          </p:nvPr>
        </p:nvSpPr>
        <p:spPr>
          <a:xfrm>
            <a:off x="11677650" y="589475"/>
            <a:ext cx="41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3"/>
          <p:cNvSpPr/>
          <p:nvPr/>
        </p:nvSpPr>
        <p:spPr>
          <a:xfrm>
            <a:off x="1584886" y="1392078"/>
            <a:ext cx="3952800" cy="492300"/>
          </a:xfrm>
          <a:prstGeom prst="roundRect">
            <a:avLst>
              <a:gd fmla="val 50000" name="adj"/>
            </a:avLst>
          </a:prstGeom>
          <a:solidFill>
            <a:srgbClr val="CE29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Monthly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crime type heatmap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/>
        </p:nvSpPr>
        <p:spPr>
          <a:xfrm>
            <a:off x="409025" y="4221225"/>
            <a:ext cx="116694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4114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-Notable Observations</a:t>
            </a:r>
            <a:endParaRPr b="1" sz="24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600">
                <a:solidFill>
                  <a:schemeClr val="dk1"/>
                </a:solidFill>
              </a:rPr>
              <a:t>Sunday shows the highest overall incidence for many crime types, including Homicide, Larceny, and Common Assault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600">
                <a:solidFill>
                  <a:schemeClr val="dk1"/>
                </a:solidFill>
              </a:rPr>
              <a:t>Consistent Trends Across Days: Larceny consistently records high numbers throughout the week, Burglary shows somewhat consistent figures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600">
                <a:solidFill>
                  <a:schemeClr val="dk1"/>
                </a:solidFill>
              </a:rPr>
              <a:t>Robberies and Shootings are highest on Sundays and Mondays and gradually decreases.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642267" y="1440715"/>
            <a:ext cx="385800" cy="38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79" name="Google Shape;179;p14"/>
          <p:cNvGrpSpPr/>
          <p:nvPr/>
        </p:nvGrpSpPr>
        <p:grpSpPr>
          <a:xfrm>
            <a:off x="1736975" y="1535443"/>
            <a:ext cx="196252" cy="196252"/>
            <a:chOff x="4319588" y="2492375"/>
            <a:chExt cx="287339" cy="287338"/>
          </a:xfrm>
        </p:grpSpPr>
        <p:sp>
          <p:nvSpPr>
            <p:cNvPr id="180" name="Google Shape;180;p14"/>
            <p:cNvSpPr/>
            <p:nvPr/>
          </p:nvSpPr>
          <p:spPr>
            <a:xfrm>
              <a:off x="4319588" y="2587625"/>
              <a:ext cx="287339" cy="192088"/>
            </a:xfrm>
            <a:custGeom>
              <a:rect b="b" l="l" r="r" t="t"/>
              <a:pathLst>
                <a:path extrusionOk="0" h="602" w="904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4338638" y="2492375"/>
              <a:ext cx="252414" cy="157163"/>
            </a:xfrm>
            <a:custGeom>
              <a:rect b="b" l="l" r="r" t="t"/>
              <a:pathLst>
                <a:path extrusionOk="0" h="497" w="7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solidFill>
              <a:srgbClr val="CE2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82" name="Google Shape;182;p14"/>
          <p:cNvSpPr txBox="1"/>
          <p:nvPr>
            <p:ph type="title"/>
          </p:nvPr>
        </p:nvSpPr>
        <p:spPr>
          <a:xfrm>
            <a:off x="210850" y="525825"/>
            <a:ext cx="11466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/>
              <a:t>#### 4. Daily distribution of crime type aggregating from all geo-locations</a:t>
            </a:r>
            <a:endParaRPr b="1" sz="2700"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11677650" y="589475"/>
            <a:ext cx="419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50" y="1690350"/>
            <a:ext cx="11791951" cy="2530875"/>
          </a:xfrm>
          <a:prstGeom prst="rect">
            <a:avLst/>
          </a:prstGeom>
          <a:noFill/>
          <a:ln cap="flat" cmpd="sng" w="12700">
            <a:solidFill>
              <a:srgbClr val="CE295E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85" name="Google Shape;185;p14"/>
          <p:cNvSpPr/>
          <p:nvPr/>
        </p:nvSpPr>
        <p:spPr>
          <a:xfrm>
            <a:off x="1584886" y="1392078"/>
            <a:ext cx="3952800" cy="492300"/>
          </a:xfrm>
          <a:prstGeom prst="roundRect">
            <a:avLst>
              <a:gd fmla="val 50000" name="adj"/>
            </a:avLst>
          </a:prstGeom>
          <a:solidFill>
            <a:srgbClr val="CE29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Daily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crime type heatmap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2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7777"/>
      </a:accent1>
      <a:accent2>
        <a:srgbClr val="64A4CA"/>
      </a:accent2>
      <a:accent3>
        <a:srgbClr val="F2C232"/>
      </a:accent3>
      <a:accent4>
        <a:srgbClr val="66C5F3"/>
      </a:accent4>
      <a:accent5>
        <a:srgbClr val="E37777"/>
      </a:accent5>
      <a:accent6>
        <a:srgbClr val="64A4C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