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6" r:id="rId1"/>
  </p:sldMasterIdLst>
  <p:notesMasterIdLst>
    <p:notesMasterId r:id="rId36"/>
  </p:notesMasterIdLst>
  <p:handoutMasterIdLst>
    <p:handoutMasterId r:id="rId37"/>
  </p:handoutMasterIdLst>
  <p:sldIdLst>
    <p:sldId id="621" r:id="rId2"/>
    <p:sldId id="611" r:id="rId3"/>
    <p:sldId id="807" r:id="rId4"/>
    <p:sldId id="722" r:id="rId5"/>
    <p:sldId id="623" r:id="rId6"/>
    <p:sldId id="647" r:id="rId7"/>
    <p:sldId id="648" r:id="rId8"/>
    <p:sldId id="723" r:id="rId9"/>
    <p:sldId id="724" r:id="rId10"/>
    <p:sldId id="703" r:id="rId11"/>
    <p:sldId id="704" r:id="rId12"/>
    <p:sldId id="735" r:id="rId13"/>
    <p:sldId id="707" r:id="rId14"/>
    <p:sldId id="810" r:id="rId15"/>
    <p:sldId id="809" r:id="rId16"/>
    <p:sldId id="725" r:id="rId17"/>
    <p:sldId id="726" r:id="rId18"/>
    <p:sldId id="727" r:id="rId19"/>
    <p:sldId id="728" r:id="rId20"/>
    <p:sldId id="729" r:id="rId21"/>
    <p:sldId id="730" r:id="rId22"/>
    <p:sldId id="731" r:id="rId23"/>
    <p:sldId id="700" r:id="rId24"/>
    <p:sldId id="736" r:id="rId25"/>
    <p:sldId id="811" r:id="rId26"/>
    <p:sldId id="737" r:id="rId27"/>
    <p:sldId id="738" r:id="rId28"/>
    <p:sldId id="739" r:id="rId29"/>
    <p:sldId id="812" r:id="rId30"/>
    <p:sldId id="813" r:id="rId31"/>
    <p:sldId id="815" r:id="rId32"/>
    <p:sldId id="816" r:id="rId33"/>
    <p:sldId id="817" r:id="rId34"/>
    <p:sldId id="818" r:id="rId35"/>
  </p:sldIdLst>
  <p:sldSz cx="9144000" cy="6858000" type="screen4x3"/>
  <p:notesSz cx="6985000" cy="9271000"/>
  <p:defaultTextStyle>
    <a:defPPr>
      <a:defRPr lang="en-US"/>
    </a:defPPr>
    <a:lvl1pPr algn="l" rtl="0" eaLnBrk="0" fontAlgn="base" hangingPunct="0">
      <a:spcBef>
        <a:spcPct val="0"/>
      </a:spcBef>
      <a:spcAft>
        <a:spcPct val="0"/>
      </a:spcAft>
      <a:defRPr kumimoji="1" sz="3600" kern="1200">
        <a:solidFill>
          <a:schemeClr val="tx1"/>
        </a:solidFill>
        <a:latin typeface="Abadi MT Condensed Light" pitchFamily="34" charset="0"/>
        <a:ea typeface="+mn-ea"/>
        <a:cs typeface="+mn-cs"/>
      </a:defRPr>
    </a:lvl1pPr>
    <a:lvl2pPr marL="457200" algn="l" rtl="0" eaLnBrk="0" fontAlgn="base" hangingPunct="0">
      <a:spcBef>
        <a:spcPct val="0"/>
      </a:spcBef>
      <a:spcAft>
        <a:spcPct val="0"/>
      </a:spcAft>
      <a:defRPr kumimoji="1" sz="3600" kern="1200">
        <a:solidFill>
          <a:schemeClr val="tx1"/>
        </a:solidFill>
        <a:latin typeface="Abadi MT Condensed Light" pitchFamily="34" charset="0"/>
        <a:ea typeface="+mn-ea"/>
        <a:cs typeface="+mn-cs"/>
      </a:defRPr>
    </a:lvl2pPr>
    <a:lvl3pPr marL="914400" algn="l" rtl="0" eaLnBrk="0" fontAlgn="base" hangingPunct="0">
      <a:spcBef>
        <a:spcPct val="0"/>
      </a:spcBef>
      <a:spcAft>
        <a:spcPct val="0"/>
      </a:spcAft>
      <a:defRPr kumimoji="1" sz="3600" kern="1200">
        <a:solidFill>
          <a:schemeClr val="tx1"/>
        </a:solidFill>
        <a:latin typeface="Abadi MT Condensed Light" pitchFamily="34" charset="0"/>
        <a:ea typeface="+mn-ea"/>
        <a:cs typeface="+mn-cs"/>
      </a:defRPr>
    </a:lvl3pPr>
    <a:lvl4pPr marL="1371600" algn="l" rtl="0" eaLnBrk="0" fontAlgn="base" hangingPunct="0">
      <a:spcBef>
        <a:spcPct val="0"/>
      </a:spcBef>
      <a:spcAft>
        <a:spcPct val="0"/>
      </a:spcAft>
      <a:defRPr kumimoji="1" sz="3600" kern="1200">
        <a:solidFill>
          <a:schemeClr val="tx1"/>
        </a:solidFill>
        <a:latin typeface="Abadi MT Condensed Light" pitchFamily="34" charset="0"/>
        <a:ea typeface="+mn-ea"/>
        <a:cs typeface="+mn-cs"/>
      </a:defRPr>
    </a:lvl4pPr>
    <a:lvl5pPr marL="1828800" algn="l" rtl="0" eaLnBrk="0" fontAlgn="base" hangingPunct="0">
      <a:spcBef>
        <a:spcPct val="0"/>
      </a:spcBef>
      <a:spcAft>
        <a:spcPct val="0"/>
      </a:spcAft>
      <a:defRPr kumimoji="1" sz="3600" kern="1200">
        <a:solidFill>
          <a:schemeClr val="tx1"/>
        </a:solidFill>
        <a:latin typeface="Abadi MT Condensed Light" pitchFamily="34" charset="0"/>
        <a:ea typeface="+mn-ea"/>
        <a:cs typeface="+mn-cs"/>
      </a:defRPr>
    </a:lvl5pPr>
    <a:lvl6pPr marL="2286000" algn="l" defTabSz="914400" rtl="0" eaLnBrk="1" latinLnBrk="0" hangingPunct="1">
      <a:defRPr kumimoji="1" sz="3600" kern="1200">
        <a:solidFill>
          <a:schemeClr val="tx1"/>
        </a:solidFill>
        <a:latin typeface="Abadi MT Condensed Light" pitchFamily="34" charset="0"/>
        <a:ea typeface="+mn-ea"/>
        <a:cs typeface="+mn-cs"/>
      </a:defRPr>
    </a:lvl6pPr>
    <a:lvl7pPr marL="2743200" algn="l" defTabSz="914400" rtl="0" eaLnBrk="1" latinLnBrk="0" hangingPunct="1">
      <a:defRPr kumimoji="1" sz="3600" kern="1200">
        <a:solidFill>
          <a:schemeClr val="tx1"/>
        </a:solidFill>
        <a:latin typeface="Abadi MT Condensed Light" pitchFamily="34" charset="0"/>
        <a:ea typeface="+mn-ea"/>
        <a:cs typeface="+mn-cs"/>
      </a:defRPr>
    </a:lvl7pPr>
    <a:lvl8pPr marL="3200400" algn="l" defTabSz="914400" rtl="0" eaLnBrk="1" latinLnBrk="0" hangingPunct="1">
      <a:defRPr kumimoji="1" sz="3600" kern="1200">
        <a:solidFill>
          <a:schemeClr val="tx1"/>
        </a:solidFill>
        <a:latin typeface="Abadi MT Condensed Light" pitchFamily="34" charset="0"/>
        <a:ea typeface="+mn-ea"/>
        <a:cs typeface="+mn-cs"/>
      </a:defRPr>
    </a:lvl8pPr>
    <a:lvl9pPr marL="3657600" algn="l" defTabSz="914400" rtl="0" eaLnBrk="1" latinLnBrk="0" hangingPunct="1">
      <a:defRPr kumimoji="1" sz="3600" kern="1200">
        <a:solidFill>
          <a:schemeClr val="tx1"/>
        </a:solidFill>
        <a:latin typeface="Abadi MT Condensed Light" pitchFamily="34" charset="0"/>
        <a:ea typeface="+mn-ea"/>
        <a:cs typeface="+mn-cs"/>
      </a:defRPr>
    </a:lvl9pPr>
  </p:defaultTextStyle>
  <p:extLst>
    <p:ext uri="{EFAFB233-063F-42B5-8137-9DF3F51BA10A}">
      <p15:sldGuideLst xmlns:p15="http://schemas.microsoft.com/office/powerpoint/2012/main">
        <p15:guide id="1" orient="horz" pos="1824">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0000"/>
    <a:srgbClr val="CC3399"/>
    <a:srgbClr val="3366FF"/>
    <a:srgbClr val="0099CC"/>
    <a:srgbClr val="5E1838"/>
    <a:srgbClr val="080808"/>
    <a:srgbClr val="C0C0C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5250" autoAdjust="0"/>
  </p:normalViewPr>
  <p:slideViewPr>
    <p:cSldViewPr>
      <p:cViewPr varScale="1">
        <p:scale>
          <a:sx n="85" d="100"/>
          <a:sy n="85" d="100"/>
        </p:scale>
        <p:origin x="1435" y="62"/>
      </p:cViewPr>
      <p:guideLst>
        <p:guide orient="horz" pos="182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078" y="38"/>
      </p:cViewPr>
      <p:guideLst>
        <p:guide orient="horz" pos="2920"/>
        <p:guide pos="220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27363" cy="463550"/>
          </a:xfrm>
          <a:prstGeom prst="rect">
            <a:avLst/>
          </a:prstGeom>
          <a:noFill/>
          <a:ln w="12700" cap="sq">
            <a:noFill/>
            <a:miter lim="800000"/>
            <a:headEnd type="none" w="sm" len="sm"/>
            <a:tailEnd type="none" w="sm" len="sm"/>
          </a:ln>
          <a:effectLst/>
        </p:spPr>
        <p:txBody>
          <a:bodyPr vert="horz" wrap="square" lIns="92885" tIns="46442" rIns="92885" bIns="46442" numCol="1" anchor="t" anchorCtr="0" compatLnSpc="1">
            <a:prstTxWarp prst="textNoShape">
              <a:avLst/>
            </a:prstTxWarp>
          </a:bodyPr>
          <a:lstStyle>
            <a:lvl1pPr defTabSz="928688">
              <a:defRPr kumimoji="0" sz="1200">
                <a:latin typeface="Times New Roman" pitchFamily="18" charset="0"/>
              </a:defRPr>
            </a:lvl1pPr>
          </a:lstStyle>
          <a:p>
            <a:pPr>
              <a:defRPr/>
            </a:pPr>
            <a:r>
              <a:rPr lang="en-US" dirty="0"/>
              <a:t>George Bebis</a:t>
            </a:r>
          </a:p>
        </p:txBody>
      </p:sp>
      <p:sp>
        <p:nvSpPr>
          <p:cNvPr id="15363" name="Rectangle 3"/>
          <p:cNvSpPr>
            <a:spLocks noGrp="1" noChangeArrowheads="1"/>
          </p:cNvSpPr>
          <p:nvPr>
            <p:ph type="dt" sz="quarter" idx="1"/>
          </p:nvPr>
        </p:nvSpPr>
        <p:spPr bwMode="auto">
          <a:xfrm>
            <a:off x="3957638" y="0"/>
            <a:ext cx="3027362" cy="463550"/>
          </a:xfrm>
          <a:prstGeom prst="rect">
            <a:avLst/>
          </a:prstGeom>
          <a:noFill/>
          <a:ln w="12700" cap="sq">
            <a:noFill/>
            <a:miter lim="800000"/>
            <a:headEnd type="none" w="sm" len="sm"/>
            <a:tailEnd type="none" w="sm" len="sm"/>
          </a:ln>
          <a:effectLst/>
        </p:spPr>
        <p:txBody>
          <a:bodyPr vert="horz" wrap="square" lIns="92885" tIns="46442" rIns="92885" bIns="46442" numCol="1" anchor="t" anchorCtr="0" compatLnSpc="1">
            <a:prstTxWarp prst="textNoShape">
              <a:avLst/>
            </a:prstTxWarp>
          </a:bodyPr>
          <a:lstStyle>
            <a:lvl1pPr algn="r" defTabSz="928688">
              <a:defRPr kumimoji="0" sz="1200">
                <a:latin typeface="Times New Roman" pitchFamily="18" charset="0"/>
              </a:defRPr>
            </a:lvl1pPr>
          </a:lstStyle>
          <a:p>
            <a:pPr>
              <a:defRPr/>
            </a:pPr>
            <a:endParaRPr lang="en-US" dirty="0"/>
          </a:p>
        </p:txBody>
      </p:sp>
      <p:sp>
        <p:nvSpPr>
          <p:cNvPr id="15364" name="Rectangle 4"/>
          <p:cNvSpPr>
            <a:spLocks noGrp="1" noChangeArrowheads="1"/>
          </p:cNvSpPr>
          <p:nvPr>
            <p:ph type="ftr" sz="quarter" idx="2"/>
          </p:nvPr>
        </p:nvSpPr>
        <p:spPr bwMode="auto">
          <a:xfrm>
            <a:off x="0" y="8807450"/>
            <a:ext cx="3027363" cy="463550"/>
          </a:xfrm>
          <a:prstGeom prst="rect">
            <a:avLst/>
          </a:prstGeom>
          <a:noFill/>
          <a:ln w="12700" cap="sq">
            <a:noFill/>
            <a:miter lim="800000"/>
            <a:headEnd type="none" w="sm" len="sm"/>
            <a:tailEnd type="none" w="sm" len="sm"/>
          </a:ln>
          <a:effectLst/>
        </p:spPr>
        <p:txBody>
          <a:bodyPr vert="horz" wrap="square" lIns="92885" tIns="46442" rIns="92885" bIns="46442" numCol="1" anchor="b" anchorCtr="0" compatLnSpc="1">
            <a:prstTxWarp prst="textNoShape">
              <a:avLst/>
            </a:prstTxWarp>
          </a:bodyPr>
          <a:lstStyle>
            <a:lvl1pPr defTabSz="928688">
              <a:defRPr kumimoji="0" sz="1200">
                <a:latin typeface="Times New Roman" pitchFamily="18" charset="0"/>
              </a:defRPr>
            </a:lvl1pPr>
          </a:lstStyle>
          <a:p>
            <a:pPr>
              <a:defRPr/>
            </a:pPr>
            <a:r>
              <a:rPr lang="en-US" dirty="0"/>
              <a:t>Algebraic Functions of Views for 3D Object Recognition</a:t>
            </a:r>
          </a:p>
        </p:txBody>
      </p:sp>
      <p:sp>
        <p:nvSpPr>
          <p:cNvPr id="15365" name="Rectangle 5"/>
          <p:cNvSpPr>
            <a:spLocks noGrp="1" noChangeArrowheads="1"/>
          </p:cNvSpPr>
          <p:nvPr>
            <p:ph type="sldNum" sz="quarter" idx="3"/>
          </p:nvPr>
        </p:nvSpPr>
        <p:spPr bwMode="auto">
          <a:xfrm>
            <a:off x="3957638" y="8807450"/>
            <a:ext cx="3027362" cy="463550"/>
          </a:xfrm>
          <a:prstGeom prst="rect">
            <a:avLst/>
          </a:prstGeom>
          <a:noFill/>
          <a:ln w="12700" cap="sq">
            <a:noFill/>
            <a:miter lim="800000"/>
            <a:headEnd type="none" w="sm" len="sm"/>
            <a:tailEnd type="none" w="sm" len="sm"/>
          </a:ln>
          <a:effectLst/>
        </p:spPr>
        <p:txBody>
          <a:bodyPr vert="horz" wrap="square" lIns="92885" tIns="46442" rIns="92885" bIns="46442" numCol="1" anchor="b" anchorCtr="0" compatLnSpc="1">
            <a:prstTxWarp prst="textNoShape">
              <a:avLst/>
            </a:prstTxWarp>
          </a:bodyPr>
          <a:lstStyle>
            <a:lvl1pPr algn="r" defTabSz="928688">
              <a:defRPr kumimoji="0" sz="1200">
                <a:latin typeface="Times New Roman" pitchFamily="18" charset="0"/>
              </a:defRPr>
            </a:lvl1pPr>
          </a:lstStyle>
          <a:p>
            <a:pPr>
              <a:defRPr/>
            </a:pPr>
            <a:r>
              <a:rPr lang="en-US" dirty="0"/>
              <a:t>7/9/2020</a:t>
            </a:r>
          </a:p>
        </p:txBody>
      </p:sp>
    </p:spTree>
    <p:extLst>
      <p:ext uri="{BB962C8B-B14F-4D97-AF65-F5344CB8AC3E}">
        <p14:creationId xmlns:p14="http://schemas.microsoft.com/office/powerpoint/2010/main" val="2927906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27363" cy="463550"/>
          </a:xfrm>
          <a:prstGeom prst="rect">
            <a:avLst/>
          </a:prstGeom>
          <a:noFill/>
          <a:ln w="12700" cap="sq">
            <a:noFill/>
            <a:miter lim="800000"/>
            <a:headEnd type="none" w="sm" len="sm"/>
            <a:tailEnd type="none" w="sm" len="sm"/>
          </a:ln>
          <a:effectLst/>
        </p:spPr>
        <p:txBody>
          <a:bodyPr vert="horz" wrap="square" lIns="92885" tIns="46442" rIns="92885" bIns="46442" numCol="1" anchor="t" anchorCtr="0" compatLnSpc="1">
            <a:prstTxWarp prst="textNoShape">
              <a:avLst/>
            </a:prstTxWarp>
          </a:bodyPr>
          <a:lstStyle>
            <a:lvl1pPr defTabSz="928688">
              <a:defRPr kumimoji="0" sz="1200">
                <a:latin typeface="Times New Roman" pitchFamily="18" charset="0"/>
              </a:defRPr>
            </a:lvl1pPr>
          </a:lstStyle>
          <a:p>
            <a:pPr>
              <a:defRPr/>
            </a:pPr>
            <a:endParaRPr lang="en-US" dirty="0"/>
          </a:p>
        </p:txBody>
      </p:sp>
      <p:sp>
        <p:nvSpPr>
          <p:cNvPr id="73731" name="Rectangle 3"/>
          <p:cNvSpPr>
            <a:spLocks noGrp="1" noRot="1" noChangeAspect="1" noChangeArrowheads="1"/>
          </p:cNvSpPr>
          <p:nvPr>
            <p:ph type="sldImg" idx="2"/>
          </p:nvPr>
        </p:nvSpPr>
        <p:spPr bwMode="auto">
          <a:xfrm>
            <a:off x="1174750" y="695325"/>
            <a:ext cx="4635500" cy="3476625"/>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31863" y="4403725"/>
            <a:ext cx="5121275" cy="4171950"/>
          </a:xfrm>
          <a:prstGeom prst="rect">
            <a:avLst/>
          </a:prstGeom>
          <a:noFill/>
          <a:ln w="12700" cap="sq">
            <a:noFill/>
            <a:miter lim="800000"/>
            <a:headEnd type="none" w="sm" len="sm"/>
            <a:tailEnd type="none" w="sm" len="sm"/>
          </a:ln>
          <a:effectLst/>
        </p:spPr>
        <p:txBody>
          <a:bodyPr vert="horz" wrap="square" lIns="92885" tIns="46442" rIns="92885" bIns="464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3" name="Rectangle 5"/>
          <p:cNvSpPr>
            <a:spLocks noGrp="1" noChangeArrowheads="1"/>
          </p:cNvSpPr>
          <p:nvPr>
            <p:ph type="dt" idx="1"/>
          </p:nvPr>
        </p:nvSpPr>
        <p:spPr bwMode="auto">
          <a:xfrm>
            <a:off x="3957638" y="0"/>
            <a:ext cx="3027362" cy="463550"/>
          </a:xfrm>
          <a:prstGeom prst="rect">
            <a:avLst/>
          </a:prstGeom>
          <a:noFill/>
          <a:ln w="12700" cap="sq">
            <a:noFill/>
            <a:miter lim="800000"/>
            <a:headEnd type="none" w="sm" len="sm"/>
            <a:tailEnd type="none" w="sm" len="sm"/>
          </a:ln>
          <a:effectLst/>
        </p:spPr>
        <p:txBody>
          <a:bodyPr vert="horz" wrap="square" lIns="92885" tIns="46442" rIns="92885" bIns="46442" numCol="1" anchor="t" anchorCtr="0" compatLnSpc="1">
            <a:prstTxWarp prst="textNoShape">
              <a:avLst/>
            </a:prstTxWarp>
          </a:bodyPr>
          <a:lstStyle>
            <a:lvl1pPr algn="r" defTabSz="928688">
              <a:defRPr kumimoji="0" sz="1200">
                <a:latin typeface="Times New Roman" pitchFamily="18" charset="0"/>
              </a:defRPr>
            </a:lvl1pPr>
          </a:lstStyle>
          <a:p>
            <a:pPr>
              <a:defRPr/>
            </a:pPr>
            <a:endParaRPr lang="en-US" dirty="0"/>
          </a:p>
        </p:txBody>
      </p:sp>
      <p:sp>
        <p:nvSpPr>
          <p:cNvPr id="2054" name="Rectangle 6"/>
          <p:cNvSpPr>
            <a:spLocks noGrp="1" noChangeArrowheads="1"/>
          </p:cNvSpPr>
          <p:nvPr>
            <p:ph type="ftr" sz="quarter" idx="4"/>
          </p:nvPr>
        </p:nvSpPr>
        <p:spPr bwMode="auto">
          <a:xfrm>
            <a:off x="0" y="8807450"/>
            <a:ext cx="3027363" cy="463550"/>
          </a:xfrm>
          <a:prstGeom prst="rect">
            <a:avLst/>
          </a:prstGeom>
          <a:noFill/>
          <a:ln w="12700" cap="sq">
            <a:noFill/>
            <a:miter lim="800000"/>
            <a:headEnd type="none" w="sm" len="sm"/>
            <a:tailEnd type="none" w="sm" len="sm"/>
          </a:ln>
          <a:effectLst/>
        </p:spPr>
        <p:txBody>
          <a:bodyPr vert="horz" wrap="square" lIns="92885" tIns="46442" rIns="92885" bIns="46442" numCol="1" anchor="b" anchorCtr="0" compatLnSpc="1">
            <a:prstTxWarp prst="textNoShape">
              <a:avLst/>
            </a:prstTxWarp>
          </a:bodyPr>
          <a:lstStyle>
            <a:lvl1pPr defTabSz="928688">
              <a:defRPr kumimoji="0" sz="1200">
                <a:latin typeface="Times New Roman" pitchFamily="18" charset="0"/>
              </a:defRPr>
            </a:lvl1pPr>
          </a:lstStyle>
          <a:p>
            <a:pPr>
              <a:defRPr/>
            </a:pPr>
            <a:endParaRPr lang="en-US" dirty="0"/>
          </a:p>
        </p:txBody>
      </p:sp>
      <p:sp>
        <p:nvSpPr>
          <p:cNvPr id="2055" name="Rectangle 7"/>
          <p:cNvSpPr>
            <a:spLocks noGrp="1" noChangeArrowheads="1"/>
          </p:cNvSpPr>
          <p:nvPr>
            <p:ph type="sldNum" sz="quarter" idx="5"/>
          </p:nvPr>
        </p:nvSpPr>
        <p:spPr bwMode="auto">
          <a:xfrm>
            <a:off x="3957638" y="8807450"/>
            <a:ext cx="3027362" cy="463550"/>
          </a:xfrm>
          <a:prstGeom prst="rect">
            <a:avLst/>
          </a:prstGeom>
          <a:noFill/>
          <a:ln w="12700" cap="sq">
            <a:noFill/>
            <a:miter lim="800000"/>
            <a:headEnd type="none" w="sm" len="sm"/>
            <a:tailEnd type="none" w="sm" len="sm"/>
          </a:ln>
          <a:effectLst/>
        </p:spPr>
        <p:txBody>
          <a:bodyPr vert="horz" wrap="square" lIns="92885" tIns="46442" rIns="92885" bIns="46442" numCol="1" anchor="b" anchorCtr="0" compatLnSpc="1">
            <a:prstTxWarp prst="textNoShape">
              <a:avLst/>
            </a:prstTxWarp>
          </a:bodyPr>
          <a:lstStyle>
            <a:lvl1pPr algn="r" defTabSz="928688">
              <a:defRPr kumimoji="0" sz="1200">
                <a:latin typeface="Times New Roman" pitchFamily="18" charset="0"/>
              </a:defRPr>
            </a:lvl1pPr>
          </a:lstStyle>
          <a:p>
            <a:pPr>
              <a:defRPr/>
            </a:pPr>
            <a:fld id="{B974B7C1-DCA7-4919-B026-31EA00120EED}" type="slidenum">
              <a:rPr lang="en-US"/>
              <a:pPr>
                <a:defRPr/>
              </a:pPr>
              <a:t>‹#›</a:t>
            </a:fld>
            <a:endParaRPr lang="en-US" dirty="0"/>
          </a:p>
        </p:txBody>
      </p:sp>
    </p:spTree>
    <p:extLst>
      <p:ext uri="{BB962C8B-B14F-4D97-AF65-F5344CB8AC3E}">
        <p14:creationId xmlns:p14="http://schemas.microsoft.com/office/powerpoint/2010/main" val="29572820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Rot="1" noChangeAspect="1" noChangeArrowheads="1" noTextEdit="1"/>
          </p:cNvSpPr>
          <p:nvPr>
            <p:ph type="sldImg"/>
          </p:nvPr>
        </p:nvSpPr>
        <p:spPr>
          <a:ln/>
        </p:spPr>
      </p:sp>
      <p:sp>
        <p:nvSpPr>
          <p:cNvPr id="74755" name="Rectangle 2"/>
          <p:cNvSpPr>
            <a:spLocks noGrp="1" noChangeArrowheads="1"/>
          </p:cNvSpPr>
          <p:nvPr>
            <p:ph type="body" idx="1"/>
          </p:nvPr>
        </p:nvSpPr>
        <p:spPr>
          <a:noFill/>
          <a:ln w="9525"/>
        </p:spPr>
        <p:txBody>
          <a:bodyPr wrap="none" lIns="91314" tIns="45657" rIns="91314" bIns="45657" anchor="ctr"/>
          <a:lstStyle/>
          <a:p>
            <a:endParaRPr lang="en-US" altLang="en-US" dirty="0"/>
          </a:p>
        </p:txBody>
      </p:sp>
    </p:spTree>
    <p:extLst>
      <p:ext uri="{BB962C8B-B14F-4D97-AF65-F5344CB8AC3E}">
        <p14:creationId xmlns:p14="http://schemas.microsoft.com/office/powerpoint/2010/main" val="173263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11</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657222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12</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1601429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13</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288922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15</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3489021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16</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1312412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17</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2691623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18</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4104865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19</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3751745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20</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1707976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21</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592180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2</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2311752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22</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758875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23</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1282119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24</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1273136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26</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131630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27</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3528306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28</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4058606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4</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2548066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5</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713652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6</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628452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7</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2050162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8</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2718357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9</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3832659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6A558-3E00-4F88-8BA3-6458FEF8076F}" type="slidenum">
              <a:rPr lang="en-US" altLang="en-US" smtClean="0"/>
              <a:pPr/>
              <a:t>10</a:t>
            </a:fld>
            <a:endParaRPr lang="en-US" alt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altLang="en-US" dirty="0"/>
          </a:p>
        </p:txBody>
      </p:sp>
    </p:spTree>
    <p:extLst>
      <p:ext uri="{BB962C8B-B14F-4D97-AF65-F5344CB8AC3E}">
        <p14:creationId xmlns:p14="http://schemas.microsoft.com/office/powerpoint/2010/main" val="657222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9EDB6E2-EE4D-4D68-ADE0-D2CD4B61FCB5}" type="datetime1">
              <a:rPr lang="en-IN" smtClean="0"/>
              <a:t>11-04-2024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M Sc (Data Science &amp; Analytics) Dissertation Presentation : Batch 2018 - 2020</a:t>
            </a:r>
          </a:p>
        </p:txBody>
      </p:sp>
      <p:sp>
        <p:nvSpPr>
          <p:cNvPr id="6" name="Slide Number Placeholder 5"/>
          <p:cNvSpPr>
            <a:spLocks noGrp="1"/>
          </p:cNvSpPr>
          <p:nvPr>
            <p:ph type="sldNum" sz="quarter" idx="12"/>
          </p:nvPr>
        </p:nvSpPr>
        <p:spPr/>
        <p:txBody>
          <a:bodyPr/>
          <a:lstStyle>
            <a:lvl1pPr>
              <a:defRPr/>
            </a:lvl1pPr>
          </a:lstStyle>
          <a:p>
            <a:pPr>
              <a:defRPr/>
            </a:pPr>
            <a:fld id="{7E2970AB-9DBC-4DA8-88D2-058F879BAB26}"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CA5A45A-2429-459B-BA4C-924865ACBF8F}" type="datetime1">
              <a:rPr lang="en-IN" smtClean="0"/>
              <a:t>11-04-2024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M Sc (Data Science &amp; Analytics) Dissertation Presentation : Batch 2018 - 2020</a:t>
            </a:r>
            <a:endParaRPr lang="en-US" dirty="0">
              <a:solidFill>
                <a:schemeClr val="tx1"/>
              </a:solidFill>
            </a:endParaRPr>
          </a:p>
        </p:txBody>
      </p:sp>
      <p:sp>
        <p:nvSpPr>
          <p:cNvPr id="6" name="Slide Number Placeholder 5"/>
          <p:cNvSpPr>
            <a:spLocks noGrp="1"/>
          </p:cNvSpPr>
          <p:nvPr>
            <p:ph type="sldNum" sz="quarter" idx="12"/>
          </p:nvPr>
        </p:nvSpPr>
        <p:spPr/>
        <p:txBody>
          <a:bodyPr/>
          <a:lstStyle>
            <a:lvl1pPr>
              <a:defRPr/>
            </a:lvl1pPr>
          </a:lstStyle>
          <a:p>
            <a:pPr>
              <a:defRPr/>
            </a:pPr>
            <a:fld id="{88B30BC1-C2AA-4E83-B330-96B0FC8FC89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B7D659E-F9AB-475E-AEAE-CF2EBDD88162}" type="datetime1">
              <a:rPr lang="en-IN" smtClean="0"/>
              <a:t>11-04-2024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M Sc (Data Science &amp; Analytics) Dissertation Presentation : Batch 2018 - 2020</a:t>
            </a:r>
            <a:endParaRPr lang="en-US" dirty="0">
              <a:solidFill>
                <a:schemeClr val="tx1"/>
              </a:solidFill>
            </a:endParaRPr>
          </a:p>
        </p:txBody>
      </p:sp>
      <p:sp>
        <p:nvSpPr>
          <p:cNvPr id="6" name="Slide Number Placeholder 5"/>
          <p:cNvSpPr>
            <a:spLocks noGrp="1"/>
          </p:cNvSpPr>
          <p:nvPr>
            <p:ph type="sldNum" sz="quarter" idx="12"/>
          </p:nvPr>
        </p:nvSpPr>
        <p:spPr/>
        <p:txBody>
          <a:bodyPr/>
          <a:lstStyle>
            <a:lvl1pPr>
              <a:defRPr/>
            </a:lvl1pPr>
          </a:lstStyle>
          <a:p>
            <a:pPr>
              <a:defRPr/>
            </a:pPr>
            <a:fld id="{4336B1D6-D1FC-449A-966B-5B8E3B54DE7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fld id="{B4718FC6-0B58-44A4-A453-F713FF28B9BF}" type="datetime1">
              <a:rPr lang="en-IN" smtClean="0"/>
              <a:t>11-04-2024</a:t>
            </a:fld>
            <a:endParaRPr lang="en-US" dirty="0"/>
          </a:p>
        </p:txBody>
      </p:sp>
      <p:sp>
        <p:nvSpPr>
          <p:cNvPr id="6" name="Footer Placeholder 5"/>
          <p:cNvSpPr>
            <a:spLocks noGrp="1"/>
          </p:cNvSpPr>
          <p:nvPr>
            <p:ph type="ftr" sz="quarter" idx="11"/>
          </p:nvPr>
        </p:nvSpPr>
        <p:spPr>
          <a:xfrm>
            <a:off x="3124200" y="6248400"/>
            <a:ext cx="3276600" cy="457200"/>
          </a:xfrm>
        </p:spPr>
        <p:txBody>
          <a:bodyPr/>
          <a:lstStyle>
            <a:lvl1pPr>
              <a:defRPr/>
            </a:lvl1pPr>
          </a:lstStyle>
          <a:p>
            <a:pPr>
              <a:defRPr/>
            </a:pPr>
            <a:r>
              <a:rPr lang="en-US" dirty="0"/>
              <a:t>M Sc (Data Science &amp; Analytics) Dissertation Presentation : Batch 2018 - 2020</a:t>
            </a:r>
            <a:endParaRPr lang="en-US" dirty="0">
              <a:solidFill>
                <a:schemeClr val="tx1"/>
              </a:solidFill>
            </a:endParaRP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pPr>
              <a:defRPr/>
            </a:pPr>
            <a:fld id="{8BD28BFB-3C37-4FC9-BC6B-ADCA5E418409}"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0813" cy="1141413"/>
          </a:xfrm>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33E0352-17BD-4D86-A683-5DB08CCD016A}" type="datetime1">
              <a:rPr lang="en-IN" smtClean="0"/>
              <a:t>11-04-2024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M Sc (Data Science &amp; Analytics) Dissertation Presentation : Batch 2018 - 2020</a:t>
            </a:r>
            <a:endParaRPr lang="en-US" dirty="0">
              <a:solidFill>
                <a:schemeClr val="tx1"/>
              </a:solidFill>
            </a:endParaRPr>
          </a:p>
        </p:txBody>
      </p:sp>
      <p:sp>
        <p:nvSpPr>
          <p:cNvPr id="6" name="Slide Number Placeholder 5"/>
          <p:cNvSpPr>
            <a:spLocks noGrp="1"/>
          </p:cNvSpPr>
          <p:nvPr>
            <p:ph type="sldNum" sz="quarter" idx="12"/>
          </p:nvPr>
        </p:nvSpPr>
        <p:spPr/>
        <p:txBody>
          <a:bodyPr/>
          <a:lstStyle>
            <a:lvl1pPr>
              <a:defRPr/>
            </a:lvl1pPr>
          </a:lstStyle>
          <a:p>
            <a:pPr>
              <a:defRPr/>
            </a:pPr>
            <a:fld id="{9AD978CE-381F-436D-B131-EB7392A5DFFD}"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E65F9C1-90AE-432E-A81E-0832022A4FA7}" type="datetime1">
              <a:rPr lang="en-IN" smtClean="0"/>
              <a:t>11-04-2024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M Sc (Data Science &amp; Analytics) Dissertation Presentation : Batch 2018 - 2020</a:t>
            </a:r>
            <a:endParaRPr lang="en-US" dirty="0">
              <a:solidFill>
                <a:schemeClr val="tx1"/>
              </a:solidFill>
            </a:endParaRPr>
          </a:p>
        </p:txBody>
      </p:sp>
      <p:sp>
        <p:nvSpPr>
          <p:cNvPr id="6" name="Slide Number Placeholder 5"/>
          <p:cNvSpPr>
            <a:spLocks noGrp="1"/>
          </p:cNvSpPr>
          <p:nvPr>
            <p:ph type="sldNum" sz="quarter" idx="12"/>
          </p:nvPr>
        </p:nvSpPr>
        <p:spPr/>
        <p:txBody>
          <a:bodyPr/>
          <a:lstStyle>
            <a:lvl1pPr>
              <a:defRPr/>
            </a:lvl1pPr>
          </a:lstStyle>
          <a:p>
            <a:pPr>
              <a:defRPr/>
            </a:pPr>
            <a:fld id="{C2B8F83B-5E65-4620-AA38-C9863A9FA86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948EF464-EBB1-43D8-B24F-7B44723B9F29}" type="datetime1">
              <a:rPr lang="en-IN" smtClean="0"/>
              <a:t>11-04-2024</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a:t>M Sc (Data Science &amp; Analytics) Dissertation Presentation : Batch 2018 - 2020</a:t>
            </a:r>
            <a:endParaRPr lang="en-US" dirty="0">
              <a:solidFill>
                <a:schemeClr val="tx1"/>
              </a:solidFill>
            </a:endParaRPr>
          </a:p>
        </p:txBody>
      </p:sp>
      <p:sp>
        <p:nvSpPr>
          <p:cNvPr id="7" name="Slide Number Placeholder 6"/>
          <p:cNvSpPr>
            <a:spLocks noGrp="1"/>
          </p:cNvSpPr>
          <p:nvPr>
            <p:ph type="sldNum" sz="quarter" idx="12"/>
          </p:nvPr>
        </p:nvSpPr>
        <p:spPr/>
        <p:txBody>
          <a:bodyPr/>
          <a:lstStyle>
            <a:lvl1pPr>
              <a:defRPr/>
            </a:lvl1pPr>
          </a:lstStyle>
          <a:p>
            <a:pPr>
              <a:defRPr/>
            </a:pPr>
            <a:fld id="{1629547E-DC14-4BBB-B7EC-D40758B9EF5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5591B033-C065-4B80-AEAD-4A6C2C61E3E3}" type="datetime1">
              <a:rPr lang="en-IN" smtClean="0"/>
              <a:t>11-04-2024</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dirty="0"/>
              <a:t>M Sc (Data Science &amp; Analytics) Dissertation Presentation : Batch 2018 - 2020</a:t>
            </a:r>
            <a:endParaRPr lang="en-US" dirty="0">
              <a:solidFill>
                <a:schemeClr val="tx1"/>
              </a:solidFill>
            </a:endParaRPr>
          </a:p>
        </p:txBody>
      </p:sp>
      <p:sp>
        <p:nvSpPr>
          <p:cNvPr id="9" name="Slide Number Placeholder 8"/>
          <p:cNvSpPr>
            <a:spLocks noGrp="1"/>
          </p:cNvSpPr>
          <p:nvPr>
            <p:ph type="sldNum" sz="quarter" idx="12"/>
          </p:nvPr>
        </p:nvSpPr>
        <p:spPr/>
        <p:txBody>
          <a:bodyPr/>
          <a:lstStyle>
            <a:lvl1pPr>
              <a:defRPr/>
            </a:lvl1pPr>
          </a:lstStyle>
          <a:p>
            <a:pPr>
              <a:defRPr/>
            </a:pPr>
            <a:fld id="{02DA119D-66C9-4B9E-A0C6-560C766DD0A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47D8DE8F-9736-4F3D-B677-ABEE273FC570}" type="datetime1">
              <a:rPr lang="en-IN" smtClean="0"/>
              <a:t>11-04-2024</a:t>
            </a:fld>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dirty="0"/>
              <a:t>M Sc (Data Science &amp; Analytics) Dissertation Presentation : Batch 2018 - 2020</a:t>
            </a:r>
            <a:endParaRPr lang="en-US" dirty="0">
              <a:solidFill>
                <a:schemeClr val="tx1"/>
              </a:solidFill>
            </a:endParaRPr>
          </a:p>
        </p:txBody>
      </p:sp>
      <p:sp>
        <p:nvSpPr>
          <p:cNvPr id="5" name="Slide Number Placeholder 4"/>
          <p:cNvSpPr>
            <a:spLocks noGrp="1"/>
          </p:cNvSpPr>
          <p:nvPr>
            <p:ph type="sldNum" sz="quarter" idx="12"/>
          </p:nvPr>
        </p:nvSpPr>
        <p:spPr/>
        <p:txBody>
          <a:bodyPr/>
          <a:lstStyle>
            <a:lvl1pPr>
              <a:defRPr/>
            </a:lvl1pPr>
          </a:lstStyle>
          <a:p>
            <a:pPr>
              <a:defRPr/>
            </a:pPr>
            <a:fld id="{C9C3C44C-2F39-45E8-A5D6-F8EB5D362C7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3D417D4-6A42-4284-A26D-62E3E93A9A46}" type="datetime1">
              <a:rPr lang="en-IN" smtClean="0"/>
              <a:t>11-04-2024</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dirty="0"/>
              <a:t>M Sc (Data Science &amp; Analytics) Dissertation Presentation : Batch 2018 - 2020</a:t>
            </a:r>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vl1pPr>
          </a:lstStyle>
          <a:p>
            <a:pPr>
              <a:defRPr/>
            </a:pPr>
            <a:fld id="{F2B3D76B-AC8B-4DB2-9A57-BC8868048440}"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ED565814-710B-4CC1-92EA-A77C8994BA3B}" type="datetime1">
              <a:rPr lang="en-IN" smtClean="0"/>
              <a:t>11-04-2024</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a:t>M Sc (Data Science &amp; Analytics) Dissertation Presentation : Batch 2018 - 2020</a:t>
            </a:r>
            <a:endParaRPr lang="en-US" dirty="0">
              <a:solidFill>
                <a:schemeClr val="tx1"/>
              </a:solidFill>
            </a:endParaRPr>
          </a:p>
        </p:txBody>
      </p:sp>
      <p:sp>
        <p:nvSpPr>
          <p:cNvPr id="7" name="Slide Number Placeholder 6"/>
          <p:cNvSpPr>
            <a:spLocks noGrp="1"/>
          </p:cNvSpPr>
          <p:nvPr>
            <p:ph type="sldNum" sz="quarter" idx="12"/>
          </p:nvPr>
        </p:nvSpPr>
        <p:spPr/>
        <p:txBody>
          <a:bodyPr/>
          <a:lstStyle>
            <a:lvl1pPr>
              <a:defRPr/>
            </a:lvl1pPr>
          </a:lstStyle>
          <a:p>
            <a:pPr>
              <a:defRPr/>
            </a:pPr>
            <a:fld id="{7925CA61-2F8F-4792-AD15-EA2E45454E1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EC5CC027-485C-4A3A-ADFF-213AC54D1213}" type="datetime1">
              <a:rPr lang="en-IN" smtClean="0"/>
              <a:t>11-04-2024</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a:t>M Sc (Data Science &amp; Analytics) Dissertation Presentation : Batch 2018 - 2020</a:t>
            </a:r>
            <a:endParaRPr lang="en-US" dirty="0">
              <a:solidFill>
                <a:schemeClr val="tx1"/>
              </a:solidFill>
            </a:endParaRPr>
          </a:p>
        </p:txBody>
      </p:sp>
      <p:sp>
        <p:nvSpPr>
          <p:cNvPr id="7" name="Slide Number Placeholder 6"/>
          <p:cNvSpPr>
            <a:spLocks noGrp="1"/>
          </p:cNvSpPr>
          <p:nvPr>
            <p:ph type="sldNum" sz="quarter" idx="12"/>
          </p:nvPr>
        </p:nvSpPr>
        <p:spPr/>
        <p:txBody>
          <a:bodyPr/>
          <a:lstStyle>
            <a:lvl1pPr>
              <a:defRPr/>
            </a:lvl1pPr>
          </a:lstStyle>
          <a:p>
            <a:pPr>
              <a:defRPr/>
            </a:pPr>
            <a:fld id="{E844BDA4-8447-41B9-B344-F8EC407F780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6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126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6BEFD42-3058-4067-8397-9DC60164984E}" type="datetime1">
              <a:rPr lang="en-IN" smtClean="0"/>
              <a:t>11-04-2024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dirty="0"/>
              <a:t>M Sc (Data Science &amp; Analytics) Dissertation Presentation : Batch 2018 - 2020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19BC8E-9C61-4F92-8AC9-8ED4DE31A1C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4" r:id="rId12"/>
    <p:sldLayoutId id="2147484066" r:id="rId13"/>
  </p:sldLayoutIdLst>
  <p:hf sldNum="0"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611560" y="620688"/>
            <a:ext cx="7772400" cy="1152128"/>
          </a:xfrm>
        </p:spPr>
        <p:txBody>
          <a:bodyPr/>
          <a:lstStyle/>
          <a:p>
            <a:r>
              <a:rPr lang="en-US" sz="3200" b="1" i="0" dirty="0">
                <a:solidFill>
                  <a:srgbClr val="0070C0"/>
                </a:solidFill>
                <a:effectLst/>
                <a:latin typeface="Aparajita" panose="02020603050405020304" pitchFamily="18" charset="0"/>
                <a:cs typeface="Aparajita" panose="02020603050405020304" pitchFamily="18" charset="0"/>
              </a:rPr>
              <a:t>Unraveling Stock Market Insights with Advanced Learning Models</a:t>
            </a:r>
          </a:p>
        </p:txBody>
      </p:sp>
      <p:sp>
        <p:nvSpPr>
          <p:cNvPr id="4" name="TextBox 3"/>
          <p:cNvSpPr txBox="1"/>
          <p:nvPr/>
        </p:nvSpPr>
        <p:spPr>
          <a:xfrm>
            <a:off x="611560" y="1683380"/>
            <a:ext cx="7920880" cy="4985980"/>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36600" marR="1316355" indent="-457835" algn="ctr"/>
            <a:r>
              <a:rPr lang="en-US" sz="1800" b="1"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By</a:t>
            </a:r>
            <a:endParaRPr lang="en-IN" sz="1800" b="1" dirty="0">
              <a:effectLst/>
              <a:latin typeface="Times New Roman" panose="02020603050405020304" pitchFamily="18" charset="0"/>
              <a:ea typeface="Times New Roman" panose="02020603050405020304" pitchFamily="18" charset="0"/>
            </a:endParaRPr>
          </a:p>
          <a:p>
            <a:pPr marL="1315720" marR="1316355" algn="ctr">
              <a:lnSpc>
                <a:spcPts val="207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315720" marR="1316355" algn="ctr">
              <a:lnSpc>
                <a:spcPts val="207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SUYASH MAURYA  (Roll No:A23046 )</a:t>
            </a:r>
            <a:endParaRPr lang="en-IN" sz="1800" dirty="0">
              <a:effectLst/>
              <a:latin typeface="Times New Roman" panose="02020603050405020304" pitchFamily="18" charset="0"/>
              <a:ea typeface="Times New Roman" panose="02020603050405020304" pitchFamily="18" charset="0"/>
            </a:endParaRPr>
          </a:p>
          <a:p>
            <a:pPr marL="1315720" marR="1316355" algn="ctr">
              <a:lnSpc>
                <a:spcPts val="207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SK MONIRUL ISLAM (Roll No:A23040 )</a:t>
            </a:r>
            <a:endParaRPr lang="en-IN" sz="1800" dirty="0">
              <a:effectLst/>
              <a:latin typeface="Times New Roman" panose="02020603050405020304" pitchFamily="18" charset="0"/>
              <a:ea typeface="Times New Roman" panose="02020603050405020304" pitchFamily="18" charset="0"/>
            </a:endParaRPr>
          </a:p>
          <a:p>
            <a:pPr marL="1315720" marR="1316355" algn="ctr">
              <a:lnSpc>
                <a:spcPts val="207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NIKITA DAS (Roll No:A23027 )</a:t>
            </a:r>
            <a:endParaRPr lang="en-IN" sz="1800" dirty="0">
              <a:effectLst/>
              <a:latin typeface="Times New Roman" panose="02020603050405020304" pitchFamily="18" charset="0"/>
              <a:ea typeface="Times New Roman" panose="02020603050405020304" pitchFamily="18" charset="0"/>
            </a:endParaRPr>
          </a:p>
          <a:p>
            <a:pPr marL="1315720" marR="1316355" algn="ctr">
              <a:lnSpc>
                <a:spcPts val="207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SK RITUAJ ALAM (Roll No:A23042 )</a:t>
            </a:r>
            <a:endParaRPr lang="en-IN" sz="1800" dirty="0">
              <a:effectLst/>
              <a:latin typeface="Times New Roman" panose="02020603050405020304" pitchFamily="18" charset="0"/>
              <a:ea typeface="Times New Roman" panose="02020603050405020304" pitchFamily="18" charset="0"/>
            </a:endParaRPr>
          </a:p>
          <a:p>
            <a:pPr marL="1315720" marR="1316355" algn="ctr">
              <a:lnSpc>
                <a:spcPts val="207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SAYANTAN SAHA (Roll No:A23037 )</a:t>
            </a:r>
          </a:p>
          <a:p>
            <a:pPr marL="1315720" marR="1316355" algn="ctr">
              <a:lnSpc>
                <a:spcPts val="2070"/>
              </a:lnSpc>
              <a:spcBef>
                <a:spcPts val="5"/>
              </a:spcBef>
              <a:spcAft>
                <a:spcPts val="0"/>
              </a:spcAft>
            </a:pPr>
            <a:r>
              <a:rPr lang="en-US" sz="1800" dirty="0">
                <a:latin typeface="Times New Roman" panose="02020603050405020304" pitchFamily="18" charset="0"/>
                <a:ea typeface="Times New Roman" panose="02020603050405020304" pitchFamily="18" charset="0"/>
              </a:rPr>
              <a:t>SHREYAN BHATTACHARJEE (A23038)</a:t>
            </a:r>
          </a:p>
          <a:p>
            <a:pPr marL="1315720" marR="1316355" algn="ctr">
              <a:lnSpc>
                <a:spcPts val="207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BAISAKHI BISWAS (A23011)</a:t>
            </a:r>
          </a:p>
          <a:p>
            <a:pPr marL="1315720" marR="1316355" algn="ctr">
              <a:lnSpc>
                <a:spcPts val="2070"/>
              </a:lnSpc>
              <a:spcBef>
                <a:spcPts val="5"/>
              </a:spcBef>
              <a:spcAft>
                <a:spcPts val="0"/>
              </a:spcAft>
            </a:pPr>
            <a:r>
              <a:rPr lang="en-US" sz="1800" dirty="0">
                <a:latin typeface="Times New Roman" panose="02020603050405020304" pitchFamily="18" charset="0"/>
                <a:ea typeface="Times New Roman" panose="02020603050405020304" pitchFamily="18" charset="0"/>
              </a:rPr>
              <a:t>SK MOSIUR RAHMAN (Roll No:A23041)</a:t>
            </a:r>
          </a:p>
          <a:p>
            <a:pPr marL="1315720" marR="1316355" algn="ctr">
              <a:lnSpc>
                <a:spcPts val="2070"/>
              </a:lnSpc>
              <a:spcBef>
                <a:spcPts val="5"/>
              </a:spcBef>
              <a:spcAft>
                <a:spcPts val="0"/>
              </a:spcAft>
            </a:pPr>
            <a:endParaRPr lang="en-IN" sz="1800" dirty="0">
              <a:effectLst/>
              <a:latin typeface="Times New Roman" panose="02020603050405020304" pitchFamily="18" charset="0"/>
              <a:ea typeface="Times New Roman" panose="02020603050405020304" pitchFamily="18" charset="0"/>
            </a:endParaRPr>
          </a:p>
          <a:p>
            <a:pPr marL="1315720" marR="1316355" algn="ctr">
              <a:lnSpc>
                <a:spcPts val="2070"/>
              </a:lnSpc>
              <a:spcBef>
                <a:spcPts val="5"/>
              </a:spcBef>
              <a:spcAft>
                <a:spcPts val="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315720" marR="1316355" algn="ctr">
              <a:lnSpc>
                <a:spcPts val="207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of Fall 2023 Batch of Data Science</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316355" marR="1316355">
              <a:spcBef>
                <a:spcPts val="5"/>
              </a:spcBef>
              <a:spcAft>
                <a:spcPts val="0"/>
              </a:spcAft>
            </a:pPr>
            <a:r>
              <a:rPr lang="en-US" sz="1800" dirty="0">
                <a:effectLst/>
                <a:latin typeface="Times New Roman" panose="02020603050405020304" pitchFamily="18" charset="0"/>
                <a:ea typeface="Times New Roman" panose="02020603050405020304" pitchFamily="18" charset="0"/>
              </a:rPr>
              <a:t>                       Under the supervision of </a:t>
            </a:r>
            <a:endParaRPr lang="en-IN" sz="1800" dirty="0">
              <a:effectLst/>
              <a:latin typeface="Times New Roman" panose="02020603050405020304" pitchFamily="18" charset="0"/>
              <a:ea typeface="Times New Roman" panose="02020603050405020304" pitchFamily="18" charset="0"/>
            </a:endParaRPr>
          </a:p>
          <a:p>
            <a:pPr marL="340995" marR="340995" algn="ctr">
              <a:spcAft>
                <a:spcPts val="0"/>
              </a:spcAft>
            </a:pPr>
            <a:r>
              <a:rPr lang="en-US" sz="1800" b="1" dirty="0">
                <a:effectLst/>
                <a:latin typeface="Times New Roman" panose="02020603050405020304" pitchFamily="18" charset="0"/>
                <a:ea typeface="Times New Roman" panose="02020603050405020304" pitchFamily="18" charset="0"/>
              </a:rPr>
              <a:t>Prof. Jaydip Sen</a:t>
            </a:r>
            <a:endParaRPr lang="en-IN" sz="1800" dirty="0">
              <a:effectLst/>
              <a:latin typeface="Times New Roman" panose="02020603050405020304" pitchFamily="18" charset="0"/>
              <a:ea typeface="Times New Roman" panose="02020603050405020304" pitchFamily="18" charset="0"/>
            </a:endParaRPr>
          </a:p>
          <a:p>
            <a:pPr marL="1315720" marR="1316355" indent="-145415" algn="ctr">
              <a:spcBef>
                <a:spcPts val="5"/>
              </a:spcBef>
              <a:spcAft>
                <a:spcPts val="0"/>
              </a:spcAft>
            </a:pPr>
            <a:r>
              <a:rPr lang="en-US" sz="1800" b="1" dirty="0">
                <a:effectLst/>
                <a:latin typeface="Times New Roman" panose="02020603050405020304" pitchFamily="18" charset="0"/>
                <a:ea typeface="Times New Roman" panose="02020603050405020304" pitchFamily="18" charset="0"/>
              </a:rPr>
              <a:t>Praxis Tech School, Kolkata, India</a:t>
            </a:r>
            <a:endParaRPr lang="en-IN" sz="1800" b="1"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5DDAE63C-D371-95C9-A752-832A3FB0C5B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34077"/>
            <a:ext cx="1340227" cy="589635"/>
          </a:xfrm>
          <a:prstGeom prst="rect">
            <a:avLst/>
          </a:prstGeom>
          <a:noFill/>
          <a:ln>
            <a:noFill/>
          </a:ln>
        </p:spPr>
      </p:pic>
    </p:spTree>
    <p:extLst>
      <p:ext uri="{BB962C8B-B14F-4D97-AF65-F5344CB8AC3E}">
        <p14:creationId xmlns:p14="http://schemas.microsoft.com/office/powerpoint/2010/main" val="375503348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476672"/>
            <a:ext cx="8305800" cy="742528"/>
          </a:xfrm>
        </p:spPr>
        <p:txBody>
          <a:bodyPr/>
          <a:lstStyle/>
          <a:p>
            <a:pPr eaLnBrk="1" hangingPunct="1"/>
            <a:r>
              <a:rPr lang="en-US" altLang="en-US" b="1" dirty="0">
                <a:solidFill>
                  <a:srgbClr val="3366FF"/>
                </a:solidFill>
              </a:rPr>
              <a:t>CNN Model -1 </a:t>
            </a:r>
            <a:br>
              <a:rPr lang="en-US" altLang="en-US" b="1" dirty="0">
                <a:solidFill>
                  <a:srgbClr val="3366FF"/>
                </a:solidFill>
              </a:rPr>
            </a:br>
            <a:r>
              <a:rPr lang="en-US" altLang="en-US" sz="2400" b="1" dirty="0">
                <a:solidFill>
                  <a:srgbClr val="FF0000"/>
                </a:solidFill>
              </a:rPr>
              <a:t>Univariate CNN model with past one week’s data</a:t>
            </a:r>
            <a:endParaRPr lang="en-US" altLang="en-US" sz="2400" b="1" dirty="0">
              <a:solidFill>
                <a:srgbClr val="3366FF"/>
              </a:solidFill>
            </a:endParaRPr>
          </a:p>
        </p:txBody>
      </p:sp>
      <p:sp>
        <p:nvSpPr>
          <p:cNvPr id="4" name="Text Placeholder 3">
            <a:extLst>
              <a:ext uri="{FF2B5EF4-FFF2-40B4-BE49-F238E27FC236}">
                <a16:creationId xmlns:a16="http://schemas.microsoft.com/office/drawing/2014/main" id="{765A3B1B-9DB7-6E67-B45B-4D296AEF5B53}"/>
              </a:ext>
            </a:extLst>
          </p:cNvPr>
          <p:cNvSpPr>
            <a:spLocks noGrp="1"/>
          </p:cNvSpPr>
          <p:nvPr>
            <p:ph type="body" sz="half" idx="1"/>
          </p:nvPr>
        </p:nvSpPr>
        <p:spPr>
          <a:xfrm>
            <a:off x="685800" y="1628800"/>
            <a:ext cx="7702624" cy="4467200"/>
          </a:xfrm>
        </p:spPr>
        <p:txBody>
          <a:bodyPr/>
          <a:lstStyle/>
          <a:p>
            <a:pPr eaLnBrk="1" fontAlgn="auto" hangingPunct="1">
              <a:spcAft>
                <a:spcPts val="0"/>
              </a:spcAft>
              <a:defRPr/>
            </a:pPr>
            <a:r>
              <a:rPr lang="en-US" sz="1800" dirty="0">
                <a:latin typeface="Arial" charset="0"/>
              </a:rPr>
              <a:t>Univariate model with one-week prior data (N= 5) as the input.</a:t>
            </a:r>
          </a:p>
          <a:p>
            <a:pPr eaLnBrk="1" fontAlgn="auto" hangingPunct="1">
              <a:spcAft>
                <a:spcPts val="0"/>
              </a:spcAft>
              <a:defRPr/>
            </a:pPr>
            <a:r>
              <a:rPr lang="en-US" sz="1800" dirty="0">
                <a:latin typeface="Arial" charset="0"/>
              </a:rPr>
              <a:t>One convolution layer with 16 feature maps and a kernel size of 3 is used so that the input sequence of five days is read in three time-steps at a time and each reading extracts 16 features. </a:t>
            </a:r>
          </a:p>
          <a:p>
            <a:pPr eaLnBrk="1" fontAlgn="auto" hangingPunct="1">
              <a:spcAft>
                <a:spcPts val="0"/>
              </a:spcAft>
              <a:defRPr/>
            </a:pPr>
            <a:r>
              <a:rPr lang="en-US" sz="1800" dirty="0">
                <a:latin typeface="Arial" charset="0"/>
              </a:rPr>
              <a:t>A max pooling layer of size 2 reduces the size of the feature maps before it is flattened to one long vector. </a:t>
            </a:r>
          </a:p>
          <a:p>
            <a:pPr eaLnBrk="1" fontAlgn="auto" hangingPunct="1">
              <a:spcAft>
                <a:spcPts val="0"/>
              </a:spcAft>
              <a:defRPr/>
            </a:pPr>
            <a:r>
              <a:rPr lang="en-US" sz="1800" dirty="0">
                <a:latin typeface="Arial" charset="0"/>
              </a:rPr>
              <a:t>The flattened vector is interpreted by a fully-connected layer before the output layer predicts the close values. </a:t>
            </a:r>
          </a:p>
          <a:p>
            <a:pPr eaLnBrk="1" fontAlgn="auto" hangingPunct="1">
              <a:spcAft>
                <a:spcPts val="0"/>
              </a:spcAft>
              <a:defRPr/>
            </a:pPr>
            <a:r>
              <a:rPr lang="en-US" sz="1800" dirty="0">
                <a:latin typeface="Arial" charset="0"/>
              </a:rPr>
              <a:t>Except for the final output layer, </a:t>
            </a:r>
            <a:r>
              <a:rPr lang="en-US" sz="1800" dirty="0" err="1">
                <a:solidFill>
                  <a:srgbClr val="CC3399"/>
                </a:solidFill>
                <a:latin typeface="Arial" charset="0"/>
              </a:rPr>
              <a:t>ReLU</a:t>
            </a:r>
            <a:r>
              <a:rPr lang="en-US" sz="1800" dirty="0">
                <a:latin typeface="Arial" charset="0"/>
              </a:rPr>
              <a:t> has been used as the activation function and </a:t>
            </a:r>
            <a:r>
              <a:rPr lang="en-US" sz="1800" dirty="0">
                <a:solidFill>
                  <a:srgbClr val="0099CC"/>
                </a:solidFill>
                <a:latin typeface="Arial" charset="0"/>
              </a:rPr>
              <a:t>ADAM</a:t>
            </a:r>
            <a:r>
              <a:rPr lang="en-US" sz="1800" dirty="0">
                <a:latin typeface="Arial" charset="0"/>
              </a:rPr>
              <a:t> has been used as the optimizer. At the output layer the </a:t>
            </a:r>
            <a:r>
              <a:rPr lang="en-US" sz="1800" dirty="0">
                <a:solidFill>
                  <a:srgbClr val="FF0000"/>
                </a:solidFill>
                <a:latin typeface="Arial" charset="0"/>
              </a:rPr>
              <a:t>SIGMOID</a:t>
            </a:r>
            <a:r>
              <a:rPr lang="en-US" sz="1800" dirty="0">
                <a:latin typeface="Arial" charset="0"/>
              </a:rPr>
              <a:t> activation function is used.</a:t>
            </a:r>
          </a:p>
          <a:p>
            <a:pPr eaLnBrk="1" fontAlgn="auto" hangingPunct="1">
              <a:spcAft>
                <a:spcPts val="0"/>
              </a:spcAft>
              <a:defRPr/>
            </a:pPr>
            <a:r>
              <a:rPr lang="en-US" sz="1800" dirty="0">
                <a:latin typeface="Arial" charset="0"/>
              </a:rPr>
              <a:t>20 epochs and a batch size of 4 have been used. Loss function used was </a:t>
            </a:r>
            <a:r>
              <a:rPr lang="en-US" sz="1800" dirty="0">
                <a:solidFill>
                  <a:srgbClr val="00B050"/>
                </a:solidFill>
                <a:latin typeface="Arial" charset="0"/>
              </a:rPr>
              <a:t>MSE</a:t>
            </a:r>
            <a:r>
              <a:rPr lang="en-US" sz="1800" dirty="0">
                <a:latin typeface="Arial" charset="0"/>
              </a:rPr>
              <a:t>, from which </a:t>
            </a:r>
            <a:r>
              <a:rPr lang="en-US" sz="1800" dirty="0">
                <a:solidFill>
                  <a:srgbClr val="3366FF"/>
                </a:solidFill>
                <a:latin typeface="Arial" charset="0"/>
              </a:rPr>
              <a:t>RMSE</a:t>
            </a:r>
            <a:r>
              <a:rPr lang="en-US" sz="1800" dirty="0">
                <a:latin typeface="Arial" charset="0"/>
              </a:rPr>
              <a:t> values were computed. </a:t>
            </a:r>
          </a:p>
          <a:p>
            <a:pPr marL="0" indent="0">
              <a:buNone/>
            </a:pPr>
            <a:endParaRPr lang="en-IN" dirty="0"/>
          </a:p>
        </p:txBody>
      </p:sp>
      <p:pic>
        <p:nvPicPr>
          <p:cNvPr id="3" name="Picture 2">
            <a:extLst>
              <a:ext uri="{FF2B5EF4-FFF2-40B4-BE49-F238E27FC236}">
                <a16:creationId xmlns:a16="http://schemas.microsoft.com/office/drawing/2014/main" id="{D7ED391B-0D87-E47F-AD2D-B61865D7677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34077"/>
            <a:ext cx="1340227" cy="589635"/>
          </a:xfrm>
          <a:prstGeom prst="rect">
            <a:avLst/>
          </a:prstGeom>
          <a:noFill/>
          <a:ln>
            <a:noFill/>
          </a:ln>
        </p:spPr>
      </p:pic>
    </p:spTree>
    <p:extLst>
      <p:ext uri="{BB962C8B-B14F-4D97-AF65-F5344CB8AC3E}">
        <p14:creationId xmlns:p14="http://schemas.microsoft.com/office/powerpoint/2010/main" val="332421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76200"/>
            <a:ext cx="8305800" cy="904528"/>
          </a:xfrm>
        </p:spPr>
        <p:txBody>
          <a:bodyPr/>
          <a:lstStyle/>
          <a:p>
            <a:pPr eaLnBrk="1" hangingPunct="1"/>
            <a:r>
              <a:rPr lang="en-US" altLang="en-US" b="1" dirty="0">
                <a:solidFill>
                  <a:srgbClr val="3366FF"/>
                </a:solidFill>
              </a:rPr>
              <a:t>Architecture of CNN Model -1</a:t>
            </a:r>
            <a:endParaRPr lang="en-US" altLang="en-US" sz="4000" b="1" dirty="0"/>
          </a:p>
        </p:txBody>
      </p:sp>
      <p:pic>
        <p:nvPicPr>
          <p:cNvPr id="4" name="Picture 3">
            <a:extLst>
              <a:ext uri="{FF2B5EF4-FFF2-40B4-BE49-F238E27FC236}">
                <a16:creationId xmlns:a16="http://schemas.microsoft.com/office/drawing/2014/main" id="{018E2D67-48E0-58C6-DFF2-0AB4761B90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3728" y="980728"/>
            <a:ext cx="4896544" cy="5328592"/>
          </a:xfrm>
          <a:prstGeom prst="rect">
            <a:avLst/>
          </a:prstGeom>
        </p:spPr>
      </p:pic>
      <p:pic>
        <p:nvPicPr>
          <p:cNvPr id="3" name="Picture 2">
            <a:extLst>
              <a:ext uri="{FF2B5EF4-FFF2-40B4-BE49-F238E27FC236}">
                <a16:creationId xmlns:a16="http://schemas.microsoft.com/office/drawing/2014/main" id="{D80E1D00-CB03-3255-0919-BEE86D2D56B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6376" y="188640"/>
            <a:ext cx="1052195" cy="462915"/>
          </a:xfrm>
          <a:prstGeom prst="rect">
            <a:avLst/>
          </a:prstGeom>
          <a:noFill/>
          <a:ln>
            <a:noFill/>
          </a:ln>
        </p:spPr>
      </p:pic>
    </p:spTree>
    <p:extLst>
      <p:ext uri="{BB962C8B-B14F-4D97-AF65-F5344CB8AC3E}">
        <p14:creationId xmlns:p14="http://schemas.microsoft.com/office/powerpoint/2010/main" val="228038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620688"/>
            <a:ext cx="8305800" cy="598512"/>
          </a:xfrm>
        </p:spPr>
        <p:txBody>
          <a:bodyPr/>
          <a:lstStyle/>
          <a:p>
            <a:pPr eaLnBrk="1" hangingPunct="1"/>
            <a:r>
              <a:rPr lang="en-US" altLang="en-US" b="1" dirty="0">
                <a:solidFill>
                  <a:srgbClr val="3366FF"/>
                </a:solidFill>
              </a:rPr>
              <a:t>CNN Model -2 </a:t>
            </a:r>
            <a:br>
              <a:rPr lang="en-US" altLang="en-US" b="1" dirty="0">
                <a:solidFill>
                  <a:srgbClr val="3366FF"/>
                </a:solidFill>
              </a:rPr>
            </a:br>
            <a:r>
              <a:rPr lang="en-US" altLang="en-US" sz="2400" b="1" dirty="0">
                <a:solidFill>
                  <a:srgbClr val="FF0000"/>
                </a:solidFill>
              </a:rPr>
              <a:t>Univariate CNN model with past two weeks’ data</a:t>
            </a:r>
            <a:endParaRPr lang="en-US" altLang="en-US" sz="2400" b="1" dirty="0">
              <a:solidFill>
                <a:srgbClr val="3366FF"/>
              </a:solidFill>
            </a:endParaRPr>
          </a:p>
        </p:txBody>
      </p:sp>
      <p:sp>
        <p:nvSpPr>
          <p:cNvPr id="4" name="Text Placeholder 3">
            <a:extLst>
              <a:ext uri="{FF2B5EF4-FFF2-40B4-BE49-F238E27FC236}">
                <a16:creationId xmlns:a16="http://schemas.microsoft.com/office/drawing/2014/main" id="{A33CA1DB-26CA-97A2-18EC-1109419ED365}"/>
              </a:ext>
            </a:extLst>
          </p:cNvPr>
          <p:cNvSpPr>
            <a:spLocks noGrp="1"/>
          </p:cNvSpPr>
          <p:nvPr>
            <p:ph type="body" sz="half" idx="1"/>
          </p:nvPr>
        </p:nvSpPr>
        <p:spPr>
          <a:xfrm>
            <a:off x="685800" y="1700808"/>
            <a:ext cx="7846640" cy="4395192"/>
          </a:xfrm>
        </p:spPr>
        <p:txBody>
          <a:bodyPr/>
          <a:lstStyle/>
          <a:p>
            <a:pPr eaLnBrk="1" fontAlgn="auto" hangingPunct="1">
              <a:spcAft>
                <a:spcPts val="0"/>
              </a:spcAft>
              <a:defRPr/>
            </a:pPr>
            <a:r>
              <a:rPr lang="en-US" sz="1800" dirty="0">
                <a:latin typeface="Arial" charset="0"/>
              </a:rPr>
              <a:t>Univariate model with prior two weeks’ data being used as the input (N= 10).</a:t>
            </a:r>
          </a:p>
          <a:p>
            <a:pPr eaLnBrk="1" fontAlgn="auto" hangingPunct="1">
              <a:spcAft>
                <a:spcPts val="0"/>
              </a:spcAft>
              <a:defRPr/>
            </a:pPr>
            <a:r>
              <a:rPr lang="en-US" sz="1800" dirty="0">
                <a:latin typeface="Arial" charset="0"/>
              </a:rPr>
              <a:t>One convolution layer with 16 feature maps and a kernel size of 3 are used so that the input sequence of ten days is read in three time-steps at a time and this is performed 16 times. </a:t>
            </a:r>
          </a:p>
          <a:p>
            <a:pPr eaLnBrk="1" fontAlgn="auto" hangingPunct="1">
              <a:spcAft>
                <a:spcPts val="0"/>
              </a:spcAft>
              <a:defRPr/>
            </a:pPr>
            <a:r>
              <a:rPr lang="en-US" sz="1800" dirty="0">
                <a:latin typeface="Arial" charset="0"/>
              </a:rPr>
              <a:t> A max pooling layer of size 2 reduces the size of the feature maps before it is     flattened to one long vector of size 64. </a:t>
            </a:r>
          </a:p>
          <a:p>
            <a:pPr eaLnBrk="1" fontAlgn="auto" hangingPunct="1">
              <a:spcAft>
                <a:spcPts val="0"/>
              </a:spcAft>
              <a:defRPr/>
            </a:pPr>
            <a:r>
              <a:rPr lang="en-US" sz="1800" dirty="0">
                <a:latin typeface="Arial" charset="0"/>
              </a:rPr>
              <a:t>The flattened vector is interpreted by a fully-connected layer before the output layer predicts the open values. </a:t>
            </a:r>
          </a:p>
          <a:p>
            <a:pPr eaLnBrk="1" fontAlgn="auto" hangingPunct="1">
              <a:spcAft>
                <a:spcPts val="0"/>
              </a:spcAft>
              <a:defRPr/>
            </a:pPr>
            <a:r>
              <a:rPr lang="en-US" sz="1800" dirty="0">
                <a:latin typeface="Arial" charset="0"/>
              </a:rPr>
              <a:t>Except for the final output layer, </a:t>
            </a:r>
            <a:r>
              <a:rPr lang="en-US" sz="1800" dirty="0" err="1">
                <a:solidFill>
                  <a:srgbClr val="CC3399"/>
                </a:solidFill>
                <a:latin typeface="Arial" charset="0"/>
              </a:rPr>
              <a:t>ReLU</a:t>
            </a:r>
            <a:r>
              <a:rPr lang="en-US" sz="1800" dirty="0">
                <a:latin typeface="Arial" charset="0"/>
              </a:rPr>
              <a:t> has been used as the activation function and </a:t>
            </a:r>
            <a:r>
              <a:rPr lang="en-US" sz="1800" dirty="0">
                <a:solidFill>
                  <a:srgbClr val="0099CC"/>
                </a:solidFill>
                <a:latin typeface="Arial" charset="0"/>
              </a:rPr>
              <a:t>ADAM</a:t>
            </a:r>
            <a:r>
              <a:rPr lang="en-US" sz="1800" dirty="0">
                <a:latin typeface="Arial" charset="0"/>
              </a:rPr>
              <a:t> has been used as the optimizer. At the output layer the </a:t>
            </a:r>
            <a:r>
              <a:rPr lang="en-US" sz="1800" dirty="0">
                <a:solidFill>
                  <a:srgbClr val="FF0000"/>
                </a:solidFill>
                <a:latin typeface="Arial" charset="0"/>
              </a:rPr>
              <a:t>SIGMOID</a:t>
            </a:r>
            <a:r>
              <a:rPr lang="en-US" sz="1800" dirty="0">
                <a:latin typeface="Arial" charset="0"/>
              </a:rPr>
              <a:t> activation function is used.</a:t>
            </a:r>
          </a:p>
          <a:p>
            <a:pPr eaLnBrk="1" fontAlgn="auto" hangingPunct="1">
              <a:spcAft>
                <a:spcPts val="0"/>
              </a:spcAft>
              <a:defRPr/>
            </a:pPr>
            <a:r>
              <a:rPr lang="en-US" sz="1800" dirty="0">
                <a:latin typeface="Arial" charset="0"/>
              </a:rPr>
              <a:t>20 epochs and a batch size of 4 have been used. Loss function used was </a:t>
            </a:r>
            <a:r>
              <a:rPr lang="en-US" sz="1800" dirty="0">
                <a:solidFill>
                  <a:srgbClr val="00B050"/>
                </a:solidFill>
                <a:latin typeface="Arial" charset="0"/>
              </a:rPr>
              <a:t>MSE</a:t>
            </a:r>
            <a:r>
              <a:rPr lang="en-US" sz="1800" dirty="0">
                <a:latin typeface="Arial" charset="0"/>
              </a:rPr>
              <a:t>, from which </a:t>
            </a:r>
            <a:r>
              <a:rPr lang="en-US" sz="1800" dirty="0">
                <a:solidFill>
                  <a:srgbClr val="3366FF"/>
                </a:solidFill>
                <a:latin typeface="Arial" charset="0"/>
              </a:rPr>
              <a:t>RMSE</a:t>
            </a:r>
            <a:r>
              <a:rPr lang="en-US" sz="1800" dirty="0">
                <a:latin typeface="Arial" charset="0"/>
              </a:rPr>
              <a:t> values were computed</a:t>
            </a:r>
            <a:r>
              <a:rPr lang="en-US" sz="2000" dirty="0">
                <a:latin typeface="Arial" charset="0"/>
              </a:rPr>
              <a:t>.</a:t>
            </a:r>
            <a:endParaRPr lang="en-IN" sz="2000" dirty="0"/>
          </a:p>
        </p:txBody>
      </p:sp>
      <p:pic>
        <p:nvPicPr>
          <p:cNvPr id="2" name="Picture 4">
            <a:extLst>
              <a:ext uri="{FF2B5EF4-FFF2-40B4-BE49-F238E27FC236}">
                <a16:creationId xmlns:a16="http://schemas.microsoft.com/office/drawing/2014/main" id="{267A1FCE-5806-2C51-2635-FFD270B8E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686" y="8003"/>
            <a:ext cx="847314" cy="455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94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116632"/>
            <a:ext cx="8592150" cy="699047"/>
          </a:xfrm>
        </p:spPr>
        <p:txBody>
          <a:bodyPr/>
          <a:lstStyle/>
          <a:p>
            <a:pPr eaLnBrk="1" hangingPunct="1"/>
            <a:r>
              <a:rPr lang="en-US" altLang="en-US" b="1" dirty="0">
                <a:solidFill>
                  <a:srgbClr val="3366FF"/>
                </a:solidFill>
              </a:rPr>
              <a:t>Architecture of </a:t>
            </a:r>
            <a:r>
              <a:rPr lang="en-US" altLang="en-US" b="1" dirty="0">
                <a:solidFill>
                  <a:srgbClr val="3366FF"/>
                </a:solidFill>
                <a:latin typeface="Arial" panose="020B0604020202020204" pitchFamily="34" charset="0"/>
                <a:cs typeface="Arial" panose="020B0604020202020204" pitchFamily="34" charset="0"/>
              </a:rPr>
              <a:t>CNN</a:t>
            </a:r>
            <a:r>
              <a:rPr lang="en-US" altLang="en-US" b="1" dirty="0">
                <a:solidFill>
                  <a:srgbClr val="3366FF"/>
                </a:solidFill>
              </a:rPr>
              <a:t> Model -2</a:t>
            </a:r>
            <a:r>
              <a:rPr lang="en-US" altLang="en-US" b="1" dirty="0"/>
              <a:t> </a:t>
            </a:r>
          </a:p>
        </p:txBody>
      </p:sp>
      <p:pic>
        <p:nvPicPr>
          <p:cNvPr id="5" name="Picture 4">
            <a:extLst>
              <a:ext uri="{FF2B5EF4-FFF2-40B4-BE49-F238E27FC236}">
                <a16:creationId xmlns:a16="http://schemas.microsoft.com/office/drawing/2014/main" id="{D91A80B7-47E0-29EB-6564-3E2948EC7F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815678"/>
            <a:ext cx="4032448" cy="5637658"/>
          </a:xfrm>
          <a:prstGeom prst="rect">
            <a:avLst/>
          </a:prstGeom>
        </p:spPr>
      </p:pic>
      <p:pic>
        <p:nvPicPr>
          <p:cNvPr id="3" name="Picture 2">
            <a:extLst>
              <a:ext uri="{FF2B5EF4-FFF2-40B4-BE49-F238E27FC236}">
                <a16:creationId xmlns:a16="http://schemas.microsoft.com/office/drawing/2014/main" id="{65E708F5-C540-CB1C-3D8D-32739D104E8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28384" y="88031"/>
            <a:ext cx="1006008" cy="442595"/>
          </a:xfrm>
          <a:prstGeom prst="rect">
            <a:avLst/>
          </a:prstGeom>
          <a:noFill/>
          <a:ln>
            <a:noFill/>
          </a:ln>
        </p:spPr>
      </p:pic>
    </p:spTree>
    <p:extLst>
      <p:ext uri="{BB962C8B-B14F-4D97-AF65-F5344CB8AC3E}">
        <p14:creationId xmlns:p14="http://schemas.microsoft.com/office/powerpoint/2010/main" val="2982766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1D37-E818-2EFF-851D-54B2960C5C0C}"/>
              </a:ext>
            </a:extLst>
          </p:cNvPr>
          <p:cNvSpPr>
            <a:spLocks noGrp="1"/>
          </p:cNvSpPr>
          <p:nvPr>
            <p:ph type="title"/>
          </p:nvPr>
        </p:nvSpPr>
        <p:spPr>
          <a:xfrm>
            <a:off x="457200" y="404664"/>
            <a:ext cx="8229600" cy="1012974"/>
          </a:xfrm>
        </p:spPr>
        <p:txBody>
          <a:bodyPr/>
          <a:lstStyle/>
          <a:p>
            <a:r>
              <a:rPr lang="en-US" altLang="en-US" b="1" dirty="0">
                <a:solidFill>
                  <a:srgbClr val="3366FF"/>
                </a:solidFill>
              </a:rPr>
              <a:t>CNN Model-3</a:t>
            </a:r>
            <a:br>
              <a:rPr lang="en-US" altLang="en-US" b="1" dirty="0">
                <a:solidFill>
                  <a:srgbClr val="3366FF"/>
                </a:solidFill>
              </a:rPr>
            </a:br>
            <a:r>
              <a:rPr lang="en-US" altLang="en-US" sz="2400" b="1" dirty="0">
                <a:solidFill>
                  <a:srgbClr val="FF0000"/>
                </a:solidFill>
              </a:rPr>
              <a:t>Multivariate CNN model with past two weeks’ data</a:t>
            </a:r>
            <a:endParaRPr lang="en-IN" sz="2400" dirty="0"/>
          </a:p>
        </p:txBody>
      </p:sp>
      <p:sp>
        <p:nvSpPr>
          <p:cNvPr id="7" name="Content Placeholder 6">
            <a:extLst>
              <a:ext uri="{FF2B5EF4-FFF2-40B4-BE49-F238E27FC236}">
                <a16:creationId xmlns:a16="http://schemas.microsoft.com/office/drawing/2014/main" id="{65330333-386A-46AA-E7B8-49E592A4AD47}"/>
              </a:ext>
            </a:extLst>
          </p:cNvPr>
          <p:cNvSpPr>
            <a:spLocks noGrp="1"/>
          </p:cNvSpPr>
          <p:nvPr>
            <p:ph idx="1"/>
          </p:nvPr>
        </p:nvSpPr>
        <p:spPr>
          <a:xfrm>
            <a:off x="457200" y="1844824"/>
            <a:ext cx="8229600" cy="4281339"/>
          </a:xfrm>
        </p:spPr>
        <p:txBody>
          <a:bodyPr/>
          <a:lstStyle/>
          <a:p>
            <a:pPr eaLnBrk="1" fontAlgn="auto" hangingPunct="1">
              <a:spcAft>
                <a:spcPts val="0"/>
              </a:spcAft>
              <a:defRPr/>
            </a:pPr>
            <a:r>
              <a:rPr lang="en-US" sz="1800" dirty="0">
                <a:latin typeface="Arial" charset="0"/>
              </a:rPr>
              <a:t>Multivariate with prior two weeks’ data being used as the input (N= 10).</a:t>
            </a:r>
          </a:p>
          <a:p>
            <a:pPr eaLnBrk="1" fontAlgn="auto" hangingPunct="1">
              <a:spcAft>
                <a:spcPts val="0"/>
              </a:spcAft>
              <a:defRPr/>
            </a:pPr>
            <a:r>
              <a:rPr lang="en-US" sz="1800" dirty="0">
                <a:latin typeface="Arial" charset="0"/>
              </a:rPr>
              <a:t>One convolution layer with 16 feature maps and a kernel size of 3 are used so that the input sequence of ten days is read in three time-steps at a time and this is performed 16 times. </a:t>
            </a:r>
          </a:p>
          <a:p>
            <a:pPr eaLnBrk="1" fontAlgn="auto" hangingPunct="1">
              <a:spcAft>
                <a:spcPts val="0"/>
              </a:spcAft>
              <a:defRPr/>
            </a:pPr>
            <a:r>
              <a:rPr lang="en-US" sz="1800" dirty="0">
                <a:latin typeface="Arial" charset="0"/>
              </a:rPr>
              <a:t>A max pooling layer of size 2 reduces the size of the feature maps before it is flattened to one long vector of size 64. </a:t>
            </a:r>
          </a:p>
          <a:p>
            <a:pPr eaLnBrk="1" fontAlgn="auto" hangingPunct="1">
              <a:spcAft>
                <a:spcPts val="0"/>
              </a:spcAft>
              <a:defRPr/>
            </a:pPr>
            <a:r>
              <a:rPr lang="en-US" sz="1800" dirty="0">
                <a:latin typeface="Arial" charset="0"/>
              </a:rPr>
              <a:t>The flattened vector is interpreted by a fully-connected layer before the output layer predicts the open values. </a:t>
            </a:r>
          </a:p>
          <a:p>
            <a:pPr eaLnBrk="1" fontAlgn="auto" hangingPunct="1">
              <a:spcAft>
                <a:spcPts val="0"/>
              </a:spcAft>
              <a:defRPr/>
            </a:pPr>
            <a:r>
              <a:rPr lang="en-US" sz="1800" dirty="0">
                <a:latin typeface="Arial" charset="0"/>
              </a:rPr>
              <a:t>Except for the final output layer, </a:t>
            </a:r>
            <a:r>
              <a:rPr lang="en-US" sz="1800" dirty="0" err="1">
                <a:solidFill>
                  <a:srgbClr val="CC3399"/>
                </a:solidFill>
                <a:latin typeface="Arial" charset="0"/>
              </a:rPr>
              <a:t>ReLU</a:t>
            </a:r>
            <a:r>
              <a:rPr lang="en-US" sz="1800" dirty="0">
                <a:latin typeface="Arial" charset="0"/>
              </a:rPr>
              <a:t> has been used as the activation function and </a:t>
            </a:r>
            <a:r>
              <a:rPr lang="en-US" sz="1800" dirty="0">
                <a:solidFill>
                  <a:srgbClr val="0099CC"/>
                </a:solidFill>
                <a:latin typeface="Arial" charset="0"/>
              </a:rPr>
              <a:t>ADAM</a:t>
            </a:r>
            <a:r>
              <a:rPr lang="en-US" sz="1800" dirty="0">
                <a:latin typeface="Arial" charset="0"/>
              </a:rPr>
              <a:t> has been used as the optimizer. At the output layer the </a:t>
            </a:r>
            <a:r>
              <a:rPr lang="en-US" sz="1800" dirty="0">
                <a:solidFill>
                  <a:srgbClr val="FF0000"/>
                </a:solidFill>
                <a:latin typeface="Arial" charset="0"/>
              </a:rPr>
              <a:t>SIGMOID</a:t>
            </a:r>
            <a:r>
              <a:rPr lang="en-US" sz="1800" dirty="0">
                <a:latin typeface="Arial" charset="0"/>
              </a:rPr>
              <a:t> activation function is used.</a:t>
            </a:r>
          </a:p>
          <a:p>
            <a:pPr eaLnBrk="1" fontAlgn="auto" hangingPunct="1">
              <a:spcAft>
                <a:spcPts val="0"/>
              </a:spcAft>
              <a:defRPr/>
            </a:pPr>
            <a:r>
              <a:rPr lang="en-US" sz="1800" dirty="0">
                <a:latin typeface="Arial" charset="0"/>
              </a:rPr>
              <a:t>70 epochs and a batch size of 16 have been used. Loss function used was </a:t>
            </a:r>
            <a:r>
              <a:rPr lang="en-US" sz="1800" dirty="0">
                <a:solidFill>
                  <a:srgbClr val="00B050"/>
                </a:solidFill>
                <a:latin typeface="Arial" charset="0"/>
              </a:rPr>
              <a:t>MSE</a:t>
            </a:r>
            <a:r>
              <a:rPr lang="en-US" sz="1800" dirty="0">
                <a:latin typeface="Arial" charset="0"/>
              </a:rPr>
              <a:t>, from which </a:t>
            </a:r>
            <a:r>
              <a:rPr lang="en-US" sz="1800" dirty="0">
                <a:solidFill>
                  <a:srgbClr val="3366FF"/>
                </a:solidFill>
                <a:latin typeface="Arial" charset="0"/>
              </a:rPr>
              <a:t>RMSE</a:t>
            </a:r>
            <a:r>
              <a:rPr lang="en-US" sz="1800" dirty="0">
                <a:latin typeface="Arial" charset="0"/>
              </a:rPr>
              <a:t> values were computed.</a:t>
            </a:r>
            <a:endParaRPr lang="en-IN" sz="1800" dirty="0"/>
          </a:p>
          <a:p>
            <a:endParaRPr lang="en-IN" dirty="0"/>
          </a:p>
        </p:txBody>
      </p:sp>
      <p:pic>
        <p:nvPicPr>
          <p:cNvPr id="4" name="Picture 3">
            <a:extLst>
              <a:ext uri="{FF2B5EF4-FFF2-40B4-BE49-F238E27FC236}">
                <a16:creationId xmlns:a16="http://schemas.microsoft.com/office/drawing/2014/main" id="{52CEC021-6B9C-025D-C050-7C1B7D98F2E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34077"/>
            <a:ext cx="1340227" cy="589635"/>
          </a:xfrm>
          <a:prstGeom prst="rect">
            <a:avLst/>
          </a:prstGeom>
          <a:noFill/>
          <a:ln>
            <a:noFill/>
          </a:ln>
        </p:spPr>
      </p:pic>
    </p:spTree>
    <p:extLst>
      <p:ext uri="{BB962C8B-B14F-4D97-AF65-F5344CB8AC3E}">
        <p14:creationId xmlns:p14="http://schemas.microsoft.com/office/powerpoint/2010/main" val="3946673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188640"/>
            <a:ext cx="8592150" cy="760336"/>
          </a:xfrm>
        </p:spPr>
        <p:txBody>
          <a:bodyPr/>
          <a:lstStyle/>
          <a:p>
            <a:pPr eaLnBrk="1" hangingPunct="1"/>
            <a:r>
              <a:rPr lang="en-US" altLang="en-US" b="1" dirty="0">
                <a:solidFill>
                  <a:srgbClr val="3366FF"/>
                </a:solidFill>
              </a:rPr>
              <a:t>Architecture of CNN Model-3</a:t>
            </a:r>
            <a:r>
              <a:rPr lang="en-US" altLang="en-US" b="1" dirty="0"/>
              <a:t> </a:t>
            </a:r>
          </a:p>
        </p:txBody>
      </p:sp>
      <p:pic>
        <p:nvPicPr>
          <p:cNvPr id="4" name="Picture 3">
            <a:extLst>
              <a:ext uri="{FF2B5EF4-FFF2-40B4-BE49-F238E27FC236}">
                <a16:creationId xmlns:a16="http://schemas.microsoft.com/office/drawing/2014/main" id="{D5431917-8BC1-B798-AFF6-5D6B5B133D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1014169"/>
            <a:ext cx="3312368" cy="5677127"/>
          </a:xfrm>
          <a:prstGeom prst="rect">
            <a:avLst/>
          </a:prstGeom>
        </p:spPr>
      </p:pic>
      <p:pic>
        <p:nvPicPr>
          <p:cNvPr id="3" name="Picture 2">
            <a:extLst>
              <a:ext uri="{FF2B5EF4-FFF2-40B4-BE49-F238E27FC236}">
                <a16:creationId xmlns:a16="http://schemas.microsoft.com/office/drawing/2014/main" id="{81F448FE-3F3C-4832-3EF7-8314F67CD12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54614" y="123447"/>
            <a:ext cx="842336" cy="370587"/>
          </a:xfrm>
          <a:prstGeom prst="rect">
            <a:avLst/>
          </a:prstGeom>
          <a:noFill/>
          <a:ln>
            <a:noFill/>
          </a:ln>
        </p:spPr>
      </p:pic>
    </p:spTree>
    <p:extLst>
      <p:ext uri="{BB962C8B-B14F-4D97-AF65-F5344CB8AC3E}">
        <p14:creationId xmlns:p14="http://schemas.microsoft.com/office/powerpoint/2010/main" val="1575314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260648"/>
            <a:ext cx="8587680" cy="1440160"/>
          </a:xfrm>
        </p:spPr>
        <p:txBody>
          <a:bodyPr/>
          <a:lstStyle/>
          <a:p>
            <a:pPr eaLnBrk="1" hangingPunct="1"/>
            <a:r>
              <a:rPr lang="en-US" altLang="en-US" b="1" dirty="0">
                <a:solidFill>
                  <a:srgbClr val="3366FF"/>
                </a:solidFill>
              </a:rPr>
              <a:t>LSTM Model -1</a:t>
            </a:r>
            <a:br>
              <a:rPr lang="en-US" altLang="en-US" b="1" dirty="0">
                <a:solidFill>
                  <a:srgbClr val="3366FF"/>
                </a:solidFill>
              </a:rPr>
            </a:br>
            <a:r>
              <a:rPr lang="en-US" altLang="en-US" sz="2400" b="1" dirty="0">
                <a:solidFill>
                  <a:srgbClr val="FF0000"/>
                </a:solidFill>
              </a:rPr>
              <a:t>Univariate  LSTM with past one weeks’ data</a:t>
            </a:r>
            <a:r>
              <a:rPr lang="en-US" altLang="en-US" sz="2400" b="1" dirty="0">
                <a:solidFill>
                  <a:srgbClr val="3366FF"/>
                </a:solidFill>
              </a:rPr>
              <a:t> </a:t>
            </a:r>
          </a:p>
        </p:txBody>
      </p:sp>
      <p:pic>
        <p:nvPicPr>
          <p:cNvPr id="2" name="Picture 2">
            <a:extLst>
              <a:ext uri="{FF2B5EF4-FFF2-40B4-BE49-F238E27FC236}">
                <a16:creationId xmlns:a16="http://schemas.microsoft.com/office/drawing/2014/main" id="{89495BC9-8988-4DA9-863D-99076197A5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4581" y="-28146"/>
            <a:ext cx="1219733" cy="65504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C313420D-C52E-ACA2-7289-3908BDA099D7}"/>
              </a:ext>
            </a:extLst>
          </p:cNvPr>
          <p:cNvSpPr>
            <a:spLocks noGrp="1"/>
          </p:cNvSpPr>
          <p:nvPr>
            <p:ph type="body" sz="half" idx="1"/>
          </p:nvPr>
        </p:nvSpPr>
        <p:spPr>
          <a:xfrm>
            <a:off x="685799" y="1916832"/>
            <a:ext cx="7918649" cy="4179168"/>
          </a:xfrm>
        </p:spPr>
        <p:txBody>
          <a:bodyPr/>
          <a:lstStyle/>
          <a:p>
            <a:pPr eaLnBrk="1" fontAlgn="auto" hangingPunct="1">
              <a:spcAft>
                <a:spcPts val="0"/>
              </a:spcAft>
              <a:defRPr/>
            </a:pPr>
            <a:r>
              <a:rPr lang="en-US" sz="1800" dirty="0">
                <a:latin typeface="Arial" charset="0"/>
              </a:rPr>
              <a:t>Univariate model with past ONE weeks data (N= 5) as the input. </a:t>
            </a:r>
          </a:p>
          <a:p>
            <a:pPr eaLnBrk="1" fontAlgn="auto" hangingPunct="1">
              <a:spcAft>
                <a:spcPts val="0"/>
              </a:spcAft>
              <a:defRPr/>
            </a:pPr>
            <a:r>
              <a:rPr lang="en-US" sz="1800" dirty="0">
                <a:latin typeface="Arial" charset="0"/>
              </a:rPr>
              <a:t>The LSTM layer has 200 nodes . It receives the input sequence with shape (5,1) and produces a 200 element vector (one element per node) . These are features extracted from the 5 input values. </a:t>
            </a:r>
          </a:p>
          <a:p>
            <a:pPr eaLnBrk="1" fontAlgn="auto" hangingPunct="1">
              <a:spcAft>
                <a:spcPts val="0"/>
              </a:spcAft>
              <a:defRPr/>
            </a:pPr>
            <a:r>
              <a:rPr lang="en-US" sz="1800" dirty="0">
                <a:latin typeface="Arial" charset="0"/>
              </a:rPr>
              <a:t>The first dense layer in the neural network has 100 nodes. It receives a 200-element vector from the previous LSTM layer.</a:t>
            </a:r>
          </a:p>
          <a:p>
            <a:pPr eaLnBrk="1" fontAlgn="auto" hangingPunct="1">
              <a:spcAft>
                <a:spcPts val="0"/>
              </a:spcAft>
              <a:defRPr/>
            </a:pPr>
            <a:r>
              <a:rPr lang="en-US" sz="1800" dirty="0">
                <a:latin typeface="Arial" charset="0"/>
              </a:rPr>
              <a:t>The output layer with the number of nodes equal to the number of outputs </a:t>
            </a:r>
          </a:p>
          <a:p>
            <a:pPr eaLnBrk="1" fontAlgn="auto" hangingPunct="1">
              <a:spcAft>
                <a:spcPts val="0"/>
              </a:spcAft>
              <a:defRPr/>
            </a:pPr>
            <a:r>
              <a:rPr lang="en-US" sz="1800" dirty="0" err="1">
                <a:latin typeface="Arial" charset="0"/>
              </a:rPr>
              <a:t>ReLU</a:t>
            </a:r>
            <a:r>
              <a:rPr lang="en-US" sz="1800" dirty="0">
                <a:latin typeface="Arial" charset="0"/>
              </a:rPr>
              <a:t> activation is used in the  LSTM layers. MSE and ADAM are the loss function and optimizer respectively, used in the output layer. The training was done over 20 epochs using a batch size of 4</a:t>
            </a:r>
          </a:p>
          <a:p>
            <a:pPr marL="0" indent="0">
              <a:buNone/>
            </a:pPr>
            <a:endParaRPr lang="en-IN" dirty="0"/>
          </a:p>
        </p:txBody>
      </p:sp>
    </p:spTree>
    <p:extLst>
      <p:ext uri="{BB962C8B-B14F-4D97-AF65-F5344CB8AC3E}">
        <p14:creationId xmlns:p14="http://schemas.microsoft.com/office/powerpoint/2010/main" val="120152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76200"/>
            <a:ext cx="8305800" cy="1143000"/>
          </a:xfrm>
        </p:spPr>
        <p:txBody>
          <a:bodyPr/>
          <a:lstStyle/>
          <a:p>
            <a:pPr eaLnBrk="1" hangingPunct="1"/>
            <a:r>
              <a:rPr lang="en-US" altLang="en-US" b="1" dirty="0">
                <a:solidFill>
                  <a:srgbClr val="3366FF"/>
                </a:solidFill>
              </a:rPr>
              <a:t>Architecture of LSTM Model -1</a:t>
            </a:r>
            <a:endParaRPr lang="en-US" altLang="en-US" sz="4000" b="1" dirty="0"/>
          </a:p>
        </p:txBody>
      </p:sp>
      <p:pic>
        <p:nvPicPr>
          <p:cNvPr id="4" name="Picture 3">
            <a:extLst>
              <a:ext uri="{FF2B5EF4-FFF2-40B4-BE49-F238E27FC236}">
                <a16:creationId xmlns:a16="http://schemas.microsoft.com/office/drawing/2014/main" id="{F2430F6A-64D7-2E7D-D7DF-A14C9BE27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487" y="1219200"/>
            <a:ext cx="4433025" cy="5090120"/>
          </a:xfrm>
          <a:prstGeom prst="rect">
            <a:avLst/>
          </a:prstGeom>
        </p:spPr>
      </p:pic>
      <p:pic>
        <p:nvPicPr>
          <p:cNvPr id="3" name="Picture 2">
            <a:extLst>
              <a:ext uri="{FF2B5EF4-FFF2-40B4-BE49-F238E27FC236}">
                <a16:creationId xmlns:a16="http://schemas.microsoft.com/office/drawing/2014/main" id="{B4EAEA39-AEA6-0DFB-EB76-8343E374C30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6376" y="100946"/>
            <a:ext cx="1029677" cy="453008"/>
          </a:xfrm>
          <a:prstGeom prst="rect">
            <a:avLst/>
          </a:prstGeom>
          <a:noFill/>
          <a:ln>
            <a:noFill/>
          </a:ln>
        </p:spPr>
      </p:pic>
    </p:spTree>
    <p:extLst>
      <p:ext uri="{BB962C8B-B14F-4D97-AF65-F5344CB8AC3E}">
        <p14:creationId xmlns:p14="http://schemas.microsoft.com/office/powerpoint/2010/main" val="2239645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188640"/>
            <a:ext cx="8515672" cy="1512168"/>
          </a:xfrm>
        </p:spPr>
        <p:txBody>
          <a:bodyPr/>
          <a:lstStyle/>
          <a:p>
            <a:pPr eaLnBrk="1" hangingPunct="1"/>
            <a:r>
              <a:rPr lang="en-US" altLang="en-US" b="1" dirty="0">
                <a:solidFill>
                  <a:srgbClr val="3366FF"/>
                </a:solidFill>
              </a:rPr>
              <a:t>LSTM Model -2</a:t>
            </a:r>
            <a:br>
              <a:rPr lang="en-US" altLang="en-US" b="1" dirty="0">
                <a:solidFill>
                  <a:srgbClr val="3366FF"/>
                </a:solidFill>
              </a:rPr>
            </a:br>
            <a:r>
              <a:rPr lang="en-US" altLang="en-US" sz="2400" b="1" dirty="0">
                <a:solidFill>
                  <a:srgbClr val="FF0000"/>
                </a:solidFill>
              </a:rPr>
              <a:t>Univariate LSTM with past two weeks’ data</a:t>
            </a:r>
            <a:r>
              <a:rPr lang="en-US" altLang="en-US" sz="2400" b="1" dirty="0">
                <a:solidFill>
                  <a:srgbClr val="3366FF"/>
                </a:solidFill>
              </a:rPr>
              <a:t> </a:t>
            </a:r>
          </a:p>
        </p:txBody>
      </p:sp>
      <p:sp>
        <p:nvSpPr>
          <p:cNvPr id="4" name="Text Placeholder 3">
            <a:extLst>
              <a:ext uri="{FF2B5EF4-FFF2-40B4-BE49-F238E27FC236}">
                <a16:creationId xmlns:a16="http://schemas.microsoft.com/office/drawing/2014/main" id="{201A92A3-D060-7089-3579-5DAF8DE2F2BE}"/>
              </a:ext>
            </a:extLst>
          </p:cNvPr>
          <p:cNvSpPr>
            <a:spLocks noGrp="1"/>
          </p:cNvSpPr>
          <p:nvPr>
            <p:ph type="body" sz="half" idx="1"/>
          </p:nvPr>
        </p:nvSpPr>
        <p:spPr>
          <a:xfrm>
            <a:off x="685800" y="1981200"/>
            <a:ext cx="8134672" cy="4114800"/>
          </a:xfrm>
        </p:spPr>
        <p:txBody>
          <a:bodyPr/>
          <a:lstStyle/>
          <a:p>
            <a:pPr eaLnBrk="1" fontAlgn="auto" hangingPunct="1">
              <a:spcAft>
                <a:spcPts val="0"/>
              </a:spcAft>
              <a:defRPr/>
            </a:pPr>
            <a:r>
              <a:rPr lang="en-US" sz="1800" dirty="0">
                <a:latin typeface="Arial" charset="0"/>
              </a:rPr>
              <a:t>Univariate model with past TWO weeks data (N= 10) as the input. </a:t>
            </a:r>
          </a:p>
          <a:p>
            <a:pPr eaLnBrk="1" fontAlgn="auto" hangingPunct="1">
              <a:spcAft>
                <a:spcPts val="0"/>
              </a:spcAft>
              <a:defRPr/>
            </a:pPr>
            <a:r>
              <a:rPr lang="en-US" sz="1800" dirty="0">
                <a:latin typeface="Arial" charset="0"/>
              </a:rPr>
              <a:t>The LSTM layer has 200 nodes . It receives the input sequence with shape (10,1) and produces a 200 element vector (one element per node) . These are features extracted from the 5 input values. </a:t>
            </a:r>
          </a:p>
          <a:p>
            <a:pPr eaLnBrk="1" fontAlgn="auto" hangingPunct="1">
              <a:spcAft>
                <a:spcPts val="0"/>
              </a:spcAft>
              <a:defRPr/>
            </a:pPr>
            <a:r>
              <a:rPr lang="en-US" sz="1800" dirty="0">
                <a:latin typeface="Arial" charset="0"/>
              </a:rPr>
              <a:t>The first dense layer in the neural network has 100 nodes. It receives a 200-element vector from the previous LSTM layer.</a:t>
            </a:r>
          </a:p>
          <a:p>
            <a:pPr eaLnBrk="1" fontAlgn="auto" hangingPunct="1">
              <a:spcAft>
                <a:spcPts val="0"/>
              </a:spcAft>
              <a:defRPr/>
            </a:pPr>
            <a:r>
              <a:rPr lang="en-US" sz="1800" dirty="0">
                <a:latin typeface="Arial" charset="0"/>
              </a:rPr>
              <a:t>The output layer with the number of nodes equal to the number of outputs.</a:t>
            </a:r>
          </a:p>
          <a:p>
            <a:pPr eaLnBrk="1" fontAlgn="auto" hangingPunct="1">
              <a:spcAft>
                <a:spcPts val="0"/>
              </a:spcAft>
              <a:defRPr/>
            </a:pPr>
            <a:r>
              <a:rPr lang="en-US" sz="1800" dirty="0" err="1">
                <a:latin typeface="Arial" charset="0"/>
              </a:rPr>
              <a:t>ReLU</a:t>
            </a:r>
            <a:r>
              <a:rPr lang="en-US" sz="1800" dirty="0">
                <a:latin typeface="Arial" charset="0"/>
              </a:rPr>
              <a:t> activation is used in the  LSTM layers. MSE and ADAM are the loss function and optimizer respectively, used in the output layer. The training was done over 20 epochs using a batch size of 4</a:t>
            </a:r>
          </a:p>
          <a:p>
            <a:endParaRPr lang="en-IN" dirty="0"/>
          </a:p>
        </p:txBody>
      </p:sp>
      <p:pic>
        <p:nvPicPr>
          <p:cNvPr id="3" name="Picture 2">
            <a:extLst>
              <a:ext uri="{FF2B5EF4-FFF2-40B4-BE49-F238E27FC236}">
                <a16:creationId xmlns:a16="http://schemas.microsoft.com/office/drawing/2014/main" id="{0B3F95C2-0E14-F715-ABCC-1BF2EC1BAC5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34077"/>
            <a:ext cx="1340227" cy="589635"/>
          </a:xfrm>
          <a:prstGeom prst="rect">
            <a:avLst/>
          </a:prstGeom>
          <a:noFill/>
          <a:ln>
            <a:noFill/>
          </a:ln>
        </p:spPr>
      </p:pic>
    </p:spTree>
    <p:extLst>
      <p:ext uri="{BB962C8B-B14F-4D97-AF65-F5344CB8AC3E}">
        <p14:creationId xmlns:p14="http://schemas.microsoft.com/office/powerpoint/2010/main" val="2311714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548680"/>
            <a:ext cx="8305800" cy="576064"/>
          </a:xfrm>
        </p:spPr>
        <p:txBody>
          <a:bodyPr/>
          <a:lstStyle/>
          <a:p>
            <a:pPr eaLnBrk="1" hangingPunct="1"/>
            <a:r>
              <a:rPr lang="en-US" altLang="en-US" b="1" dirty="0">
                <a:solidFill>
                  <a:srgbClr val="3366FF"/>
                </a:solidFill>
              </a:rPr>
              <a:t>Architecture of LSTM Model -2</a:t>
            </a:r>
            <a:endParaRPr lang="en-US" altLang="en-US" sz="4000" b="1" dirty="0"/>
          </a:p>
        </p:txBody>
      </p:sp>
      <p:pic>
        <p:nvPicPr>
          <p:cNvPr id="4" name="Picture 3">
            <a:extLst>
              <a:ext uri="{FF2B5EF4-FFF2-40B4-BE49-F238E27FC236}">
                <a16:creationId xmlns:a16="http://schemas.microsoft.com/office/drawing/2014/main" id="{75692B1F-48A6-7FC4-E2D3-53853F093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799" y="1340768"/>
            <a:ext cx="4556401" cy="4896544"/>
          </a:xfrm>
          <a:prstGeom prst="rect">
            <a:avLst/>
          </a:prstGeom>
        </p:spPr>
      </p:pic>
      <p:pic>
        <p:nvPicPr>
          <p:cNvPr id="3" name="Picture 2">
            <a:extLst>
              <a:ext uri="{FF2B5EF4-FFF2-40B4-BE49-F238E27FC236}">
                <a16:creationId xmlns:a16="http://schemas.microsoft.com/office/drawing/2014/main" id="{2912ACF2-CC0A-DBCE-EB56-BCD137DDC58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0312" y="34077"/>
            <a:ext cx="1340227" cy="589635"/>
          </a:xfrm>
          <a:prstGeom prst="rect">
            <a:avLst/>
          </a:prstGeom>
          <a:noFill/>
          <a:ln>
            <a:noFill/>
          </a:ln>
        </p:spPr>
      </p:pic>
    </p:spTree>
    <p:extLst>
      <p:ext uri="{BB962C8B-B14F-4D97-AF65-F5344CB8AC3E}">
        <p14:creationId xmlns:p14="http://schemas.microsoft.com/office/powerpoint/2010/main" val="293273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304800"/>
            <a:ext cx="7772400" cy="1143000"/>
          </a:xfrm>
        </p:spPr>
        <p:txBody>
          <a:bodyPr/>
          <a:lstStyle/>
          <a:p>
            <a:pPr eaLnBrk="1" hangingPunct="1"/>
            <a:r>
              <a:rPr lang="en-US" altLang="en-US" b="1" dirty="0">
                <a:solidFill>
                  <a:srgbClr val="3366FF"/>
                </a:solidFill>
              </a:rPr>
              <a:t>Objective of the Work </a:t>
            </a:r>
          </a:p>
        </p:txBody>
      </p:sp>
      <p:sp>
        <p:nvSpPr>
          <p:cNvPr id="674819" name="Rectangle 3"/>
          <p:cNvSpPr>
            <a:spLocks noGrp="1" noChangeArrowheads="1"/>
          </p:cNvSpPr>
          <p:nvPr>
            <p:ph type="body" sz="half" idx="1"/>
          </p:nvPr>
        </p:nvSpPr>
        <p:spPr>
          <a:xfrm>
            <a:off x="533196" y="1268760"/>
            <a:ext cx="7772400" cy="4320480"/>
          </a:xfrm>
        </p:spPr>
        <p:txBody>
          <a:bodyPr rtlCol="0">
            <a:noAutofit/>
          </a:bodyPr>
          <a:lstStyle/>
          <a:p>
            <a:pPr algn="l"/>
            <a:r>
              <a:rPr lang="en-US" sz="1800" b="0" i="0" dirty="0">
                <a:solidFill>
                  <a:srgbClr val="0D0D0D"/>
                </a:solidFill>
                <a:effectLst/>
                <a:latin typeface="Arial" panose="020B0604020202020204" pitchFamily="34" charset="0"/>
                <a:cs typeface="Arial" panose="020B0604020202020204" pitchFamily="34" charset="0"/>
              </a:rPr>
              <a:t>The primary aim of this study is to develop accurate predictive models for forecasting stock prices within the National Stock Exchange (NSE) of India. Utilizing advanced deep learning techniques, we seek to construct robust frameworks capable of generating precise predictions of stock prices.</a:t>
            </a:r>
          </a:p>
          <a:p>
            <a:pPr algn="l"/>
            <a:endParaRPr lang="en-US" sz="1800" b="0" i="0" dirty="0">
              <a:solidFill>
                <a:srgbClr val="0D0D0D"/>
              </a:solidFill>
              <a:effectLst/>
              <a:latin typeface="Arial" panose="020B0604020202020204" pitchFamily="34" charset="0"/>
              <a:cs typeface="Arial" panose="020B0604020202020204" pitchFamily="34" charset="0"/>
            </a:endParaRPr>
          </a:p>
          <a:p>
            <a:pPr algn="l"/>
            <a:r>
              <a:rPr lang="en-US" sz="1800" b="0" i="0" dirty="0">
                <a:solidFill>
                  <a:srgbClr val="0D0D0D"/>
                </a:solidFill>
                <a:effectLst/>
                <a:latin typeface="Arial" panose="020B0604020202020204" pitchFamily="34" charset="0"/>
                <a:cs typeface="Arial" panose="020B0604020202020204" pitchFamily="34" charset="0"/>
              </a:rPr>
              <a:t>In addition, our objective involves integrating data from diverse sectors and indices, including IT, steel, auto, banking, FMCG sectors and  NIFTY, S&amp;P 500 to conduct comprehensive market analyses. This holistic approach enables a thorough understanding of the various factors influencing stock price movements.</a:t>
            </a:r>
          </a:p>
          <a:p>
            <a:pPr algn="l"/>
            <a:endParaRPr lang="en-US" sz="1800" b="0" i="0" dirty="0">
              <a:solidFill>
                <a:srgbClr val="0D0D0D"/>
              </a:solidFill>
              <a:effectLst/>
              <a:latin typeface="Arial" panose="020B0604020202020204" pitchFamily="34" charset="0"/>
              <a:cs typeface="Arial" panose="020B0604020202020204" pitchFamily="34" charset="0"/>
            </a:endParaRPr>
          </a:p>
          <a:p>
            <a:pPr algn="l"/>
            <a:r>
              <a:rPr lang="en-US" sz="1800" b="0" i="0" dirty="0">
                <a:solidFill>
                  <a:srgbClr val="0D0D0D"/>
                </a:solidFill>
                <a:effectLst/>
                <a:latin typeface="Arial" panose="020B0604020202020204" pitchFamily="34" charset="0"/>
                <a:cs typeface="Arial" panose="020B0604020202020204" pitchFamily="34" charset="0"/>
              </a:rPr>
              <a:t>Furthermore, we aim to evaluate the performance of the developed models and compare different methodologies to optimize predictive accuracy and computational efficiency. By refining our models, we aim to enhance their effectiveness in real-world applications.</a:t>
            </a:r>
          </a:p>
          <a:p>
            <a:pPr marL="0" indent="0" eaLnBrk="1" fontAlgn="auto" hangingPunct="1">
              <a:spcAft>
                <a:spcPts val="0"/>
              </a:spcAft>
              <a:buNone/>
              <a:defRPr/>
            </a:pPr>
            <a:endParaRPr lang="en-US" sz="18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5940459E-084D-566B-2F2F-F0821EB51E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34077"/>
            <a:ext cx="1340227" cy="58963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70656" y="260648"/>
            <a:ext cx="8305800" cy="1368152"/>
          </a:xfrm>
        </p:spPr>
        <p:txBody>
          <a:bodyPr/>
          <a:lstStyle/>
          <a:p>
            <a:pPr eaLnBrk="1" hangingPunct="1"/>
            <a:r>
              <a:rPr lang="en-US" altLang="en-US" b="1" dirty="0">
                <a:solidFill>
                  <a:srgbClr val="3366FF"/>
                </a:solidFill>
              </a:rPr>
              <a:t>LSTM Model -3</a:t>
            </a:r>
            <a:br>
              <a:rPr lang="en-US" altLang="en-US" b="1" dirty="0">
                <a:solidFill>
                  <a:srgbClr val="3366FF"/>
                </a:solidFill>
              </a:rPr>
            </a:br>
            <a:r>
              <a:rPr lang="en-US" altLang="en-US" sz="2000" b="1" dirty="0">
                <a:solidFill>
                  <a:srgbClr val="FF0000"/>
                </a:solidFill>
              </a:rPr>
              <a:t>Multivariate LSTM with past two weeks’ data</a:t>
            </a:r>
            <a:r>
              <a:rPr lang="en-US" altLang="en-US" sz="2000" b="1" dirty="0">
                <a:solidFill>
                  <a:srgbClr val="3366FF"/>
                </a:solidFill>
              </a:rPr>
              <a:t> </a:t>
            </a:r>
          </a:p>
        </p:txBody>
      </p:sp>
      <p:sp>
        <p:nvSpPr>
          <p:cNvPr id="4" name="Text Placeholder 3">
            <a:extLst>
              <a:ext uri="{FF2B5EF4-FFF2-40B4-BE49-F238E27FC236}">
                <a16:creationId xmlns:a16="http://schemas.microsoft.com/office/drawing/2014/main" id="{FF937BF8-6C02-890C-A659-F7CBB21A2A27}"/>
              </a:ext>
            </a:extLst>
          </p:cNvPr>
          <p:cNvSpPr>
            <a:spLocks noGrp="1"/>
          </p:cNvSpPr>
          <p:nvPr>
            <p:ph type="body" sz="half" idx="1"/>
          </p:nvPr>
        </p:nvSpPr>
        <p:spPr>
          <a:xfrm>
            <a:off x="685800" y="1988840"/>
            <a:ext cx="7990656" cy="4107160"/>
          </a:xfrm>
        </p:spPr>
        <p:txBody>
          <a:bodyPr/>
          <a:lstStyle/>
          <a:p>
            <a:pPr eaLnBrk="1" fontAlgn="auto" hangingPunct="1">
              <a:spcAft>
                <a:spcPts val="0"/>
              </a:spcAft>
              <a:defRPr/>
            </a:pPr>
            <a:r>
              <a:rPr lang="en-US" sz="1800" dirty="0">
                <a:latin typeface="Arial" charset="0"/>
              </a:rPr>
              <a:t>Multivariate model with past TWO weeks data (N= 10) as the input. </a:t>
            </a:r>
          </a:p>
          <a:p>
            <a:pPr eaLnBrk="1" fontAlgn="auto" hangingPunct="1">
              <a:spcAft>
                <a:spcPts val="0"/>
              </a:spcAft>
              <a:defRPr/>
            </a:pPr>
            <a:r>
              <a:rPr lang="en-US" sz="1800" dirty="0">
                <a:latin typeface="Arial" charset="0"/>
              </a:rPr>
              <a:t>The LSTM layer has 200 nodes . It receives the input sequence with shape (10,1) and produces a 200 element vector (one element per node. These are features extracted from the 5 input values. </a:t>
            </a:r>
          </a:p>
          <a:p>
            <a:pPr eaLnBrk="1" fontAlgn="auto" hangingPunct="1">
              <a:spcAft>
                <a:spcPts val="0"/>
              </a:spcAft>
              <a:defRPr/>
            </a:pPr>
            <a:r>
              <a:rPr lang="en-US" sz="1800" dirty="0">
                <a:latin typeface="Arial" charset="0"/>
              </a:rPr>
              <a:t>The first dense layer in the neural network has 100 nodes. It receives a 200-element vector from the previous LSTM layer.</a:t>
            </a:r>
          </a:p>
          <a:p>
            <a:pPr eaLnBrk="1" fontAlgn="auto" hangingPunct="1">
              <a:spcAft>
                <a:spcPts val="0"/>
              </a:spcAft>
              <a:defRPr/>
            </a:pPr>
            <a:r>
              <a:rPr lang="en-US" sz="1800" dirty="0">
                <a:latin typeface="Arial" charset="0"/>
              </a:rPr>
              <a:t>The output layer with the number of nodes equal to the number of outputs </a:t>
            </a:r>
          </a:p>
          <a:p>
            <a:pPr eaLnBrk="1" fontAlgn="auto" hangingPunct="1">
              <a:spcAft>
                <a:spcPts val="0"/>
              </a:spcAft>
              <a:defRPr/>
            </a:pPr>
            <a:r>
              <a:rPr lang="en-US" sz="1800" dirty="0" err="1">
                <a:latin typeface="Arial" charset="0"/>
              </a:rPr>
              <a:t>ReLU</a:t>
            </a:r>
            <a:r>
              <a:rPr lang="en-US" sz="1800" dirty="0">
                <a:latin typeface="Arial" charset="0"/>
              </a:rPr>
              <a:t> activation is used in the  LSTM layers. MSE and ADAM are the loss function and optimizer respectively, used in the output layer. The training was done over 70 epochs using a batch size of 16</a:t>
            </a:r>
          </a:p>
          <a:p>
            <a:endParaRPr lang="en-IN" dirty="0"/>
          </a:p>
        </p:txBody>
      </p:sp>
      <p:pic>
        <p:nvPicPr>
          <p:cNvPr id="3" name="Picture 2">
            <a:extLst>
              <a:ext uri="{FF2B5EF4-FFF2-40B4-BE49-F238E27FC236}">
                <a16:creationId xmlns:a16="http://schemas.microsoft.com/office/drawing/2014/main" id="{22D507A5-B399-5403-4FF7-1201DDD9471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34077"/>
            <a:ext cx="1340227" cy="589635"/>
          </a:xfrm>
          <a:prstGeom prst="rect">
            <a:avLst/>
          </a:prstGeom>
          <a:noFill/>
          <a:ln>
            <a:noFill/>
          </a:ln>
        </p:spPr>
      </p:pic>
    </p:spTree>
    <p:extLst>
      <p:ext uri="{BB962C8B-B14F-4D97-AF65-F5344CB8AC3E}">
        <p14:creationId xmlns:p14="http://schemas.microsoft.com/office/powerpoint/2010/main" val="1135702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188640"/>
            <a:ext cx="8305800" cy="936104"/>
          </a:xfrm>
        </p:spPr>
        <p:txBody>
          <a:bodyPr/>
          <a:lstStyle/>
          <a:p>
            <a:pPr eaLnBrk="1" hangingPunct="1"/>
            <a:r>
              <a:rPr lang="en-US" altLang="en-US" b="1" dirty="0">
                <a:solidFill>
                  <a:srgbClr val="3366FF"/>
                </a:solidFill>
              </a:rPr>
              <a:t>Architecture of LSTM Model #3</a:t>
            </a:r>
            <a:endParaRPr lang="en-US" altLang="en-US" sz="4000" b="1" dirty="0"/>
          </a:p>
        </p:txBody>
      </p:sp>
      <p:pic>
        <p:nvPicPr>
          <p:cNvPr id="6" name="Picture 5">
            <a:extLst>
              <a:ext uri="{FF2B5EF4-FFF2-40B4-BE49-F238E27FC236}">
                <a16:creationId xmlns:a16="http://schemas.microsoft.com/office/drawing/2014/main" id="{B647AEB9-DDEF-79FD-0AA1-D1FC3E9B0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9" y="1196752"/>
            <a:ext cx="4968553" cy="5112568"/>
          </a:xfrm>
          <a:prstGeom prst="rect">
            <a:avLst/>
          </a:prstGeom>
        </p:spPr>
      </p:pic>
      <p:pic>
        <p:nvPicPr>
          <p:cNvPr id="3" name="Picture 2">
            <a:extLst>
              <a:ext uri="{FF2B5EF4-FFF2-40B4-BE49-F238E27FC236}">
                <a16:creationId xmlns:a16="http://schemas.microsoft.com/office/drawing/2014/main" id="{8E5AED47-4AAA-E63D-B273-F8C9249BA22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24636" y="1"/>
            <a:ext cx="1083462" cy="476671"/>
          </a:xfrm>
          <a:prstGeom prst="rect">
            <a:avLst/>
          </a:prstGeom>
          <a:noFill/>
          <a:ln>
            <a:noFill/>
          </a:ln>
        </p:spPr>
      </p:pic>
    </p:spTree>
    <p:extLst>
      <p:ext uri="{BB962C8B-B14F-4D97-AF65-F5344CB8AC3E}">
        <p14:creationId xmlns:p14="http://schemas.microsoft.com/office/powerpoint/2010/main" val="3847910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260648"/>
            <a:ext cx="8305800" cy="397771"/>
          </a:xfrm>
        </p:spPr>
        <p:txBody>
          <a:bodyPr/>
          <a:lstStyle/>
          <a:p>
            <a:pPr eaLnBrk="1" hangingPunct="1"/>
            <a:r>
              <a:rPr lang="en-US" altLang="en-US" b="1" dirty="0">
                <a:solidFill>
                  <a:srgbClr val="3366FF"/>
                </a:solidFill>
              </a:rPr>
              <a:t>Implementation </a:t>
            </a:r>
          </a:p>
        </p:txBody>
      </p:sp>
      <p:sp>
        <p:nvSpPr>
          <p:cNvPr id="4" name="Text Placeholder 3">
            <a:extLst>
              <a:ext uri="{FF2B5EF4-FFF2-40B4-BE49-F238E27FC236}">
                <a16:creationId xmlns:a16="http://schemas.microsoft.com/office/drawing/2014/main" id="{E6864B28-BB0E-89C1-8AF9-F94ABAA7AEF7}"/>
              </a:ext>
            </a:extLst>
          </p:cNvPr>
          <p:cNvSpPr>
            <a:spLocks noGrp="1"/>
          </p:cNvSpPr>
          <p:nvPr>
            <p:ph type="body" sz="half" idx="1"/>
          </p:nvPr>
        </p:nvSpPr>
        <p:spPr>
          <a:xfrm>
            <a:off x="685800" y="1052736"/>
            <a:ext cx="7924800" cy="4968552"/>
          </a:xfrm>
        </p:spPr>
        <p:txBody>
          <a:bodyPr/>
          <a:lstStyle/>
          <a:p>
            <a:pPr eaLnBrk="1" fontAlgn="auto" hangingPunct="1">
              <a:spcAft>
                <a:spcPts val="0"/>
              </a:spcAft>
              <a:defRPr/>
            </a:pPr>
            <a:r>
              <a:rPr lang="en-US" sz="1800" dirty="0">
                <a:latin typeface="Arial" charset="0"/>
              </a:rPr>
              <a:t>The models have been implemented on a system consisting of an Intel i5-1035G1 processor with a clock speed of 1.00 GHz – 1.19 GHz, 8 GB RAM and running  64-bit Windows 11 operating system.  </a:t>
            </a:r>
          </a:p>
          <a:p>
            <a:pPr marL="0" indent="0" eaLnBrk="1" fontAlgn="auto" hangingPunct="1">
              <a:spcAft>
                <a:spcPts val="0"/>
              </a:spcAft>
              <a:buNone/>
              <a:defRPr/>
            </a:pPr>
            <a:r>
              <a:rPr lang="en-US" sz="1800" dirty="0">
                <a:latin typeface="Arial" charset="0"/>
              </a:rPr>
              <a:t> </a:t>
            </a:r>
          </a:p>
          <a:p>
            <a:pPr eaLnBrk="1" fontAlgn="auto" hangingPunct="1">
              <a:spcAft>
                <a:spcPts val="0"/>
              </a:spcAft>
              <a:defRPr/>
            </a:pPr>
            <a:r>
              <a:rPr lang="en-US" sz="1800" dirty="0">
                <a:latin typeface="Arial" charset="0"/>
              </a:rPr>
              <a:t>The models are implemented using Python 3..10.12 on TensorFlow 2.15.0 and </a:t>
            </a:r>
            <a:r>
              <a:rPr lang="en-US" sz="1800" dirty="0" err="1">
                <a:latin typeface="Arial" charset="0"/>
              </a:rPr>
              <a:t>Keras</a:t>
            </a:r>
            <a:r>
              <a:rPr lang="en-US" sz="1800" dirty="0">
                <a:latin typeface="Arial" charset="0"/>
              </a:rPr>
              <a:t> 2.15.0 frameworks. </a:t>
            </a:r>
          </a:p>
          <a:p>
            <a:pPr marL="0" indent="0" eaLnBrk="1" fontAlgn="auto" hangingPunct="1">
              <a:spcAft>
                <a:spcPts val="0"/>
              </a:spcAft>
              <a:buNone/>
              <a:defRPr/>
            </a:pPr>
            <a:endParaRPr lang="en-US" sz="1800" dirty="0">
              <a:latin typeface="Arial" charset="0"/>
            </a:endParaRPr>
          </a:p>
          <a:p>
            <a:pPr eaLnBrk="1" fontAlgn="auto" hangingPunct="1">
              <a:spcAft>
                <a:spcPts val="0"/>
              </a:spcAft>
              <a:defRPr/>
            </a:pPr>
            <a:r>
              <a:rPr lang="en-US" sz="1800" dirty="0">
                <a:latin typeface="Arial" charset="0"/>
              </a:rPr>
              <a:t>Each model has been executed over  data and the following metrics are noted :   </a:t>
            </a:r>
          </a:p>
          <a:p>
            <a:pPr lvl="1" eaLnBrk="1" fontAlgn="auto" hangingPunct="1">
              <a:spcAft>
                <a:spcPts val="0"/>
              </a:spcAft>
              <a:buFont typeface="Wingdings" panose="05000000000000000000" pitchFamily="2" charset="2"/>
              <a:buChar char="Ø"/>
              <a:defRPr/>
            </a:pPr>
            <a:r>
              <a:rPr lang="en-US" sz="1800" dirty="0">
                <a:latin typeface="Arial" charset="0"/>
              </a:rPr>
              <a:t>Execution time of the model </a:t>
            </a:r>
          </a:p>
          <a:p>
            <a:pPr lvl="1" eaLnBrk="1" fontAlgn="auto" hangingPunct="1">
              <a:spcAft>
                <a:spcPts val="0"/>
              </a:spcAft>
              <a:buFont typeface="Wingdings" panose="05000000000000000000" pitchFamily="2" charset="2"/>
              <a:buChar char="Ø"/>
              <a:defRPr/>
            </a:pPr>
            <a:r>
              <a:rPr lang="en-US" sz="1800" dirty="0">
                <a:latin typeface="Arial" charset="0"/>
              </a:rPr>
              <a:t>The overall RMSE for the entire week (i.e. average RMSE for the 5 days)</a:t>
            </a:r>
          </a:p>
          <a:p>
            <a:pPr lvl="1" eaLnBrk="1" fontAlgn="auto" hangingPunct="1">
              <a:spcAft>
                <a:spcPts val="0"/>
              </a:spcAft>
              <a:buFont typeface="Wingdings" panose="05000000000000000000" pitchFamily="2" charset="2"/>
              <a:buChar char="Ø"/>
              <a:defRPr/>
            </a:pPr>
            <a:r>
              <a:rPr lang="en-US" sz="1800" dirty="0">
                <a:latin typeface="Arial" charset="0"/>
              </a:rPr>
              <a:t>The RMSE values of each individual day in a week</a:t>
            </a:r>
          </a:p>
          <a:p>
            <a:pPr marL="457200" lvl="1" indent="0" eaLnBrk="1" fontAlgn="auto" hangingPunct="1">
              <a:spcAft>
                <a:spcPts val="0"/>
              </a:spcAft>
              <a:buNone/>
              <a:defRPr/>
            </a:pPr>
            <a:endParaRPr lang="en-US" sz="1800" dirty="0">
              <a:latin typeface="Arial" charset="0"/>
            </a:endParaRPr>
          </a:p>
          <a:p>
            <a:pPr eaLnBrk="1" fontAlgn="auto" hangingPunct="1">
              <a:spcAft>
                <a:spcPts val="0"/>
              </a:spcAft>
              <a:defRPr/>
            </a:pPr>
            <a:r>
              <a:rPr lang="en-US" sz="1800" dirty="0">
                <a:latin typeface="Arial" charset="0"/>
              </a:rPr>
              <a:t>Finally the mean measure for the execution time, overall RMSE, and the RMSE for the individual day of a week are computed.</a:t>
            </a:r>
          </a:p>
          <a:p>
            <a:pPr marL="0" indent="0" eaLnBrk="1" fontAlgn="auto" hangingPunct="1">
              <a:spcAft>
                <a:spcPts val="0"/>
              </a:spcAft>
              <a:buNone/>
              <a:defRPr/>
            </a:pPr>
            <a:r>
              <a:rPr lang="en-US" sz="1800" dirty="0">
                <a:latin typeface="Arial" charset="0"/>
              </a:rPr>
              <a:t> </a:t>
            </a:r>
          </a:p>
          <a:p>
            <a:pPr marL="0" indent="0">
              <a:buNone/>
            </a:pPr>
            <a:endParaRPr lang="en-IN" dirty="0"/>
          </a:p>
        </p:txBody>
      </p:sp>
      <p:pic>
        <p:nvPicPr>
          <p:cNvPr id="3" name="Picture 2">
            <a:extLst>
              <a:ext uri="{FF2B5EF4-FFF2-40B4-BE49-F238E27FC236}">
                <a16:creationId xmlns:a16="http://schemas.microsoft.com/office/drawing/2014/main" id="{A51E0BB6-CC57-39A9-474C-E187DB0BA53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1895" y="234500"/>
            <a:ext cx="1340227" cy="589635"/>
          </a:xfrm>
          <a:prstGeom prst="rect">
            <a:avLst/>
          </a:prstGeom>
          <a:noFill/>
          <a:ln>
            <a:noFill/>
          </a:ln>
        </p:spPr>
      </p:pic>
    </p:spTree>
    <p:extLst>
      <p:ext uri="{BB962C8B-B14F-4D97-AF65-F5344CB8AC3E}">
        <p14:creationId xmlns:p14="http://schemas.microsoft.com/office/powerpoint/2010/main" val="4093134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536" y="322897"/>
            <a:ext cx="8305800" cy="225783"/>
          </a:xfrm>
        </p:spPr>
        <p:txBody>
          <a:bodyPr/>
          <a:lstStyle/>
          <a:p>
            <a:pPr eaLnBrk="1" hangingPunct="1"/>
            <a:r>
              <a:rPr lang="en-US" altLang="en-US" b="1" dirty="0">
                <a:solidFill>
                  <a:srgbClr val="3366FF"/>
                </a:solidFill>
              </a:rPr>
              <a:t>Results : CNN Model #1 </a:t>
            </a:r>
          </a:p>
        </p:txBody>
      </p:sp>
      <p:graphicFrame>
        <p:nvGraphicFramePr>
          <p:cNvPr id="8" name="Table 7">
            <a:extLst>
              <a:ext uri="{FF2B5EF4-FFF2-40B4-BE49-F238E27FC236}">
                <a16:creationId xmlns:a16="http://schemas.microsoft.com/office/drawing/2014/main" id="{41C38A30-597D-61AF-F190-2FC9383C7161}"/>
              </a:ext>
            </a:extLst>
          </p:cNvPr>
          <p:cNvGraphicFramePr>
            <a:graphicFrameLocks noGrp="1"/>
          </p:cNvGraphicFramePr>
          <p:nvPr>
            <p:extLst>
              <p:ext uri="{D42A27DB-BD31-4B8C-83A1-F6EECF244321}">
                <p14:modId xmlns:p14="http://schemas.microsoft.com/office/powerpoint/2010/main" val="3537469044"/>
              </p:ext>
            </p:extLst>
          </p:nvPr>
        </p:nvGraphicFramePr>
        <p:xfrm>
          <a:off x="899592" y="836712"/>
          <a:ext cx="7344817" cy="5472606"/>
        </p:xfrm>
        <a:graphic>
          <a:graphicData uri="http://schemas.openxmlformats.org/drawingml/2006/table">
            <a:tbl>
              <a:tblPr firstRow="1" bandRow="1">
                <a:tableStyleId>{5940675A-B579-460E-94D1-54222C63F5DA}</a:tableStyleId>
              </a:tblPr>
              <a:tblGrid>
                <a:gridCol w="1503423">
                  <a:extLst>
                    <a:ext uri="{9D8B030D-6E8A-4147-A177-3AD203B41FA5}">
                      <a16:colId xmlns:a16="http://schemas.microsoft.com/office/drawing/2014/main" val="1166132877"/>
                    </a:ext>
                  </a:extLst>
                </a:gridCol>
                <a:gridCol w="607316">
                  <a:extLst>
                    <a:ext uri="{9D8B030D-6E8A-4147-A177-3AD203B41FA5}">
                      <a16:colId xmlns:a16="http://schemas.microsoft.com/office/drawing/2014/main" val="2538771123"/>
                    </a:ext>
                  </a:extLst>
                </a:gridCol>
                <a:gridCol w="913597">
                  <a:extLst>
                    <a:ext uri="{9D8B030D-6E8A-4147-A177-3AD203B41FA5}">
                      <a16:colId xmlns:a16="http://schemas.microsoft.com/office/drawing/2014/main" val="3256805835"/>
                    </a:ext>
                  </a:extLst>
                </a:gridCol>
                <a:gridCol w="474554">
                  <a:extLst>
                    <a:ext uri="{9D8B030D-6E8A-4147-A177-3AD203B41FA5}">
                      <a16:colId xmlns:a16="http://schemas.microsoft.com/office/drawing/2014/main" val="4179152720"/>
                    </a:ext>
                  </a:extLst>
                </a:gridCol>
                <a:gridCol w="581563">
                  <a:extLst>
                    <a:ext uri="{9D8B030D-6E8A-4147-A177-3AD203B41FA5}">
                      <a16:colId xmlns:a16="http://schemas.microsoft.com/office/drawing/2014/main" val="3387124110"/>
                    </a:ext>
                  </a:extLst>
                </a:gridCol>
                <a:gridCol w="816091">
                  <a:extLst>
                    <a:ext uri="{9D8B030D-6E8A-4147-A177-3AD203B41FA5}">
                      <a16:colId xmlns:a16="http://schemas.microsoft.com/office/drawing/2014/main" val="1058795355"/>
                    </a:ext>
                  </a:extLst>
                </a:gridCol>
                <a:gridCol w="816091">
                  <a:extLst>
                    <a:ext uri="{9D8B030D-6E8A-4147-A177-3AD203B41FA5}">
                      <a16:colId xmlns:a16="http://schemas.microsoft.com/office/drawing/2014/main" val="933407849"/>
                    </a:ext>
                  </a:extLst>
                </a:gridCol>
                <a:gridCol w="816091">
                  <a:extLst>
                    <a:ext uri="{9D8B030D-6E8A-4147-A177-3AD203B41FA5}">
                      <a16:colId xmlns:a16="http://schemas.microsoft.com/office/drawing/2014/main" val="1576016516"/>
                    </a:ext>
                  </a:extLst>
                </a:gridCol>
                <a:gridCol w="816091">
                  <a:extLst>
                    <a:ext uri="{9D8B030D-6E8A-4147-A177-3AD203B41FA5}">
                      <a16:colId xmlns:a16="http://schemas.microsoft.com/office/drawing/2014/main" val="4199170772"/>
                    </a:ext>
                  </a:extLst>
                </a:gridCol>
              </a:tblGrid>
              <a:tr h="3707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Data</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Time</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RMSE/Mean</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Mon</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Tue</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Wed</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Thu</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Fri</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 RMSE</a:t>
                      </a:r>
                    </a:p>
                  </a:txBody>
                  <a:tcPr marL="7620" marR="7620" marT="7620" marB="0" anchor="ctr">
                    <a:solidFill>
                      <a:schemeClr val="tx2">
                        <a:lumMod val="40000"/>
                        <a:lumOff val="60000"/>
                      </a:schemeClr>
                    </a:solidFill>
                  </a:tcPr>
                </a:tc>
                <a:extLst>
                  <a:ext uri="{0D108BD9-81ED-4DB2-BD59-A6C34878D82A}">
                    <a16:rowId xmlns:a16="http://schemas.microsoft.com/office/drawing/2014/main" val="1736779476"/>
                  </a:ext>
                </a:extLst>
              </a:tr>
              <a:tr h="298541">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Tata Steel</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16.5</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8.9</a:t>
                      </a:r>
                    </a:p>
                  </a:txBody>
                  <a:tcPr marL="7620" marR="7620" marT="7620" marB="0" anchor="ctr">
                    <a:solidFill>
                      <a:srgbClr val="FF0000"/>
                    </a:solidFill>
                  </a:tcPr>
                </a:tc>
                <a:tc>
                  <a:txBody>
                    <a:bodyPr/>
                    <a:lstStyle/>
                    <a:p>
                      <a:pPr algn="ctr" fontAlgn="b"/>
                      <a:r>
                        <a:rPr lang="en-IN" sz="1100" b="0" i="0" u="none" strike="noStrike" dirty="0">
                          <a:solidFill>
                            <a:srgbClr val="000000"/>
                          </a:solidFill>
                          <a:effectLst/>
                          <a:latin typeface="Calibri" panose="020F0502020204030204" pitchFamily="34" charset="0"/>
                        </a:rPr>
                        <a:t>5.3</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6.5</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5.8</a:t>
                      </a:r>
                    </a:p>
                  </a:txBody>
                  <a:tcPr marL="7620" marR="7620" marT="7620" marB="0" anchor="ctr"/>
                </a:tc>
                <a:extLst>
                  <a:ext uri="{0D108BD9-81ED-4DB2-BD59-A6C34878D82A}">
                    <a16:rowId xmlns:a16="http://schemas.microsoft.com/office/drawing/2014/main" val="3986136150"/>
                  </a:ext>
                </a:extLst>
              </a:tr>
              <a:tr h="3707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Tata Consultancy Services</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17.4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67.4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82.3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86.3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107.9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115.1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93.4</a:t>
                      </a:r>
                    </a:p>
                  </a:txBody>
                  <a:tcPr marL="7620" marR="7620" marT="7620" marB="0" anchor="ctr"/>
                </a:tc>
                <a:extLst>
                  <a:ext uri="{0D108BD9-81ED-4DB2-BD59-A6C34878D82A}">
                    <a16:rowId xmlns:a16="http://schemas.microsoft.com/office/drawing/2014/main" val="606995441"/>
                  </a:ext>
                </a:extLst>
              </a:tr>
              <a:tr h="298541">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State Bank of India</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21.6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16.0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19.7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23.5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25.1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25.5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22.3</a:t>
                      </a:r>
                    </a:p>
                  </a:txBody>
                  <a:tcPr marL="7620" marR="7620" marT="7620" marB="0" anchor="ctr"/>
                </a:tc>
                <a:extLst>
                  <a:ext uri="{0D108BD9-81ED-4DB2-BD59-A6C34878D82A}">
                    <a16:rowId xmlns:a16="http://schemas.microsoft.com/office/drawing/2014/main" val="3521228845"/>
                  </a:ext>
                </a:extLst>
              </a:tr>
              <a:tr h="298541">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NIFTY</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21.3</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2.8</a:t>
                      </a:r>
                    </a:p>
                  </a:txBody>
                  <a:tcPr marL="7620" marR="7620" marT="7620" marB="0" anchor="ctr">
                    <a:solidFill>
                      <a:srgbClr val="66FF33"/>
                    </a:solidFill>
                  </a:tcPr>
                </a:tc>
                <a:tc>
                  <a:txBody>
                    <a:bodyPr/>
                    <a:lstStyle/>
                    <a:p>
                      <a:pPr algn="ctr" fontAlgn="b"/>
                      <a:r>
                        <a:rPr lang="en-IN" sz="1100" b="0" i="0" u="none" strike="noStrike" dirty="0">
                          <a:solidFill>
                            <a:srgbClr val="000000"/>
                          </a:solidFill>
                          <a:effectLst/>
                          <a:latin typeface="Calibri" panose="020F0502020204030204" pitchFamily="34" charset="0"/>
                        </a:rPr>
                        <a:t>313.5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333.5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359.6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403.7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452.0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375.8</a:t>
                      </a:r>
                    </a:p>
                  </a:txBody>
                  <a:tcPr marL="7620" marR="7620" marT="7620" marB="0" anchor="ctr"/>
                </a:tc>
                <a:extLst>
                  <a:ext uri="{0D108BD9-81ED-4DB2-BD59-A6C34878D82A}">
                    <a16:rowId xmlns:a16="http://schemas.microsoft.com/office/drawing/2014/main" val="2573157880"/>
                  </a:ext>
                </a:extLst>
              </a:tr>
              <a:tr h="298541">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S&amp;P</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16.4</a:t>
                      </a:r>
                    </a:p>
                  </a:txBody>
                  <a:tcPr marL="7620" marR="7620" marT="7620" marB="0" anchor="ctr">
                    <a:solidFill>
                      <a:srgbClr val="66FF33"/>
                    </a:solidFill>
                  </a:tcPr>
                </a:tc>
                <a:tc>
                  <a:txBody>
                    <a:bodyPr/>
                    <a:lstStyle/>
                    <a:p>
                      <a:pPr algn="ctr" fontAlgn="b"/>
                      <a:r>
                        <a:rPr lang="en-IN" sz="1100" b="0" i="0" u="none" strike="noStrike" dirty="0">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91.0</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100.4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102.8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116.3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134.0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109.9</a:t>
                      </a:r>
                    </a:p>
                  </a:txBody>
                  <a:tcPr marL="7620" marR="7620" marT="7620" marB="0" anchor="ctr"/>
                </a:tc>
                <a:extLst>
                  <a:ext uri="{0D108BD9-81ED-4DB2-BD59-A6C34878D82A}">
                    <a16:rowId xmlns:a16="http://schemas.microsoft.com/office/drawing/2014/main" val="3917388390"/>
                  </a:ext>
                </a:extLst>
              </a:tr>
              <a:tr h="3707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Maruti Suzuki India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21.9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4.0</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250.6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267.6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285.8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300.2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339.8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290.4</a:t>
                      </a:r>
                    </a:p>
                  </a:txBody>
                  <a:tcPr marL="7620" marR="7620" marT="7620" marB="0" anchor="ctr"/>
                </a:tc>
                <a:extLst>
                  <a:ext uri="{0D108BD9-81ED-4DB2-BD59-A6C34878D82A}">
                    <a16:rowId xmlns:a16="http://schemas.microsoft.com/office/drawing/2014/main" val="3139257792"/>
                  </a:ext>
                </a:extLst>
              </a:tr>
              <a:tr h="3707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Mahindra &amp; Mahindra Limited</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22.1</a:t>
                      </a:r>
                    </a:p>
                  </a:txBody>
                  <a:tcPr marL="7620" marR="7620" marT="7620" marB="0" anchor="ctr">
                    <a:solidFill>
                      <a:srgbClr val="FF0000"/>
                    </a:solidFill>
                  </a:tcPr>
                </a:tc>
                <a:tc>
                  <a:txBody>
                    <a:bodyPr/>
                    <a:lstStyle/>
                    <a:p>
                      <a:pPr algn="ctr" fontAlgn="b"/>
                      <a:r>
                        <a:rPr lang="en-IN" sz="11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33.0</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36.5</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37.9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41.1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45.7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39.1</a:t>
                      </a:r>
                    </a:p>
                  </a:txBody>
                  <a:tcPr marL="7620" marR="7620" marT="7620" marB="0" anchor="ctr"/>
                </a:tc>
                <a:extLst>
                  <a:ext uri="{0D108BD9-81ED-4DB2-BD59-A6C34878D82A}">
                    <a16:rowId xmlns:a16="http://schemas.microsoft.com/office/drawing/2014/main" val="2536512652"/>
                  </a:ext>
                </a:extLst>
              </a:tr>
              <a:tr h="298541">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JSW Steel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21.4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22.5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25.1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27.1</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32.7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34.6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28.8</a:t>
                      </a:r>
                    </a:p>
                  </a:txBody>
                  <a:tcPr marL="7620" marR="7620" marT="7620" marB="0" anchor="ctr"/>
                </a:tc>
                <a:extLst>
                  <a:ext uri="{0D108BD9-81ED-4DB2-BD59-A6C34878D82A}">
                    <a16:rowId xmlns:a16="http://schemas.microsoft.com/office/drawing/2014/main" val="133098132"/>
                  </a:ext>
                </a:extLst>
              </a:tr>
              <a:tr h="298541">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Infosys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21.3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43.2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49.0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50.1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55.6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62.2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52.4</a:t>
                      </a:r>
                    </a:p>
                  </a:txBody>
                  <a:tcPr marL="7620" marR="7620" marT="7620" marB="0" anchor="ctr"/>
                </a:tc>
                <a:extLst>
                  <a:ext uri="{0D108BD9-81ED-4DB2-BD59-A6C34878D82A}">
                    <a16:rowId xmlns:a16="http://schemas.microsoft.com/office/drawing/2014/main" val="2833545231"/>
                  </a:ext>
                </a:extLst>
              </a:tr>
              <a:tr h="298541">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ITC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16.6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8.2</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9.2</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7.5</a:t>
                      </a:r>
                    </a:p>
                  </a:txBody>
                  <a:tcPr marL="7620" marR="7620" marT="7620" marB="0" anchor="ctr"/>
                </a:tc>
                <a:extLst>
                  <a:ext uri="{0D108BD9-81ED-4DB2-BD59-A6C34878D82A}">
                    <a16:rowId xmlns:a16="http://schemas.microsoft.com/office/drawing/2014/main" val="2041098640"/>
                  </a:ext>
                </a:extLst>
              </a:tr>
              <a:tr h="3707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Hindustan Unilever Ltd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20.3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62.3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67.6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71.1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85.7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88.0</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75.6</a:t>
                      </a:r>
                    </a:p>
                  </a:txBody>
                  <a:tcPr marL="7620" marR="7620" marT="7620" marB="0" anchor="ctr"/>
                </a:tc>
                <a:extLst>
                  <a:ext uri="{0D108BD9-81ED-4DB2-BD59-A6C34878D82A}">
                    <a16:rowId xmlns:a16="http://schemas.microsoft.com/office/drawing/2014/main" val="668374127"/>
                  </a:ext>
                </a:extLst>
              </a:tr>
              <a:tr h="298541">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HDFC Bank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19.9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43.2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45.8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47.5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50.6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53.7</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48.3</a:t>
                      </a:r>
                    </a:p>
                  </a:txBody>
                  <a:tcPr marL="7620" marR="7620" marT="7620" marB="0" anchor="ctr"/>
                </a:tc>
                <a:extLst>
                  <a:ext uri="{0D108BD9-81ED-4DB2-BD59-A6C34878D82A}">
                    <a16:rowId xmlns:a16="http://schemas.microsoft.com/office/drawing/2014/main" val="2978100442"/>
                  </a:ext>
                </a:extLst>
              </a:tr>
              <a:tr h="298541">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MEAN</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19.7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79.5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86.6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92.0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102.8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113.9</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95.8</a:t>
                      </a:r>
                    </a:p>
                  </a:txBody>
                  <a:tcPr marL="7620" marR="7620" marT="7620" marB="0" anchor="ctr"/>
                </a:tc>
                <a:extLst>
                  <a:ext uri="{0D108BD9-81ED-4DB2-BD59-A6C34878D82A}">
                    <a16:rowId xmlns:a16="http://schemas.microsoft.com/office/drawing/2014/main" val="717633757"/>
                  </a:ext>
                </a:extLst>
              </a:tr>
              <a:tr h="298541">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MIN</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16.4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5.8</a:t>
                      </a:r>
                    </a:p>
                  </a:txBody>
                  <a:tcPr marL="7620" marR="7620" marT="7620" marB="0" anchor="ctr"/>
                </a:tc>
                <a:extLst>
                  <a:ext uri="{0D108BD9-81ED-4DB2-BD59-A6C34878D82A}">
                    <a16:rowId xmlns:a16="http://schemas.microsoft.com/office/drawing/2014/main" val="622247468"/>
                  </a:ext>
                </a:extLst>
              </a:tr>
              <a:tr h="298541">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MAX</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22.1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313.5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333.5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359.6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403.7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452.0</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375.8</a:t>
                      </a:r>
                    </a:p>
                  </a:txBody>
                  <a:tcPr marL="7620" marR="7620" marT="7620" marB="0" anchor="ctr"/>
                </a:tc>
                <a:extLst>
                  <a:ext uri="{0D108BD9-81ED-4DB2-BD59-A6C34878D82A}">
                    <a16:rowId xmlns:a16="http://schemas.microsoft.com/office/drawing/2014/main" val="3267498325"/>
                  </a:ext>
                </a:extLst>
              </a:tr>
              <a:tr h="334860">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98.9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105.0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112.8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123.6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139.5</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116.8</a:t>
                      </a:r>
                    </a:p>
                  </a:txBody>
                  <a:tcPr marL="7620" marR="7620" marT="7620" marB="0" anchor="ctr"/>
                </a:tc>
                <a:extLst>
                  <a:ext uri="{0D108BD9-81ED-4DB2-BD59-A6C34878D82A}">
                    <a16:rowId xmlns:a16="http://schemas.microsoft.com/office/drawing/2014/main" val="1178011880"/>
                  </a:ext>
                </a:extLst>
              </a:tr>
            </a:tbl>
          </a:graphicData>
        </a:graphic>
      </p:graphicFrame>
      <p:pic>
        <p:nvPicPr>
          <p:cNvPr id="3" name="Picture 2">
            <a:extLst>
              <a:ext uri="{FF2B5EF4-FFF2-40B4-BE49-F238E27FC236}">
                <a16:creationId xmlns:a16="http://schemas.microsoft.com/office/drawing/2014/main" id="{0A3ED40E-81B7-5E88-8245-A615D36E8B1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103061"/>
            <a:ext cx="1340227" cy="589635"/>
          </a:xfrm>
          <a:prstGeom prst="rect">
            <a:avLst/>
          </a:prstGeom>
          <a:noFill/>
          <a:ln>
            <a:noFill/>
          </a:ln>
        </p:spPr>
      </p:pic>
    </p:spTree>
    <p:extLst>
      <p:ext uri="{BB962C8B-B14F-4D97-AF65-F5344CB8AC3E}">
        <p14:creationId xmlns:p14="http://schemas.microsoft.com/office/powerpoint/2010/main" val="2098552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536" y="250889"/>
            <a:ext cx="8305800" cy="585823"/>
          </a:xfrm>
        </p:spPr>
        <p:txBody>
          <a:bodyPr/>
          <a:lstStyle/>
          <a:p>
            <a:pPr eaLnBrk="1" hangingPunct="1"/>
            <a:r>
              <a:rPr lang="en-US" altLang="en-US" b="1" dirty="0">
                <a:solidFill>
                  <a:srgbClr val="3366FF"/>
                </a:solidFill>
              </a:rPr>
              <a:t>Results : CNN Model #2 </a:t>
            </a:r>
          </a:p>
        </p:txBody>
      </p:sp>
      <p:graphicFrame>
        <p:nvGraphicFramePr>
          <p:cNvPr id="5" name="Table 4">
            <a:extLst>
              <a:ext uri="{FF2B5EF4-FFF2-40B4-BE49-F238E27FC236}">
                <a16:creationId xmlns:a16="http://schemas.microsoft.com/office/drawing/2014/main" id="{EC92FCD1-C401-D061-6ADB-9728130FB211}"/>
              </a:ext>
            </a:extLst>
          </p:cNvPr>
          <p:cNvGraphicFramePr>
            <a:graphicFrameLocks noGrp="1"/>
          </p:cNvGraphicFramePr>
          <p:nvPr>
            <p:extLst>
              <p:ext uri="{D42A27DB-BD31-4B8C-83A1-F6EECF244321}">
                <p14:modId xmlns:p14="http://schemas.microsoft.com/office/powerpoint/2010/main" val="557671269"/>
              </p:ext>
            </p:extLst>
          </p:nvPr>
        </p:nvGraphicFramePr>
        <p:xfrm>
          <a:off x="899592" y="1052736"/>
          <a:ext cx="7287351" cy="5125584"/>
        </p:xfrm>
        <a:graphic>
          <a:graphicData uri="http://schemas.openxmlformats.org/drawingml/2006/table">
            <a:tbl>
              <a:tblPr firstRow="1" bandRow="1">
                <a:tableStyleId>{5940675A-B579-460E-94D1-54222C63F5DA}</a:tableStyleId>
              </a:tblPr>
              <a:tblGrid>
                <a:gridCol w="1491660">
                  <a:extLst>
                    <a:ext uri="{9D8B030D-6E8A-4147-A177-3AD203B41FA5}">
                      <a16:colId xmlns:a16="http://schemas.microsoft.com/office/drawing/2014/main" val="3916287332"/>
                    </a:ext>
                  </a:extLst>
                </a:gridCol>
                <a:gridCol w="602565">
                  <a:extLst>
                    <a:ext uri="{9D8B030D-6E8A-4147-A177-3AD203B41FA5}">
                      <a16:colId xmlns:a16="http://schemas.microsoft.com/office/drawing/2014/main" val="534895107"/>
                    </a:ext>
                  </a:extLst>
                </a:gridCol>
                <a:gridCol w="858103">
                  <a:extLst>
                    <a:ext uri="{9D8B030D-6E8A-4147-A177-3AD203B41FA5}">
                      <a16:colId xmlns:a16="http://schemas.microsoft.com/office/drawing/2014/main" val="1266030244"/>
                    </a:ext>
                  </a:extLst>
                </a:gridCol>
                <a:gridCol w="519186">
                  <a:extLst>
                    <a:ext uri="{9D8B030D-6E8A-4147-A177-3AD203B41FA5}">
                      <a16:colId xmlns:a16="http://schemas.microsoft.com/office/drawing/2014/main" val="2084156656"/>
                    </a:ext>
                  </a:extLst>
                </a:gridCol>
                <a:gridCol w="577013">
                  <a:extLst>
                    <a:ext uri="{9D8B030D-6E8A-4147-A177-3AD203B41FA5}">
                      <a16:colId xmlns:a16="http://schemas.microsoft.com/office/drawing/2014/main" val="856427714"/>
                    </a:ext>
                  </a:extLst>
                </a:gridCol>
                <a:gridCol w="809706">
                  <a:extLst>
                    <a:ext uri="{9D8B030D-6E8A-4147-A177-3AD203B41FA5}">
                      <a16:colId xmlns:a16="http://schemas.microsoft.com/office/drawing/2014/main" val="498798754"/>
                    </a:ext>
                  </a:extLst>
                </a:gridCol>
                <a:gridCol w="809706">
                  <a:extLst>
                    <a:ext uri="{9D8B030D-6E8A-4147-A177-3AD203B41FA5}">
                      <a16:colId xmlns:a16="http://schemas.microsoft.com/office/drawing/2014/main" val="3090440743"/>
                    </a:ext>
                  </a:extLst>
                </a:gridCol>
                <a:gridCol w="809706">
                  <a:extLst>
                    <a:ext uri="{9D8B030D-6E8A-4147-A177-3AD203B41FA5}">
                      <a16:colId xmlns:a16="http://schemas.microsoft.com/office/drawing/2014/main" val="2101409021"/>
                    </a:ext>
                  </a:extLst>
                </a:gridCol>
                <a:gridCol w="809706">
                  <a:extLst>
                    <a:ext uri="{9D8B030D-6E8A-4147-A177-3AD203B41FA5}">
                      <a16:colId xmlns:a16="http://schemas.microsoft.com/office/drawing/2014/main" val="2935190373"/>
                    </a:ext>
                  </a:extLst>
                </a:gridCol>
              </a:tblGrid>
              <a:tr h="341690">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Data</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Time</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RMSE/Mean</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Mon</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Tue</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Wed</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Thu</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Fri</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 RMSE</a:t>
                      </a:r>
                    </a:p>
                  </a:txBody>
                  <a:tcPr marL="7620" marR="7620" marT="7620" marB="0" anchor="ctr">
                    <a:solidFill>
                      <a:schemeClr val="tx2">
                        <a:lumMod val="40000"/>
                        <a:lumOff val="60000"/>
                      </a:schemeClr>
                    </a:solidFill>
                  </a:tcPr>
                </a:tc>
                <a:extLst>
                  <a:ext uri="{0D108BD9-81ED-4DB2-BD59-A6C34878D82A}">
                    <a16:rowId xmlns:a16="http://schemas.microsoft.com/office/drawing/2014/main" val="511190169"/>
                  </a:ext>
                </a:extLst>
              </a:tr>
              <a:tr h="27513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Tata Steel</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18.5</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8.6</a:t>
                      </a:r>
                    </a:p>
                  </a:txBody>
                  <a:tcPr marL="7620" marR="7620" marT="7620" marB="0" anchor="ctr">
                    <a:solidFill>
                      <a:srgbClr val="FF0000"/>
                    </a:solidFill>
                  </a:tcPr>
                </a:tc>
                <a:tc>
                  <a:txBody>
                    <a:bodyPr/>
                    <a:lstStyle/>
                    <a:p>
                      <a:pPr algn="ctr" fontAlgn="b"/>
                      <a:r>
                        <a:rPr lang="en-IN" sz="1100" b="0" i="0" u="none" strike="noStrike">
                          <a:solidFill>
                            <a:srgbClr val="000000"/>
                          </a:solidFill>
                          <a:effectLst/>
                          <a:latin typeface="Calibri" panose="020F0502020204030204" pitchFamily="34" charset="0"/>
                        </a:rPr>
                        <a:t>5.1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5.6</a:t>
                      </a:r>
                    </a:p>
                  </a:txBody>
                  <a:tcPr marL="7620" marR="7620" marT="7620" marB="0" anchor="ctr"/>
                </a:tc>
                <a:extLst>
                  <a:ext uri="{0D108BD9-81ED-4DB2-BD59-A6C34878D82A}">
                    <a16:rowId xmlns:a16="http://schemas.microsoft.com/office/drawing/2014/main" val="277286983"/>
                  </a:ext>
                </a:extLst>
              </a:tr>
              <a:tr h="368631">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Tata Consultancy Services</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18.1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98.7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92.4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101.4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131.0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129.9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111.9</a:t>
                      </a:r>
                    </a:p>
                  </a:txBody>
                  <a:tcPr marL="7620" marR="7620" marT="7620" marB="0" anchor="ctr"/>
                </a:tc>
                <a:extLst>
                  <a:ext uri="{0D108BD9-81ED-4DB2-BD59-A6C34878D82A}">
                    <a16:rowId xmlns:a16="http://schemas.microsoft.com/office/drawing/2014/main" val="1459669381"/>
                  </a:ext>
                </a:extLst>
              </a:tr>
              <a:tr h="27513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State Bank of India</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21.4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16.5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18.6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18.9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23.1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26.6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21.0</a:t>
                      </a:r>
                    </a:p>
                  </a:txBody>
                  <a:tcPr marL="7620" marR="7620" marT="7620" marB="0" anchor="ctr"/>
                </a:tc>
                <a:extLst>
                  <a:ext uri="{0D108BD9-81ED-4DB2-BD59-A6C34878D82A}">
                    <a16:rowId xmlns:a16="http://schemas.microsoft.com/office/drawing/2014/main" val="4017478891"/>
                  </a:ext>
                </a:extLst>
              </a:tr>
              <a:tr h="27513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NIFTY</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17.6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3.4</a:t>
                      </a:r>
                    </a:p>
                  </a:txBody>
                  <a:tcPr marL="7620" marR="7620" marT="7620" marB="0" anchor="ctr">
                    <a:solidFill>
                      <a:srgbClr val="66FF33"/>
                    </a:solidFill>
                  </a:tcPr>
                </a:tc>
                <a:tc>
                  <a:txBody>
                    <a:bodyPr/>
                    <a:lstStyle/>
                    <a:p>
                      <a:pPr algn="ctr" fontAlgn="b"/>
                      <a:r>
                        <a:rPr lang="en-IN" sz="1100" b="0" i="0" u="none" strike="noStrike" dirty="0">
                          <a:solidFill>
                            <a:srgbClr val="000000"/>
                          </a:solidFill>
                          <a:effectLst/>
                          <a:latin typeface="Calibri" panose="020F0502020204030204" pitchFamily="34" charset="0"/>
                        </a:rPr>
                        <a:t>489.2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355.8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397.6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535.4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482.4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456.8</a:t>
                      </a:r>
                    </a:p>
                  </a:txBody>
                  <a:tcPr marL="7620" marR="7620" marT="7620" marB="0" anchor="ctr"/>
                </a:tc>
                <a:extLst>
                  <a:ext uri="{0D108BD9-81ED-4DB2-BD59-A6C34878D82A}">
                    <a16:rowId xmlns:a16="http://schemas.microsoft.com/office/drawing/2014/main" val="1328982518"/>
                  </a:ext>
                </a:extLst>
              </a:tr>
              <a:tr h="27513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S&amp;P</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17.4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3.8</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109.5</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117.4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134.9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129.5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154.2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130.0</a:t>
                      </a:r>
                    </a:p>
                  </a:txBody>
                  <a:tcPr marL="7620" marR="7620" marT="7620" marB="0" anchor="ctr"/>
                </a:tc>
                <a:extLst>
                  <a:ext uri="{0D108BD9-81ED-4DB2-BD59-A6C34878D82A}">
                    <a16:rowId xmlns:a16="http://schemas.microsoft.com/office/drawing/2014/main" val="3505309077"/>
                  </a:ext>
                </a:extLst>
              </a:tr>
              <a:tr h="368631">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Maruti Suzuki India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19.0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4.0</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273.1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287.7</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278.5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289.4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331.2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292.7</a:t>
                      </a:r>
                    </a:p>
                  </a:txBody>
                  <a:tcPr marL="7620" marR="7620" marT="7620" marB="0" anchor="ctr"/>
                </a:tc>
                <a:extLst>
                  <a:ext uri="{0D108BD9-81ED-4DB2-BD59-A6C34878D82A}">
                    <a16:rowId xmlns:a16="http://schemas.microsoft.com/office/drawing/2014/main" val="3544411670"/>
                  </a:ext>
                </a:extLst>
              </a:tr>
              <a:tr h="368631">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Mahindra &amp; Mahindra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21.6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34.6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33.8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36.9</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39.3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46.6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38.5</a:t>
                      </a:r>
                    </a:p>
                  </a:txBody>
                  <a:tcPr marL="7620" marR="7620" marT="7620" marB="0" anchor="ctr"/>
                </a:tc>
                <a:extLst>
                  <a:ext uri="{0D108BD9-81ED-4DB2-BD59-A6C34878D82A}">
                    <a16:rowId xmlns:a16="http://schemas.microsoft.com/office/drawing/2014/main" val="82716269"/>
                  </a:ext>
                </a:extLst>
              </a:tr>
              <a:tr h="27513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JSW Steel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18.0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21.9</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27.5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24.3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30.1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32.4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27.5</a:t>
                      </a:r>
                    </a:p>
                  </a:txBody>
                  <a:tcPr marL="7620" marR="7620" marT="7620" marB="0" anchor="ctr"/>
                </a:tc>
                <a:extLst>
                  <a:ext uri="{0D108BD9-81ED-4DB2-BD59-A6C34878D82A}">
                    <a16:rowId xmlns:a16="http://schemas.microsoft.com/office/drawing/2014/main" val="1626186482"/>
                  </a:ext>
                </a:extLst>
              </a:tr>
              <a:tr h="27513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Infosys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21.1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47.4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51.4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56.8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57.4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62.3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55.3</a:t>
                      </a:r>
                    </a:p>
                  </a:txBody>
                  <a:tcPr marL="7620" marR="7620" marT="7620" marB="0" anchor="ctr"/>
                </a:tc>
                <a:extLst>
                  <a:ext uri="{0D108BD9-81ED-4DB2-BD59-A6C34878D82A}">
                    <a16:rowId xmlns:a16="http://schemas.microsoft.com/office/drawing/2014/main" val="792623271"/>
                  </a:ext>
                </a:extLst>
              </a:tr>
              <a:tr h="27513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ITC Limited</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16.8</a:t>
                      </a:r>
                    </a:p>
                  </a:txBody>
                  <a:tcPr marL="7620" marR="7620" marT="7620" marB="0" anchor="ctr">
                    <a:solidFill>
                      <a:srgbClr val="66FF33"/>
                    </a:solidFill>
                  </a:tcPr>
                </a:tc>
                <a:tc>
                  <a:txBody>
                    <a:bodyPr/>
                    <a:lstStyle/>
                    <a:p>
                      <a:pPr algn="ctr" fontAlgn="b"/>
                      <a:r>
                        <a:rPr lang="en-IN" sz="1100" b="0" i="0" u="none" strike="noStrike">
                          <a:solidFill>
                            <a:srgbClr val="000000"/>
                          </a:solidFill>
                          <a:effectLst/>
                          <a:latin typeface="Calibri" panose="020F0502020204030204" pitchFamily="34" charset="0"/>
                        </a:rPr>
                        <a:t>4.6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9.5</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11.8</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13.0</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10.1</a:t>
                      </a:r>
                    </a:p>
                  </a:txBody>
                  <a:tcPr marL="7620" marR="7620" marT="7620" marB="0" anchor="ctr"/>
                </a:tc>
                <a:extLst>
                  <a:ext uri="{0D108BD9-81ED-4DB2-BD59-A6C34878D82A}">
                    <a16:rowId xmlns:a16="http://schemas.microsoft.com/office/drawing/2014/main" val="4136768819"/>
                  </a:ext>
                </a:extLst>
              </a:tr>
              <a:tr h="329882">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Hindustan Unilever Ltd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20.5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58.8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79.7</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89.2</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100.1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107.1</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88.6</a:t>
                      </a:r>
                    </a:p>
                  </a:txBody>
                  <a:tcPr marL="7620" marR="7620" marT="7620" marB="0" anchor="ctr"/>
                </a:tc>
                <a:extLst>
                  <a:ext uri="{0D108BD9-81ED-4DB2-BD59-A6C34878D82A}">
                    <a16:rowId xmlns:a16="http://schemas.microsoft.com/office/drawing/2014/main" val="2312087095"/>
                  </a:ext>
                </a:extLst>
              </a:tr>
              <a:tr h="27513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HDFC Bank Limited</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21.7</a:t>
                      </a:r>
                    </a:p>
                  </a:txBody>
                  <a:tcPr marL="7620" marR="7620" marT="7620" marB="0" anchor="ctr">
                    <a:solidFill>
                      <a:srgbClr val="FF0000"/>
                    </a:solidFill>
                  </a:tcPr>
                </a:tc>
                <a:tc>
                  <a:txBody>
                    <a:bodyPr/>
                    <a:lstStyle/>
                    <a:p>
                      <a:pPr algn="ctr" fontAlgn="b"/>
                      <a:r>
                        <a:rPr lang="en-IN" sz="1100" b="0" i="0" u="none" strike="noStrike">
                          <a:solidFill>
                            <a:srgbClr val="000000"/>
                          </a:solidFill>
                          <a:effectLst/>
                          <a:latin typeface="Calibri" panose="020F0502020204030204" pitchFamily="34" charset="0"/>
                        </a:rPr>
                        <a:t>4.0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43.7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48.5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45.2</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53.9</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52.1</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48.8</a:t>
                      </a:r>
                    </a:p>
                  </a:txBody>
                  <a:tcPr marL="7620" marR="7620" marT="7620" marB="0" anchor="ctr"/>
                </a:tc>
                <a:extLst>
                  <a:ext uri="{0D108BD9-81ED-4DB2-BD59-A6C34878D82A}">
                    <a16:rowId xmlns:a16="http://schemas.microsoft.com/office/drawing/2014/main" val="2258639575"/>
                  </a:ext>
                </a:extLst>
              </a:tr>
              <a:tr h="27513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MEAN</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19.3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100.3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93.9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99.9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117.3</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120.4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107.2</a:t>
                      </a:r>
                    </a:p>
                  </a:txBody>
                  <a:tcPr marL="7620" marR="7620" marT="7620" marB="0" anchor="ctr"/>
                </a:tc>
                <a:extLst>
                  <a:ext uri="{0D108BD9-81ED-4DB2-BD59-A6C34878D82A}">
                    <a16:rowId xmlns:a16="http://schemas.microsoft.com/office/drawing/2014/main" val="2998619340"/>
                  </a:ext>
                </a:extLst>
              </a:tr>
              <a:tr h="27513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MIN</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16.8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5.6</a:t>
                      </a:r>
                    </a:p>
                  </a:txBody>
                  <a:tcPr marL="7620" marR="7620" marT="7620" marB="0" anchor="ctr"/>
                </a:tc>
                <a:extLst>
                  <a:ext uri="{0D108BD9-81ED-4DB2-BD59-A6C34878D82A}">
                    <a16:rowId xmlns:a16="http://schemas.microsoft.com/office/drawing/2014/main" val="844790510"/>
                  </a:ext>
                </a:extLst>
              </a:tr>
              <a:tr h="27513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MAX</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21.7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489.2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355.8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397.6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535.4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482.4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456.8</a:t>
                      </a:r>
                    </a:p>
                  </a:txBody>
                  <a:tcPr marL="7620" marR="7620" marT="7620" marB="0" anchor="ctr"/>
                </a:tc>
                <a:extLst>
                  <a:ext uri="{0D108BD9-81ED-4DB2-BD59-A6C34878D82A}">
                    <a16:rowId xmlns:a16="http://schemas.microsoft.com/office/drawing/2014/main" val="2763571951"/>
                  </a:ext>
                </a:extLst>
              </a:tr>
              <a:tr h="308605">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142.8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112.7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120.6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153.3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145.0</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135.5</a:t>
                      </a:r>
                    </a:p>
                  </a:txBody>
                  <a:tcPr marL="7620" marR="7620" marT="7620" marB="0" anchor="ctr"/>
                </a:tc>
                <a:extLst>
                  <a:ext uri="{0D108BD9-81ED-4DB2-BD59-A6C34878D82A}">
                    <a16:rowId xmlns:a16="http://schemas.microsoft.com/office/drawing/2014/main" val="476951586"/>
                  </a:ext>
                </a:extLst>
              </a:tr>
            </a:tbl>
          </a:graphicData>
        </a:graphic>
      </p:graphicFrame>
      <p:pic>
        <p:nvPicPr>
          <p:cNvPr id="3" name="Picture 2">
            <a:extLst>
              <a:ext uri="{FF2B5EF4-FFF2-40B4-BE49-F238E27FC236}">
                <a16:creationId xmlns:a16="http://schemas.microsoft.com/office/drawing/2014/main" id="{8F7418BB-7C97-7AFB-8254-413E85EEEF5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100186"/>
            <a:ext cx="1340227" cy="589635"/>
          </a:xfrm>
          <a:prstGeom prst="rect">
            <a:avLst/>
          </a:prstGeom>
          <a:noFill/>
          <a:ln>
            <a:noFill/>
          </a:ln>
        </p:spPr>
      </p:pic>
    </p:spTree>
    <p:extLst>
      <p:ext uri="{BB962C8B-B14F-4D97-AF65-F5344CB8AC3E}">
        <p14:creationId xmlns:p14="http://schemas.microsoft.com/office/powerpoint/2010/main" val="3451804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3964EA-9310-D95F-DF90-CA2FBEAF879F}"/>
              </a:ext>
            </a:extLst>
          </p:cNvPr>
          <p:cNvSpPr>
            <a:spLocks noGrp="1"/>
          </p:cNvSpPr>
          <p:nvPr>
            <p:ph type="title"/>
          </p:nvPr>
        </p:nvSpPr>
        <p:spPr>
          <a:xfrm>
            <a:off x="685800" y="332656"/>
            <a:ext cx="7770813" cy="648072"/>
          </a:xfrm>
        </p:spPr>
        <p:txBody>
          <a:bodyPr/>
          <a:lstStyle/>
          <a:p>
            <a:r>
              <a:rPr lang="en-US" altLang="en-US" b="1" dirty="0">
                <a:solidFill>
                  <a:srgbClr val="3366FF"/>
                </a:solidFill>
              </a:rPr>
              <a:t>Results : CNN Model -3 </a:t>
            </a:r>
            <a:endParaRPr lang="en-IN" dirty="0"/>
          </a:p>
        </p:txBody>
      </p:sp>
      <p:graphicFrame>
        <p:nvGraphicFramePr>
          <p:cNvPr id="11" name="Table 10">
            <a:extLst>
              <a:ext uri="{FF2B5EF4-FFF2-40B4-BE49-F238E27FC236}">
                <a16:creationId xmlns:a16="http://schemas.microsoft.com/office/drawing/2014/main" id="{F3DA9D77-7A29-7C39-F068-6840D8165320}"/>
              </a:ext>
            </a:extLst>
          </p:cNvPr>
          <p:cNvGraphicFramePr>
            <a:graphicFrameLocks noGrp="1"/>
          </p:cNvGraphicFramePr>
          <p:nvPr>
            <p:extLst>
              <p:ext uri="{D42A27DB-BD31-4B8C-83A1-F6EECF244321}">
                <p14:modId xmlns:p14="http://schemas.microsoft.com/office/powerpoint/2010/main" val="1747021698"/>
              </p:ext>
            </p:extLst>
          </p:nvPr>
        </p:nvGraphicFramePr>
        <p:xfrm>
          <a:off x="971600" y="1196752"/>
          <a:ext cx="7200802" cy="5038362"/>
        </p:xfrm>
        <a:graphic>
          <a:graphicData uri="http://schemas.openxmlformats.org/drawingml/2006/table">
            <a:tbl>
              <a:tblPr firstRow="1" bandRow="1">
                <a:tableStyleId>{5940675A-B579-460E-94D1-54222C63F5DA}</a:tableStyleId>
              </a:tblPr>
              <a:tblGrid>
                <a:gridCol w="1489117">
                  <a:extLst>
                    <a:ext uri="{9D8B030D-6E8A-4147-A177-3AD203B41FA5}">
                      <a16:colId xmlns:a16="http://schemas.microsoft.com/office/drawing/2014/main" val="3849699036"/>
                    </a:ext>
                  </a:extLst>
                </a:gridCol>
                <a:gridCol w="601538">
                  <a:extLst>
                    <a:ext uri="{9D8B030D-6E8A-4147-A177-3AD203B41FA5}">
                      <a16:colId xmlns:a16="http://schemas.microsoft.com/office/drawing/2014/main" val="667776945"/>
                    </a:ext>
                  </a:extLst>
                </a:gridCol>
                <a:gridCol w="856923">
                  <a:extLst>
                    <a:ext uri="{9D8B030D-6E8A-4147-A177-3AD203B41FA5}">
                      <a16:colId xmlns:a16="http://schemas.microsoft.com/office/drawing/2014/main" val="1354565477"/>
                    </a:ext>
                  </a:extLst>
                </a:gridCol>
                <a:gridCol w="659143">
                  <a:extLst>
                    <a:ext uri="{9D8B030D-6E8A-4147-A177-3AD203B41FA5}">
                      <a16:colId xmlns:a16="http://schemas.microsoft.com/office/drawing/2014/main" val="1145009214"/>
                    </a:ext>
                  </a:extLst>
                </a:gridCol>
                <a:gridCol w="659143">
                  <a:extLst>
                    <a:ext uri="{9D8B030D-6E8A-4147-A177-3AD203B41FA5}">
                      <a16:colId xmlns:a16="http://schemas.microsoft.com/office/drawing/2014/main" val="2965225882"/>
                    </a:ext>
                  </a:extLst>
                </a:gridCol>
                <a:gridCol w="808326">
                  <a:extLst>
                    <a:ext uri="{9D8B030D-6E8A-4147-A177-3AD203B41FA5}">
                      <a16:colId xmlns:a16="http://schemas.microsoft.com/office/drawing/2014/main" val="3994566402"/>
                    </a:ext>
                  </a:extLst>
                </a:gridCol>
                <a:gridCol w="659143">
                  <a:extLst>
                    <a:ext uri="{9D8B030D-6E8A-4147-A177-3AD203B41FA5}">
                      <a16:colId xmlns:a16="http://schemas.microsoft.com/office/drawing/2014/main" val="4184131935"/>
                    </a:ext>
                  </a:extLst>
                </a:gridCol>
                <a:gridCol w="659143">
                  <a:extLst>
                    <a:ext uri="{9D8B030D-6E8A-4147-A177-3AD203B41FA5}">
                      <a16:colId xmlns:a16="http://schemas.microsoft.com/office/drawing/2014/main" val="1505259163"/>
                    </a:ext>
                  </a:extLst>
                </a:gridCol>
                <a:gridCol w="808326">
                  <a:extLst>
                    <a:ext uri="{9D8B030D-6E8A-4147-A177-3AD203B41FA5}">
                      <a16:colId xmlns:a16="http://schemas.microsoft.com/office/drawing/2014/main" val="3599552325"/>
                    </a:ext>
                  </a:extLst>
                </a:gridCol>
              </a:tblGrid>
              <a:tr h="216024">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Data</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Time</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RMSE/Mean</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Mon</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Tue</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Wed</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Thu</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Fri</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 RMSE</a:t>
                      </a:r>
                    </a:p>
                  </a:txBody>
                  <a:tcPr marL="7620" marR="7620" marT="7620" marB="0" anchor="ctr">
                    <a:solidFill>
                      <a:schemeClr val="tx2">
                        <a:lumMod val="40000"/>
                        <a:lumOff val="60000"/>
                      </a:schemeClr>
                    </a:solidFill>
                  </a:tcPr>
                </a:tc>
                <a:extLst>
                  <a:ext uri="{0D108BD9-81ED-4DB2-BD59-A6C34878D82A}">
                    <a16:rowId xmlns:a16="http://schemas.microsoft.com/office/drawing/2014/main" val="2540613754"/>
                  </a:ext>
                </a:extLst>
              </a:tr>
              <a:tr h="2614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Tata Steel</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18.0</a:t>
                      </a:r>
                    </a:p>
                  </a:txBody>
                  <a:tcPr marL="7620" marR="7620" marT="7620" marB="0" anchor="ctr">
                    <a:solidFill>
                      <a:srgbClr val="66FF33"/>
                    </a:solidFill>
                  </a:tcPr>
                </a:tc>
                <a:tc>
                  <a:txBody>
                    <a:bodyPr/>
                    <a:lstStyle/>
                    <a:p>
                      <a:pPr algn="ctr" fontAlgn="b"/>
                      <a:r>
                        <a:rPr lang="en-IN" sz="1100" b="0" i="0" u="none" strike="noStrike">
                          <a:solidFill>
                            <a:srgbClr val="000000"/>
                          </a:solidFill>
                          <a:effectLst/>
                          <a:latin typeface="Calibri" panose="020F0502020204030204" pitchFamily="34" charset="0"/>
                        </a:rPr>
                        <a:t>142.3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89.0</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100.8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88.4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97.5</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89.6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93.2</a:t>
                      </a:r>
                    </a:p>
                  </a:txBody>
                  <a:tcPr marL="7620" marR="7620" marT="7620" marB="0" anchor="ctr"/>
                </a:tc>
                <a:extLst>
                  <a:ext uri="{0D108BD9-81ED-4DB2-BD59-A6C34878D82A}">
                    <a16:rowId xmlns:a16="http://schemas.microsoft.com/office/drawing/2014/main" val="1410886062"/>
                  </a:ext>
                </a:extLst>
              </a:tr>
              <a:tr h="358462">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Tata Consultancy Services</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20.9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98.9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2356.5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2998.7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2306.5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2130.1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1961.3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2377.0</a:t>
                      </a:r>
                    </a:p>
                  </a:txBody>
                  <a:tcPr marL="7620" marR="7620" marT="7620" marB="0" anchor="ctr"/>
                </a:tc>
                <a:extLst>
                  <a:ext uri="{0D108BD9-81ED-4DB2-BD59-A6C34878D82A}">
                    <a16:rowId xmlns:a16="http://schemas.microsoft.com/office/drawing/2014/main" val="1025575782"/>
                  </a:ext>
                </a:extLst>
              </a:tr>
              <a:tr h="2614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State Bank of India</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19.2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2317.1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4712.4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11074.2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8480.5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5144.4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7713.6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7781.1</a:t>
                      </a:r>
                    </a:p>
                  </a:txBody>
                  <a:tcPr marL="7620" marR="7620" marT="7620" marB="0" anchor="ctr"/>
                </a:tc>
                <a:extLst>
                  <a:ext uri="{0D108BD9-81ED-4DB2-BD59-A6C34878D82A}">
                    <a16:rowId xmlns:a16="http://schemas.microsoft.com/office/drawing/2014/main" val="2571881379"/>
                  </a:ext>
                </a:extLst>
              </a:tr>
              <a:tr h="2614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NIFTY</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20.8</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3.7</a:t>
                      </a:r>
                    </a:p>
                  </a:txBody>
                  <a:tcPr marL="7620" marR="7620" marT="7620" marB="0" anchor="ctr">
                    <a:solidFill>
                      <a:srgbClr val="66FF33"/>
                    </a:solidFill>
                  </a:tcPr>
                </a:tc>
                <a:tc>
                  <a:txBody>
                    <a:bodyPr/>
                    <a:lstStyle/>
                    <a:p>
                      <a:pPr algn="ctr" fontAlgn="b"/>
                      <a:r>
                        <a:rPr lang="en-IN" sz="1100" b="0" i="0" u="none" strike="noStrike">
                          <a:solidFill>
                            <a:srgbClr val="000000"/>
                          </a:solidFill>
                          <a:effectLst/>
                          <a:latin typeface="Calibri" panose="020F0502020204030204" pitchFamily="34" charset="0"/>
                        </a:rPr>
                        <a:t>409.8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430.0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499.0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491.2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606.8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492.2</a:t>
                      </a:r>
                    </a:p>
                  </a:txBody>
                  <a:tcPr marL="7620" marR="7620" marT="7620" marB="0" anchor="ctr"/>
                </a:tc>
                <a:extLst>
                  <a:ext uri="{0D108BD9-81ED-4DB2-BD59-A6C34878D82A}">
                    <a16:rowId xmlns:a16="http://schemas.microsoft.com/office/drawing/2014/main" val="1750203875"/>
                  </a:ext>
                </a:extLst>
              </a:tr>
              <a:tr h="350307">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S&amp;P</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21.3</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14986.3</a:t>
                      </a:r>
                    </a:p>
                  </a:txBody>
                  <a:tcPr marL="7620" marR="7620" marT="7620" marB="0" anchor="ctr">
                    <a:solidFill>
                      <a:srgbClr val="FF0000"/>
                    </a:solidFill>
                  </a:tcPr>
                </a:tc>
                <a:tc>
                  <a:txBody>
                    <a:bodyPr/>
                    <a:lstStyle/>
                    <a:p>
                      <a:pPr algn="ctr" fontAlgn="b"/>
                      <a:r>
                        <a:rPr lang="en-IN" sz="1100" b="0" i="0" u="none" strike="noStrike" dirty="0">
                          <a:solidFill>
                            <a:srgbClr val="000000"/>
                          </a:solidFill>
                          <a:effectLst/>
                          <a:latin typeface="Calibri" panose="020F0502020204030204" pitchFamily="34" charset="0"/>
                        </a:rPr>
                        <a:t>176982.9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397882.8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468818.3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335330.5</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902040.7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516826.5</a:t>
                      </a:r>
                    </a:p>
                  </a:txBody>
                  <a:tcPr marL="7620" marR="7620" marT="7620" marB="0" anchor="ctr"/>
                </a:tc>
                <a:extLst>
                  <a:ext uri="{0D108BD9-81ED-4DB2-BD59-A6C34878D82A}">
                    <a16:rowId xmlns:a16="http://schemas.microsoft.com/office/drawing/2014/main" val="1246483223"/>
                  </a:ext>
                </a:extLst>
              </a:tr>
              <a:tr h="358462">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Maruti Suzuki India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19.2</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8.6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681.3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599.0</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635.1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569.0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627.6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623.5</a:t>
                      </a:r>
                    </a:p>
                  </a:txBody>
                  <a:tcPr marL="7620" marR="7620" marT="7620" marB="0" anchor="ctr"/>
                </a:tc>
                <a:extLst>
                  <a:ext uri="{0D108BD9-81ED-4DB2-BD59-A6C34878D82A}">
                    <a16:rowId xmlns:a16="http://schemas.microsoft.com/office/drawing/2014/main" val="590025191"/>
                  </a:ext>
                </a:extLst>
              </a:tr>
              <a:tr h="358462">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Mahindra &amp; Mahindra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23.1</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115.4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972.4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649.6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656.2</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990.4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970.8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862.7</a:t>
                      </a:r>
                    </a:p>
                  </a:txBody>
                  <a:tcPr marL="7620" marR="7620" marT="7620" marB="0" anchor="ctr"/>
                </a:tc>
                <a:extLst>
                  <a:ext uri="{0D108BD9-81ED-4DB2-BD59-A6C34878D82A}">
                    <a16:rowId xmlns:a16="http://schemas.microsoft.com/office/drawing/2014/main" val="4137047385"/>
                  </a:ext>
                </a:extLst>
              </a:tr>
              <a:tr h="2614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JSW Steel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18.7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838.0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2626.8</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5036.4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2127.1</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3765.6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2556.3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3391.3</a:t>
                      </a:r>
                    </a:p>
                  </a:txBody>
                  <a:tcPr marL="7620" marR="7620" marT="7620" marB="0" anchor="ctr"/>
                </a:tc>
                <a:extLst>
                  <a:ext uri="{0D108BD9-81ED-4DB2-BD59-A6C34878D82A}">
                    <a16:rowId xmlns:a16="http://schemas.microsoft.com/office/drawing/2014/main" val="1948931528"/>
                  </a:ext>
                </a:extLst>
              </a:tr>
              <a:tr h="2614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Infosys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21.7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126.8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1065.4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1330.5</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1466.3</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1208.7</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1231.4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1267.5</a:t>
                      </a:r>
                    </a:p>
                  </a:txBody>
                  <a:tcPr marL="7620" marR="7620" marT="7620" marB="0" anchor="ctr"/>
                </a:tc>
                <a:extLst>
                  <a:ext uri="{0D108BD9-81ED-4DB2-BD59-A6C34878D82A}">
                    <a16:rowId xmlns:a16="http://schemas.microsoft.com/office/drawing/2014/main" val="4113011384"/>
                  </a:ext>
                </a:extLst>
              </a:tr>
              <a:tr h="2614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ITC Limited</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33.5</a:t>
                      </a:r>
                    </a:p>
                  </a:txBody>
                  <a:tcPr marL="7620" marR="7620" marT="7620" marB="0" anchor="ctr">
                    <a:solidFill>
                      <a:srgbClr val="FF0000"/>
                    </a:solidFill>
                  </a:tcPr>
                </a:tc>
                <a:tc>
                  <a:txBody>
                    <a:bodyPr/>
                    <a:lstStyle/>
                    <a:p>
                      <a:pPr algn="ctr" fontAlgn="b"/>
                      <a:r>
                        <a:rPr lang="en-IN" sz="1100" b="0" i="0" u="none" strike="noStrike" dirty="0">
                          <a:solidFill>
                            <a:srgbClr val="000000"/>
                          </a:solidFill>
                          <a:effectLst/>
                          <a:latin typeface="Calibri" panose="020F0502020204030204" pitchFamily="34" charset="0"/>
                        </a:rPr>
                        <a:t>3221.4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8441.3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4249.4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12144.6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1338.4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2183.0</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6976.6</a:t>
                      </a:r>
                    </a:p>
                  </a:txBody>
                  <a:tcPr marL="7620" marR="7620" marT="7620" marB="0" anchor="ctr"/>
                </a:tc>
                <a:extLst>
                  <a:ext uri="{0D108BD9-81ED-4DB2-BD59-A6C34878D82A}">
                    <a16:rowId xmlns:a16="http://schemas.microsoft.com/office/drawing/2014/main" val="418998941"/>
                  </a:ext>
                </a:extLst>
              </a:tr>
              <a:tr h="313484">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Hindustan Unilever Ltd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22.6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95.0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1685.9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2305.4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1942.3</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1732.9</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1626.6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1875.0</a:t>
                      </a:r>
                    </a:p>
                  </a:txBody>
                  <a:tcPr marL="7620" marR="7620" marT="7620" marB="0" anchor="ctr"/>
                </a:tc>
                <a:extLst>
                  <a:ext uri="{0D108BD9-81ED-4DB2-BD59-A6C34878D82A}">
                    <a16:rowId xmlns:a16="http://schemas.microsoft.com/office/drawing/2014/main" val="1002801179"/>
                  </a:ext>
                </a:extLst>
              </a:tr>
              <a:tr h="2614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HDFC Bank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19.3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92.0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1108.9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1100.2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1058.7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1196.5</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1138.1</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1121.4</a:t>
                      </a:r>
                    </a:p>
                  </a:txBody>
                  <a:tcPr marL="7620" marR="7620" marT="7620" marB="0" anchor="ctr"/>
                </a:tc>
                <a:extLst>
                  <a:ext uri="{0D108BD9-81ED-4DB2-BD59-A6C34878D82A}">
                    <a16:rowId xmlns:a16="http://schemas.microsoft.com/office/drawing/2014/main" val="3439848045"/>
                  </a:ext>
                </a:extLst>
              </a:tr>
              <a:tr h="2614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MEAN</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21.5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1837.1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16761.1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35646.4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41685.3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29499.6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76895.5</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45307.3</a:t>
                      </a:r>
                    </a:p>
                  </a:txBody>
                  <a:tcPr marL="7620" marR="7620" marT="7620" marB="0" anchor="ctr"/>
                </a:tc>
                <a:extLst>
                  <a:ext uri="{0D108BD9-81ED-4DB2-BD59-A6C34878D82A}">
                    <a16:rowId xmlns:a16="http://schemas.microsoft.com/office/drawing/2014/main" val="2211463203"/>
                  </a:ext>
                </a:extLst>
              </a:tr>
              <a:tr h="2614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MIN</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18.0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89.0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100.8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88.4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97.5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89.6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93.2</a:t>
                      </a:r>
                    </a:p>
                  </a:txBody>
                  <a:tcPr marL="7620" marR="7620" marT="7620" marB="0" anchor="ctr"/>
                </a:tc>
                <a:extLst>
                  <a:ext uri="{0D108BD9-81ED-4DB2-BD59-A6C34878D82A}">
                    <a16:rowId xmlns:a16="http://schemas.microsoft.com/office/drawing/2014/main" val="20535837"/>
                  </a:ext>
                </a:extLst>
              </a:tr>
              <a:tr h="350307">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MAX</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33.5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14986.3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176982.9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397882.8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468818.3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335330.5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902040.7</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516826.5</a:t>
                      </a:r>
                    </a:p>
                  </a:txBody>
                  <a:tcPr marL="7620" marR="7620" marT="7620" marB="0" anchor="ctr"/>
                </a:tc>
                <a:extLst>
                  <a:ext uri="{0D108BD9-81ED-4DB2-BD59-A6C34878D82A}">
                    <a16:rowId xmlns:a16="http://schemas.microsoft.com/office/drawing/2014/main" val="1549877702"/>
                  </a:ext>
                </a:extLst>
              </a:tr>
              <a:tr h="350307">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4.1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4270.5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50510.5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114116.0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134561.9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96322.5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259860.9</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148511.0</a:t>
                      </a:r>
                    </a:p>
                  </a:txBody>
                  <a:tcPr marL="7620" marR="7620" marT="7620" marB="0" anchor="ctr"/>
                </a:tc>
                <a:extLst>
                  <a:ext uri="{0D108BD9-81ED-4DB2-BD59-A6C34878D82A}">
                    <a16:rowId xmlns:a16="http://schemas.microsoft.com/office/drawing/2014/main" val="4165077905"/>
                  </a:ext>
                </a:extLst>
              </a:tr>
            </a:tbl>
          </a:graphicData>
        </a:graphic>
      </p:graphicFrame>
      <p:pic>
        <p:nvPicPr>
          <p:cNvPr id="3" name="Picture 2">
            <a:extLst>
              <a:ext uri="{FF2B5EF4-FFF2-40B4-BE49-F238E27FC236}">
                <a16:creationId xmlns:a16="http://schemas.microsoft.com/office/drawing/2014/main" id="{AF1CDF61-3C49-4F86-E90D-FBEDB55DD9C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120080"/>
            <a:ext cx="1340227" cy="589635"/>
          </a:xfrm>
          <a:prstGeom prst="rect">
            <a:avLst/>
          </a:prstGeom>
          <a:noFill/>
          <a:ln>
            <a:noFill/>
          </a:ln>
        </p:spPr>
      </p:pic>
    </p:spTree>
    <p:extLst>
      <p:ext uri="{BB962C8B-B14F-4D97-AF65-F5344CB8AC3E}">
        <p14:creationId xmlns:p14="http://schemas.microsoft.com/office/powerpoint/2010/main" val="2650415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23528" y="322897"/>
            <a:ext cx="8305800" cy="585823"/>
          </a:xfrm>
        </p:spPr>
        <p:txBody>
          <a:bodyPr/>
          <a:lstStyle/>
          <a:p>
            <a:pPr eaLnBrk="1" hangingPunct="1"/>
            <a:r>
              <a:rPr lang="en-US" altLang="en-US" b="1" dirty="0">
                <a:solidFill>
                  <a:srgbClr val="3366FF"/>
                </a:solidFill>
              </a:rPr>
              <a:t>Results : LSTM Model -1 </a:t>
            </a:r>
          </a:p>
        </p:txBody>
      </p:sp>
      <p:graphicFrame>
        <p:nvGraphicFramePr>
          <p:cNvPr id="2" name="Table 1">
            <a:extLst>
              <a:ext uri="{FF2B5EF4-FFF2-40B4-BE49-F238E27FC236}">
                <a16:creationId xmlns:a16="http://schemas.microsoft.com/office/drawing/2014/main" id="{24B26154-97CB-DF1D-139D-B92FA92635C5}"/>
              </a:ext>
            </a:extLst>
          </p:cNvPr>
          <p:cNvGraphicFramePr>
            <a:graphicFrameLocks noGrp="1"/>
          </p:cNvGraphicFramePr>
          <p:nvPr>
            <p:extLst>
              <p:ext uri="{D42A27DB-BD31-4B8C-83A1-F6EECF244321}">
                <p14:modId xmlns:p14="http://schemas.microsoft.com/office/powerpoint/2010/main" val="507321083"/>
              </p:ext>
            </p:extLst>
          </p:nvPr>
        </p:nvGraphicFramePr>
        <p:xfrm>
          <a:off x="827584" y="1124745"/>
          <a:ext cx="7359359" cy="5065784"/>
        </p:xfrm>
        <a:graphic>
          <a:graphicData uri="http://schemas.openxmlformats.org/drawingml/2006/table">
            <a:tbl>
              <a:tblPr firstRow="1" bandRow="1">
                <a:tableStyleId>{5940675A-B579-460E-94D1-54222C63F5DA}</a:tableStyleId>
              </a:tblPr>
              <a:tblGrid>
                <a:gridCol w="1398279">
                  <a:extLst>
                    <a:ext uri="{9D8B030D-6E8A-4147-A177-3AD203B41FA5}">
                      <a16:colId xmlns:a16="http://schemas.microsoft.com/office/drawing/2014/main" val="155198834"/>
                    </a:ext>
                  </a:extLst>
                </a:gridCol>
                <a:gridCol w="735935">
                  <a:extLst>
                    <a:ext uri="{9D8B030D-6E8A-4147-A177-3AD203B41FA5}">
                      <a16:colId xmlns:a16="http://schemas.microsoft.com/office/drawing/2014/main" val="3725479781"/>
                    </a:ext>
                  </a:extLst>
                </a:gridCol>
                <a:gridCol w="841932">
                  <a:extLst>
                    <a:ext uri="{9D8B030D-6E8A-4147-A177-3AD203B41FA5}">
                      <a16:colId xmlns:a16="http://schemas.microsoft.com/office/drawing/2014/main" val="3380993231"/>
                    </a:ext>
                  </a:extLst>
                </a:gridCol>
                <a:gridCol w="731775">
                  <a:extLst>
                    <a:ext uri="{9D8B030D-6E8A-4147-A177-3AD203B41FA5}">
                      <a16:colId xmlns:a16="http://schemas.microsoft.com/office/drawing/2014/main" val="372949874"/>
                    </a:ext>
                  </a:extLst>
                </a:gridCol>
                <a:gridCol w="731775">
                  <a:extLst>
                    <a:ext uri="{9D8B030D-6E8A-4147-A177-3AD203B41FA5}">
                      <a16:colId xmlns:a16="http://schemas.microsoft.com/office/drawing/2014/main" val="420500669"/>
                    </a:ext>
                  </a:extLst>
                </a:gridCol>
                <a:gridCol w="731775">
                  <a:extLst>
                    <a:ext uri="{9D8B030D-6E8A-4147-A177-3AD203B41FA5}">
                      <a16:colId xmlns:a16="http://schemas.microsoft.com/office/drawing/2014/main" val="1713217956"/>
                    </a:ext>
                  </a:extLst>
                </a:gridCol>
                <a:gridCol w="724341">
                  <a:extLst>
                    <a:ext uri="{9D8B030D-6E8A-4147-A177-3AD203B41FA5}">
                      <a16:colId xmlns:a16="http://schemas.microsoft.com/office/drawing/2014/main" val="748596328"/>
                    </a:ext>
                  </a:extLst>
                </a:gridCol>
                <a:gridCol w="739209">
                  <a:extLst>
                    <a:ext uri="{9D8B030D-6E8A-4147-A177-3AD203B41FA5}">
                      <a16:colId xmlns:a16="http://schemas.microsoft.com/office/drawing/2014/main" val="1697892325"/>
                    </a:ext>
                  </a:extLst>
                </a:gridCol>
                <a:gridCol w="724338">
                  <a:extLst>
                    <a:ext uri="{9D8B030D-6E8A-4147-A177-3AD203B41FA5}">
                      <a16:colId xmlns:a16="http://schemas.microsoft.com/office/drawing/2014/main" val="1597331686"/>
                    </a:ext>
                  </a:extLst>
                </a:gridCol>
              </a:tblGrid>
              <a:tr h="34817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Data</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Time</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RMSE/Mean</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Mon</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Tue</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Wed</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Thu</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Fri</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 RMSE</a:t>
                      </a:r>
                    </a:p>
                  </a:txBody>
                  <a:tcPr marL="7620" marR="7620" marT="7620" marB="0" anchor="ctr">
                    <a:solidFill>
                      <a:schemeClr val="tx2">
                        <a:lumMod val="40000"/>
                        <a:lumOff val="60000"/>
                      </a:schemeClr>
                    </a:solidFill>
                  </a:tcPr>
                </a:tc>
                <a:extLst>
                  <a:ext uri="{0D108BD9-81ED-4DB2-BD59-A6C34878D82A}">
                    <a16:rowId xmlns:a16="http://schemas.microsoft.com/office/drawing/2014/main" val="2820294150"/>
                  </a:ext>
                </a:extLst>
              </a:tr>
              <a:tr h="2539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Tata Steel</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32</a:t>
                      </a:r>
                    </a:p>
                  </a:txBody>
                  <a:tcPr marL="7620" marR="7620" marT="7620" marB="0" anchor="ctr">
                    <a:solidFill>
                      <a:srgbClr val="66FF33"/>
                    </a:solidFill>
                  </a:tcPr>
                </a:tc>
                <a:tc>
                  <a:txBody>
                    <a:bodyPr/>
                    <a:lstStyle/>
                    <a:p>
                      <a:pPr algn="ctr" fontAlgn="b"/>
                      <a:r>
                        <a:rPr lang="en-IN" sz="1100" b="0" i="0" u="none" strike="noStrike" dirty="0">
                          <a:solidFill>
                            <a:srgbClr val="000000"/>
                          </a:solidFill>
                          <a:effectLst/>
                          <a:latin typeface="Calibri" panose="020F0502020204030204" pitchFamily="34" charset="0"/>
                        </a:rPr>
                        <a:t>8.8</a:t>
                      </a:r>
                    </a:p>
                  </a:txBody>
                  <a:tcPr marL="7620" marR="7620" marT="7620" marB="0" anchor="ctr">
                    <a:solidFill>
                      <a:srgbClr val="FF0000"/>
                    </a:solidFill>
                  </a:tcPr>
                </a:tc>
                <a:tc>
                  <a:txBody>
                    <a:bodyPr/>
                    <a:lstStyle/>
                    <a:p>
                      <a:pPr algn="ctr" fontAlgn="b"/>
                      <a:r>
                        <a:rPr lang="en-IN" sz="1100" b="0" i="0" u="none" strike="noStrike">
                          <a:solidFill>
                            <a:srgbClr val="000000"/>
                          </a:solidFill>
                          <a:effectLst/>
                          <a:latin typeface="Calibri" panose="020F0502020204030204" pitchFamily="34" charset="0"/>
                        </a:rPr>
                        <a:t>4.6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6.8</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7</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5.8</a:t>
                      </a:r>
                    </a:p>
                  </a:txBody>
                  <a:tcPr marL="7620" marR="7620" marT="7620" marB="0" anchor="ctr"/>
                </a:tc>
                <a:extLst>
                  <a:ext uri="{0D108BD9-81ED-4DB2-BD59-A6C34878D82A}">
                    <a16:rowId xmlns:a16="http://schemas.microsoft.com/office/drawing/2014/main" val="1935383486"/>
                  </a:ext>
                </a:extLst>
              </a:tr>
              <a:tr h="34817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Tata Consultancy Services</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32.5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62.9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111.7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101.4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104.7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120.3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102.1</a:t>
                      </a:r>
                    </a:p>
                  </a:txBody>
                  <a:tcPr marL="7620" marR="7620" marT="7620" marB="0" anchor="ctr"/>
                </a:tc>
                <a:extLst>
                  <a:ext uri="{0D108BD9-81ED-4DB2-BD59-A6C34878D82A}">
                    <a16:rowId xmlns:a16="http://schemas.microsoft.com/office/drawing/2014/main" val="4282005361"/>
                  </a:ext>
                </a:extLst>
              </a:tr>
              <a:tr h="2539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State Bank of India</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33.2</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15.8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19.7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20.7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25.6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19.9</a:t>
                      </a:r>
                    </a:p>
                  </a:txBody>
                  <a:tcPr marL="7620" marR="7620" marT="7620" marB="0" anchor="ctr"/>
                </a:tc>
                <a:extLst>
                  <a:ext uri="{0D108BD9-81ED-4DB2-BD59-A6C34878D82A}">
                    <a16:rowId xmlns:a16="http://schemas.microsoft.com/office/drawing/2014/main" val="2756783958"/>
                  </a:ext>
                </a:extLst>
              </a:tr>
              <a:tr h="2539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NIFTY</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32.8</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309.6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491.3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354.3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524.8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693.9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493.9</a:t>
                      </a:r>
                    </a:p>
                  </a:txBody>
                  <a:tcPr marL="7620" marR="7620" marT="7620" marB="0" anchor="ctr"/>
                </a:tc>
                <a:extLst>
                  <a:ext uri="{0D108BD9-81ED-4DB2-BD59-A6C34878D82A}">
                    <a16:rowId xmlns:a16="http://schemas.microsoft.com/office/drawing/2014/main" val="1075990726"/>
                  </a:ext>
                </a:extLst>
              </a:tr>
              <a:tr h="34817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S&amp;P</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32.5</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a:t>
                      </a:r>
                    </a:p>
                  </a:txBody>
                  <a:tcPr marL="7620" marR="7620" marT="7620" marB="0" anchor="ctr">
                    <a:solidFill>
                      <a:srgbClr val="66FF33"/>
                    </a:solidFill>
                  </a:tcPr>
                </a:tc>
                <a:tc>
                  <a:txBody>
                    <a:bodyPr/>
                    <a:lstStyle/>
                    <a:p>
                      <a:pPr algn="ctr" fontAlgn="b"/>
                      <a:r>
                        <a:rPr lang="en-IN" sz="1100" b="0" i="0" u="none" strike="noStrike" dirty="0">
                          <a:solidFill>
                            <a:srgbClr val="000000"/>
                          </a:solidFill>
                          <a:effectLst/>
                          <a:latin typeface="Calibri" panose="020F0502020204030204" pitchFamily="34" charset="0"/>
                        </a:rPr>
                        <a:t>74.7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85.2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107.3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119.9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102.9</a:t>
                      </a:r>
                    </a:p>
                  </a:txBody>
                  <a:tcPr marL="7620" marR="7620" marT="7620" marB="0" anchor="ctr"/>
                </a:tc>
                <a:extLst>
                  <a:ext uri="{0D108BD9-81ED-4DB2-BD59-A6C34878D82A}">
                    <a16:rowId xmlns:a16="http://schemas.microsoft.com/office/drawing/2014/main" val="3621444174"/>
                  </a:ext>
                </a:extLst>
              </a:tr>
              <a:tr h="34817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Maruti Suzuki India Limited</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34.8</a:t>
                      </a:r>
                    </a:p>
                  </a:txBody>
                  <a:tcPr marL="7620" marR="7620" marT="7620" marB="0" anchor="ctr">
                    <a:solidFill>
                      <a:srgbClr val="FF0000"/>
                    </a:solidFill>
                  </a:tcPr>
                </a:tc>
                <a:tc>
                  <a:txBody>
                    <a:bodyPr/>
                    <a:lstStyle/>
                    <a:p>
                      <a:pPr algn="ctr" fontAlgn="b"/>
                      <a:r>
                        <a:rPr lang="en-IN" sz="1100" b="0" i="0" u="none" strike="noStrike">
                          <a:solidFill>
                            <a:srgbClr val="000000"/>
                          </a:solidFill>
                          <a:effectLst/>
                          <a:latin typeface="Calibri" panose="020F0502020204030204" pitchFamily="34" charset="0"/>
                        </a:rPr>
                        <a:t>3.8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271.2</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237.7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242.1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268.6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332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272.4</a:t>
                      </a:r>
                    </a:p>
                  </a:txBody>
                  <a:tcPr marL="7620" marR="7620" marT="7620" marB="0" anchor="ctr"/>
                </a:tc>
                <a:extLst>
                  <a:ext uri="{0D108BD9-81ED-4DB2-BD59-A6C34878D82A}">
                    <a16:rowId xmlns:a16="http://schemas.microsoft.com/office/drawing/2014/main" val="1126067399"/>
                  </a:ext>
                </a:extLst>
              </a:tr>
              <a:tr h="348179">
                <a:tc>
                  <a:txBody>
                    <a:bodyPr/>
                    <a:lstStyle/>
                    <a:p>
                      <a:pPr algn="ctr" fontAlgn="b"/>
                      <a:r>
                        <a:rPr lang="en-IN" sz="1100" b="1" i="0" u="none" strike="noStrike">
                          <a:solidFill>
                            <a:srgbClr val="000000"/>
                          </a:solidFill>
                          <a:effectLst/>
                          <a:latin typeface="Arial" panose="020B0604020202020204" pitchFamily="34" charset="0"/>
                          <a:cs typeface="Arial" panose="020B0604020202020204" pitchFamily="34" charset="0"/>
                        </a:rPr>
                        <a:t>Mahindra &amp; Mahindra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32.5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33.6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45.6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50.3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46.8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47.7</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45.2</a:t>
                      </a:r>
                    </a:p>
                  </a:txBody>
                  <a:tcPr marL="7620" marR="7620" marT="7620" marB="0" anchor="ctr"/>
                </a:tc>
                <a:extLst>
                  <a:ext uri="{0D108BD9-81ED-4DB2-BD59-A6C34878D82A}">
                    <a16:rowId xmlns:a16="http://schemas.microsoft.com/office/drawing/2014/main" val="3599629902"/>
                  </a:ext>
                </a:extLst>
              </a:tr>
              <a:tr h="2539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JSW Steel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32.7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24.8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21.9</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37.5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33.7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30.7</a:t>
                      </a:r>
                    </a:p>
                  </a:txBody>
                  <a:tcPr marL="7620" marR="7620" marT="7620" marB="0" anchor="ctr"/>
                </a:tc>
                <a:extLst>
                  <a:ext uri="{0D108BD9-81ED-4DB2-BD59-A6C34878D82A}">
                    <a16:rowId xmlns:a16="http://schemas.microsoft.com/office/drawing/2014/main" val="1963607869"/>
                  </a:ext>
                </a:extLst>
              </a:tr>
              <a:tr h="2539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Infosys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34.4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37.9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42.4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44.1</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57.1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47.2</a:t>
                      </a:r>
                    </a:p>
                  </a:txBody>
                  <a:tcPr marL="7620" marR="7620" marT="7620" marB="0" anchor="ctr"/>
                </a:tc>
                <a:extLst>
                  <a:ext uri="{0D108BD9-81ED-4DB2-BD59-A6C34878D82A}">
                    <a16:rowId xmlns:a16="http://schemas.microsoft.com/office/drawing/2014/main" val="3995653825"/>
                  </a:ext>
                </a:extLst>
              </a:tr>
              <a:tr h="2539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ITC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34.4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8.2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8.7</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9.6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8.4</a:t>
                      </a:r>
                    </a:p>
                  </a:txBody>
                  <a:tcPr marL="7620" marR="7620" marT="7620" marB="0" anchor="ctr"/>
                </a:tc>
                <a:extLst>
                  <a:ext uri="{0D108BD9-81ED-4DB2-BD59-A6C34878D82A}">
                    <a16:rowId xmlns:a16="http://schemas.microsoft.com/office/drawing/2014/main" val="2199709504"/>
                  </a:ext>
                </a:extLst>
              </a:tr>
              <a:tr h="317674">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Hindustan Unilever Ltd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32.8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49.7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54.1</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68.2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75.1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80.5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66.6</a:t>
                      </a:r>
                    </a:p>
                  </a:txBody>
                  <a:tcPr marL="7620" marR="7620" marT="7620" marB="0" anchor="ctr"/>
                </a:tc>
                <a:extLst>
                  <a:ext uri="{0D108BD9-81ED-4DB2-BD59-A6C34878D82A}">
                    <a16:rowId xmlns:a16="http://schemas.microsoft.com/office/drawing/2014/main" val="4064891949"/>
                  </a:ext>
                </a:extLst>
              </a:tr>
              <a:tr h="2539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HDFC Bank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33.8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40.2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42.8</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45.3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48.9</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42.8</a:t>
                      </a:r>
                    </a:p>
                  </a:txBody>
                  <a:tcPr marL="7620" marR="7620" marT="7620" marB="0" anchor="ctr"/>
                </a:tc>
                <a:extLst>
                  <a:ext uri="{0D108BD9-81ED-4DB2-BD59-A6C34878D82A}">
                    <a16:rowId xmlns:a16="http://schemas.microsoft.com/office/drawing/2014/main" val="626249353"/>
                  </a:ext>
                </a:extLst>
              </a:tr>
              <a:tr h="2539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MEAN</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33.2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77.4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96.5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91</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107.9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131.3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103.2</a:t>
                      </a:r>
                    </a:p>
                  </a:txBody>
                  <a:tcPr marL="7620" marR="7620" marT="7620" marB="0" anchor="ctr"/>
                </a:tc>
                <a:extLst>
                  <a:ext uri="{0D108BD9-81ED-4DB2-BD59-A6C34878D82A}">
                    <a16:rowId xmlns:a16="http://schemas.microsoft.com/office/drawing/2014/main" val="2195043586"/>
                  </a:ext>
                </a:extLst>
              </a:tr>
              <a:tr h="25395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MIN</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4.8</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6.8</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7</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5.8</a:t>
                      </a:r>
                    </a:p>
                  </a:txBody>
                  <a:tcPr marL="7620" marR="7620" marT="7620" marB="0" anchor="ctr"/>
                </a:tc>
                <a:extLst>
                  <a:ext uri="{0D108BD9-81ED-4DB2-BD59-A6C34878D82A}">
                    <a16:rowId xmlns:a16="http://schemas.microsoft.com/office/drawing/2014/main" val="1825799950"/>
                  </a:ext>
                </a:extLst>
              </a:tr>
              <a:tr h="34817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MAX</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34.8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309.6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491.3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354.3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524.8</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693.9</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493.9</a:t>
                      </a:r>
                    </a:p>
                  </a:txBody>
                  <a:tcPr marL="7620" marR="7620" marT="7620" marB="0" anchor="ctr"/>
                </a:tc>
                <a:extLst>
                  <a:ext uri="{0D108BD9-81ED-4DB2-BD59-A6C34878D82A}">
                    <a16:rowId xmlns:a16="http://schemas.microsoft.com/office/drawing/2014/main" val="1733470625"/>
                  </a:ext>
                </a:extLst>
              </a:tr>
              <a:tr h="34817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0.9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139.8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105.3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149.1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197.7</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142.5</a:t>
                      </a:r>
                    </a:p>
                  </a:txBody>
                  <a:tcPr marL="7620" marR="7620" marT="7620" marB="0" anchor="ctr"/>
                </a:tc>
                <a:extLst>
                  <a:ext uri="{0D108BD9-81ED-4DB2-BD59-A6C34878D82A}">
                    <a16:rowId xmlns:a16="http://schemas.microsoft.com/office/drawing/2014/main" val="196950486"/>
                  </a:ext>
                </a:extLst>
              </a:tr>
            </a:tbl>
          </a:graphicData>
        </a:graphic>
      </p:graphicFrame>
      <p:pic>
        <p:nvPicPr>
          <p:cNvPr id="4" name="Picture 3">
            <a:extLst>
              <a:ext uri="{FF2B5EF4-FFF2-40B4-BE49-F238E27FC236}">
                <a16:creationId xmlns:a16="http://schemas.microsoft.com/office/drawing/2014/main" id="{6D4B9535-E610-C0FA-FCFF-57C5FEADCF7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106872"/>
            <a:ext cx="1340227" cy="589635"/>
          </a:xfrm>
          <a:prstGeom prst="rect">
            <a:avLst/>
          </a:prstGeom>
          <a:noFill/>
          <a:ln>
            <a:noFill/>
          </a:ln>
        </p:spPr>
      </p:pic>
    </p:spTree>
    <p:extLst>
      <p:ext uri="{BB962C8B-B14F-4D97-AF65-F5344CB8AC3E}">
        <p14:creationId xmlns:p14="http://schemas.microsoft.com/office/powerpoint/2010/main" val="3771085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536" y="188641"/>
            <a:ext cx="8305800" cy="576063"/>
          </a:xfrm>
        </p:spPr>
        <p:txBody>
          <a:bodyPr/>
          <a:lstStyle/>
          <a:p>
            <a:pPr eaLnBrk="1" hangingPunct="1"/>
            <a:r>
              <a:rPr lang="en-US" altLang="en-US" b="1" dirty="0">
                <a:solidFill>
                  <a:srgbClr val="3366FF"/>
                </a:solidFill>
              </a:rPr>
              <a:t>Results : LSTM Model -2 </a:t>
            </a:r>
          </a:p>
        </p:txBody>
      </p:sp>
      <p:graphicFrame>
        <p:nvGraphicFramePr>
          <p:cNvPr id="2" name="Table 1">
            <a:extLst>
              <a:ext uri="{FF2B5EF4-FFF2-40B4-BE49-F238E27FC236}">
                <a16:creationId xmlns:a16="http://schemas.microsoft.com/office/drawing/2014/main" id="{B76074D7-FDBD-2542-5E8D-D7356E64262E}"/>
              </a:ext>
            </a:extLst>
          </p:cNvPr>
          <p:cNvGraphicFramePr>
            <a:graphicFrameLocks noGrp="1"/>
          </p:cNvGraphicFramePr>
          <p:nvPr>
            <p:extLst>
              <p:ext uri="{D42A27DB-BD31-4B8C-83A1-F6EECF244321}">
                <p14:modId xmlns:p14="http://schemas.microsoft.com/office/powerpoint/2010/main" val="3358814071"/>
              </p:ext>
            </p:extLst>
          </p:nvPr>
        </p:nvGraphicFramePr>
        <p:xfrm>
          <a:off x="904761" y="936576"/>
          <a:ext cx="7287350" cy="5335317"/>
        </p:xfrm>
        <a:graphic>
          <a:graphicData uri="http://schemas.openxmlformats.org/drawingml/2006/table">
            <a:tbl>
              <a:tblPr firstRow="1" bandRow="1">
                <a:tableStyleId>{5940675A-B579-460E-94D1-54222C63F5DA}</a:tableStyleId>
              </a:tblPr>
              <a:tblGrid>
                <a:gridCol w="1248816">
                  <a:extLst>
                    <a:ext uri="{9D8B030D-6E8A-4147-A177-3AD203B41FA5}">
                      <a16:colId xmlns:a16="http://schemas.microsoft.com/office/drawing/2014/main" val="3965339396"/>
                    </a:ext>
                  </a:extLst>
                </a:gridCol>
                <a:gridCol w="881517">
                  <a:extLst>
                    <a:ext uri="{9D8B030D-6E8A-4147-A177-3AD203B41FA5}">
                      <a16:colId xmlns:a16="http://schemas.microsoft.com/office/drawing/2014/main" val="4145740123"/>
                    </a:ext>
                  </a:extLst>
                </a:gridCol>
                <a:gridCol w="881517">
                  <a:extLst>
                    <a:ext uri="{9D8B030D-6E8A-4147-A177-3AD203B41FA5}">
                      <a16:colId xmlns:a16="http://schemas.microsoft.com/office/drawing/2014/main" val="2772082834"/>
                    </a:ext>
                  </a:extLst>
                </a:gridCol>
                <a:gridCol w="659790">
                  <a:extLst>
                    <a:ext uri="{9D8B030D-6E8A-4147-A177-3AD203B41FA5}">
                      <a16:colId xmlns:a16="http://schemas.microsoft.com/office/drawing/2014/main" val="1886582909"/>
                    </a:ext>
                  </a:extLst>
                </a:gridCol>
                <a:gridCol w="724614">
                  <a:extLst>
                    <a:ext uri="{9D8B030D-6E8A-4147-A177-3AD203B41FA5}">
                      <a16:colId xmlns:a16="http://schemas.microsoft.com/office/drawing/2014/main" val="2849952404"/>
                    </a:ext>
                  </a:extLst>
                </a:gridCol>
                <a:gridCol w="724614">
                  <a:extLst>
                    <a:ext uri="{9D8B030D-6E8A-4147-A177-3AD203B41FA5}">
                      <a16:colId xmlns:a16="http://schemas.microsoft.com/office/drawing/2014/main" val="2070339994"/>
                    </a:ext>
                  </a:extLst>
                </a:gridCol>
                <a:gridCol w="717255">
                  <a:extLst>
                    <a:ext uri="{9D8B030D-6E8A-4147-A177-3AD203B41FA5}">
                      <a16:colId xmlns:a16="http://schemas.microsoft.com/office/drawing/2014/main" val="1603356884"/>
                    </a:ext>
                  </a:extLst>
                </a:gridCol>
                <a:gridCol w="731976">
                  <a:extLst>
                    <a:ext uri="{9D8B030D-6E8A-4147-A177-3AD203B41FA5}">
                      <a16:colId xmlns:a16="http://schemas.microsoft.com/office/drawing/2014/main" val="270535592"/>
                    </a:ext>
                  </a:extLst>
                </a:gridCol>
                <a:gridCol w="717251">
                  <a:extLst>
                    <a:ext uri="{9D8B030D-6E8A-4147-A177-3AD203B41FA5}">
                      <a16:colId xmlns:a16="http://schemas.microsoft.com/office/drawing/2014/main" val="180083584"/>
                    </a:ext>
                  </a:extLst>
                </a:gridCol>
              </a:tblGrid>
              <a:tr h="383080">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Data</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Time</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RMSE/Mean</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Mon</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Tue</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Wed</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Thu</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Fri</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 RMSE</a:t>
                      </a:r>
                    </a:p>
                  </a:txBody>
                  <a:tcPr marL="7620" marR="7620" marT="7620" marB="0" anchor="ctr">
                    <a:solidFill>
                      <a:schemeClr val="tx2">
                        <a:lumMod val="40000"/>
                        <a:lumOff val="60000"/>
                      </a:schemeClr>
                    </a:solidFill>
                  </a:tcPr>
                </a:tc>
                <a:extLst>
                  <a:ext uri="{0D108BD9-81ED-4DB2-BD59-A6C34878D82A}">
                    <a16:rowId xmlns:a16="http://schemas.microsoft.com/office/drawing/2014/main" val="3550759602"/>
                  </a:ext>
                </a:extLst>
              </a:tr>
              <a:tr h="27941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Tata Steel</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94.3</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10.8</a:t>
                      </a:r>
                    </a:p>
                  </a:txBody>
                  <a:tcPr marL="7620" marR="7620" marT="7620" marB="0" anchor="ctr">
                    <a:solidFill>
                      <a:srgbClr val="FF0000"/>
                    </a:solidFill>
                  </a:tcPr>
                </a:tc>
                <a:tc>
                  <a:txBody>
                    <a:bodyPr/>
                    <a:lstStyle/>
                    <a:p>
                      <a:pPr algn="ctr" fontAlgn="b"/>
                      <a:r>
                        <a:rPr lang="en-IN" sz="1100" b="0" i="0" u="none" strike="noStrike">
                          <a:solidFill>
                            <a:srgbClr val="000000"/>
                          </a:solidFill>
                          <a:effectLst/>
                          <a:latin typeface="Calibri" panose="020F0502020204030204" pitchFamily="34" charset="0"/>
                        </a:rPr>
                        <a:t>7.3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7.1</a:t>
                      </a:r>
                    </a:p>
                  </a:txBody>
                  <a:tcPr marL="7620" marR="7620" marT="7620" marB="0" anchor="ctr"/>
                </a:tc>
                <a:extLst>
                  <a:ext uri="{0D108BD9-81ED-4DB2-BD59-A6C34878D82A}">
                    <a16:rowId xmlns:a16="http://schemas.microsoft.com/office/drawing/2014/main" val="417356277"/>
                  </a:ext>
                </a:extLst>
              </a:tr>
              <a:tr h="383080">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Tata Consultancy Services</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92.9</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147.1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167.9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129.5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149.8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168.1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153.2</a:t>
                      </a:r>
                    </a:p>
                  </a:txBody>
                  <a:tcPr marL="7620" marR="7620" marT="7620" marB="0" anchor="ctr"/>
                </a:tc>
                <a:extLst>
                  <a:ext uri="{0D108BD9-81ED-4DB2-BD59-A6C34878D82A}">
                    <a16:rowId xmlns:a16="http://schemas.microsoft.com/office/drawing/2014/main" val="1915327373"/>
                  </a:ext>
                </a:extLst>
              </a:tr>
              <a:tr h="339537">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State Bank of India</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95.8</a:t>
                      </a:r>
                    </a:p>
                  </a:txBody>
                  <a:tcPr marL="7620" marR="7620" marT="7620" marB="0" anchor="ctr">
                    <a:solidFill>
                      <a:srgbClr val="FF0000"/>
                    </a:solidFill>
                  </a:tcPr>
                </a:tc>
                <a:tc>
                  <a:txBody>
                    <a:bodyPr/>
                    <a:lstStyle/>
                    <a:p>
                      <a:pPr algn="ctr" fontAlgn="b"/>
                      <a:r>
                        <a:rPr lang="en-IN" sz="1100" b="0" i="0" u="none" strike="noStrike">
                          <a:solidFill>
                            <a:srgbClr val="000000"/>
                          </a:solidFill>
                          <a:effectLst/>
                          <a:latin typeface="Calibri" panose="020F0502020204030204" pitchFamily="34" charset="0"/>
                        </a:rPr>
                        <a:t>6.5</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17.3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19.2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25.1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21.6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25.3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21.9</a:t>
                      </a:r>
                    </a:p>
                  </a:txBody>
                  <a:tcPr marL="7620" marR="7620" marT="7620" marB="0" anchor="ctr"/>
                </a:tc>
                <a:extLst>
                  <a:ext uri="{0D108BD9-81ED-4DB2-BD59-A6C34878D82A}">
                    <a16:rowId xmlns:a16="http://schemas.microsoft.com/office/drawing/2014/main" val="2675578713"/>
                  </a:ext>
                </a:extLst>
              </a:tr>
              <a:tr h="27941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NIFTY</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94.4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3.8</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510.2</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461.7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479.7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515.3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539.4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502.0</a:t>
                      </a:r>
                    </a:p>
                  </a:txBody>
                  <a:tcPr marL="7620" marR="7620" marT="7620" marB="0" anchor="ctr"/>
                </a:tc>
                <a:extLst>
                  <a:ext uri="{0D108BD9-81ED-4DB2-BD59-A6C34878D82A}">
                    <a16:rowId xmlns:a16="http://schemas.microsoft.com/office/drawing/2014/main" val="2472374427"/>
                  </a:ext>
                </a:extLst>
              </a:tr>
              <a:tr h="383080">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S&amp;P</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68.0</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3.2</a:t>
                      </a:r>
                    </a:p>
                  </a:txBody>
                  <a:tcPr marL="7620" marR="7620" marT="7620" marB="0" anchor="ctr">
                    <a:solidFill>
                      <a:srgbClr val="66FF33"/>
                    </a:solidFill>
                  </a:tcPr>
                </a:tc>
                <a:tc>
                  <a:txBody>
                    <a:bodyPr/>
                    <a:lstStyle/>
                    <a:p>
                      <a:pPr algn="ctr" fontAlgn="b"/>
                      <a:r>
                        <a:rPr lang="en-IN" sz="1100" b="0" i="0" u="none" strike="noStrike">
                          <a:solidFill>
                            <a:srgbClr val="000000"/>
                          </a:solidFill>
                          <a:effectLst/>
                          <a:latin typeface="Calibri" panose="020F0502020204030204" pitchFamily="34" charset="0"/>
                        </a:rPr>
                        <a:t>89.1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94.2</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100.0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130.8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128.9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110.0</a:t>
                      </a:r>
                    </a:p>
                  </a:txBody>
                  <a:tcPr marL="7620" marR="7620" marT="7620" marB="0" anchor="ctr"/>
                </a:tc>
                <a:extLst>
                  <a:ext uri="{0D108BD9-81ED-4DB2-BD59-A6C34878D82A}">
                    <a16:rowId xmlns:a16="http://schemas.microsoft.com/office/drawing/2014/main" val="921467965"/>
                  </a:ext>
                </a:extLst>
              </a:tr>
              <a:tr h="383080">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Maruti Suzuki India Limited</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93.1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315.6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266.9</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301.6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357.7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393.5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330.0</a:t>
                      </a:r>
                    </a:p>
                  </a:txBody>
                  <a:tcPr marL="7620" marR="7620" marT="7620" marB="0" anchor="ctr"/>
                </a:tc>
                <a:extLst>
                  <a:ext uri="{0D108BD9-81ED-4DB2-BD59-A6C34878D82A}">
                    <a16:rowId xmlns:a16="http://schemas.microsoft.com/office/drawing/2014/main" val="1745676012"/>
                  </a:ext>
                </a:extLst>
              </a:tr>
              <a:tr h="383080">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Mahindra &amp; Mahindra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94.0</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7.0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46.0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48.1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46.9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57.1</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60.4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52.0</a:t>
                      </a:r>
                    </a:p>
                  </a:txBody>
                  <a:tcPr marL="7620" marR="7620" marT="7620" marB="0" anchor="ctr"/>
                </a:tc>
                <a:extLst>
                  <a:ext uri="{0D108BD9-81ED-4DB2-BD59-A6C34878D82A}">
                    <a16:rowId xmlns:a16="http://schemas.microsoft.com/office/drawing/2014/main" val="1776708215"/>
                  </a:ext>
                </a:extLst>
              </a:tr>
              <a:tr h="27941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JSW Steel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95.8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10.7</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37.6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39.6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42.4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46.4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49.1</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43.2</a:t>
                      </a:r>
                    </a:p>
                  </a:txBody>
                  <a:tcPr marL="7620" marR="7620" marT="7620" marB="0" anchor="ctr"/>
                </a:tc>
                <a:extLst>
                  <a:ext uri="{0D108BD9-81ED-4DB2-BD59-A6C34878D82A}">
                    <a16:rowId xmlns:a16="http://schemas.microsoft.com/office/drawing/2014/main" val="2621598799"/>
                  </a:ext>
                </a:extLst>
              </a:tr>
              <a:tr h="27941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Infosys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65.8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49.4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48.2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60.3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59.8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66.1</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57.2</a:t>
                      </a:r>
                    </a:p>
                  </a:txBody>
                  <a:tcPr marL="7620" marR="7620" marT="7620" marB="0" anchor="ctr"/>
                </a:tc>
                <a:extLst>
                  <a:ext uri="{0D108BD9-81ED-4DB2-BD59-A6C34878D82A}">
                    <a16:rowId xmlns:a16="http://schemas.microsoft.com/office/drawing/2014/main" val="1892570944"/>
                  </a:ext>
                </a:extLst>
              </a:tr>
              <a:tr h="211433">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ITC Limited</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64.4</a:t>
                      </a:r>
                    </a:p>
                  </a:txBody>
                  <a:tcPr marL="7620" marR="7620" marT="7620" marB="0" anchor="ctr">
                    <a:solidFill>
                      <a:srgbClr val="66FF33"/>
                    </a:solidFill>
                  </a:tcPr>
                </a:tc>
                <a:tc>
                  <a:txBody>
                    <a:bodyPr/>
                    <a:lstStyle/>
                    <a:p>
                      <a:pPr algn="ctr" fontAlgn="b"/>
                      <a:r>
                        <a:rPr lang="en-IN" sz="1100" b="0" i="0" u="none" strike="noStrike">
                          <a:solidFill>
                            <a:srgbClr val="000000"/>
                          </a:solidFill>
                          <a:effectLst/>
                          <a:latin typeface="Calibri" panose="020F0502020204030204" pitchFamily="34" charset="0"/>
                        </a:rPr>
                        <a:t>5.3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11.9</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11.8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13.1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11.3</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11.6</a:t>
                      </a:r>
                    </a:p>
                  </a:txBody>
                  <a:tcPr marL="7620" marR="7620" marT="7620" marB="0" anchor="ctr"/>
                </a:tc>
                <a:extLst>
                  <a:ext uri="{0D108BD9-81ED-4DB2-BD59-A6C34878D82A}">
                    <a16:rowId xmlns:a16="http://schemas.microsoft.com/office/drawing/2014/main" val="3886013010"/>
                  </a:ext>
                </a:extLst>
              </a:tr>
              <a:tr h="358571">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Hindustan Unilever Ltd</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93.9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60.3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76.1</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76.9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82.5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98.9</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79.9</a:t>
                      </a:r>
                    </a:p>
                  </a:txBody>
                  <a:tcPr marL="7620" marR="7620" marT="7620" marB="0" anchor="ctr"/>
                </a:tc>
                <a:extLst>
                  <a:ext uri="{0D108BD9-81ED-4DB2-BD59-A6C34878D82A}">
                    <a16:rowId xmlns:a16="http://schemas.microsoft.com/office/drawing/2014/main" val="1368418136"/>
                  </a:ext>
                </a:extLst>
              </a:tr>
              <a:tr h="339537">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HDFC Bank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69.9</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49.8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61.4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49.9</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59.4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78.2</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60.6</a:t>
                      </a:r>
                    </a:p>
                  </a:txBody>
                  <a:tcPr marL="7620" marR="7620" marT="7620" marB="0" anchor="ctr"/>
                </a:tc>
                <a:extLst>
                  <a:ext uri="{0D108BD9-81ED-4DB2-BD59-A6C34878D82A}">
                    <a16:rowId xmlns:a16="http://schemas.microsoft.com/office/drawing/2014/main" val="2001354473"/>
                  </a:ext>
                </a:extLst>
              </a:tr>
              <a:tr h="27941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MEAN</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85.2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6.1</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111.6</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108.4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111.0</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125.0</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135.6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119.1</a:t>
                      </a:r>
                    </a:p>
                  </a:txBody>
                  <a:tcPr marL="7620" marR="7620" marT="7620" marB="0" anchor="ctr"/>
                </a:tc>
                <a:extLst>
                  <a:ext uri="{0D108BD9-81ED-4DB2-BD59-A6C34878D82A}">
                    <a16:rowId xmlns:a16="http://schemas.microsoft.com/office/drawing/2014/main" val="3536927318"/>
                  </a:ext>
                </a:extLst>
              </a:tr>
              <a:tr h="279416">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MIN</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64.4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7.3</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8.2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7.6</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7.1</a:t>
                      </a:r>
                    </a:p>
                  </a:txBody>
                  <a:tcPr marL="7620" marR="7620" marT="7620" marB="0" anchor="ctr"/>
                </a:tc>
                <a:extLst>
                  <a:ext uri="{0D108BD9-81ED-4DB2-BD59-A6C34878D82A}">
                    <a16:rowId xmlns:a16="http://schemas.microsoft.com/office/drawing/2014/main" val="229264981"/>
                  </a:ext>
                </a:extLst>
              </a:tr>
              <a:tr h="303319">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MAX</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95.8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10.8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510.2</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461.7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479.7</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515.3</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539.4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502.0</a:t>
                      </a:r>
                    </a:p>
                  </a:txBody>
                  <a:tcPr marL="7620" marR="7620" marT="7620" marB="0" anchor="ctr"/>
                </a:tc>
                <a:extLst>
                  <a:ext uri="{0D108BD9-81ED-4DB2-BD59-A6C34878D82A}">
                    <a16:rowId xmlns:a16="http://schemas.microsoft.com/office/drawing/2014/main" val="3977591088"/>
                  </a:ext>
                </a:extLst>
              </a:tr>
              <a:tr h="184298">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Calibri" panose="020F0502020204030204" pitchFamily="34" charset="0"/>
                        </a:rPr>
                        <a:t>13.5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151.5</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133.8</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140.4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155.4</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164.4</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149.2</a:t>
                      </a:r>
                    </a:p>
                  </a:txBody>
                  <a:tcPr marL="7620" marR="7620" marT="7620" marB="0" anchor="ctr"/>
                </a:tc>
                <a:extLst>
                  <a:ext uri="{0D108BD9-81ED-4DB2-BD59-A6C34878D82A}">
                    <a16:rowId xmlns:a16="http://schemas.microsoft.com/office/drawing/2014/main" val="3970391242"/>
                  </a:ext>
                </a:extLst>
              </a:tr>
            </a:tbl>
          </a:graphicData>
        </a:graphic>
      </p:graphicFrame>
      <p:pic>
        <p:nvPicPr>
          <p:cNvPr id="4" name="Picture 3">
            <a:extLst>
              <a:ext uri="{FF2B5EF4-FFF2-40B4-BE49-F238E27FC236}">
                <a16:creationId xmlns:a16="http://schemas.microsoft.com/office/drawing/2014/main" id="{7D1B1E28-AE8E-4FD7-B0EB-860FC34FB6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3145" y="48209"/>
            <a:ext cx="1340227" cy="589635"/>
          </a:xfrm>
          <a:prstGeom prst="rect">
            <a:avLst/>
          </a:prstGeom>
          <a:noFill/>
          <a:ln>
            <a:noFill/>
          </a:ln>
        </p:spPr>
      </p:pic>
    </p:spTree>
    <p:extLst>
      <p:ext uri="{BB962C8B-B14F-4D97-AF65-F5344CB8AC3E}">
        <p14:creationId xmlns:p14="http://schemas.microsoft.com/office/powerpoint/2010/main" val="2513803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536" y="322897"/>
            <a:ext cx="8305800" cy="585823"/>
          </a:xfrm>
        </p:spPr>
        <p:txBody>
          <a:bodyPr/>
          <a:lstStyle/>
          <a:p>
            <a:pPr eaLnBrk="1" hangingPunct="1"/>
            <a:r>
              <a:rPr lang="en-US" altLang="en-US" b="1" dirty="0">
                <a:solidFill>
                  <a:srgbClr val="3366FF"/>
                </a:solidFill>
              </a:rPr>
              <a:t>Results : LSTM Model -3 </a:t>
            </a:r>
          </a:p>
        </p:txBody>
      </p:sp>
      <p:graphicFrame>
        <p:nvGraphicFramePr>
          <p:cNvPr id="2" name="Table 1">
            <a:extLst>
              <a:ext uri="{FF2B5EF4-FFF2-40B4-BE49-F238E27FC236}">
                <a16:creationId xmlns:a16="http://schemas.microsoft.com/office/drawing/2014/main" id="{37538093-60E0-BB89-6DF0-14AD44CD2CB0}"/>
              </a:ext>
            </a:extLst>
          </p:cNvPr>
          <p:cNvGraphicFramePr>
            <a:graphicFrameLocks noGrp="1"/>
          </p:cNvGraphicFramePr>
          <p:nvPr>
            <p:extLst>
              <p:ext uri="{D42A27DB-BD31-4B8C-83A1-F6EECF244321}">
                <p14:modId xmlns:p14="http://schemas.microsoft.com/office/powerpoint/2010/main" val="3325556477"/>
              </p:ext>
            </p:extLst>
          </p:nvPr>
        </p:nvGraphicFramePr>
        <p:xfrm>
          <a:off x="1043608" y="1052736"/>
          <a:ext cx="7037669" cy="5373036"/>
        </p:xfrm>
        <a:graphic>
          <a:graphicData uri="http://schemas.openxmlformats.org/drawingml/2006/table">
            <a:tbl>
              <a:tblPr firstRow="1" bandRow="1">
                <a:tableStyleId>{5940675A-B579-460E-94D1-54222C63F5DA}</a:tableStyleId>
              </a:tblPr>
              <a:tblGrid>
                <a:gridCol w="1394422">
                  <a:extLst>
                    <a:ext uri="{9D8B030D-6E8A-4147-A177-3AD203B41FA5}">
                      <a16:colId xmlns:a16="http://schemas.microsoft.com/office/drawing/2014/main" val="866108286"/>
                    </a:ext>
                  </a:extLst>
                </a:gridCol>
                <a:gridCol w="641437">
                  <a:extLst>
                    <a:ext uri="{9D8B030D-6E8A-4147-A177-3AD203B41FA5}">
                      <a16:colId xmlns:a16="http://schemas.microsoft.com/office/drawing/2014/main" val="3589507592"/>
                    </a:ext>
                  </a:extLst>
                </a:gridCol>
                <a:gridCol w="822739">
                  <a:extLst>
                    <a:ext uri="{9D8B030D-6E8A-4147-A177-3AD203B41FA5}">
                      <a16:colId xmlns:a16="http://schemas.microsoft.com/office/drawing/2014/main" val="2018588223"/>
                    </a:ext>
                  </a:extLst>
                </a:gridCol>
                <a:gridCol w="710531">
                  <a:extLst>
                    <a:ext uri="{9D8B030D-6E8A-4147-A177-3AD203B41FA5}">
                      <a16:colId xmlns:a16="http://schemas.microsoft.com/office/drawing/2014/main" val="441665407"/>
                    </a:ext>
                  </a:extLst>
                </a:gridCol>
                <a:gridCol w="710531">
                  <a:extLst>
                    <a:ext uri="{9D8B030D-6E8A-4147-A177-3AD203B41FA5}">
                      <a16:colId xmlns:a16="http://schemas.microsoft.com/office/drawing/2014/main" val="1353358590"/>
                    </a:ext>
                  </a:extLst>
                </a:gridCol>
                <a:gridCol w="710531">
                  <a:extLst>
                    <a:ext uri="{9D8B030D-6E8A-4147-A177-3AD203B41FA5}">
                      <a16:colId xmlns:a16="http://schemas.microsoft.com/office/drawing/2014/main" val="1902742727"/>
                    </a:ext>
                  </a:extLst>
                </a:gridCol>
                <a:gridCol w="710531">
                  <a:extLst>
                    <a:ext uri="{9D8B030D-6E8A-4147-A177-3AD203B41FA5}">
                      <a16:colId xmlns:a16="http://schemas.microsoft.com/office/drawing/2014/main" val="3557914866"/>
                    </a:ext>
                  </a:extLst>
                </a:gridCol>
                <a:gridCol w="710531">
                  <a:extLst>
                    <a:ext uri="{9D8B030D-6E8A-4147-A177-3AD203B41FA5}">
                      <a16:colId xmlns:a16="http://schemas.microsoft.com/office/drawing/2014/main" val="3954466774"/>
                    </a:ext>
                  </a:extLst>
                </a:gridCol>
                <a:gridCol w="626416">
                  <a:extLst>
                    <a:ext uri="{9D8B030D-6E8A-4147-A177-3AD203B41FA5}">
                      <a16:colId xmlns:a16="http://schemas.microsoft.com/office/drawing/2014/main" val="19793218"/>
                    </a:ext>
                  </a:extLst>
                </a:gridCol>
              </a:tblGrid>
              <a:tr h="372884">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Data</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Time</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RMSE/Mean</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Mon</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Tue</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Wed</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Thu</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Fri</a:t>
                      </a:r>
                    </a:p>
                  </a:txBody>
                  <a:tcPr marL="7620" marR="7620" marT="7620" marB="0" anchor="ctr">
                    <a:solidFill>
                      <a:schemeClr val="tx2">
                        <a:lumMod val="40000"/>
                        <a:lumOff val="60000"/>
                      </a:schemeClr>
                    </a:solidFill>
                  </a:tcPr>
                </a:tc>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 RMSE</a:t>
                      </a:r>
                    </a:p>
                  </a:txBody>
                  <a:tcPr marL="7620" marR="7620" marT="7620" marB="0" anchor="ctr">
                    <a:solidFill>
                      <a:schemeClr val="tx2">
                        <a:lumMod val="40000"/>
                        <a:lumOff val="60000"/>
                      </a:schemeClr>
                    </a:solidFill>
                  </a:tcPr>
                </a:tc>
                <a:extLst>
                  <a:ext uri="{0D108BD9-81ED-4DB2-BD59-A6C34878D82A}">
                    <a16:rowId xmlns:a16="http://schemas.microsoft.com/office/drawing/2014/main" val="1792903917"/>
                  </a:ext>
                </a:extLst>
              </a:tr>
              <a:tr h="252135">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Tata Steel</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116.8</a:t>
                      </a:r>
                    </a:p>
                  </a:txBody>
                  <a:tcPr marL="7620" marR="7620" marT="7620" marB="0" anchor="ctr">
                    <a:solidFill>
                      <a:srgbClr val="FF0000"/>
                    </a:solidFill>
                  </a:tcP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58807.7</a:t>
                      </a:r>
                    </a:p>
                  </a:txBody>
                  <a:tcPr marL="7620" marR="7620" marT="7620" marB="0" anchor="ctr">
                    <a:solidFill>
                      <a:srgbClr val="FF0000"/>
                    </a:solidFill>
                  </a:tcP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52945.8</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30668.1</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41098.4</a:t>
                      </a:r>
                    </a:p>
                  </a:txBody>
                  <a:tcPr marL="7620" marR="7620" marT="762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34895.8</a:t>
                      </a:r>
                    </a:p>
                  </a:txBody>
                  <a:tcPr marL="7620" marR="7620" marT="762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27774.6</a:t>
                      </a:r>
                    </a:p>
                  </a:txBody>
                  <a:tcPr marL="7620" marR="7620" marT="762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38528.0</a:t>
                      </a:r>
                    </a:p>
                  </a:txBody>
                  <a:tcPr marL="7620" marR="7620" marT="7620" marB="0" anchor="ctr"/>
                </a:tc>
                <a:extLst>
                  <a:ext uri="{0D108BD9-81ED-4DB2-BD59-A6C34878D82A}">
                    <a16:rowId xmlns:a16="http://schemas.microsoft.com/office/drawing/2014/main" val="1787822272"/>
                  </a:ext>
                </a:extLst>
              </a:tr>
              <a:tr h="372884">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Tata Consultancy Services</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72.6</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210.0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3566.4</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6526.8</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2608.9</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5731.5</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5690.7</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5047.0</a:t>
                      </a:r>
                    </a:p>
                  </a:txBody>
                  <a:tcPr marL="7620" marR="7620" marT="7620" marB="0" anchor="ctr"/>
                </a:tc>
                <a:extLst>
                  <a:ext uri="{0D108BD9-81ED-4DB2-BD59-A6C34878D82A}">
                    <a16:rowId xmlns:a16="http://schemas.microsoft.com/office/drawing/2014/main" val="2887638166"/>
                  </a:ext>
                </a:extLst>
              </a:tr>
              <a:tr h="252135">
                <a:tc>
                  <a:txBody>
                    <a:bodyPr/>
                    <a:lstStyle/>
                    <a:p>
                      <a:pPr algn="ctr" fontAlgn="b"/>
                      <a:r>
                        <a:rPr lang="en-IN" sz="1100" b="1" i="0" u="none" strike="noStrike">
                          <a:solidFill>
                            <a:srgbClr val="000000"/>
                          </a:solidFill>
                          <a:effectLst/>
                          <a:latin typeface="Arial" panose="020B0604020202020204" pitchFamily="34" charset="0"/>
                          <a:cs typeface="Arial" panose="020B0604020202020204" pitchFamily="34" charset="0"/>
                        </a:rPr>
                        <a:t>State Bank of India</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74.0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5060.7</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18689.4</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10883.4</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16358.4</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23567.1</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12378.4</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16994.0</a:t>
                      </a:r>
                    </a:p>
                  </a:txBody>
                  <a:tcPr marL="7620" marR="7620" marT="7620" marB="0" anchor="ctr"/>
                </a:tc>
                <a:extLst>
                  <a:ext uri="{0D108BD9-81ED-4DB2-BD59-A6C34878D82A}">
                    <a16:rowId xmlns:a16="http://schemas.microsoft.com/office/drawing/2014/main" val="3361835366"/>
                  </a:ext>
                </a:extLst>
              </a:tr>
              <a:tr h="252135">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NIFTY</a:t>
                      </a:r>
                    </a:p>
                  </a:txBody>
                  <a:tcPr marL="7620" marR="7620" marT="7620" marB="0" anchor="ctr">
                    <a:solidFill>
                      <a:schemeClr val="tx2">
                        <a:lumMod val="40000"/>
                        <a:lumOff val="60000"/>
                      </a:schemeClr>
                    </a:solidFill>
                  </a:tcP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67.5</a:t>
                      </a:r>
                    </a:p>
                  </a:txBody>
                  <a:tcPr marL="7620" marR="7620" marT="7620" marB="0" anchor="ctr">
                    <a:solidFill>
                      <a:srgbClr val="66FF33"/>
                    </a:solidFill>
                  </a:tcP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6.8</a:t>
                      </a:r>
                    </a:p>
                  </a:txBody>
                  <a:tcPr marL="7620" marR="7620" marT="7620" marB="0" anchor="ctr">
                    <a:solidFill>
                      <a:srgbClr val="66FF33"/>
                    </a:solidFill>
                  </a:tcP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806.0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484.3</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1228.4</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1003.8</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814.9</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901.7</a:t>
                      </a:r>
                    </a:p>
                  </a:txBody>
                  <a:tcPr marL="7620" marR="7620" marT="7620" marB="0" anchor="ctr"/>
                </a:tc>
                <a:extLst>
                  <a:ext uri="{0D108BD9-81ED-4DB2-BD59-A6C34878D82A}">
                    <a16:rowId xmlns:a16="http://schemas.microsoft.com/office/drawing/2014/main" val="948667652"/>
                  </a:ext>
                </a:extLst>
              </a:tr>
              <a:tr h="372884">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S&amp;P</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92.5</a:t>
                      </a:r>
                    </a:p>
                  </a:txBody>
                  <a:tcPr marL="7620" marR="7620" marT="762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40555.1</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1059661.0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1359717.1</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1076852.0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2071776.1</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1164894.7</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1398610.6</a:t>
                      </a:r>
                    </a:p>
                  </a:txBody>
                  <a:tcPr marL="7620" marR="7620" marT="7620" marB="0" anchor="ctr"/>
                </a:tc>
                <a:extLst>
                  <a:ext uri="{0D108BD9-81ED-4DB2-BD59-A6C34878D82A}">
                    <a16:rowId xmlns:a16="http://schemas.microsoft.com/office/drawing/2014/main" val="1315635411"/>
                  </a:ext>
                </a:extLst>
              </a:tr>
              <a:tr h="372884">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Maruti Suzuki India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92.3</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13.5</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931.0</a:t>
                      </a:r>
                    </a:p>
                  </a:txBody>
                  <a:tcPr marL="7620" marR="7620" marT="762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859.1</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976.5</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1212.5</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850.8</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974.9</a:t>
                      </a:r>
                    </a:p>
                  </a:txBody>
                  <a:tcPr marL="7620" marR="7620" marT="7620" marB="0" anchor="ctr"/>
                </a:tc>
                <a:extLst>
                  <a:ext uri="{0D108BD9-81ED-4DB2-BD59-A6C34878D82A}">
                    <a16:rowId xmlns:a16="http://schemas.microsoft.com/office/drawing/2014/main" val="1162345240"/>
                  </a:ext>
                </a:extLst>
              </a:tr>
              <a:tr h="372884">
                <a:tc>
                  <a:txBody>
                    <a:bodyPr/>
                    <a:lstStyle/>
                    <a:p>
                      <a:pPr algn="ctr" fontAlgn="b"/>
                      <a:r>
                        <a:rPr lang="en-IN" sz="1100" b="1" i="0" u="none" strike="noStrike">
                          <a:solidFill>
                            <a:srgbClr val="000000"/>
                          </a:solidFill>
                          <a:effectLst/>
                          <a:latin typeface="Arial" panose="020B0604020202020204" pitchFamily="34" charset="0"/>
                          <a:cs typeface="Arial" panose="020B0604020202020204" pitchFamily="34" charset="0"/>
                        </a:rPr>
                        <a:t>Mahindra &amp; Mahindra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92.9</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1018.0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10218.6</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9274.6</a:t>
                      </a:r>
                    </a:p>
                  </a:txBody>
                  <a:tcPr marL="7620" marR="7620" marT="762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7051.9</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2704.2</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6471.7</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7607.4</a:t>
                      </a:r>
                    </a:p>
                  </a:txBody>
                  <a:tcPr marL="7620" marR="7620" marT="7620" marB="0" anchor="ctr"/>
                </a:tc>
                <a:extLst>
                  <a:ext uri="{0D108BD9-81ED-4DB2-BD59-A6C34878D82A}">
                    <a16:rowId xmlns:a16="http://schemas.microsoft.com/office/drawing/2014/main" val="2837973152"/>
                  </a:ext>
                </a:extLst>
              </a:tr>
              <a:tr h="252135">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JSW Steel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71.5</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4799.4</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13329.1</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27478.9</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14430.0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22425.1</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15565.8</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19422.5</a:t>
                      </a:r>
                    </a:p>
                  </a:txBody>
                  <a:tcPr marL="7620" marR="7620" marT="7620" marB="0" anchor="ctr"/>
                </a:tc>
                <a:extLst>
                  <a:ext uri="{0D108BD9-81ED-4DB2-BD59-A6C34878D82A}">
                    <a16:rowId xmlns:a16="http://schemas.microsoft.com/office/drawing/2014/main" val="1945466200"/>
                  </a:ext>
                </a:extLst>
              </a:tr>
              <a:tr h="252135">
                <a:tc>
                  <a:txBody>
                    <a:bodyPr/>
                    <a:lstStyle/>
                    <a:p>
                      <a:pPr algn="ctr" fontAlgn="b"/>
                      <a:r>
                        <a:rPr lang="en-IN" sz="1100" b="1" i="0" u="none" strike="noStrike">
                          <a:solidFill>
                            <a:srgbClr val="000000"/>
                          </a:solidFill>
                          <a:effectLst/>
                          <a:latin typeface="Arial" panose="020B0604020202020204" pitchFamily="34" charset="0"/>
                          <a:cs typeface="Arial" panose="020B0604020202020204" pitchFamily="34" charset="0"/>
                        </a:rPr>
                        <a:t>Infosys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68.8</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1120.3</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9036.5</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3496.0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12383.7</a:t>
                      </a:r>
                    </a:p>
                  </a:txBody>
                  <a:tcPr marL="7620" marR="7620" marT="762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17070.5</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9395.9</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11197.5</a:t>
                      </a:r>
                    </a:p>
                  </a:txBody>
                  <a:tcPr marL="7620" marR="7620" marT="7620" marB="0" anchor="ctr"/>
                </a:tc>
                <a:extLst>
                  <a:ext uri="{0D108BD9-81ED-4DB2-BD59-A6C34878D82A}">
                    <a16:rowId xmlns:a16="http://schemas.microsoft.com/office/drawing/2014/main" val="1566297397"/>
                  </a:ext>
                </a:extLst>
              </a:tr>
              <a:tr h="252135">
                <a:tc>
                  <a:txBody>
                    <a:bodyPr/>
                    <a:lstStyle/>
                    <a:p>
                      <a:pPr algn="ctr" fontAlgn="b"/>
                      <a:r>
                        <a:rPr lang="en-IN" sz="1100" b="1" i="0" u="none" strike="noStrike">
                          <a:solidFill>
                            <a:srgbClr val="000000"/>
                          </a:solidFill>
                          <a:effectLst/>
                          <a:latin typeface="Arial" panose="020B0604020202020204" pitchFamily="34" charset="0"/>
                          <a:cs typeface="Arial" panose="020B0604020202020204" pitchFamily="34" charset="0"/>
                        </a:rPr>
                        <a:t>ITC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71.0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3644.3</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12253.2</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9595.8</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4265.3</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4531.6</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5522.0</a:t>
                      </a:r>
                    </a:p>
                  </a:txBody>
                  <a:tcPr marL="7620" marR="7620" marT="762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7892.3</a:t>
                      </a:r>
                    </a:p>
                  </a:txBody>
                  <a:tcPr marL="7620" marR="7620" marT="7620" marB="0" anchor="ctr"/>
                </a:tc>
                <a:extLst>
                  <a:ext uri="{0D108BD9-81ED-4DB2-BD59-A6C34878D82A}">
                    <a16:rowId xmlns:a16="http://schemas.microsoft.com/office/drawing/2014/main" val="22050367"/>
                  </a:ext>
                </a:extLst>
              </a:tr>
              <a:tr h="372884">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Hindustan Unilever Ltd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75.3</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61.4</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1060.7</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944.5</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1023.1</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1205.1</a:t>
                      </a:r>
                    </a:p>
                  </a:txBody>
                  <a:tcPr marL="7620" marR="7620" marT="762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1679.1</a:t>
                      </a:r>
                    </a:p>
                  </a:txBody>
                  <a:tcPr marL="7620" marR="7620" marT="762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1211.3</a:t>
                      </a:r>
                    </a:p>
                  </a:txBody>
                  <a:tcPr marL="7620" marR="7620" marT="7620" marB="0" anchor="ctr"/>
                </a:tc>
                <a:extLst>
                  <a:ext uri="{0D108BD9-81ED-4DB2-BD59-A6C34878D82A}">
                    <a16:rowId xmlns:a16="http://schemas.microsoft.com/office/drawing/2014/main" val="1395712436"/>
                  </a:ext>
                </a:extLst>
              </a:tr>
              <a:tr h="252135">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HDFC Bank Limited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93.0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189.3</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2804.0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2748.9</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2270.8</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1447.9</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1992.5</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2308.3</a:t>
                      </a:r>
                    </a:p>
                  </a:txBody>
                  <a:tcPr marL="7620" marR="7620" marT="7620" marB="0" anchor="ctr"/>
                </a:tc>
                <a:extLst>
                  <a:ext uri="{0D108BD9-81ED-4DB2-BD59-A6C34878D82A}">
                    <a16:rowId xmlns:a16="http://schemas.microsoft.com/office/drawing/2014/main" val="3334125359"/>
                  </a:ext>
                </a:extLst>
              </a:tr>
              <a:tr h="372884">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MEAN</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82.3</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9623.9</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98775.1</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121889.8</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98379.0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182297.6</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104419.3</a:t>
                      </a:r>
                    </a:p>
                  </a:txBody>
                  <a:tcPr marL="7620" marR="7620" marT="762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125891.3</a:t>
                      </a:r>
                    </a:p>
                  </a:txBody>
                  <a:tcPr marL="7620" marR="7620" marT="7620" marB="0" anchor="ctr"/>
                </a:tc>
                <a:extLst>
                  <a:ext uri="{0D108BD9-81ED-4DB2-BD59-A6C34878D82A}">
                    <a16:rowId xmlns:a16="http://schemas.microsoft.com/office/drawing/2014/main" val="2851617410"/>
                  </a:ext>
                </a:extLst>
              </a:tr>
              <a:tr h="252135">
                <a:tc>
                  <a:txBody>
                    <a:bodyPr/>
                    <a:lstStyle/>
                    <a:p>
                      <a:pPr algn="ctr" fontAlgn="b"/>
                      <a:r>
                        <a:rPr lang="en-IN" sz="1100" b="1" i="0" u="none" strike="noStrike">
                          <a:solidFill>
                            <a:srgbClr val="000000"/>
                          </a:solidFill>
                          <a:effectLst/>
                          <a:latin typeface="Arial" panose="020B0604020202020204" pitchFamily="34" charset="0"/>
                          <a:cs typeface="Arial" panose="020B0604020202020204" pitchFamily="34" charset="0"/>
                        </a:rPr>
                        <a:t>MIN</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67.5</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6.8</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806.0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484.3</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976.5</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1003.8</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814.9</a:t>
                      </a:r>
                    </a:p>
                  </a:txBody>
                  <a:tcPr marL="7620" marR="7620" marT="762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901.7</a:t>
                      </a:r>
                    </a:p>
                  </a:txBody>
                  <a:tcPr marL="7620" marR="7620" marT="7620" marB="0" anchor="ctr"/>
                </a:tc>
                <a:extLst>
                  <a:ext uri="{0D108BD9-81ED-4DB2-BD59-A6C34878D82A}">
                    <a16:rowId xmlns:a16="http://schemas.microsoft.com/office/drawing/2014/main" val="390711265"/>
                  </a:ext>
                </a:extLst>
              </a:tr>
              <a:tr h="372884">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MAX</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116.8</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58807.7</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1059661.0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1359717.1</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1076852.0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2071776.1</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1164894.7</a:t>
                      </a:r>
                    </a:p>
                  </a:txBody>
                  <a:tcPr marL="7620" marR="7620" marT="762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1398610.6</a:t>
                      </a:r>
                    </a:p>
                  </a:txBody>
                  <a:tcPr marL="7620" marR="7620" marT="7620" marB="0" anchor="ctr"/>
                </a:tc>
                <a:extLst>
                  <a:ext uri="{0D108BD9-81ED-4DB2-BD59-A6C34878D82A}">
                    <a16:rowId xmlns:a16="http://schemas.microsoft.com/office/drawing/2014/main" val="1464734566"/>
                  </a:ext>
                </a:extLst>
              </a:tr>
              <a:tr h="372884">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SD</a:t>
                      </a:r>
                    </a:p>
                  </a:txBody>
                  <a:tcPr marL="7620" marR="7620" marT="7620" marB="0" anchor="ctr">
                    <a:solidFill>
                      <a:schemeClr val="tx2">
                        <a:lumMod val="40000"/>
                        <a:lumOff val="60000"/>
                      </a:schemeClr>
                    </a:solidFill>
                  </a:tcP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15.0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19202.1</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302939.0</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389941.9</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308349.1</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595139.5</a:t>
                      </a:r>
                    </a:p>
                  </a:txBody>
                  <a:tcPr marL="7620" marR="7620" marT="7620"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334053.2</a:t>
                      </a:r>
                    </a:p>
                  </a:txBody>
                  <a:tcPr marL="7620" marR="7620" marT="762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400948.7</a:t>
                      </a:r>
                    </a:p>
                  </a:txBody>
                  <a:tcPr marL="7620" marR="7620" marT="7620" marB="0" anchor="ctr"/>
                </a:tc>
                <a:extLst>
                  <a:ext uri="{0D108BD9-81ED-4DB2-BD59-A6C34878D82A}">
                    <a16:rowId xmlns:a16="http://schemas.microsoft.com/office/drawing/2014/main" val="3305829387"/>
                  </a:ext>
                </a:extLst>
              </a:tr>
            </a:tbl>
          </a:graphicData>
        </a:graphic>
      </p:graphicFrame>
      <p:pic>
        <p:nvPicPr>
          <p:cNvPr id="4" name="Picture 3">
            <a:extLst>
              <a:ext uri="{FF2B5EF4-FFF2-40B4-BE49-F238E27FC236}">
                <a16:creationId xmlns:a16="http://schemas.microsoft.com/office/drawing/2014/main" id="{91AB28EE-D0A4-1361-794F-DF0D1D91D58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96276"/>
            <a:ext cx="1340227" cy="589635"/>
          </a:xfrm>
          <a:prstGeom prst="rect">
            <a:avLst/>
          </a:prstGeom>
          <a:noFill/>
          <a:ln>
            <a:noFill/>
          </a:ln>
        </p:spPr>
      </p:pic>
    </p:spTree>
    <p:extLst>
      <p:ext uri="{BB962C8B-B14F-4D97-AF65-F5344CB8AC3E}">
        <p14:creationId xmlns:p14="http://schemas.microsoft.com/office/powerpoint/2010/main" val="3967568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293B-117C-A800-753D-2E5A1FA57166}"/>
              </a:ext>
            </a:extLst>
          </p:cNvPr>
          <p:cNvSpPr>
            <a:spLocks noGrp="1"/>
          </p:cNvSpPr>
          <p:nvPr>
            <p:ph type="title"/>
          </p:nvPr>
        </p:nvSpPr>
        <p:spPr/>
        <p:txBody>
          <a:bodyPr/>
          <a:lstStyle/>
          <a:p>
            <a:r>
              <a:rPr lang="en-US" altLang="en-US" sz="4400" b="1" dirty="0" err="1">
                <a:solidFill>
                  <a:srgbClr val="3366FF"/>
                </a:solidFill>
              </a:rPr>
              <a:t>Daywise</a:t>
            </a:r>
            <a:r>
              <a:rPr lang="en-US" altLang="en-US" sz="4400" b="1" dirty="0">
                <a:solidFill>
                  <a:srgbClr val="3366FF"/>
                </a:solidFill>
              </a:rPr>
              <a:t> RMSE of the Models</a:t>
            </a:r>
            <a:endParaRPr lang="en-IN" dirty="0"/>
          </a:p>
        </p:txBody>
      </p:sp>
      <p:pic>
        <p:nvPicPr>
          <p:cNvPr id="15" name="Content Placeholder 14">
            <a:extLst>
              <a:ext uri="{FF2B5EF4-FFF2-40B4-BE49-F238E27FC236}">
                <a16:creationId xmlns:a16="http://schemas.microsoft.com/office/drawing/2014/main" id="{77B16E9D-20A7-1143-9D8A-9747F501466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7418" y="1490726"/>
            <a:ext cx="2752045" cy="2064033"/>
          </a:xfrm>
        </p:spPr>
      </p:pic>
      <p:pic>
        <p:nvPicPr>
          <p:cNvPr id="17" name="Picture 16">
            <a:extLst>
              <a:ext uri="{FF2B5EF4-FFF2-40B4-BE49-F238E27FC236}">
                <a16:creationId xmlns:a16="http://schemas.microsoft.com/office/drawing/2014/main" id="{98E2157D-8C27-990E-7728-6F68AD348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5839" y="1490726"/>
            <a:ext cx="2643961" cy="2064033"/>
          </a:xfrm>
          <a:prstGeom prst="rect">
            <a:avLst/>
          </a:prstGeom>
        </p:spPr>
      </p:pic>
      <p:pic>
        <p:nvPicPr>
          <p:cNvPr id="19" name="Picture 18">
            <a:extLst>
              <a:ext uri="{FF2B5EF4-FFF2-40B4-BE49-F238E27FC236}">
                <a16:creationId xmlns:a16="http://schemas.microsoft.com/office/drawing/2014/main" id="{5605616B-987D-8F82-6A84-65E80EE1B7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6175" y="1490725"/>
            <a:ext cx="2643961" cy="2064034"/>
          </a:xfrm>
          <a:prstGeom prst="rect">
            <a:avLst/>
          </a:prstGeom>
        </p:spPr>
      </p:pic>
      <p:pic>
        <p:nvPicPr>
          <p:cNvPr id="21" name="Picture 20">
            <a:extLst>
              <a:ext uri="{FF2B5EF4-FFF2-40B4-BE49-F238E27FC236}">
                <a16:creationId xmlns:a16="http://schemas.microsoft.com/office/drawing/2014/main" id="{E91AE70C-6BED-794B-A8DE-064081032D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553" y="4149080"/>
            <a:ext cx="2674640" cy="2016224"/>
          </a:xfrm>
          <a:prstGeom prst="rect">
            <a:avLst/>
          </a:prstGeom>
        </p:spPr>
      </p:pic>
      <p:pic>
        <p:nvPicPr>
          <p:cNvPr id="23" name="Picture 22">
            <a:extLst>
              <a:ext uri="{FF2B5EF4-FFF2-40B4-BE49-F238E27FC236}">
                <a16:creationId xmlns:a16="http://schemas.microsoft.com/office/drawing/2014/main" id="{96BD78F8-19E1-6FE4-E1C9-AA623AEB8B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75839" y="4149080"/>
            <a:ext cx="2643961" cy="2016224"/>
          </a:xfrm>
          <a:prstGeom prst="rect">
            <a:avLst/>
          </a:prstGeom>
        </p:spPr>
      </p:pic>
      <p:pic>
        <p:nvPicPr>
          <p:cNvPr id="25" name="Picture 24">
            <a:extLst>
              <a:ext uri="{FF2B5EF4-FFF2-40B4-BE49-F238E27FC236}">
                <a16:creationId xmlns:a16="http://schemas.microsoft.com/office/drawing/2014/main" id="{10013C1C-FC1D-6AD4-89DB-0212415F5BA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56175" y="4149080"/>
            <a:ext cx="2530625" cy="2016224"/>
          </a:xfrm>
          <a:prstGeom prst="rect">
            <a:avLst/>
          </a:prstGeom>
        </p:spPr>
      </p:pic>
      <p:pic>
        <p:nvPicPr>
          <p:cNvPr id="4" name="Picture 3">
            <a:extLst>
              <a:ext uri="{FF2B5EF4-FFF2-40B4-BE49-F238E27FC236}">
                <a16:creationId xmlns:a16="http://schemas.microsoft.com/office/drawing/2014/main" id="{C875B94C-1B48-D8EC-E4E4-F2BFF90941A3}"/>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40352" y="69186"/>
            <a:ext cx="1340227" cy="589635"/>
          </a:xfrm>
          <a:prstGeom prst="rect">
            <a:avLst/>
          </a:prstGeom>
          <a:noFill/>
          <a:ln>
            <a:noFill/>
          </a:ln>
        </p:spPr>
      </p:pic>
    </p:spTree>
    <p:extLst>
      <p:ext uri="{BB962C8B-B14F-4D97-AF65-F5344CB8AC3E}">
        <p14:creationId xmlns:p14="http://schemas.microsoft.com/office/powerpoint/2010/main" val="1590346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A9880D-DC57-2ED1-FD48-82A73510F7D7}"/>
              </a:ext>
            </a:extLst>
          </p:cNvPr>
          <p:cNvSpPr txBox="1"/>
          <p:nvPr/>
        </p:nvSpPr>
        <p:spPr>
          <a:xfrm>
            <a:off x="395536" y="269241"/>
            <a:ext cx="7560840" cy="769441"/>
          </a:xfrm>
          <a:prstGeom prst="rect">
            <a:avLst/>
          </a:prstGeom>
          <a:noFill/>
        </p:spPr>
        <p:txBody>
          <a:bodyPr wrap="square" rtlCol="0">
            <a:spAutoFit/>
          </a:bodyPr>
          <a:lstStyle/>
          <a:p>
            <a:pPr algn="ctr"/>
            <a:r>
              <a:rPr lang="en-US" sz="4400" b="1" dirty="0">
                <a:solidFill>
                  <a:schemeClr val="tx2">
                    <a:lumMod val="60000"/>
                    <a:lumOff val="40000"/>
                  </a:schemeClr>
                </a:solidFill>
              </a:rPr>
              <a:t>Data Problem </a:t>
            </a:r>
            <a:endParaRPr lang="en-IN" sz="4400" b="1" dirty="0">
              <a:solidFill>
                <a:schemeClr val="tx2">
                  <a:lumMod val="60000"/>
                  <a:lumOff val="40000"/>
                </a:schemeClr>
              </a:solidFill>
            </a:endParaRPr>
          </a:p>
        </p:txBody>
      </p:sp>
      <p:sp>
        <p:nvSpPr>
          <p:cNvPr id="7" name="TextBox 6">
            <a:extLst>
              <a:ext uri="{FF2B5EF4-FFF2-40B4-BE49-F238E27FC236}">
                <a16:creationId xmlns:a16="http://schemas.microsoft.com/office/drawing/2014/main" id="{4E6F23A0-D672-9313-326E-B9FE0C6E21B4}"/>
              </a:ext>
            </a:extLst>
          </p:cNvPr>
          <p:cNvSpPr txBox="1"/>
          <p:nvPr/>
        </p:nvSpPr>
        <p:spPr>
          <a:xfrm>
            <a:off x="611560" y="1196752"/>
            <a:ext cx="7704856" cy="7478970"/>
          </a:xfrm>
          <a:prstGeom prst="rect">
            <a:avLst/>
          </a:prstGeom>
          <a:noFill/>
        </p:spPr>
        <p:txBody>
          <a:bodyPr wrap="square" rtlCol="0">
            <a:spAutoFit/>
          </a:bodyPr>
          <a:lstStyle/>
          <a:p>
            <a:pPr marL="342900" indent="-342900" algn="l">
              <a:buFont typeface="Wingdings" panose="05000000000000000000" pitchFamily="2" charset="2"/>
              <a:buChar char="Ø"/>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Inconsistent Data Quality: The historical data obtained from Yahoo Finance may contain inconsistencies, missing values, or errors, which can affect the accuracy and reliability of the predictive models.</a:t>
            </a:r>
          </a:p>
          <a:p>
            <a:pPr marL="342900" indent="-342900" algn="l">
              <a:buFont typeface="Wingdings" panose="05000000000000000000" pitchFamily="2" charset="2"/>
              <a:buChar char="Ø"/>
            </a:pPr>
            <a:endParaRPr lang="en-US" sz="2000" b="0" i="0" dirty="0">
              <a:solidFill>
                <a:srgbClr val="0D0D0D"/>
              </a:solidFill>
              <a:effectLst/>
              <a:highlight>
                <a:srgbClr val="FFFFFF"/>
              </a:highlight>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Limited Historical Data: The availability of historical data only from January 01, 2018 to December 31, 2022 may limit the ability to capture long-term trends and patterns, potentially leading to less accurate predictions, especially for long-term forecasting.</a:t>
            </a:r>
            <a:endParaRPr lang="en-US" sz="2000" dirty="0">
              <a:solidFill>
                <a:srgbClr val="0D0D0D"/>
              </a:solidFill>
              <a:highlight>
                <a:srgbClr val="FFFFFF"/>
              </a:highlight>
              <a:latin typeface="Arial" panose="020B0604020202020204" pitchFamily="34" charset="0"/>
              <a:cs typeface="Arial" panose="020B0604020202020204" pitchFamily="34" charset="0"/>
            </a:endParaRPr>
          </a:p>
          <a:p>
            <a:pPr algn="l"/>
            <a:endParaRPr lang="en-US" sz="2000" b="0" i="0" dirty="0">
              <a:solidFill>
                <a:srgbClr val="0D0D0D"/>
              </a:solidFill>
              <a:effectLst/>
              <a:highlight>
                <a:srgbClr val="FFFFFF"/>
              </a:highlight>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When encountering a holiday within a week of 5 working days, we implement a </a:t>
            </a:r>
            <a:r>
              <a:rPr lang="en-US" sz="2000" dirty="0">
                <a:solidFill>
                  <a:srgbClr val="0D0D0D"/>
                </a:solidFill>
                <a:highlight>
                  <a:srgbClr val="FFFFFF"/>
                </a:highlight>
                <a:latin typeface="Arial" panose="020B0604020202020204" pitchFamily="34" charset="0"/>
                <a:cs typeface="Arial" panose="020B0604020202020204" pitchFamily="34" charset="0"/>
              </a:rPr>
              <a:t>forward</a:t>
            </a:r>
            <a:r>
              <a:rPr lang="en-US" sz="2000" b="0" i="0" dirty="0">
                <a:solidFill>
                  <a:srgbClr val="0D0D0D"/>
                </a:solidFill>
                <a:effectLst/>
                <a:highlight>
                  <a:srgbClr val="FFFFFF"/>
                </a:highlight>
                <a:latin typeface="Arial" panose="020B0604020202020204" pitchFamily="34" charset="0"/>
                <a:cs typeface="Arial" panose="020B0604020202020204" pitchFamily="34" charset="0"/>
              </a:rPr>
              <a:t> fill approach to maintain continuity in the dataset.</a:t>
            </a:r>
          </a:p>
          <a:p>
            <a:pPr marL="342900" indent="-342900" algn="l">
              <a:buFont typeface="Wingdings" panose="05000000000000000000" pitchFamily="2" charset="2"/>
              <a:buChar char="Ø"/>
            </a:pPr>
            <a:endParaRPr lang="en-US" sz="2000" b="0" i="0" dirty="0">
              <a:solidFill>
                <a:srgbClr val="0D0D0D"/>
              </a:solidFill>
              <a:effectLst/>
              <a:highlight>
                <a:srgbClr val="FFFFFF"/>
              </a:highlight>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This ensures consistency and completeness in our dataset despite the presence of holidays.</a:t>
            </a:r>
          </a:p>
          <a:p>
            <a:pPr marL="342900" indent="-342900" algn="l">
              <a:buFont typeface="Wingdings" panose="05000000000000000000" pitchFamily="2" charset="2"/>
              <a:buChar char="Ø"/>
            </a:pPr>
            <a:endParaRPr lang="en-US" sz="2000" b="0" i="0" dirty="0">
              <a:solidFill>
                <a:srgbClr val="0D0D0D"/>
              </a:solidFill>
              <a:effectLst/>
              <a:highlight>
                <a:srgbClr val="FFFFFF"/>
              </a:highlight>
              <a:latin typeface="Söhne"/>
            </a:endParaRPr>
          </a:p>
          <a:p>
            <a:pPr marL="342900" indent="-342900" algn="l">
              <a:buFont typeface="Wingdings" panose="05000000000000000000" pitchFamily="2" charset="2"/>
              <a:buChar char="Ø"/>
            </a:pPr>
            <a:endParaRPr lang="en-US" sz="2000" b="0" i="0" dirty="0">
              <a:solidFill>
                <a:srgbClr val="0D0D0D"/>
              </a:solidFill>
              <a:effectLst/>
              <a:highlight>
                <a:srgbClr val="FFFFFF"/>
              </a:highlight>
              <a:latin typeface="Söhne"/>
            </a:endParaRPr>
          </a:p>
          <a:p>
            <a:pPr marL="342900" indent="-342900" algn="l">
              <a:buFont typeface="Wingdings" panose="05000000000000000000" pitchFamily="2" charset="2"/>
              <a:buChar char="Ø"/>
            </a:pPr>
            <a:endParaRPr lang="en-US" sz="2000" b="0" i="0" dirty="0">
              <a:solidFill>
                <a:srgbClr val="0D0D0D"/>
              </a:solidFill>
              <a:effectLst/>
              <a:highlight>
                <a:srgbClr val="FFFFFF"/>
              </a:highlight>
              <a:latin typeface="Söhne"/>
            </a:endParaRPr>
          </a:p>
          <a:p>
            <a:pPr marL="342900" indent="-342900" algn="l">
              <a:buFont typeface="Wingdings" panose="05000000000000000000" pitchFamily="2" charset="2"/>
              <a:buChar char="Ø"/>
            </a:pPr>
            <a:endParaRPr lang="en-US" sz="2000" b="0" i="0" dirty="0">
              <a:solidFill>
                <a:srgbClr val="0D0D0D"/>
              </a:solidFill>
              <a:effectLst/>
              <a:highlight>
                <a:srgbClr val="FFFFFF"/>
              </a:highlight>
              <a:latin typeface="Söhne"/>
            </a:endParaRPr>
          </a:p>
          <a:p>
            <a:pPr marL="342900" indent="-342900" algn="l">
              <a:buFont typeface="Wingdings" panose="05000000000000000000" pitchFamily="2" charset="2"/>
              <a:buChar char="Ø"/>
            </a:pPr>
            <a:endParaRPr lang="en-US" sz="2000" b="0" i="0" dirty="0">
              <a:solidFill>
                <a:srgbClr val="0D0D0D"/>
              </a:solidFill>
              <a:effectLst/>
              <a:highlight>
                <a:srgbClr val="FFFFFF"/>
              </a:highlight>
              <a:latin typeface="Söhne"/>
            </a:endParaRPr>
          </a:p>
          <a:p>
            <a:pPr marL="342900" indent="-342900" algn="l">
              <a:buFont typeface="Wingdings" panose="05000000000000000000" pitchFamily="2" charset="2"/>
              <a:buChar char="Ø"/>
            </a:pPr>
            <a:endParaRPr lang="en-US" sz="2000" b="0" i="0" dirty="0">
              <a:solidFill>
                <a:srgbClr val="0D0D0D"/>
              </a:solidFill>
              <a:effectLst/>
              <a:highlight>
                <a:srgbClr val="FFFFFF"/>
              </a:highlight>
              <a:latin typeface="Söhne"/>
            </a:endParaRPr>
          </a:p>
          <a:p>
            <a:endParaRPr lang="en-IN" sz="2000" dirty="0"/>
          </a:p>
        </p:txBody>
      </p:sp>
      <p:sp>
        <p:nvSpPr>
          <p:cNvPr id="3" name="Rectangle 2">
            <a:extLst>
              <a:ext uri="{FF2B5EF4-FFF2-40B4-BE49-F238E27FC236}">
                <a16:creationId xmlns:a16="http://schemas.microsoft.com/office/drawing/2014/main" id="{5B0936D5-2E88-2359-C038-4C6A5781B6D4}"/>
              </a:ext>
            </a:extLst>
          </p:cNvPr>
          <p:cNvSpPr>
            <a:spLocks noChangeArrowheads="1"/>
          </p:cNvSpPr>
          <p:nvPr/>
        </p:nvSpPr>
        <p:spPr bwMode="auto">
          <a:xfrm>
            <a:off x="0" y="0"/>
            <a:ext cx="31670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E50C2D9-7061-CC02-F8CF-EC739D25E8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34077"/>
            <a:ext cx="1340227" cy="589635"/>
          </a:xfrm>
          <a:prstGeom prst="rect">
            <a:avLst/>
          </a:prstGeom>
          <a:noFill/>
          <a:ln>
            <a:noFill/>
          </a:ln>
        </p:spPr>
      </p:pic>
    </p:spTree>
    <p:extLst>
      <p:ext uri="{BB962C8B-B14F-4D97-AF65-F5344CB8AC3E}">
        <p14:creationId xmlns:p14="http://schemas.microsoft.com/office/powerpoint/2010/main" val="4213200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B3BE7-2B3F-9DA6-F6FB-30F8DF89A9FB}"/>
              </a:ext>
            </a:extLst>
          </p:cNvPr>
          <p:cNvSpPr>
            <a:spLocks noGrp="1"/>
          </p:cNvSpPr>
          <p:nvPr>
            <p:ph type="title"/>
          </p:nvPr>
        </p:nvSpPr>
        <p:spPr>
          <a:xfrm>
            <a:off x="457200" y="962600"/>
            <a:ext cx="8229600" cy="455038"/>
          </a:xfrm>
        </p:spPr>
        <p:txBody>
          <a:bodyPr/>
          <a:lstStyle/>
          <a:p>
            <a:r>
              <a:rPr lang="en-US" b="1" i="0" dirty="0">
                <a:solidFill>
                  <a:schemeClr val="tx2">
                    <a:lumMod val="60000"/>
                    <a:lumOff val="40000"/>
                  </a:schemeClr>
                </a:solidFill>
                <a:effectLst/>
                <a:latin typeface="+mn-lt"/>
              </a:rPr>
              <a:t>Top Models for NIFTY and S&amp;P Indices</a:t>
            </a:r>
            <a:endParaRPr lang="en-IN" b="1" dirty="0">
              <a:solidFill>
                <a:schemeClr val="tx2">
                  <a:lumMod val="60000"/>
                  <a:lumOff val="40000"/>
                </a:schemeClr>
              </a:solidFill>
              <a:latin typeface="+mn-lt"/>
            </a:endParaRPr>
          </a:p>
        </p:txBody>
      </p:sp>
      <p:pic>
        <p:nvPicPr>
          <p:cNvPr id="6" name="Content Placeholder 14">
            <a:extLst>
              <a:ext uri="{FF2B5EF4-FFF2-40B4-BE49-F238E27FC236}">
                <a16:creationId xmlns:a16="http://schemas.microsoft.com/office/drawing/2014/main" id="{655039F5-77E1-EDD2-5F8E-C84CDE564DB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7584" y="1771993"/>
            <a:ext cx="3629206" cy="2556738"/>
          </a:xfrm>
        </p:spPr>
      </p:pic>
      <p:pic>
        <p:nvPicPr>
          <p:cNvPr id="7" name="Picture 6">
            <a:extLst>
              <a:ext uri="{FF2B5EF4-FFF2-40B4-BE49-F238E27FC236}">
                <a16:creationId xmlns:a16="http://schemas.microsoft.com/office/drawing/2014/main" id="{5684B553-8B70-8528-503A-C5AF25EF08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7594" y="1783241"/>
            <a:ext cx="3629206" cy="2556738"/>
          </a:xfrm>
          <a:prstGeom prst="rect">
            <a:avLst/>
          </a:prstGeom>
        </p:spPr>
      </p:pic>
      <p:pic>
        <p:nvPicPr>
          <p:cNvPr id="4" name="Picture 3">
            <a:extLst>
              <a:ext uri="{FF2B5EF4-FFF2-40B4-BE49-F238E27FC236}">
                <a16:creationId xmlns:a16="http://schemas.microsoft.com/office/drawing/2014/main" id="{F8FCDEE6-EBD6-FFBC-96D4-DEF49C06707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352" y="93642"/>
            <a:ext cx="1169681" cy="514603"/>
          </a:xfrm>
          <a:prstGeom prst="rect">
            <a:avLst/>
          </a:prstGeom>
          <a:noFill/>
          <a:ln>
            <a:noFill/>
          </a:ln>
        </p:spPr>
      </p:pic>
      <p:pic>
        <p:nvPicPr>
          <p:cNvPr id="5" name="Picture 4">
            <a:extLst>
              <a:ext uri="{FF2B5EF4-FFF2-40B4-BE49-F238E27FC236}">
                <a16:creationId xmlns:a16="http://schemas.microsoft.com/office/drawing/2014/main" id="{488FBC01-2C02-AB33-6445-AD4D6C4055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7585" y="4328731"/>
            <a:ext cx="3712912" cy="2529269"/>
          </a:xfrm>
          <a:prstGeom prst="rect">
            <a:avLst/>
          </a:prstGeom>
        </p:spPr>
      </p:pic>
      <p:pic>
        <p:nvPicPr>
          <p:cNvPr id="9" name="Picture 8">
            <a:extLst>
              <a:ext uri="{FF2B5EF4-FFF2-40B4-BE49-F238E27FC236}">
                <a16:creationId xmlns:a16="http://schemas.microsoft.com/office/drawing/2014/main" id="{CACA559C-9E03-232A-9B64-1E3EB0B595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7981" y="4290014"/>
            <a:ext cx="3888432" cy="2567986"/>
          </a:xfrm>
          <a:prstGeom prst="rect">
            <a:avLst/>
          </a:prstGeom>
        </p:spPr>
      </p:pic>
    </p:spTree>
    <p:extLst>
      <p:ext uri="{BB962C8B-B14F-4D97-AF65-F5344CB8AC3E}">
        <p14:creationId xmlns:p14="http://schemas.microsoft.com/office/powerpoint/2010/main" val="3978382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013A-FE0B-B899-E2F5-D49D2F9E9B10}"/>
              </a:ext>
            </a:extLst>
          </p:cNvPr>
          <p:cNvSpPr>
            <a:spLocks noGrp="1"/>
          </p:cNvSpPr>
          <p:nvPr>
            <p:ph type="title"/>
          </p:nvPr>
        </p:nvSpPr>
        <p:spPr/>
        <p:txBody>
          <a:bodyPr/>
          <a:lstStyle/>
          <a:p>
            <a:r>
              <a:rPr lang="en-US" altLang="en-US" b="1" dirty="0">
                <a:solidFill>
                  <a:srgbClr val="3366FF"/>
                </a:solidFill>
              </a:rPr>
              <a:t>Observations on the Results</a:t>
            </a:r>
            <a:endParaRPr lang="en-IN" dirty="0"/>
          </a:p>
        </p:txBody>
      </p:sp>
      <p:sp>
        <p:nvSpPr>
          <p:cNvPr id="14" name="Content Placeholder 13">
            <a:extLst>
              <a:ext uri="{FF2B5EF4-FFF2-40B4-BE49-F238E27FC236}">
                <a16:creationId xmlns:a16="http://schemas.microsoft.com/office/drawing/2014/main" id="{E3D75D04-C0BF-AA19-3CC7-794BB1AFF9A8}"/>
              </a:ext>
            </a:extLst>
          </p:cNvPr>
          <p:cNvSpPr>
            <a:spLocks noGrp="1"/>
          </p:cNvSpPr>
          <p:nvPr>
            <p:ph idx="1"/>
          </p:nvPr>
        </p:nvSpPr>
        <p:spPr/>
        <p:txBody>
          <a:bodyPr/>
          <a:lstStyle/>
          <a:p>
            <a:pPr eaLnBrk="1" fontAlgn="auto" hangingPunct="1">
              <a:spcAft>
                <a:spcPts val="0"/>
              </a:spcAft>
              <a:defRPr/>
            </a:pPr>
            <a:r>
              <a:rPr lang="en-US" sz="1600" dirty="0">
                <a:latin typeface="Arial" charset="0"/>
              </a:rPr>
              <a:t>We observe that </a:t>
            </a:r>
            <a:r>
              <a:rPr lang="en-US" sz="1600" b="1" i="1" dirty="0">
                <a:solidFill>
                  <a:srgbClr val="00B050"/>
                </a:solidFill>
              </a:rPr>
              <a:t>CNN -2</a:t>
            </a:r>
            <a:r>
              <a:rPr lang="en-US" sz="1600" i="1" dirty="0">
                <a:solidFill>
                  <a:srgbClr val="00B050"/>
                </a:solidFill>
              </a:rPr>
              <a:t> </a:t>
            </a:r>
            <a:r>
              <a:rPr lang="en-US" sz="1600" dirty="0">
                <a:latin typeface="Arial" charset="0"/>
              </a:rPr>
              <a:t>model – a univariate CNN model with past two week’s data as its input – turns out to be </a:t>
            </a:r>
            <a:r>
              <a:rPr lang="en-US" sz="1600" b="1" dirty="0">
                <a:solidFill>
                  <a:srgbClr val="CC3399"/>
                </a:solidFill>
                <a:latin typeface="Arial" charset="0"/>
              </a:rPr>
              <a:t>the fastest model</a:t>
            </a:r>
            <a:r>
              <a:rPr lang="en-US" sz="1600" dirty="0">
                <a:solidFill>
                  <a:srgbClr val="CC3399"/>
                </a:solidFill>
                <a:latin typeface="Arial" charset="0"/>
              </a:rPr>
              <a:t> </a:t>
            </a:r>
            <a:r>
              <a:rPr lang="en-US" sz="1600" dirty="0">
                <a:latin typeface="Arial" charset="0"/>
              </a:rPr>
              <a:t>in execution.  </a:t>
            </a:r>
          </a:p>
          <a:p>
            <a:pPr eaLnBrk="1" fontAlgn="auto" hangingPunct="1">
              <a:spcAft>
                <a:spcPts val="0"/>
              </a:spcAft>
              <a:defRPr/>
            </a:pPr>
            <a:r>
              <a:rPr lang="en-US" sz="1600" dirty="0">
                <a:latin typeface="Arial" charset="0"/>
              </a:rPr>
              <a:t>The model </a:t>
            </a:r>
            <a:r>
              <a:rPr lang="en-US" sz="1600" b="1" i="1" dirty="0">
                <a:solidFill>
                  <a:srgbClr val="00B050"/>
                </a:solidFill>
                <a:latin typeface="+mj-lt"/>
              </a:rPr>
              <a:t>CNN -1</a:t>
            </a:r>
            <a:r>
              <a:rPr lang="en-US" sz="1600" i="1" dirty="0">
                <a:solidFill>
                  <a:srgbClr val="00B050"/>
                </a:solidFill>
                <a:latin typeface="+mj-lt"/>
              </a:rPr>
              <a:t> </a:t>
            </a:r>
            <a:r>
              <a:rPr lang="en-US" sz="1600" dirty="0">
                <a:latin typeface="Arial" charset="0"/>
              </a:rPr>
              <a:t>– a univariate CNN model with past one week’s data as its input – turned out to be the </a:t>
            </a:r>
            <a:r>
              <a:rPr lang="en-US" sz="1600" b="1" dirty="0">
                <a:solidFill>
                  <a:srgbClr val="7030A0"/>
                </a:solidFill>
                <a:latin typeface="Arial" charset="0"/>
              </a:rPr>
              <a:t>most accurate model</a:t>
            </a:r>
            <a:r>
              <a:rPr lang="en-US" sz="1600" dirty="0">
                <a:solidFill>
                  <a:srgbClr val="7030A0"/>
                </a:solidFill>
                <a:latin typeface="Arial" charset="0"/>
              </a:rPr>
              <a:t>. </a:t>
            </a:r>
          </a:p>
          <a:p>
            <a:pPr eaLnBrk="1" fontAlgn="auto" hangingPunct="1">
              <a:spcAft>
                <a:spcPts val="0"/>
              </a:spcAft>
              <a:defRPr/>
            </a:pPr>
            <a:endParaRPr lang="en-US" sz="1600" dirty="0">
              <a:solidFill>
                <a:srgbClr val="7030A0"/>
              </a:solidFill>
              <a:latin typeface="Arial" charset="0"/>
            </a:endParaRPr>
          </a:p>
          <a:p>
            <a:pPr eaLnBrk="1" fontAlgn="auto" hangingPunct="1">
              <a:spcAft>
                <a:spcPts val="0"/>
              </a:spcAft>
              <a:defRPr/>
            </a:pPr>
            <a:endParaRPr lang="en-US" sz="1600" dirty="0">
              <a:solidFill>
                <a:srgbClr val="7030A0"/>
              </a:solidFill>
              <a:latin typeface="Arial" charset="0"/>
            </a:endParaRPr>
          </a:p>
          <a:p>
            <a:pPr eaLnBrk="1" fontAlgn="auto" hangingPunct="1">
              <a:spcAft>
                <a:spcPts val="0"/>
              </a:spcAft>
              <a:defRPr/>
            </a:pPr>
            <a:endParaRPr lang="en-US" sz="1600" dirty="0">
              <a:solidFill>
                <a:srgbClr val="7030A0"/>
              </a:solidFill>
              <a:latin typeface="Arial" charset="0"/>
            </a:endParaRPr>
          </a:p>
          <a:p>
            <a:pPr eaLnBrk="1" fontAlgn="auto" hangingPunct="1">
              <a:spcAft>
                <a:spcPts val="0"/>
              </a:spcAft>
              <a:defRPr/>
            </a:pPr>
            <a:endParaRPr lang="en-US" sz="1600" dirty="0">
              <a:solidFill>
                <a:srgbClr val="7030A0"/>
              </a:solidFill>
              <a:latin typeface="Arial" charset="0"/>
            </a:endParaRPr>
          </a:p>
          <a:p>
            <a:pPr eaLnBrk="1" fontAlgn="auto" hangingPunct="1">
              <a:spcAft>
                <a:spcPts val="0"/>
              </a:spcAft>
              <a:defRPr/>
            </a:pPr>
            <a:endParaRPr lang="en-US" sz="1600" dirty="0">
              <a:solidFill>
                <a:srgbClr val="7030A0"/>
              </a:solidFill>
              <a:latin typeface="Arial" charset="0"/>
            </a:endParaRPr>
          </a:p>
          <a:p>
            <a:pPr eaLnBrk="1" fontAlgn="auto" hangingPunct="1">
              <a:spcAft>
                <a:spcPts val="0"/>
              </a:spcAft>
              <a:defRPr/>
            </a:pPr>
            <a:endParaRPr lang="en-US" sz="1600" dirty="0">
              <a:solidFill>
                <a:srgbClr val="7030A0"/>
              </a:solidFill>
              <a:latin typeface="Arial" charset="0"/>
            </a:endParaRPr>
          </a:p>
          <a:p>
            <a:pPr eaLnBrk="1" fontAlgn="auto" hangingPunct="1">
              <a:spcAft>
                <a:spcPts val="0"/>
              </a:spcAft>
              <a:defRPr/>
            </a:pPr>
            <a:endParaRPr lang="en-US" sz="1600" dirty="0">
              <a:solidFill>
                <a:srgbClr val="7030A0"/>
              </a:solidFill>
              <a:latin typeface="Arial" charset="0"/>
            </a:endParaRPr>
          </a:p>
          <a:p>
            <a:pPr eaLnBrk="1" fontAlgn="auto" hangingPunct="1">
              <a:spcAft>
                <a:spcPts val="0"/>
              </a:spcAft>
              <a:defRPr/>
            </a:pPr>
            <a:endParaRPr lang="en-US" sz="1600" dirty="0">
              <a:solidFill>
                <a:srgbClr val="7030A0"/>
              </a:solidFill>
              <a:latin typeface="Arial" charset="0"/>
            </a:endParaRPr>
          </a:p>
          <a:p>
            <a:pPr eaLnBrk="1" fontAlgn="auto" hangingPunct="1">
              <a:spcAft>
                <a:spcPts val="0"/>
              </a:spcAft>
              <a:defRPr/>
            </a:pPr>
            <a:endParaRPr lang="en-US" sz="1600" dirty="0">
              <a:solidFill>
                <a:srgbClr val="7030A0"/>
              </a:solidFill>
              <a:latin typeface="Arial" charset="0"/>
            </a:endParaRPr>
          </a:p>
          <a:p>
            <a:pPr marL="0" indent="0" eaLnBrk="1" fontAlgn="auto" hangingPunct="1">
              <a:spcAft>
                <a:spcPts val="0"/>
              </a:spcAft>
              <a:buNone/>
              <a:defRPr/>
            </a:pPr>
            <a:r>
              <a:rPr lang="en-US" sz="1600" dirty="0">
                <a:solidFill>
                  <a:srgbClr val="7030A0"/>
                </a:solidFill>
                <a:latin typeface="Arial" charset="0"/>
              </a:rPr>
              <a:t> </a:t>
            </a:r>
          </a:p>
        </p:txBody>
      </p:sp>
      <p:graphicFrame>
        <p:nvGraphicFramePr>
          <p:cNvPr id="10" name="Table 9">
            <a:extLst>
              <a:ext uri="{FF2B5EF4-FFF2-40B4-BE49-F238E27FC236}">
                <a16:creationId xmlns:a16="http://schemas.microsoft.com/office/drawing/2014/main" id="{19586D1F-7B9B-B38F-FB50-2CEB555949F5}"/>
              </a:ext>
            </a:extLst>
          </p:cNvPr>
          <p:cNvGraphicFramePr>
            <a:graphicFrameLocks noGrp="1"/>
          </p:cNvGraphicFramePr>
          <p:nvPr>
            <p:extLst>
              <p:ext uri="{D42A27DB-BD31-4B8C-83A1-F6EECF244321}">
                <p14:modId xmlns:p14="http://schemas.microsoft.com/office/powerpoint/2010/main" val="1049295178"/>
              </p:ext>
            </p:extLst>
          </p:nvPr>
        </p:nvGraphicFramePr>
        <p:xfrm>
          <a:off x="827584" y="2996952"/>
          <a:ext cx="7560840" cy="2952329"/>
        </p:xfrm>
        <a:graphic>
          <a:graphicData uri="http://schemas.openxmlformats.org/drawingml/2006/table">
            <a:tbl>
              <a:tblPr/>
              <a:tblGrid>
                <a:gridCol w="1260140">
                  <a:extLst>
                    <a:ext uri="{9D8B030D-6E8A-4147-A177-3AD203B41FA5}">
                      <a16:colId xmlns:a16="http://schemas.microsoft.com/office/drawing/2014/main" val="3766387557"/>
                    </a:ext>
                  </a:extLst>
                </a:gridCol>
                <a:gridCol w="1260140">
                  <a:extLst>
                    <a:ext uri="{9D8B030D-6E8A-4147-A177-3AD203B41FA5}">
                      <a16:colId xmlns:a16="http://schemas.microsoft.com/office/drawing/2014/main" val="2209319321"/>
                    </a:ext>
                  </a:extLst>
                </a:gridCol>
                <a:gridCol w="1260140">
                  <a:extLst>
                    <a:ext uri="{9D8B030D-6E8A-4147-A177-3AD203B41FA5}">
                      <a16:colId xmlns:a16="http://schemas.microsoft.com/office/drawing/2014/main" val="3551581009"/>
                    </a:ext>
                  </a:extLst>
                </a:gridCol>
                <a:gridCol w="1260140">
                  <a:extLst>
                    <a:ext uri="{9D8B030D-6E8A-4147-A177-3AD203B41FA5}">
                      <a16:colId xmlns:a16="http://schemas.microsoft.com/office/drawing/2014/main" val="2911469527"/>
                    </a:ext>
                  </a:extLst>
                </a:gridCol>
                <a:gridCol w="1260140">
                  <a:extLst>
                    <a:ext uri="{9D8B030D-6E8A-4147-A177-3AD203B41FA5}">
                      <a16:colId xmlns:a16="http://schemas.microsoft.com/office/drawing/2014/main" val="1365123973"/>
                    </a:ext>
                  </a:extLst>
                </a:gridCol>
                <a:gridCol w="1260140">
                  <a:extLst>
                    <a:ext uri="{9D8B030D-6E8A-4147-A177-3AD203B41FA5}">
                      <a16:colId xmlns:a16="http://schemas.microsoft.com/office/drawing/2014/main" val="228494855"/>
                    </a:ext>
                  </a:extLst>
                </a:gridCol>
              </a:tblGrid>
              <a:tr h="319678">
                <a:tc gridSpan="3">
                  <a:txBody>
                    <a:bodyPr/>
                    <a:lstStyle/>
                    <a:p>
                      <a:pPr algn="ctr" rtl="0" fontAlgn="ctr"/>
                      <a:r>
                        <a:rPr lang="en-IN" sz="1500" b="1" dirty="0">
                          <a:solidFill>
                            <a:srgbClr val="FFFFFF"/>
                          </a:solidFill>
                          <a:effectLst/>
                          <a:highlight>
                            <a:srgbClr val="666666"/>
                          </a:highlight>
                        </a:rPr>
                        <a:t>Execution Time</a:t>
                      </a:r>
                    </a:p>
                  </a:txBody>
                  <a:tcPr marL="22860" marR="22860" marT="15240" marB="15240" anchor="ctr">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666666"/>
                    </a:solidFill>
                  </a:tcPr>
                </a:tc>
                <a:tc hMerge="1">
                  <a:txBody>
                    <a:bodyPr/>
                    <a:lstStyle/>
                    <a:p>
                      <a:endParaRPr lang="en-IN"/>
                    </a:p>
                  </a:txBody>
                  <a:tcPr/>
                </a:tc>
                <a:tc hMerge="1">
                  <a:txBody>
                    <a:bodyPr/>
                    <a:lstStyle/>
                    <a:p>
                      <a:endParaRPr lang="en-IN"/>
                    </a:p>
                  </a:txBody>
                  <a:tcPr/>
                </a:tc>
                <a:tc gridSpan="3">
                  <a:txBody>
                    <a:bodyPr/>
                    <a:lstStyle/>
                    <a:p>
                      <a:pPr algn="ctr" rtl="0" fontAlgn="ctr"/>
                      <a:r>
                        <a:rPr lang="en-IN" sz="1500" b="1">
                          <a:solidFill>
                            <a:srgbClr val="FFFFFF"/>
                          </a:solidFill>
                          <a:effectLst/>
                          <a:highlight>
                            <a:srgbClr val="666666"/>
                          </a:highlight>
                        </a:rPr>
                        <a:t>RMSE/MEAN</a:t>
                      </a:r>
                    </a:p>
                  </a:txBody>
                  <a:tcPr marL="22860" marR="22860" marT="15240" marB="15240" anchor="ctr">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666666"/>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25230695"/>
                  </a:ext>
                </a:extLst>
              </a:tr>
              <a:tr h="376093">
                <a:tc>
                  <a:txBody>
                    <a:bodyPr/>
                    <a:lstStyle/>
                    <a:p>
                      <a:pPr algn="ctr" rtl="0" fontAlgn="ctr"/>
                      <a:r>
                        <a:rPr lang="en-IN" sz="1800" dirty="0">
                          <a:effectLst/>
                          <a:highlight>
                            <a:srgbClr val="D0D8E8"/>
                          </a:highlight>
                        </a:rPr>
                        <a:t>Rank</a:t>
                      </a:r>
                    </a:p>
                  </a:txBody>
                  <a:tcPr marL="22860" marR="22860" marT="15240" marB="15240" anchor="ctr">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tc>
                  <a:txBody>
                    <a:bodyPr/>
                    <a:lstStyle/>
                    <a:p>
                      <a:pPr algn="ctr" rtl="0" fontAlgn="ctr"/>
                      <a:r>
                        <a:rPr lang="en-IN" sz="1800">
                          <a:effectLst/>
                          <a:highlight>
                            <a:srgbClr val="D0D8E8"/>
                          </a:highlight>
                        </a:rPr>
                        <a:t>Model</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tc>
                  <a:txBody>
                    <a:bodyPr/>
                    <a:lstStyle/>
                    <a:p>
                      <a:pPr algn="ctr" rtl="0" fontAlgn="ctr"/>
                      <a:r>
                        <a:rPr lang="en-IN" sz="1800">
                          <a:effectLst/>
                          <a:highlight>
                            <a:srgbClr val="D0D8E8"/>
                          </a:highlight>
                        </a:rPr>
                        <a:t>Value</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tc>
                  <a:txBody>
                    <a:bodyPr/>
                    <a:lstStyle/>
                    <a:p>
                      <a:pPr algn="ctr" rtl="0" fontAlgn="ctr"/>
                      <a:r>
                        <a:rPr lang="en-IN" sz="1800">
                          <a:effectLst/>
                          <a:highlight>
                            <a:srgbClr val="D0D8E8"/>
                          </a:highlight>
                        </a:rPr>
                        <a:t>Rank</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tc>
                  <a:txBody>
                    <a:bodyPr/>
                    <a:lstStyle/>
                    <a:p>
                      <a:pPr algn="ctr" rtl="0" fontAlgn="ctr"/>
                      <a:r>
                        <a:rPr lang="en-IN" sz="1800">
                          <a:effectLst/>
                          <a:highlight>
                            <a:srgbClr val="D0D8E8"/>
                          </a:highlight>
                        </a:rPr>
                        <a:t>Model</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tc>
                  <a:txBody>
                    <a:bodyPr/>
                    <a:lstStyle/>
                    <a:p>
                      <a:pPr algn="ctr" rtl="0" fontAlgn="ctr"/>
                      <a:r>
                        <a:rPr lang="en-IN" sz="1800">
                          <a:effectLst/>
                          <a:highlight>
                            <a:srgbClr val="D0D8E8"/>
                          </a:highlight>
                        </a:rPr>
                        <a:t>Value</a:t>
                      </a:r>
                    </a:p>
                  </a:txBody>
                  <a:tcPr marL="22860" marR="22860" marT="15240" marB="15240" anchor="ctr">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extLst>
                  <a:ext uri="{0D108BD9-81ED-4DB2-BD59-A6C34878D82A}">
                    <a16:rowId xmlns:a16="http://schemas.microsoft.com/office/drawing/2014/main" val="871541604"/>
                  </a:ext>
                </a:extLst>
              </a:tr>
              <a:tr h="376093">
                <a:tc>
                  <a:txBody>
                    <a:bodyPr/>
                    <a:lstStyle/>
                    <a:p>
                      <a:pPr algn="ctr" rtl="0" fontAlgn="ctr"/>
                      <a:r>
                        <a:rPr lang="en-IN" sz="1800">
                          <a:effectLst/>
                          <a:highlight>
                            <a:srgbClr val="E9EDF4"/>
                          </a:highlight>
                        </a:rPr>
                        <a:t>1</a:t>
                      </a:r>
                    </a:p>
                  </a:txBody>
                  <a:tcPr marL="22860" marR="22860" marT="15240" marB="15240" anchor="ctr">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CNN-2</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19.3</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1</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CNN-1</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4.9</a:t>
                      </a:r>
                    </a:p>
                  </a:txBody>
                  <a:tcPr marL="22860" marR="22860" marT="15240" marB="15240" anchor="ctr">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extLst>
                  <a:ext uri="{0D108BD9-81ED-4DB2-BD59-A6C34878D82A}">
                    <a16:rowId xmlns:a16="http://schemas.microsoft.com/office/drawing/2014/main" val="4210761792"/>
                  </a:ext>
                </a:extLst>
              </a:tr>
              <a:tr h="376093">
                <a:tc>
                  <a:txBody>
                    <a:bodyPr/>
                    <a:lstStyle/>
                    <a:p>
                      <a:pPr algn="ctr" rtl="0" fontAlgn="ctr"/>
                      <a:r>
                        <a:rPr lang="en-IN" sz="1800">
                          <a:effectLst/>
                          <a:highlight>
                            <a:srgbClr val="D0D8E8"/>
                          </a:highlight>
                        </a:rPr>
                        <a:t>2</a:t>
                      </a:r>
                    </a:p>
                  </a:txBody>
                  <a:tcPr marL="22860" marR="22860" marT="15240" marB="15240" anchor="ctr">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tc>
                  <a:txBody>
                    <a:bodyPr/>
                    <a:lstStyle/>
                    <a:p>
                      <a:pPr algn="ctr" rtl="0" fontAlgn="ctr"/>
                      <a:r>
                        <a:rPr lang="en-IN" sz="1800">
                          <a:effectLst/>
                          <a:highlight>
                            <a:srgbClr val="D0D8E8"/>
                          </a:highlight>
                        </a:rPr>
                        <a:t>CNN-1</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tc>
                  <a:txBody>
                    <a:bodyPr/>
                    <a:lstStyle/>
                    <a:p>
                      <a:pPr algn="ctr" rtl="0" fontAlgn="ctr"/>
                      <a:r>
                        <a:rPr lang="en-IN" sz="1800">
                          <a:effectLst/>
                          <a:highlight>
                            <a:srgbClr val="D0D8E8"/>
                          </a:highlight>
                        </a:rPr>
                        <a:t>19.7</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tc>
                  <a:txBody>
                    <a:bodyPr/>
                    <a:lstStyle/>
                    <a:p>
                      <a:pPr algn="ctr" rtl="0" fontAlgn="ctr"/>
                      <a:r>
                        <a:rPr lang="en-IN" sz="1800">
                          <a:effectLst/>
                          <a:highlight>
                            <a:srgbClr val="D0D8E8"/>
                          </a:highlight>
                        </a:rPr>
                        <a:t>2</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tc>
                  <a:txBody>
                    <a:bodyPr/>
                    <a:lstStyle/>
                    <a:p>
                      <a:pPr algn="ctr" rtl="0" fontAlgn="ctr"/>
                      <a:r>
                        <a:rPr lang="en-IN" sz="1800">
                          <a:effectLst/>
                          <a:highlight>
                            <a:srgbClr val="D0D8E8"/>
                          </a:highlight>
                        </a:rPr>
                        <a:t>LSTM-1</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tc>
                  <a:txBody>
                    <a:bodyPr/>
                    <a:lstStyle/>
                    <a:p>
                      <a:pPr algn="ctr" rtl="0" fontAlgn="ctr"/>
                      <a:r>
                        <a:rPr lang="en-IN" sz="1800">
                          <a:effectLst/>
                          <a:highlight>
                            <a:srgbClr val="D0D8E8"/>
                          </a:highlight>
                        </a:rPr>
                        <a:t>4.95</a:t>
                      </a:r>
                    </a:p>
                  </a:txBody>
                  <a:tcPr marL="22860" marR="22860" marT="15240" marB="15240" anchor="ctr">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extLst>
                  <a:ext uri="{0D108BD9-81ED-4DB2-BD59-A6C34878D82A}">
                    <a16:rowId xmlns:a16="http://schemas.microsoft.com/office/drawing/2014/main" val="2067999052"/>
                  </a:ext>
                </a:extLst>
              </a:tr>
              <a:tr h="376093">
                <a:tc>
                  <a:txBody>
                    <a:bodyPr/>
                    <a:lstStyle/>
                    <a:p>
                      <a:pPr algn="ctr" rtl="0" fontAlgn="ctr"/>
                      <a:r>
                        <a:rPr lang="en-IN" sz="1800">
                          <a:effectLst/>
                          <a:highlight>
                            <a:srgbClr val="E9EDF4"/>
                          </a:highlight>
                        </a:rPr>
                        <a:t>3</a:t>
                      </a:r>
                    </a:p>
                  </a:txBody>
                  <a:tcPr marL="22860" marR="22860" marT="15240" marB="15240" anchor="ctr">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CNN-3</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21.5</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tc>
                  <a:txBody>
                    <a:bodyPr/>
                    <a:lstStyle/>
                    <a:p>
                      <a:pPr algn="ctr" rtl="0" fontAlgn="ctr"/>
                      <a:r>
                        <a:rPr lang="en-IN" sz="1800" dirty="0">
                          <a:effectLst/>
                          <a:highlight>
                            <a:srgbClr val="E9EDF4"/>
                          </a:highlight>
                        </a:rPr>
                        <a:t>3</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CNN-2</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5.1</a:t>
                      </a:r>
                    </a:p>
                  </a:txBody>
                  <a:tcPr marL="22860" marR="22860" marT="15240" marB="15240" anchor="ctr">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extLst>
                  <a:ext uri="{0D108BD9-81ED-4DB2-BD59-A6C34878D82A}">
                    <a16:rowId xmlns:a16="http://schemas.microsoft.com/office/drawing/2014/main" val="139080583"/>
                  </a:ext>
                </a:extLst>
              </a:tr>
              <a:tr h="376093">
                <a:tc>
                  <a:txBody>
                    <a:bodyPr/>
                    <a:lstStyle/>
                    <a:p>
                      <a:pPr algn="ctr" rtl="0" fontAlgn="ctr"/>
                      <a:r>
                        <a:rPr lang="en-IN" sz="1800">
                          <a:effectLst/>
                          <a:highlight>
                            <a:srgbClr val="D0D8E8"/>
                          </a:highlight>
                        </a:rPr>
                        <a:t>4</a:t>
                      </a:r>
                    </a:p>
                  </a:txBody>
                  <a:tcPr marL="22860" marR="22860" marT="15240" marB="15240" anchor="ctr">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tc>
                  <a:txBody>
                    <a:bodyPr/>
                    <a:lstStyle/>
                    <a:p>
                      <a:pPr algn="ctr" rtl="0" fontAlgn="ctr"/>
                      <a:r>
                        <a:rPr lang="en-IN" sz="1800">
                          <a:effectLst/>
                          <a:highlight>
                            <a:srgbClr val="D0D8E8"/>
                          </a:highlight>
                        </a:rPr>
                        <a:t>LSTM-1</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tc>
                  <a:txBody>
                    <a:bodyPr/>
                    <a:lstStyle/>
                    <a:p>
                      <a:pPr algn="ctr" rtl="0" fontAlgn="ctr"/>
                      <a:r>
                        <a:rPr lang="en-IN" sz="1800">
                          <a:effectLst/>
                          <a:highlight>
                            <a:srgbClr val="D0D8E8"/>
                          </a:highlight>
                        </a:rPr>
                        <a:t>33.2</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tc>
                  <a:txBody>
                    <a:bodyPr/>
                    <a:lstStyle/>
                    <a:p>
                      <a:pPr algn="ctr" rtl="0" fontAlgn="ctr"/>
                      <a:r>
                        <a:rPr lang="en-IN" sz="1800">
                          <a:effectLst/>
                          <a:highlight>
                            <a:srgbClr val="D0D8E8"/>
                          </a:highlight>
                        </a:rPr>
                        <a:t>4</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tc>
                  <a:txBody>
                    <a:bodyPr/>
                    <a:lstStyle/>
                    <a:p>
                      <a:pPr algn="ctr" rtl="0" fontAlgn="ctr"/>
                      <a:r>
                        <a:rPr lang="en-IN" sz="1800">
                          <a:effectLst/>
                          <a:highlight>
                            <a:srgbClr val="D0D8E8"/>
                          </a:highlight>
                        </a:rPr>
                        <a:t>LSTM-2</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tc>
                  <a:txBody>
                    <a:bodyPr/>
                    <a:lstStyle/>
                    <a:p>
                      <a:pPr algn="ctr" rtl="0" fontAlgn="ctr"/>
                      <a:r>
                        <a:rPr lang="en-IN" sz="1800">
                          <a:effectLst/>
                          <a:highlight>
                            <a:srgbClr val="D0D8E8"/>
                          </a:highlight>
                        </a:rPr>
                        <a:t>6.1</a:t>
                      </a:r>
                    </a:p>
                  </a:txBody>
                  <a:tcPr marL="22860" marR="22860" marT="15240" marB="15240" anchor="ctr">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D8E8"/>
                    </a:solidFill>
                  </a:tcPr>
                </a:tc>
                <a:extLst>
                  <a:ext uri="{0D108BD9-81ED-4DB2-BD59-A6C34878D82A}">
                    <a16:rowId xmlns:a16="http://schemas.microsoft.com/office/drawing/2014/main" val="4166943181"/>
                  </a:ext>
                </a:extLst>
              </a:tr>
              <a:tr h="376093">
                <a:tc>
                  <a:txBody>
                    <a:bodyPr/>
                    <a:lstStyle/>
                    <a:p>
                      <a:pPr algn="ctr" rtl="0" fontAlgn="ctr"/>
                      <a:r>
                        <a:rPr lang="en-IN" sz="1800">
                          <a:effectLst/>
                          <a:highlight>
                            <a:srgbClr val="E9EDF4"/>
                          </a:highlight>
                        </a:rPr>
                        <a:t>5</a:t>
                      </a:r>
                    </a:p>
                  </a:txBody>
                  <a:tcPr marL="22860" marR="22860" marT="15240" marB="15240" anchor="ctr">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LSTM-3</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82.3</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tc>
                  <a:txBody>
                    <a:bodyPr/>
                    <a:lstStyle/>
                    <a:p>
                      <a:pPr algn="ctr" rtl="0" fontAlgn="ctr"/>
                      <a:r>
                        <a:rPr lang="en-IN" sz="1800" dirty="0">
                          <a:effectLst/>
                          <a:highlight>
                            <a:srgbClr val="E9EDF4"/>
                          </a:highlight>
                        </a:rPr>
                        <a:t>5</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CNN-3</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1837.1</a:t>
                      </a:r>
                    </a:p>
                  </a:txBody>
                  <a:tcPr marL="22860" marR="22860" marT="15240" marB="15240" anchor="ctr">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9EDF4"/>
                    </a:solidFill>
                  </a:tcPr>
                </a:tc>
                <a:extLst>
                  <a:ext uri="{0D108BD9-81ED-4DB2-BD59-A6C34878D82A}">
                    <a16:rowId xmlns:a16="http://schemas.microsoft.com/office/drawing/2014/main" val="3644982088"/>
                  </a:ext>
                </a:extLst>
              </a:tr>
              <a:tr h="376093">
                <a:tc>
                  <a:txBody>
                    <a:bodyPr/>
                    <a:lstStyle/>
                    <a:p>
                      <a:pPr algn="ctr" rtl="0" fontAlgn="ctr"/>
                      <a:r>
                        <a:rPr lang="en-IN" sz="1800">
                          <a:effectLst/>
                          <a:highlight>
                            <a:srgbClr val="E9EDF4"/>
                          </a:highlight>
                        </a:rPr>
                        <a:t>6</a:t>
                      </a:r>
                    </a:p>
                  </a:txBody>
                  <a:tcPr marL="22860" marR="22860" marT="15240" marB="15240" anchor="ctr">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LSTM-2</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85.2</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6</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E9EDF4"/>
                    </a:solidFill>
                  </a:tcPr>
                </a:tc>
                <a:tc>
                  <a:txBody>
                    <a:bodyPr/>
                    <a:lstStyle/>
                    <a:p>
                      <a:pPr algn="ctr" rtl="0" fontAlgn="ctr"/>
                      <a:r>
                        <a:rPr lang="en-IN" sz="1800">
                          <a:effectLst/>
                          <a:highlight>
                            <a:srgbClr val="E9EDF4"/>
                          </a:highlight>
                        </a:rPr>
                        <a:t>LSTM-3</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E9EDF4"/>
                    </a:solidFill>
                  </a:tcPr>
                </a:tc>
                <a:tc>
                  <a:txBody>
                    <a:bodyPr/>
                    <a:lstStyle/>
                    <a:p>
                      <a:pPr algn="ctr" rtl="0" fontAlgn="ctr"/>
                      <a:r>
                        <a:rPr lang="en-IN" sz="1800" dirty="0">
                          <a:effectLst/>
                          <a:highlight>
                            <a:srgbClr val="E9EDF4"/>
                          </a:highlight>
                        </a:rPr>
                        <a:t>9623.9</a:t>
                      </a:r>
                    </a:p>
                  </a:txBody>
                  <a:tcPr marL="22860" marR="22860" marT="15240" marB="15240" anchor="ctr">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2875816123"/>
                  </a:ext>
                </a:extLst>
              </a:tr>
            </a:tbl>
          </a:graphicData>
        </a:graphic>
      </p:graphicFrame>
      <p:pic>
        <p:nvPicPr>
          <p:cNvPr id="3" name="Picture 2">
            <a:extLst>
              <a:ext uri="{FF2B5EF4-FFF2-40B4-BE49-F238E27FC236}">
                <a16:creationId xmlns:a16="http://schemas.microsoft.com/office/drawing/2014/main" id="{C258E49D-670B-CA5C-DF51-E4AE21E2075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7256" y="92076"/>
            <a:ext cx="842336" cy="370587"/>
          </a:xfrm>
          <a:prstGeom prst="rect">
            <a:avLst/>
          </a:prstGeom>
          <a:noFill/>
          <a:ln>
            <a:noFill/>
          </a:ln>
        </p:spPr>
      </p:pic>
    </p:spTree>
    <p:extLst>
      <p:ext uri="{BB962C8B-B14F-4D97-AF65-F5344CB8AC3E}">
        <p14:creationId xmlns:p14="http://schemas.microsoft.com/office/powerpoint/2010/main" val="4050190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C710-81E8-6A4E-6DC7-828FD8CBE9E0}"/>
              </a:ext>
            </a:extLst>
          </p:cNvPr>
          <p:cNvSpPr>
            <a:spLocks noGrp="1"/>
          </p:cNvSpPr>
          <p:nvPr>
            <p:ph type="title"/>
          </p:nvPr>
        </p:nvSpPr>
        <p:spPr>
          <a:xfrm>
            <a:off x="457200" y="274638"/>
            <a:ext cx="8229600" cy="850106"/>
          </a:xfrm>
        </p:spPr>
        <p:txBody>
          <a:bodyPr/>
          <a:lstStyle/>
          <a:p>
            <a:r>
              <a:rPr lang="en-IN" b="1" dirty="0">
                <a:solidFill>
                  <a:srgbClr val="0070C0"/>
                </a:solidFill>
              </a:rPr>
              <a:t>Conclusion</a:t>
            </a:r>
          </a:p>
        </p:txBody>
      </p:sp>
      <p:sp>
        <p:nvSpPr>
          <p:cNvPr id="3" name="Content Placeholder 2">
            <a:extLst>
              <a:ext uri="{FF2B5EF4-FFF2-40B4-BE49-F238E27FC236}">
                <a16:creationId xmlns:a16="http://schemas.microsoft.com/office/drawing/2014/main" id="{0B51F269-8518-1616-11F9-BB9D6BB8CC3B}"/>
              </a:ext>
            </a:extLst>
          </p:cNvPr>
          <p:cNvSpPr>
            <a:spLocks noGrp="1"/>
          </p:cNvSpPr>
          <p:nvPr>
            <p:ph idx="1"/>
          </p:nvPr>
        </p:nvSpPr>
        <p:spPr/>
        <p:txBody>
          <a:bodyPr/>
          <a:lstStyle/>
          <a:p>
            <a:r>
              <a:rPr lang="en-US" sz="1800" dirty="0"/>
              <a:t>We've explored various methods to forecast daily stock prices on one and two-week intervals on the National Stock Exchange (NSE) of India. To achieve this, we employed six deep learning-driven regression models.</a:t>
            </a:r>
          </a:p>
          <a:p>
            <a:r>
              <a:rPr lang="en-US" sz="1800" dirty="0"/>
              <a:t>Our lineup comprises two univariate CNN models, two univariate LSTM models, along with a combination of one CNN and one LSTM multivariate model. These models were constructed and testing has been done using data spanning from January 1, 2021, to December 31, 2022.</a:t>
            </a:r>
          </a:p>
          <a:p>
            <a:r>
              <a:rPr lang="en-US" sz="1800" dirty="0"/>
              <a:t>Across the board, all six models showcased exceptional accuracy levels. Notably, the CNN model utilizing data from the previous one and two weeks emerged as the standout performer in terms of both accuracy and speed of execution.</a:t>
            </a:r>
          </a:p>
          <a:p>
            <a:r>
              <a:rPr lang="en-US" sz="1800" dirty="0"/>
              <a:t> We plan to explore the applicability </a:t>
            </a:r>
            <a:r>
              <a:rPr lang="en-US" sz="1800"/>
              <a:t>of GANs ( Generative Adversarial </a:t>
            </a:r>
            <a:r>
              <a:rPr lang="en-US" sz="1800" dirty="0"/>
              <a:t>N</a:t>
            </a:r>
            <a:r>
              <a:rPr lang="en-US" sz="1800"/>
              <a:t>etworks </a:t>
            </a:r>
            <a:r>
              <a:rPr lang="en-US" sz="1800" dirty="0"/>
              <a:t>) in designing the stock price prediction model which possibly would yield a higher accuracy model compared to present examined model.</a:t>
            </a:r>
            <a:endParaRPr lang="en-IN" sz="1800" dirty="0"/>
          </a:p>
        </p:txBody>
      </p:sp>
      <p:pic>
        <p:nvPicPr>
          <p:cNvPr id="5" name="Picture 4">
            <a:extLst>
              <a:ext uri="{FF2B5EF4-FFF2-40B4-BE49-F238E27FC236}">
                <a16:creationId xmlns:a16="http://schemas.microsoft.com/office/drawing/2014/main" id="{F2373776-5D02-9790-0CC4-884B38678BF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274638"/>
            <a:ext cx="1340227" cy="589635"/>
          </a:xfrm>
          <a:prstGeom prst="rect">
            <a:avLst/>
          </a:prstGeom>
          <a:noFill/>
          <a:ln>
            <a:noFill/>
          </a:ln>
        </p:spPr>
      </p:pic>
    </p:spTree>
    <p:extLst>
      <p:ext uri="{BB962C8B-B14F-4D97-AF65-F5344CB8AC3E}">
        <p14:creationId xmlns:p14="http://schemas.microsoft.com/office/powerpoint/2010/main" val="2009248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DA66-1B4A-57D9-0121-4766ABC154C3}"/>
              </a:ext>
            </a:extLst>
          </p:cNvPr>
          <p:cNvSpPr>
            <a:spLocks noGrp="1"/>
          </p:cNvSpPr>
          <p:nvPr>
            <p:ph type="title"/>
          </p:nvPr>
        </p:nvSpPr>
        <p:spPr>
          <a:xfrm>
            <a:off x="457200" y="188640"/>
            <a:ext cx="8229600" cy="864096"/>
          </a:xfrm>
        </p:spPr>
        <p:txBody>
          <a:bodyPr/>
          <a:lstStyle/>
          <a:p>
            <a:r>
              <a:rPr lang="en-US" altLang="en-US" b="1" dirty="0">
                <a:solidFill>
                  <a:srgbClr val="3366FF"/>
                </a:solidFill>
              </a:rPr>
              <a:t>References</a:t>
            </a:r>
            <a:endParaRPr lang="en-IN" dirty="0"/>
          </a:p>
        </p:txBody>
      </p:sp>
      <p:sp>
        <p:nvSpPr>
          <p:cNvPr id="3" name="Content Placeholder 2">
            <a:extLst>
              <a:ext uri="{FF2B5EF4-FFF2-40B4-BE49-F238E27FC236}">
                <a16:creationId xmlns:a16="http://schemas.microsoft.com/office/drawing/2014/main" id="{EFA72E9A-133E-878A-FAFE-D4A1E2BEB773}"/>
              </a:ext>
            </a:extLst>
          </p:cNvPr>
          <p:cNvSpPr>
            <a:spLocks noGrp="1"/>
          </p:cNvSpPr>
          <p:nvPr>
            <p:ph idx="1"/>
          </p:nvPr>
        </p:nvSpPr>
        <p:spPr>
          <a:xfrm>
            <a:off x="457200" y="980728"/>
            <a:ext cx="8229600" cy="5145435"/>
          </a:xfrm>
        </p:spPr>
        <p:txBody>
          <a:bodyPr/>
          <a:lstStyle/>
          <a:p>
            <a:pPr>
              <a:buFont typeface="+mj-lt"/>
              <a:buAutoNum type="arabicPeriod"/>
            </a:pPr>
            <a:endParaRPr lang="en-IN" sz="1400" dirty="0"/>
          </a:p>
          <a:p>
            <a:pPr>
              <a:buFont typeface="+mj-lt"/>
              <a:buAutoNum type="arabicPeriod"/>
            </a:pPr>
            <a:r>
              <a:rPr lang="en-IN" sz="1400" dirty="0"/>
              <a:t> </a:t>
            </a:r>
            <a:r>
              <a:rPr lang="en-IN" sz="1400" dirty="0" err="1"/>
              <a:t>Damrongsakmethee,T</a:t>
            </a:r>
            <a:r>
              <a:rPr lang="en-IN" sz="1400" dirty="0"/>
              <a:t>. and </a:t>
            </a:r>
            <a:r>
              <a:rPr lang="en-IN" sz="1400" dirty="0" err="1"/>
              <a:t>Neagoe,V</a:t>
            </a:r>
            <a:r>
              <a:rPr lang="en-IN" sz="1400" dirty="0"/>
              <a:t>.-E. "Stock Market Prediction Using a Deep Learning Approach," 2020  12th International Conference on Electronics, Computers and Artificial Intelligence (ECAI), Bucharest, Romania, 2020, pp. 1-6, </a:t>
            </a:r>
            <a:r>
              <a:rPr lang="en-IN" sz="1400" dirty="0" err="1"/>
              <a:t>doi</a:t>
            </a:r>
            <a:r>
              <a:rPr lang="en-IN" sz="1400" dirty="0"/>
              <a:t>: 10.1109/ECAI50035.2020.9223142. </a:t>
            </a:r>
          </a:p>
          <a:p>
            <a:pPr>
              <a:buFont typeface="+mj-lt"/>
              <a:buAutoNum type="arabicPeriod"/>
            </a:pPr>
            <a:r>
              <a:rPr lang="en-IN" sz="1400" dirty="0"/>
              <a:t> </a:t>
            </a:r>
            <a:r>
              <a:rPr lang="en-IN" sz="1400" dirty="0" err="1"/>
              <a:t>Mehtab,S</a:t>
            </a:r>
            <a:r>
              <a:rPr lang="en-IN" sz="1400" dirty="0"/>
              <a:t>. and </a:t>
            </a:r>
            <a:r>
              <a:rPr lang="en-IN" sz="1400" dirty="0" err="1"/>
              <a:t>Sen,J</a:t>
            </a:r>
            <a:r>
              <a:rPr lang="en-IN" sz="1400" dirty="0"/>
              <a:t>. "Stock Price Prediction Using CNN and LSTM-Based Deep Learning Models," 2020 International Conference on Decision Aid Sciences and Application (DASA), </a:t>
            </a:r>
            <a:r>
              <a:rPr lang="en-IN" sz="1400" dirty="0" err="1"/>
              <a:t>Sakheer</a:t>
            </a:r>
            <a:r>
              <a:rPr lang="en-IN" sz="1400" dirty="0"/>
              <a:t>, Bahrain, 2020, pp. 447-453, </a:t>
            </a:r>
            <a:r>
              <a:rPr lang="en-IN" sz="1400" dirty="0" err="1"/>
              <a:t>doi</a:t>
            </a:r>
            <a:r>
              <a:rPr lang="en-IN" sz="1400" dirty="0"/>
              <a:t>: 10.1109/DASA51403.2020.9317207. </a:t>
            </a:r>
          </a:p>
          <a:p>
            <a:pPr>
              <a:buFont typeface="+mj-lt"/>
              <a:buAutoNum type="arabicPeriod"/>
            </a:pPr>
            <a:r>
              <a:rPr lang="en-IN" sz="1400" dirty="0" err="1"/>
              <a:t>Maiti,A</a:t>
            </a:r>
            <a:r>
              <a:rPr lang="en-IN" sz="1400" dirty="0"/>
              <a:t>. and Shetty D,P. "Indian Stock Market Prediction using Deep Learning," 2020 IEEE Region 10 Conference (TENCON), Osaka, Japan, 2020, pp. 1215-1220, </a:t>
            </a:r>
            <a:r>
              <a:rPr lang="en-IN" sz="1400" dirty="0" err="1"/>
              <a:t>doi</a:t>
            </a:r>
            <a:r>
              <a:rPr lang="en-IN" sz="1400" dirty="0"/>
              <a:t>: 10.1109/TENCON50793.2020.9293712. </a:t>
            </a:r>
          </a:p>
          <a:p>
            <a:pPr>
              <a:buFont typeface="+mj-lt"/>
              <a:buAutoNum type="arabicPeriod"/>
            </a:pPr>
            <a:r>
              <a:rPr lang="en-IN" sz="1400" dirty="0"/>
              <a:t>P. S and V. P. R, "Stock Price Prediction using Machine Learning and Deep Learning," 2021 IEEE Mysore Sub Section International Conference (</a:t>
            </a:r>
            <a:r>
              <a:rPr lang="en-IN" sz="1400" dirty="0" err="1"/>
              <a:t>MysuruCon</a:t>
            </a:r>
            <a:r>
              <a:rPr lang="en-IN" sz="1400" dirty="0"/>
              <a:t>), Hassan, India, 2021, pp. 660-664, </a:t>
            </a:r>
            <a:r>
              <a:rPr lang="en-IN" sz="1400" dirty="0" err="1"/>
              <a:t>doi</a:t>
            </a:r>
            <a:r>
              <a:rPr lang="en-IN" sz="1400" dirty="0"/>
              <a:t>: 10.1109/MysuruCon52639.2021.9641664. </a:t>
            </a:r>
          </a:p>
          <a:p>
            <a:pPr>
              <a:buFont typeface="+mj-lt"/>
              <a:buAutoNum type="arabicPeriod"/>
            </a:pPr>
            <a:r>
              <a:rPr lang="en-IN" sz="1400" dirty="0"/>
              <a:t> P. Praveen, S. Shravani, R. </a:t>
            </a:r>
            <a:r>
              <a:rPr lang="en-IN" sz="1400" dirty="0" err="1"/>
              <a:t>Srija</a:t>
            </a:r>
            <a:r>
              <a:rPr lang="en-IN" sz="1400" dirty="0"/>
              <a:t> and M. Tajuddin, "A Model to Stock Price Prediction using Deep Learning," 2023 International Conference on Sustainable Computing and Smart Systems (ICSCSS), Coimbatore, India, 2023, pp. 242-252, </a:t>
            </a:r>
            <a:r>
              <a:rPr lang="en-IN" sz="1400" dirty="0" err="1"/>
              <a:t>doi</a:t>
            </a:r>
            <a:r>
              <a:rPr lang="en-IN" sz="1400" dirty="0"/>
              <a:t>: 10.1109/ICSCSS57650.2023.10169558. </a:t>
            </a:r>
          </a:p>
          <a:p>
            <a:pPr>
              <a:buFont typeface="+mj-lt"/>
              <a:buAutoNum type="arabicPeriod"/>
            </a:pPr>
            <a:r>
              <a:rPr lang="en-IN" sz="1400" dirty="0"/>
              <a:t> Biswas, M., </a:t>
            </a:r>
            <a:r>
              <a:rPr lang="en-IN" sz="1400" dirty="0" err="1"/>
              <a:t>Shome</a:t>
            </a:r>
            <a:r>
              <a:rPr lang="en-IN" sz="1400" dirty="0"/>
              <a:t>, A., Islam, M. A., Nova, A. J. and Ahmed, S. "Predicting Stock Market Price: A Logical Strategy using Deep Learning," 2021 IEEE 11th IEEE Symposium on Computer Applications &amp; Industrial Electronics (ISCAIE), Penang, Malaysia, 2021, pp. 218-223, </a:t>
            </a:r>
            <a:r>
              <a:rPr lang="en-IN" sz="1400" dirty="0" err="1"/>
              <a:t>doi</a:t>
            </a:r>
            <a:r>
              <a:rPr lang="en-IN" sz="1400" dirty="0"/>
              <a:t>: 10.1109/ISCAIE51753.2021.9431817.</a:t>
            </a:r>
          </a:p>
          <a:p>
            <a:pPr>
              <a:buFont typeface="+mj-lt"/>
              <a:buAutoNum type="arabicPeriod"/>
            </a:pPr>
            <a:r>
              <a:rPr lang="en-IN" sz="1400" dirty="0"/>
              <a:t>Hossain, M. A., </a:t>
            </a:r>
            <a:r>
              <a:rPr lang="en-IN" sz="1400" dirty="0" err="1"/>
              <a:t>Karim,R</a:t>
            </a:r>
            <a:r>
              <a:rPr lang="en-IN" sz="1400" dirty="0"/>
              <a:t>., </a:t>
            </a:r>
            <a:r>
              <a:rPr lang="en-IN" sz="1400" dirty="0" err="1"/>
              <a:t>Thulasiram</a:t>
            </a:r>
            <a:r>
              <a:rPr lang="en-IN" sz="1400" dirty="0"/>
              <a:t>, R., Bruce, N. D. B. and Y. Wang, "Hybrid Deep Learning Model for Stock Price Prediction," 2018 IEEE Symposium Series on Computational Intelligence (SSCI), Bangalore, India, 2018, pp. 1837-1844, </a:t>
            </a:r>
            <a:r>
              <a:rPr lang="en-IN" sz="1400" dirty="0" err="1"/>
              <a:t>doi</a:t>
            </a:r>
            <a:r>
              <a:rPr lang="en-IN" sz="1400" dirty="0"/>
              <a:t>: 10.1109/SSCI.2018.8628641. </a:t>
            </a:r>
          </a:p>
        </p:txBody>
      </p:sp>
      <p:pic>
        <p:nvPicPr>
          <p:cNvPr id="5" name="Picture 4">
            <a:extLst>
              <a:ext uri="{FF2B5EF4-FFF2-40B4-BE49-F238E27FC236}">
                <a16:creationId xmlns:a16="http://schemas.microsoft.com/office/drawing/2014/main" id="{A1C9F8A3-4724-5478-05D0-46201BC6A7F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270597"/>
            <a:ext cx="1340227" cy="589635"/>
          </a:xfrm>
          <a:prstGeom prst="rect">
            <a:avLst/>
          </a:prstGeom>
          <a:noFill/>
          <a:ln>
            <a:noFill/>
          </a:ln>
        </p:spPr>
      </p:pic>
    </p:spTree>
    <p:extLst>
      <p:ext uri="{BB962C8B-B14F-4D97-AF65-F5344CB8AC3E}">
        <p14:creationId xmlns:p14="http://schemas.microsoft.com/office/powerpoint/2010/main" val="1374485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DB13BB-2BE0-9FE6-635E-9F521CD0A1F5}"/>
              </a:ext>
            </a:extLst>
          </p:cNvPr>
          <p:cNvSpPr>
            <a:spLocks noGrp="1"/>
          </p:cNvSpPr>
          <p:nvPr>
            <p:ph type="title"/>
          </p:nvPr>
        </p:nvSpPr>
        <p:spPr>
          <a:xfrm>
            <a:off x="457200" y="274638"/>
            <a:ext cx="8229600" cy="5962674"/>
          </a:xfrm>
        </p:spPr>
        <p:txBody>
          <a:bodyPr/>
          <a:lstStyle/>
          <a:p>
            <a:r>
              <a:rPr lang="en-IN" sz="6000" b="1" dirty="0">
                <a:solidFill>
                  <a:srgbClr val="00B050"/>
                </a:solidFill>
                <a:latin typeface="Arial" panose="020B0604020202020204" pitchFamily="34" charset="0"/>
                <a:cs typeface="Arial" panose="020B0604020202020204" pitchFamily="34" charset="0"/>
              </a:rPr>
              <a:t>THANK YOU </a:t>
            </a:r>
            <a:br>
              <a:rPr lang="en-IN" dirty="0"/>
            </a:br>
            <a:endParaRPr lang="en-IN" dirty="0"/>
          </a:p>
        </p:txBody>
      </p:sp>
    </p:spTree>
    <p:extLst>
      <p:ext uri="{BB962C8B-B14F-4D97-AF65-F5344CB8AC3E}">
        <p14:creationId xmlns:p14="http://schemas.microsoft.com/office/powerpoint/2010/main" val="2305654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304800"/>
            <a:ext cx="7772400" cy="1143000"/>
          </a:xfrm>
        </p:spPr>
        <p:txBody>
          <a:bodyPr/>
          <a:lstStyle/>
          <a:p>
            <a:pPr eaLnBrk="1" hangingPunct="1"/>
            <a:r>
              <a:rPr lang="en-US" altLang="en-US" b="1" dirty="0">
                <a:solidFill>
                  <a:srgbClr val="3366FF"/>
                </a:solidFill>
              </a:rPr>
              <a:t>Contributions</a:t>
            </a:r>
          </a:p>
        </p:txBody>
      </p:sp>
      <p:sp>
        <p:nvSpPr>
          <p:cNvPr id="674819" name="Rectangle 3"/>
          <p:cNvSpPr>
            <a:spLocks noGrp="1" noChangeArrowheads="1"/>
          </p:cNvSpPr>
          <p:nvPr>
            <p:ph type="body" sz="half" idx="1"/>
          </p:nvPr>
        </p:nvSpPr>
        <p:spPr>
          <a:xfrm>
            <a:off x="381000" y="1557168"/>
            <a:ext cx="7848600" cy="4299513"/>
          </a:xfrm>
        </p:spPr>
        <p:txBody>
          <a:bodyPr rtlCol="0">
            <a:normAutofit fontScale="92500" lnSpcReduction="20000"/>
          </a:bodyPr>
          <a:lstStyle/>
          <a:p>
            <a:pPr eaLnBrk="1" fontAlgn="auto" hangingPunct="1">
              <a:spcAft>
                <a:spcPts val="0"/>
              </a:spcAft>
              <a:buFont typeface="Arial" pitchFamily="34" charset="0"/>
              <a:buChar char="•"/>
              <a:defRPr/>
            </a:pPr>
            <a:endParaRPr lang="en-US" sz="3200" dirty="0">
              <a:latin typeface="Arial" charset="0"/>
            </a:endParaRPr>
          </a:p>
          <a:p>
            <a:pPr marL="0" indent="0" eaLnBrk="1" fontAlgn="auto" hangingPunct="1">
              <a:spcAft>
                <a:spcPts val="0"/>
              </a:spcAft>
              <a:buNone/>
              <a:defRPr/>
            </a:pPr>
            <a:r>
              <a:rPr lang="en-US" sz="2600" dirty="0">
                <a:latin typeface="Arial" charset="0"/>
              </a:rPr>
              <a:t>          The work has two major contributions:</a:t>
            </a:r>
          </a:p>
          <a:p>
            <a:pPr marL="0" indent="0" eaLnBrk="1" fontAlgn="auto" hangingPunct="1">
              <a:spcAft>
                <a:spcPts val="0"/>
              </a:spcAft>
              <a:buNone/>
              <a:defRPr/>
            </a:pPr>
            <a:endParaRPr lang="en-US" sz="2600" dirty="0">
              <a:latin typeface="Arial" charset="0"/>
            </a:endParaRPr>
          </a:p>
          <a:p>
            <a:pPr lvl="1" eaLnBrk="1" fontAlgn="auto" hangingPunct="1">
              <a:spcAft>
                <a:spcPts val="0"/>
              </a:spcAft>
              <a:buFont typeface="Wingdings" panose="05000000000000000000" pitchFamily="2" charset="2"/>
              <a:buChar char="Ø"/>
              <a:defRPr/>
            </a:pPr>
            <a:r>
              <a:rPr lang="en-US" sz="2600" dirty="0">
                <a:latin typeface="Arial" charset="0"/>
              </a:rPr>
              <a:t>First, the work presents a </a:t>
            </a:r>
            <a:r>
              <a:rPr lang="en-US" sz="2600" dirty="0">
                <a:solidFill>
                  <a:srgbClr val="FF0000"/>
                </a:solidFill>
                <a:latin typeface="Arial" charset="0"/>
              </a:rPr>
              <a:t>highly accurate</a:t>
            </a:r>
            <a:r>
              <a:rPr lang="en-US" sz="2600" dirty="0">
                <a:latin typeface="Arial" charset="0"/>
              </a:rPr>
              <a:t> predictive framework. The most accurate model produces a value </a:t>
            </a:r>
            <a:r>
              <a:rPr lang="en-US" sz="2600">
                <a:latin typeface="Arial" charset="0"/>
              </a:rPr>
              <a:t>of 4.91 </a:t>
            </a:r>
            <a:r>
              <a:rPr lang="en-US" sz="2600" dirty="0">
                <a:latin typeface="Arial" charset="0"/>
              </a:rPr>
              <a:t>as the ratio of root mean square error (RMSE) to the mean value of the target variable.</a:t>
            </a:r>
          </a:p>
          <a:p>
            <a:pPr lvl="1" eaLnBrk="1" fontAlgn="auto" hangingPunct="1">
              <a:spcAft>
                <a:spcPts val="0"/>
              </a:spcAft>
              <a:buFont typeface="Wingdings" panose="05000000000000000000" pitchFamily="2" charset="2"/>
              <a:buChar char="Ø"/>
              <a:defRPr/>
            </a:pPr>
            <a:endParaRPr lang="en-US" sz="2600" dirty="0">
              <a:latin typeface="Arial" charset="0"/>
            </a:endParaRPr>
          </a:p>
          <a:p>
            <a:pPr lvl="1" eaLnBrk="1" fontAlgn="auto" hangingPunct="1">
              <a:spcAft>
                <a:spcPts val="0"/>
              </a:spcAft>
              <a:buFont typeface="Wingdings" panose="05000000000000000000" pitchFamily="2" charset="2"/>
              <a:buChar char="Ø"/>
              <a:defRPr/>
            </a:pPr>
            <a:r>
              <a:rPr lang="en-US" sz="2600" dirty="0">
                <a:latin typeface="Arial" charset="0"/>
              </a:rPr>
              <a:t>Second, the proposed models are very </a:t>
            </a:r>
            <a:r>
              <a:rPr lang="en-US" sz="2600" dirty="0">
                <a:solidFill>
                  <a:srgbClr val="3366FF"/>
                </a:solidFill>
                <a:latin typeface="Arial" charset="0"/>
              </a:rPr>
              <a:t>fast in execution</a:t>
            </a:r>
            <a:r>
              <a:rPr lang="en-US" sz="2600" dirty="0">
                <a:latin typeface="Arial" charset="0"/>
              </a:rPr>
              <a:t>. The fastest model needed 19.3s to execute on 785 training and 520 test records.</a:t>
            </a:r>
          </a:p>
          <a:p>
            <a:pPr eaLnBrk="1" fontAlgn="auto" hangingPunct="1">
              <a:spcAft>
                <a:spcPts val="0"/>
              </a:spcAft>
              <a:buFont typeface="Arial" pitchFamily="34" charset="0"/>
              <a:buChar char="•"/>
              <a:defRPr/>
            </a:pPr>
            <a:endParaRPr lang="en-US" dirty="0">
              <a:latin typeface="Arial" charset="0"/>
            </a:endParaRPr>
          </a:p>
        </p:txBody>
      </p:sp>
      <p:pic>
        <p:nvPicPr>
          <p:cNvPr id="3" name="Picture 2">
            <a:extLst>
              <a:ext uri="{FF2B5EF4-FFF2-40B4-BE49-F238E27FC236}">
                <a16:creationId xmlns:a16="http://schemas.microsoft.com/office/drawing/2014/main" id="{5863B66F-601C-8AAE-8C81-4426C1D9EEE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34077"/>
            <a:ext cx="1340227" cy="589635"/>
          </a:xfrm>
          <a:prstGeom prst="rect">
            <a:avLst/>
          </a:prstGeom>
          <a:noFill/>
          <a:ln>
            <a:noFill/>
          </a:ln>
        </p:spPr>
      </p:pic>
    </p:spTree>
    <p:extLst>
      <p:ext uri="{BB962C8B-B14F-4D97-AF65-F5344CB8AC3E}">
        <p14:creationId xmlns:p14="http://schemas.microsoft.com/office/powerpoint/2010/main" val="353078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188640"/>
            <a:ext cx="7772400" cy="607276"/>
          </a:xfrm>
        </p:spPr>
        <p:txBody>
          <a:bodyPr/>
          <a:lstStyle/>
          <a:p>
            <a:pPr eaLnBrk="1" hangingPunct="1"/>
            <a:r>
              <a:rPr lang="en-US" altLang="en-US" b="1" dirty="0">
                <a:solidFill>
                  <a:srgbClr val="3366FF"/>
                </a:solidFill>
              </a:rPr>
              <a:t>Outline</a:t>
            </a:r>
            <a:r>
              <a:rPr lang="en-US" altLang="en-US" b="1" dirty="0"/>
              <a:t> </a:t>
            </a:r>
          </a:p>
        </p:txBody>
      </p:sp>
      <p:sp>
        <p:nvSpPr>
          <p:cNvPr id="674819" name="Rectangle 3"/>
          <p:cNvSpPr>
            <a:spLocks noGrp="1" noChangeArrowheads="1"/>
          </p:cNvSpPr>
          <p:nvPr>
            <p:ph type="body" sz="half" idx="1"/>
          </p:nvPr>
        </p:nvSpPr>
        <p:spPr>
          <a:xfrm>
            <a:off x="451974" y="1445507"/>
            <a:ext cx="7848600" cy="4215741"/>
          </a:xfrm>
        </p:spPr>
        <p:txBody>
          <a:bodyPr rtlCol="0">
            <a:normAutofit fontScale="25000" lnSpcReduction="20000"/>
          </a:bodyPr>
          <a:lstStyle/>
          <a:p>
            <a:pPr eaLnBrk="1" fontAlgn="auto" hangingPunct="1">
              <a:spcAft>
                <a:spcPts val="1000"/>
              </a:spcAft>
              <a:buFont typeface="Arial" pitchFamily="34" charset="0"/>
              <a:buChar char="•"/>
              <a:defRPr/>
            </a:pPr>
            <a:r>
              <a:rPr lang="en-US" sz="8000" dirty="0">
                <a:latin typeface="Arial" charset="0"/>
              </a:rPr>
              <a:t>Related work</a:t>
            </a:r>
          </a:p>
          <a:p>
            <a:pPr eaLnBrk="1" fontAlgn="auto" hangingPunct="1">
              <a:spcAft>
                <a:spcPts val="1000"/>
              </a:spcAft>
              <a:buFont typeface="Arial" pitchFamily="34" charset="0"/>
              <a:buChar char="•"/>
              <a:defRPr/>
            </a:pPr>
            <a:r>
              <a:rPr lang="en-US" sz="8000" dirty="0">
                <a:latin typeface="Arial" charset="0"/>
              </a:rPr>
              <a:t>Methodology  </a:t>
            </a:r>
          </a:p>
          <a:p>
            <a:pPr eaLnBrk="1" fontAlgn="auto" hangingPunct="1">
              <a:spcAft>
                <a:spcPts val="1000"/>
              </a:spcAft>
              <a:buFont typeface="Arial" pitchFamily="34" charset="0"/>
              <a:buChar char="•"/>
              <a:defRPr/>
            </a:pPr>
            <a:r>
              <a:rPr lang="en-US" sz="8000" dirty="0">
                <a:latin typeface="Arial" charset="0"/>
              </a:rPr>
              <a:t>Deep learning models</a:t>
            </a:r>
          </a:p>
          <a:p>
            <a:pPr eaLnBrk="1" fontAlgn="auto" hangingPunct="1">
              <a:spcAft>
                <a:spcPts val="1000"/>
              </a:spcAft>
              <a:buFont typeface="Arial" pitchFamily="34" charset="0"/>
              <a:buChar char="•"/>
              <a:defRPr/>
            </a:pPr>
            <a:r>
              <a:rPr lang="en-US" sz="8000" dirty="0">
                <a:latin typeface="Arial" charset="0"/>
              </a:rPr>
              <a:t>Convolution Neural Network models (CNN 1, 2,3)) </a:t>
            </a:r>
          </a:p>
          <a:p>
            <a:pPr eaLnBrk="1" fontAlgn="auto" hangingPunct="1">
              <a:spcAft>
                <a:spcPts val="1000"/>
              </a:spcAft>
              <a:buFont typeface="Arial" pitchFamily="34" charset="0"/>
              <a:buChar char="•"/>
              <a:defRPr/>
            </a:pPr>
            <a:r>
              <a:rPr lang="en-US" sz="8000" dirty="0">
                <a:latin typeface="Arial" charset="0"/>
              </a:rPr>
              <a:t>Long and Short Term Memory network models (LSTM 1, 2, 3)</a:t>
            </a:r>
          </a:p>
          <a:p>
            <a:pPr eaLnBrk="1" fontAlgn="auto" hangingPunct="1">
              <a:spcAft>
                <a:spcPts val="1000"/>
              </a:spcAft>
              <a:buFont typeface="Arial" pitchFamily="34" charset="0"/>
              <a:buChar char="•"/>
              <a:defRPr/>
            </a:pPr>
            <a:r>
              <a:rPr lang="en-US" sz="8000" dirty="0">
                <a:latin typeface="Arial" charset="0"/>
              </a:rPr>
              <a:t>Implementation</a:t>
            </a:r>
          </a:p>
          <a:p>
            <a:pPr eaLnBrk="1" fontAlgn="auto" hangingPunct="1">
              <a:spcAft>
                <a:spcPts val="1000"/>
              </a:spcAft>
              <a:buFont typeface="Arial" pitchFamily="34" charset="0"/>
              <a:buChar char="•"/>
              <a:defRPr/>
            </a:pPr>
            <a:r>
              <a:rPr lang="en-US" sz="8000" dirty="0">
                <a:latin typeface="Arial" charset="0"/>
              </a:rPr>
              <a:t>Performance results</a:t>
            </a:r>
          </a:p>
          <a:p>
            <a:pPr eaLnBrk="1" fontAlgn="auto" hangingPunct="1">
              <a:spcAft>
                <a:spcPts val="1000"/>
              </a:spcAft>
              <a:buFont typeface="Arial" pitchFamily="34" charset="0"/>
              <a:buChar char="•"/>
              <a:defRPr/>
            </a:pPr>
            <a:r>
              <a:rPr lang="en-US" sz="8000" dirty="0">
                <a:latin typeface="Arial" charset="0"/>
              </a:rPr>
              <a:t>Observation on the results</a:t>
            </a:r>
          </a:p>
          <a:p>
            <a:pPr eaLnBrk="1" fontAlgn="auto" hangingPunct="1">
              <a:spcAft>
                <a:spcPts val="1000"/>
              </a:spcAft>
              <a:buFont typeface="Arial" pitchFamily="34" charset="0"/>
              <a:buChar char="•"/>
              <a:defRPr/>
            </a:pPr>
            <a:r>
              <a:rPr lang="en-US" sz="8000" dirty="0">
                <a:latin typeface="Arial" charset="0"/>
              </a:rPr>
              <a:t>Conclusion</a:t>
            </a:r>
          </a:p>
          <a:p>
            <a:pPr eaLnBrk="1" fontAlgn="auto" hangingPunct="1">
              <a:spcAft>
                <a:spcPts val="1000"/>
              </a:spcAft>
              <a:buFont typeface="Arial" pitchFamily="34" charset="0"/>
              <a:buChar char="•"/>
              <a:defRPr/>
            </a:pPr>
            <a:r>
              <a:rPr lang="en-US" sz="8000" dirty="0">
                <a:latin typeface="Arial" charset="0"/>
              </a:rPr>
              <a:t>References</a:t>
            </a:r>
          </a:p>
          <a:p>
            <a:pPr eaLnBrk="1" fontAlgn="auto" hangingPunct="1">
              <a:spcAft>
                <a:spcPts val="0"/>
              </a:spcAft>
              <a:buNone/>
              <a:defRPr/>
            </a:pPr>
            <a:endParaRPr lang="en-US" sz="2400" dirty="0">
              <a:latin typeface="Arial" charset="0"/>
            </a:endParaRPr>
          </a:p>
          <a:p>
            <a:pPr marL="0" indent="0" eaLnBrk="1" fontAlgn="auto" hangingPunct="1">
              <a:spcAft>
                <a:spcPts val="0"/>
              </a:spcAft>
              <a:buNone/>
              <a:defRPr/>
            </a:pPr>
            <a:r>
              <a:rPr lang="en-US" sz="2400" dirty="0">
                <a:latin typeface="Arial" charset="0"/>
              </a:rPr>
              <a:t> </a:t>
            </a:r>
          </a:p>
          <a:p>
            <a:pPr eaLnBrk="1" fontAlgn="auto" hangingPunct="1">
              <a:spcAft>
                <a:spcPts val="0"/>
              </a:spcAft>
              <a:buFont typeface="Arial" pitchFamily="34" charset="0"/>
              <a:buChar char="•"/>
              <a:defRPr/>
            </a:pPr>
            <a:endParaRPr lang="en-US" sz="2400" dirty="0">
              <a:latin typeface="Arial" charset="0"/>
            </a:endParaRPr>
          </a:p>
          <a:p>
            <a:pPr eaLnBrk="1" fontAlgn="auto" hangingPunct="1">
              <a:spcAft>
                <a:spcPts val="0"/>
              </a:spcAft>
              <a:buFont typeface="Arial" pitchFamily="34" charset="0"/>
              <a:buChar char="•"/>
              <a:defRPr/>
            </a:pPr>
            <a:endParaRPr lang="en-US" sz="2400" dirty="0">
              <a:latin typeface="Arial" charset="0"/>
            </a:endParaRPr>
          </a:p>
          <a:p>
            <a:pPr eaLnBrk="1" fontAlgn="auto" hangingPunct="1">
              <a:spcAft>
                <a:spcPts val="0"/>
              </a:spcAft>
              <a:buFont typeface="Arial" pitchFamily="34" charset="0"/>
              <a:buChar char="•"/>
              <a:defRPr/>
            </a:pPr>
            <a:endParaRPr lang="en-US" sz="2400" dirty="0">
              <a:latin typeface="Arial" charset="0"/>
            </a:endParaRPr>
          </a:p>
          <a:p>
            <a:pPr eaLnBrk="1" fontAlgn="auto" hangingPunct="1">
              <a:spcAft>
                <a:spcPts val="0"/>
              </a:spcAft>
              <a:buFont typeface="Arial" pitchFamily="34" charset="0"/>
              <a:buChar char="•"/>
              <a:defRPr/>
            </a:pPr>
            <a:endParaRPr lang="en-US" sz="2400" dirty="0">
              <a:latin typeface="Arial" charset="0"/>
            </a:endParaRPr>
          </a:p>
          <a:p>
            <a:pPr eaLnBrk="1" fontAlgn="auto" hangingPunct="1">
              <a:spcAft>
                <a:spcPts val="0"/>
              </a:spcAft>
              <a:buFont typeface="Arial" pitchFamily="34" charset="0"/>
              <a:buChar char="•"/>
              <a:defRPr/>
            </a:pPr>
            <a:endParaRPr lang="en-US" sz="2400" dirty="0">
              <a:latin typeface="Arial" charset="0"/>
            </a:endParaRPr>
          </a:p>
          <a:p>
            <a:pPr eaLnBrk="1" fontAlgn="auto" hangingPunct="1">
              <a:spcAft>
                <a:spcPts val="0"/>
              </a:spcAft>
              <a:buFont typeface="Arial" pitchFamily="34" charset="0"/>
              <a:buChar char="•"/>
              <a:defRPr/>
            </a:pPr>
            <a:endParaRPr lang="en-US" sz="2400" dirty="0">
              <a:latin typeface="Arial" charset="0"/>
            </a:endParaRPr>
          </a:p>
          <a:p>
            <a:pPr eaLnBrk="1" fontAlgn="auto" hangingPunct="1">
              <a:spcAft>
                <a:spcPts val="0"/>
              </a:spcAft>
              <a:buFont typeface="Arial" pitchFamily="34" charset="0"/>
              <a:buChar char="•"/>
              <a:defRPr/>
            </a:pPr>
            <a:endParaRPr lang="en-US" sz="2400" dirty="0">
              <a:latin typeface="Arial" charset="0"/>
            </a:endParaRPr>
          </a:p>
          <a:p>
            <a:pPr eaLnBrk="1" fontAlgn="auto" hangingPunct="1">
              <a:spcAft>
                <a:spcPts val="0"/>
              </a:spcAft>
              <a:buFont typeface="Arial" pitchFamily="34" charset="0"/>
              <a:buChar char="•"/>
              <a:defRPr/>
            </a:pPr>
            <a:endParaRPr lang="en-US" sz="2400" dirty="0">
              <a:latin typeface="Arial" charset="0"/>
            </a:endParaRPr>
          </a:p>
          <a:p>
            <a:pPr lvl="1" eaLnBrk="1" fontAlgn="auto" hangingPunct="1">
              <a:spcAft>
                <a:spcPts val="0"/>
              </a:spcAft>
              <a:buFontTx/>
              <a:buNone/>
              <a:defRPr/>
            </a:pPr>
            <a:endParaRPr lang="en-US" dirty="0">
              <a:latin typeface="Arial" charset="0"/>
            </a:endParaRPr>
          </a:p>
        </p:txBody>
      </p:sp>
      <p:pic>
        <p:nvPicPr>
          <p:cNvPr id="3" name="Picture 2">
            <a:extLst>
              <a:ext uri="{FF2B5EF4-FFF2-40B4-BE49-F238E27FC236}">
                <a16:creationId xmlns:a16="http://schemas.microsoft.com/office/drawing/2014/main" id="{17190BD1-C1B3-CD2F-FD0D-519B8E2011E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34077"/>
            <a:ext cx="1340227" cy="589635"/>
          </a:xfrm>
          <a:prstGeom prst="rect">
            <a:avLst/>
          </a:prstGeom>
          <a:noFill/>
          <a:ln>
            <a:noFill/>
          </a:ln>
        </p:spPr>
      </p:pic>
    </p:spTree>
    <p:extLst>
      <p:ext uri="{BB962C8B-B14F-4D97-AF65-F5344CB8AC3E}">
        <p14:creationId xmlns:p14="http://schemas.microsoft.com/office/powerpoint/2010/main" val="20817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459432"/>
            <a:ext cx="7772400" cy="1800200"/>
          </a:xfrm>
        </p:spPr>
        <p:txBody>
          <a:bodyPr/>
          <a:lstStyle/>
          <a:p>
            <a:pPr eaLnBrk="1" hangingPunct="1"/>
            <a:r>
              <a:rPr lang="en-US" altLang="en-US" b="1" dirty="0">
                <a:solidFill>
                  <a:srgbClr val="3366FF"/>
                </a:solidFill>
              </a:rPr>
              <a:t>Related Work </a:t>
            </a:r>
          </a:p>
        </p:txBody>
      </p:sp>
      <p:sp>
        <p:nvSpPr>
          <p:cNvPr id="674819" name="Rectangle 3"/>
          <p:cNvSpPr>
            <a:spLocks noGrp="1" noChangeArrowheads="1"/>
          </p:cNvSpPr>
          <p:nvPr>
            <p:ph type="body" sz="half" idx="1"/>
          </p:nvPr>
        </p:nvSpPr>
        <p:spPr>
          <a:xfrm>
            <a:off x="381000" y="459433"/>
            <a:ext cx="8079432" cy="5788967"/>
          </a:xfrm>
        </p:spPr>
        <p:txBody>
          <a:bodyPr rtlCol="0">
            <a:normAutofit/>
          </a:bodyPr>
          <a:lstStyle/>
          <a:p>
            <a:pPr eaLnBrk="1" fontAlgn="auto" hangingPunct="1">
              <a:spcAft>
                <a:spcPts val="0"/>
              </a:spcAft>
              <a:buFont typeface="Arial" pitchFamily="34" charset="0"/>
              <a:buChar char="•"/>
              <a:defRPr/>
            </a:pPr>
            <a:endParaRPr lang="en-US" sz="2400" dirty="0">
              <a:latin typeface="Arial" charset="0"/>
            </a:endParaRPr>
          </a:p>
          <a:p>
            <a:pPr marL="0" indent="0" eaLnBrk="1" fontAlgn="auto" hangingPunct="1">
              <a:spcAft>
                <a:spcPts val="0"/>
              </a:spcAft>
              <a:buNone/>
              <a:defRPr/>
            </a:pPr>
            <a:r>
              <a:rPr lang="en-US" sz="2400" dirty="0">
                <a:latin typeface="Arial" charset="0"/>
              </a:rPr>
              <a:t>The literature on stock price forecasting encompasses various methods, categorized into regression, econometrics, and machine learning models.</a:t>
            </a:r>
          </a:p>
          <a:p>
            <a:pPr eaLnBrk="1" fontAlgn="auto" hangingPunct="1">
              <a:spcAft>
                <a:spcPts val="0"/>
              </a:spcAft>
              <a:buFont typeface="Arial" pitchFamily="34" charset="0"/>
              <a:buChar char="•"/>
              <a:defRPr/>
            </a:pPr>
            <a:endParaRPr lang="en-US" sz="2400" dirty="0">
              <a:latin typeface="Arial" charset="0"/>
            </a:endParaRPr>
          </a:p>
          <a:p>
            <a:pPr eaLnBrk="1" fontAlgn="auto" hangingPunct="1">
              <a:spcAft>
                <a:spcPts val="0"/>
              </a:spcAft>
              <a:buFont typeface="Arial" pitchFamily="34" charset="0"/>
              <a:buChar char="•"/>
              <a:defRPr/>
            </a:pPr>
            <a:r>
              <a:rPr lang="en-US" sz="2400" dirty="0">
                <a:latin typeface="Arial" charset="0"/>
              </a:rPr>
              <a:t>Regression-based studies.</a:t>
            </a:r>
          </a:p>
          <a:p>
            <a:pPr eaLnBrk="1" fontAlgn="auto" hangingPunct="1">
              <a:spcAft>
                <a:spcPts val="0"/>
              </a:spcAft>
              <a:buFont typeface="Arial" pitchFamily="34" charset="0"/>
              <a:buChar char="•"/>
              <a:defRPr/>
            </a:pPr>
            <a:r>
              <a:rPr lang="en-US" sz="2400" dirty="0">
                <a:latin typeface="Arial" charset="0"/>
              </a:rPr>
              <a:t>Econometric approaches </a:t>
            </a:r>
          </a:p>
          <a:p>
            <a:pPr eaLnBrk="1" fontAlgn="auto" hangingPunct="1">
              <a:spcAft>
                <a:spcPts val="0"/>
              </a:spcAft>
              <a:buFont typeface="Arial" pitchFamily="34" charset="0"/>
              <a:buChar char="•"/>
              <a:defRPr/>
            </a:pPr>
            <a:r>
              <a:rPr lang="en-US" sz="2400" dirty="0">
                <a:latin typeface="Arial" charset="0"/>
              </a:rPr>
              <a:t>Machine learning and deep learning models </a:t>
            </a:r>
          </a:p>
          <a:p>
            <a:pPr eaLnBrk="1" fontAlgn="auto" hangingPunct="1">
              <a:spcAft>
                <a:spcPts val="0"/>
              </a:spcAft>
              <a:buFont typeface="Arial" pitchFamily="34" charset="0"/>
              <a:buChar char="•"/>
              <a:defRPr/>
            </a:pPr>
            <a:r>
              <a:rPr lang="en-US" sz="2400" dirty="0">
                <a:latin typeface="Arial" charset="0"/>
              </a:rPr>
              <a:t>Hybrid models integrate social web inputs and combine machine learning with deep learning architectures for enhanced prediction accuracy.</a:t>
            </a:r>
          </a:p>
          <a:p>
            <a:pPr marL="0" indent="0" eaLnBrk="1" fontAlgn="auto" hangingPunct="1">
              <a:spcAft>
                <a:spcPts val="0"/>
              </a:spcAft>
              <a:buNone/>
              <a:defRPr/>
            </a:pPr>
            <a:endParaRPr lang="en-US" sz="2400" dirty="0">
              <a:latin typeface="Arial" charset="0"/>
            </a:endParaRPr>
          </a:p>
          <a:p>
            <a:pPr eaLnBrk="1" fontAlgn="auto" hangingPunct="1">
              <a:spcAft>
                <a:spcPts val="0"/>
              </a:spcAft>
              <a:buFont typeface="Arial" pitchFamily="34" charset="0"/>
              <a:buChar char="•"/>
              <a:defRPr/>
            </a:pPr>
            <a:endParaRPr lang="en-US" sz="2400" dirty="0">
              <a:latin typeface="Arial" charset="0"/>
            </a:endParaRPr>
          </a:p>
          <a:p>
            <a:pPr eaLnBrk="1" fontAlgn="auto" hangingPunct="1">
              <a:spcAft>
                <a:spcPts val="0"/>
              </a:spcAft>
              <a:buFont typeface="Arial" pitchFamily="34" charset="0"/>
              <a:buChar char="•"/>
              <a:defRPr/>
            </a:pPr>
            <a:endParaRPr lang="en-US" sz="2400" dirty="0">
              <a:latin typeface="Arial" charset="0"/>
            </a:endParaRPr>
          </a:p>
          <a:p>
            <a:pPr eaLnBrk="1" fontAlgn="auto" hangingPunct="1">
              <a:spcAft>
                <a:spcPts val="0"/>
              </a:spcAft>
              <a:buFont typeface="Arial" pitchFamily="34" charset="0"/>
              <a:buChar char="•"/>
              <a:defRPr/>
            </a:pPr>
            <a:endParaRPr lang="en-US" sz="2400" dirty="0">
              <a:latin typeface="Arial" charset="0"/>
            </a:endParaRPr>
          </a:p>
          <a:p>
            <a:pPr eaLnBrk="1" fontAlgn="auto" hangingPunct="1">
              <a:spcAft>
                <a:spcPts val="0"/>
              </a:spcAft>
              <a:buFont typeface="Arial" pitchFamily="34" charset="0"/>
              <a:buChar char="•"/>
              <a:defRPr/>
            </a:pPr>
            <a:endParaRPr lang="en-US" sz="2400" dirty="0">
              <a:latin typeface="Arial" charset="0"/>
            </a:endParaRPr>
          </a:p>
          <a:p>
            <a:pPr eaLnBrk="1" fontAlgn="auto" hangingPunct="1">
              <a:spcAft>
                <a:spcPts val="0"/>
              </a:spcAft>
              <a:buFont typeface="Arial" pitchFamily="34" charset="0"/>
              <a:buChar char="•"/>
              <a:defRPr/>
            </a:pPr>
            <a:endParaRPr lang="en-US" sz="2400" dirty="0">
              <a:latin typeface="Arial" charset="0"/>
            </a:endParaRPr>
          </a:p>
          <a:p>
            <a:pPr lvl="1" eaLnBrk="1" fontAlgn="auto" hangingPunct="1">
              <a:spcAft>
                <a:spcPts val="0"/>
              </a:spcAft>
              <a:buFontTx/>
              <a:buNone/>
              <a:defRPr/>
            </a:pPr>
            <a:endParaRPr lang="en-US" dirty="0">
              <a:latin typeface="Arial" charset="0"/>
            </a:endParaRPr>
          </a:p>
        </p:txBody>
      </p:sp>
      <p:sp>
        <p:nvSpPr>
          <p:cNvPr id="8" name="Rectangle 5">
            <a:extLst>
              <a:ext uri="{FF2B5EF4-FFF2-40B4-BE49-F238E27FC236}">
                <a16:creationId xmlns:a16="http://schemas.microsoft.com/office/drawing/2014/main" id="{7420C5D3-FEAB-87AF-FFA2-BBE73A50DC20}"/>
              </a:ext>
            </a:extLst>
          </p:cNvPr>
          <p:cNvSpPr>
            <a:spLocks noChangeArrowheads="1"/>
          </p:cNvSpPr>
          <p:nvPr/>
        </p:nvSpPr>
        <p:spPr bwMode="auto">
          <a:xfrm>
            <a:off x="0" y="-315599"/>
            <a:ext cx="65" cy="631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C014217D-861C-24A8-BF7D-77993FE14DFC}"/>
              </a:ext>
            </a:extLst>
          </p:cNvPr>
          <p:cNvSpPr>
            <a:spLocks noChangeArrowheads="1"/>
          </p:cNvSpPr>
          <p:nvPr/>
        </p:nvSpPr>
        <p:spPr bwMode="auto">
          <a:xfrm>
            <a:off x="0" y="0"/>
            <a:ext cx="299561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51C5F2A1-7AD6-102B-EA7C-A15BEADA703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34077"/>
            <a:ext cx="1340227" cy="589635"/>
          </a:xfrm>
          <a:prstGeom prst="rect">
            <a:avLst/>
          </a:prstGeom>
          <a:noFill/>
          <a:ln>
            <a:noFill/>
          </a:ln>
        </p:spPr>
      </p:pic>
    </p:spTree>
    <p:extLst>
      <p:ext uri="{BB962C8B-B14F-4D97-AF65-F5344CB8AC3E}">
        <p14:creationId xmlns:p14="http://schemas.microsoft.com/office/powerpoint/2010/main" val="240674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27384"/>
            <a:ext cx="7772400" cy="963960"/>
          </a:xfrm>
        </p:spPr>
        <p:txBody>
          <a:bodyPr/>
          <a:lstStyle/>
          <a:p>
            <a:pPr eaLnBrk="1" hangingPunct="1"/>
            <a:r>
              <a:rPr lang="en-US" altLang="en-US" b="1" dirty="0">
                <a:solidFill>
                  <a:srgbClr val="3366FF"/>
                </a:solidFill>
              </a:rPr>
              <a:t>Methodology </a:t>
            </a:r>
          </a:p>
        </p:txBody>
      </p:sp>
      <p:sp>
        <p:nvSpPr>
          <p:cNvPr id="674819" name="Rectangle 3"/>
          <p:cNvSpPr>
            <a:spLocks noGrp="1" noChangeArrowheads="1"/>
          </p:cNvSpPr>
          <p:nvPr>
            <p:ph type="body" sz="half" idx="1"/>
          </p:nvPr>
        </p:nvSpPr>
        <p:spPr>
          <a:xfrm>
            <a:off x="323528" y="936576"/>
            <a:ext cx="8496944" cy="4796680"/>
          </a:xfrm>
        </p:spPr>
        <p:txBody>
          <a:bodyPr rtlCol="0">
            <a:noAutofit/>
          </a:bodyPr>
          <a:lstStyle/>
          <a:p>
            <a:pPr eaLnBrk="1" fontAlgn="auto" hangingPunct="1">
              <a:spcAft>
                <a:spcPts val="0"/>
              </a:spcAft>
              <a:buFont typeface="Arial" pitchFamily="34" charset="0"/>
              <a:buChar char="•"/>
              <a:defRPr/>
            </a:pPr>
            <a:r>
              <a:rPr lang="en-US" sz="2000" dirty="0">
                <a:latin typeface="Arial" charset="0"/>
              </a:rPr>
              <a:t>Daily data spanning from January 01, 2018 to December 31, 2022, was obtained from Yahoo Finance for NSE trading days, encompassing five sectors (IT, steel, auto, banking, FMCG), two indices (NIFTY, S&amp;P 500).</a:t>
            </a:r>
          </a:p>
          <a:p>
            <a:pPr marL="0" indent="0" eaLnBrk="1" fontAlgn="auto" hangingPunct="1">
              <a:spcAft>
                <a:spcPts val="0"/>
              </a:spcAft>
              <a:buNone/>
              <a:defRPr/>
            </a:pPr>
            <a:endParaRPr lang="en-US" sz="2000" dirty="0">
              <a:latin typeface="Arial" charset="0"/>
            </a:endParaRPr>
          </a:p>
          <a:p>
            <a:pPr eaLnBrk="1" fontAlgn="auto" hangingPunct="1">
              <a:spcAft>
                <a:spcPts val="0"/>
              </a:spcAft>
              <a:buFont typeface="Arial" pitchFamily="34" charset="0"/>
              <a:buChar char="•"/>
              <a:defRPr/>
            </a:pPr>
            <a:r>
              <a:rPr lang="en-US" sz="2000" dirty="0">
                <a:latin typeface="Arial" charset="0"/>
              </a:rPr>
              <a:t>The raw data consists of the following variables: (</a:t>
            </a:r>
            <a:r>
              <a:rPr lang="en-US" sz="2000" dirty="0" err="1">
                <a:latin typeface="Arial" charset="0"/>
              </a:rPr>
              <a:t>i</a:t>
            </a:r>
            <a:r>
              <a:rPr lang="en-US" sz="2000" dirty="0">
                <a:latin typeface="Arial" charset="0"/>
              </a:rPr>
              <a:t>) date, (ii) open, (iii) high, (iv) low, (v) close, (vi) volume.</a:t>
            </a:r>
          </a:p>
          <a:p>
            <a:pPr eaLnBrk="1" fontAlgn="auto" hangingPunct="1">
              <a:spcAft>
                <a:spcPts val="0"/>
              </a:spcAft>
              <a:buFont typeface="Arial" pitchFamily="34" charset="0"/>
              <a:buChar char="•"/>
              <a:defRPr/>
            </a:pPr>
            <a:endParaRPr lang="en-US" sz="2000" dirty="0">
              <a:latin typeface="Arial" charset="0"/>
            </a:endParaRPr>
          </a:p>
          <a:p>
            <a:pPr eaLnBrk="1" fontAlgn="auto" hangingPunct="1">
              <a:spcAft>
                <a:spcPts val="0"/>
              </a:spcAft>
              <a:buFont typeface="Arial" pitchFamily="34" charset="0"/>
              <a:buChar char="•"/>
              <a:defRPr/>
            </a:pPr>
            <a:r>
              <a:rPr lang="en-US" sz="2000" dirty="0">
                <a:latin typeface="Arial" charset="0"/>
              </a:rPr>
              <a:t>The stock data is converted into a sequence consisting of records from Monday to Friday. The missing values are imputed using the records from the immediate preceding days. </a:t>
            </a:r>
          </a:p>
          <a:p>
            <a:pPr eaLnBrk="1" fontAlgn="auto" hangingPunct="1">
              <a:spcAft>
                <a:spcPts val="0"/>
              </a:spcAft>
              <a:buFont typeface="Arial" pitchFamily="34" charset="0"/>
              <a:buChar char="•"/>
              <a:defRPr/>
            </a:pPr>
            <a:endParaRPr lang="en-US" sz="2000" dirty="0">
              <a:latin typeface="Arial" charset="0"/>
            </a:endParaRPr>
          </a:p>
          <a:p>
            <a:pPr eaLnBrk="1" fontAlgn="auto" hangingPunct="1">
              <a:spcAft>
                <a:spcPts val="0"/>
              </a:spcAft>
              <a:buFont typeface="Arial" pitchFamily="34" charset="0"/>
              <a:buChar char="•"/>
              <a:defRPr/>
            </a:pPr>
            <a:r>
              <a:rPr lang="en-US" sz="2000" dirty="0">
                <a:latin typeface="Arial" charset="0"/>
              </a:rPr>
              <a:t>The variable 'close' is chosen as the target variable (i.e., the variable to be predicted) and the remaining variables are treated as the predictors.</a:t>
            </a:r>
          </a:p>
        </p:txBody>
      </p:sp>
      <p:pic>
        <p:nvPicPr>
          <p:cNvPr id="3" name="Picture 2">
            <a:extLst>
              <a:ext uri="{FF2B5EF4-FFF2-40B4-BE49-F238E27FC236}">
                <a16:creationId xmlns:a16="http://schemas.microsoft.com/office/drawing/2014/main" id="{7AB500ED-074B-D919-7069-22F54C0127B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34077"/>
            <a:ext cx="1340227" cy="589635"/>
          </a:xfrm>
          <a:prstGeom prst="rect">
            <a:avLst/>
          </a:prstGeom>
          <a:noFill/>
          <a:ln>
            <a:noFill/>
          </a:ln>
        </p:spPr>
      </p:pic>
    </p:spTree>
    <p:extLst>
      <p:ext uri="{BB962C8B-B14F-4D97-AF65-F5344CB8AC3E}">
        <p14:creationId xmlns:p14="http://schemas.microsoft.com/office/powerpoint/2010/main" val="369395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332656"/>
            <a:ext cx="7772400" cy="603920"/>
          </a:xfrm>
        </p:spPr>
        <p:txBody>
          <a:bodyPr/>
          <a:lstStyle/>
          <a:p>
            <a:pPr eaLnBrk="1" hangingPunct="1"/>
            <a:r>
              <a:rPr lang="en-US" altLang="en-US" b="1" dirty="0">
                <a:solidFill>
                  <a:srgbClr val="3366FF"/>
                </a:solidFill>
              </a:rPr>
              <a:t>Methodology </a:t>
            </a:r>
          </a:p>
        </p:txBody>
      </p:sp>
      <p:sp>
        <p:nvSpPr>
          <p:cNvPr id="674819" name="Rectangle 3"/>
          <p:cNvSpPr>
            <a:spLocks noGrp="1" noChangeArrowheads="1"/>
          </p:cNvSpPr>
          <p:nvPr>
            <p:ph type="body" sz="half" idx="1"/>
          </p:nvPr>
        </p:nvSpPr>
        <p:spPr>
          <a:xfrm>
            <a:off x="323528" y="1268760"/>
            <a:ext cx="8496944" cy="4943636"/>
          </a:xfrm>
        </p:spPr>
        <p:txBody>
          <a:bodyPr rtlCol="0">
            <a:normAutofit/>
          </a:bodyPr>
          <a:lstStyle/>
          <a:p>
            <a:pPr algn="l"/>
            <a:r>
              <a:rPr lang="en-US" sz="2400" dirty="0">
                <a:latin typeface="Arial" panose="020B0604020202020204" pitchFamily="34" charset="0"/>
                <a:cs typeface="Arial" panose="020B0604020202020204" pitchFamily="34" charset="0"/>
              </a:rPr>
              <a:t> </a:t>
            </a:r>
            <a:r>
              <a:rPr lang="en-US" sz="2400" b="0" i="0" dirty="0">
                <a:solidFill>
                  <a:srgbClr val="0D0D0D"/>
                </a:solidFill>
                <a:effectLst/>
                <a:latin typeface="Arial" panose="020B0604020202020204" pitchFamily="34" charset="0"/>
                <a:cs typeface="Arial" panose="020B0604020202020204" pitchFamily="34" charset="0"/>
              </a:rPr>
              <a:t>The models were trained on historical data spanning from January 01, 2018 to December 31, 2020. Subsequently, the models were tested using a separate dataset covering the period from January 01, 2021 to December 31, 2022.</a:t>
            </a:r>
          </a:p>
          <a:p>
            <a:pPr marL="0" indent="0" algn="l">
              <a:buNone/>
            </a:pPr>
            <a:endParaRPr lang="en-US" sz="2400" b="0" i="0" dirty="0">
              <a:solidFill>
                <a:srgbClr val="0D0D0D"/>
              </a:solidFill>
              <a:effectLst/>
              <a:latin typeface="Arial" panose="020B0604020202020204" pitchFamily="34" charset="0"/>
              <a:cs typeface="Arial" panose="020B0604020202020204" pitchFamily="34" charset="0"/>
            </a:endParaRPr>
          </a:p>
          <a:p>
            <a:pPr algn="l"/>
            <a:r>
              <a:rPr lang="en-US" sz="2400" dirty="0">
                <a:solidFill>
                  <a:srgbClr val="0D0D0D"/>
                </a:solidFill>
                <a:latin typeface="Arial" panose="020B0604020202020204" pitchFamily="34" charset="0"/>
                <a:cs typeface="Arial" panose="020B0604020202020204" pitchFamily="34" charset="0"/>
              </a:rPr>
              <a:t>T</a:t>
            </a:r>
            <a:r>
              <a:rPr lang="en-US" sz="2400" b="0" i="0" dirty="0">
                <a:solidFill>
                  <a:srgbClr val="0D0D0D"/>
                </a:solidFill>
                <a:effectLst/>
                <a:latin typeface="Arial" panose="020B0604020202020204" pitchFamily="34" charset="0"/>
                <a:cs typeface="Arial" panose="020B0604020202020204" pitchFamily="34" charset="0"/>
              </a:rPr>
              <a:t>he models predicted the 'Close' value on a weekly basis for the test dataset. After each week, actual 'Close' values were incorporated into the training dataset, allowing for continuous refinement and forecasting for the subsequent week.</a:t>
            </a:r>
          </a:p>
        </p:txBody>
      </p:sp>
      <p:pic>
        <p:nvPicPr>
          <p:cNvPr id="3" name="Picture 2">
            <a:extLst>
              <a:ext uri="{FF2B5EF4-FFF2-40B4-BE49-F238E27FC236}">
                <a16:creationId xmlns:a16="http://schemas.microsoft.com/office/drawing/2014/main" id="{E1EB31E0-5960-E29D-68F3-0C078A583B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34077"/>
            <a:ext cx="1340227" cy="589635"/>
          </a:xfrm>
          <a:prstGeom prst="rect">
            <a:avLst/>
          </a:prstGeom>
          <a:noFill/>
          <a:ln>
            <a:noFill/>
          </a:ln>
        </p:spPr>
      </p:pic>
    </p:spTree>
    <p:extLst>
      <p:ext uri="{BB962C8B-B14F-4D97-AF65-F5344CB8AC3E}">
        <p14:creationId xmlns:p14="http://schemas.microsoft.com/office/powerpoint/2010/main" val="402432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27384"/>
            <a:ext cx="7772400" cy="963960"/>
          </a:xfrm>
        </p:spPr>
        <p:txBody>
          <a:bodyPr/>
          <a:lstStyle/>
          <a:p>
            <a:pPr eaLnBrk="1" hangingPunct="1"/>
            <a:r>
              <a:rPr lang="en-US" altLang="en-US" b="1" dirty="0">
                <a:solidFill>
                  <a:srgbClr val="3366FF"/>
                </a:solidFill>
              </a:rPr>
              <a:t>Deep Learning Models </a:t>
            </a:r>
          </a:p>
        </p:txBody>
      </p:sp>
      <p:sp>
        <p:nvSpPr>
          <p:cNvPr id="4" name="Text Placeholder 3">
            <a:extLst>
              <a:ext uri="{FF2B5EF4-FFF2-40B4-BE49-F238E27FC236}">
                <a16:creationId xmlns:a16="http://schemas.microsoft.com/office/drawing/2014/main" id="{5B322005-BEDB-57B4-2574-AA8711A433AA}"/>
              </a:ext>
            </a:extLst>
          </p:cNvPr>
          <p:cNvSpPr>
            <a:spLocks noGrp="1"/>
          </p:cNvSpPr>
          <p:nvPr>
            <p:ph type="body" sz="half" idx="1"/>
          </p:nvPr>
        </p:nvSpPr>
        <p:spPr>
          <a:xfrm>
            <a:off x="323528" y="936576"/>
            <a:ext cx="8416552" cy="5344888"/>
          </a:xfrm>
        </p:spPr>
        <p:txBody>
          <a:bodyPr/>
          <a:lstStyle/>
          <a:p>
            <a:pPr eaLnBrk="1" fontAlgn="auto" hangingPunct="1">
              <a:spcAft>
                <a:spcPts val="0"/>
              </a:spcAft>
              <a:buFont typeface="Arial" pitchFamily="34" charset="0"/>
              <a:buChar char="•"/>
              <a:defRPr/>
            </a:pPr>
            <a:r>
              <a:rPr lang="en-US" sz="1800" dirty="0">
                <a:latin typeface="Arial" charset="0"/>
              </a:rPr>
              <a:t>We have exploited the power of </a:t>
            </a:r>
            <a:r>
              <a:rPr lang="en-US" sz="1800" dirty="0">
                <a:solidFill>
                  <a:srgbClr val="FF0000"/>
                </a:solidFill>
                <a:latin typeface="Arial" charset="0"/>
              </a:rPr>
              <a:t>Convolutional Neural Networks (CNN)</a:t>
            </a:r>
            <a:r>
              <a:rPr lang="en-US" sz="1800" dirty="0">
                <a:latin typeface="Arial" charset="0"/>
              </a:rPr>
              <a:t> and </a:t>
            </a:r>
            <a:r>
              <a:rPr lang="en-US" sz="1800" dirty="0">
                <a:solidFill>
                  <a:srgbClr val="00B050"/>
                </a:solidFill>
                <a:latin typeface="Arial" charset="0"/>
              </a:rPr>
              <a:t>Long and Short Term Memory (LSTM)</a:t>
            </a:r>
            <a:r>
              <a:rPr lang="en-US" sz="1800" dirty="0">
                <a:latin typeface="Arial" charset="0"/>
              </a:rPr>
              <a:t> networks in feature extraction of input data so that the forecasted </a:t>
            </a:r>
            <a:r>
              <a:rPr lang="en-US" sz="1800" dirty="0">
                <a:solidFill>
                  <a:srgbClr val="CC3399"/>
                </a:solidFill>
                <a:latin typeface="Arial" charset="0"/>
              </a:rPr>
              <a:t>results</a:t>
            </a:r>
            <a:r>
              <a:rPr lang="en-US" sz="1800" dirty="0">
                <a:latin typeface="Arial" charset="0"/>
              </a:rPr>
              <a:t> of the models are very accurate. </a:t>
            </a:r>
          </a:p>
          <a:p>
            <a:pPr marL="0" indent="0" eaLnBrk="1" fontAlgn="auto" hangingPunct="1">
              <a:spcAft>
                <a:spcPts val="0"/>
              </a:spcAft>
              <a:buNone/>
              <a:defRPr/>
            </a:pPr>
            <a:endParaRPr lang="en-US" sz="1800" dirty="0">
              <a:latin typeface="Arial" charset="0"/>
            </a:endParaRPr>
          </a:p>
          <a:p>
            <a:pPr eaLnBrk="1" fontAlgn="auto" hangingPunct="1">
              <a:spcAft>
                <a:spcPts val="0"/>
              </a:spcAft>
              <a:buFont typeface="Arial" pitchFamily="34" charset="0"/>
              <a:buChar char="•"/>
              <a:defRPr/>
            </a:pPr>
            <a:r>
              <a:rPr lang="en-US" sz="1800" dirty="0">
                <a:latin typeface="Arial" charset="0"/>
              </a:rPr>
              <a:t>The proposed two CNN models are:</a:t>
            </a:r>
          </a:p>
          <a:p>
            <a:pPr lvl="1" eaLnBrk="1" fontAlgn="auto" hangingPunct="1">
              <a:spcAft>
                <a:spcPts val="0"/>
              </a:spcAft>
              <a:buFont typeface="Wingdings" panose="05000000000000000000" pitchFamily="2" charset="2"/>
              <a:buChar char="Ø"/>
              <a:defRPr/>
            </a:pPr>
            <a:r>
              <a:rPr lang="en-US" sz="1800" dirty="0">
                <a:latin typeface="Arial" charset="0"/>
              </a:rPr>
              <a:t>CNN model with univariate input data (close values) of past one week (</a:t>
            </a:r>
            <a:r>
              <a:rPr lang="en-US" sz="1800" dirty="0">
                <a:solidFill>
                  <a:srgbClr val="00B050"/>
                </a:solidFill>
                <a:latin typeface="Arial" charset="0"/>
              </a:rPr>
              <a:t>CNN-1) </a:t>
            </a:r>
          </a:p>
          <a:p>
            <a:pPr lvl="1" eaLnBrk="1" fontAlgn="auto" hangingPunct="1">
              <a:spcAft>
                <a:spcPts val="0"/>
              </a:spcAft>
              <a:buFont typeface="Wingdings" panose="05000000000000000000" pitchFamily="2" charset="2"/>
              <a:buChar char="Ø"/>
              <a:defRPr/>
            </a:pPr>
            <a:r>
              <a:rPr lang="en-US" sz="1800" dirty="0">
                <a:latin typeface="Arial" charset="0"/>
              </a:rPr>
              <a:t>CNN model with univariate input data (close values) of past two weeks (</a:t>
            </a:r>
            <a:r>
              <a:rPr lang="en-US" sz="1800" dirty="0">
                <a:solidFill>
                  <a:srgbClr val="3366FF"/>
                </a:solidFill>
                <a:latin typeface="Arial" charset="0"/>
              </a:rPr>
              <a:t>CNN -2</a:t>
            </a:r>
            <a:r>
              <a:rPr lang="en-US" sz="1800" dirty="0">
                <a:latin typeface="Arial" charset="0"/>
              </a:rPr>
              <a:t>)</a:t>
            </a:r>
          </a:p>
          <a:p>
            <a:pPr lvl="1" eaLnBrk="1" fontAlgn="auto" hangingPunct="1">
              <a:spcAft>
                <a:spcPts val="0"/>
              </a:spcAft>
              <a:buFont typeface="Wingdings" panose="05000000000000000000" pitchFamily="2" charset="2"/>
              <a:buChar char="Ø"/>
              <a:defRPr/>
            </a:pPr>
            <a:r>
              <a:rPr lang="en-US" sz="1800" dirty="0">
                <a:latin typeface="Arial" charset="0"/>
              </a:rPr>
              <a:t>CNN model with all  five variable  input data of past two weeks (</a:t>
            </a:r>
            <a:r>
              <a:rPr lang="en-US" sz="1800" dirty="0">
                <a:solidFill>
                  <a:srgbClr val="3366FF"/>
                </a:solidFill>
                <a:latin typeface="Arial" charset="0"/>
              </a:rPr>
              <a:t>CNN -3</a:t>
            </a:r>
            <a:r>
              <a:rPr lang="en-US" sz="1800" dirty="0">
                <a:latin typeface="Arial" charset="0"/>
              </a:rPr>
              <a:t>)</a:t>
            </a:r>
          </a:p>
          <a:p>
            <a:pPr marL="457200" lvl="1" indent="0" eaLnBrk="1" fontAlgn="auto" hangingPunct="1">
              <a:spcAft>
                <a:spcPts val="0"/>
              </a:spcAft>
              <a:buNone/>
              <a:defRPr/>
            </a:pPr>
            <a:r>
              <a:rPr lang="en-US" sz="1800" dirty="0">
                <a:latin typeface="Arial" charset="0"/>
              </a:rPr>
              <a:t> </a:t>
            </a:r>
          </a:p>
          <a:p>
            <a:pPr eaLnBrk="1" fontAlgn="auto" hangingPunct="1">
              <a:spcAft>
                <a:spcPts val="0"/>
              </a:spcAft>
              <a:buFont typeface="Arial" panose="020B0604020202020204" pitchFamily="34" charset="0"/>
              <a:buChar char="•"/>
              <a:defRPr/>
            </a:pPr>
            <a:r>
              <a:rPr lang="en-US" sz="1800" dirty="0">
                <a:latin typeface="Arial" charset="0"/>
              </a:rPr>
              <a:t> The proposed three LSTM model are: </a:t>
            </a:r>
          </a:p>
          <a:p>
            <a:pPr lvl="1" eaLnBrk="1" fontAlgn="auto" hangingPunct="1">
              <a:spcAft>
                <a:spcPts val="0"/>
              </a:spcAft>
              <a:buFont typeface="Wingdings" panose="05000000000000000000" pitchFamily="2" charset="2"/>
              <a:buChar char="Ø"/>
              <a:defRPr/>
            </a:pPr>
            <a:r>
              <a:rPr lang="en-US" sz="1800" dirty="0">
                <a:latin typeface="Arial" charset="0"/>
              </a:rPr>
              <a:t>LSTM model with univariate input data (close values) of past one week (</a:t>
            </a:r>
            <a:r>
              <a:rPr lang="en-US" sz="1800" dirty="0">
                <a:solidFill>
                  <a:srgbClr val="00B050"/>
                </a:solidFill>
                <a:latin typeface="Arial" charset="0"/>
              </a:rPr>
              <a:t>LSTM -1</a:t>
            </a:r>
            <a:r>
              <a:rPr lang="en-US" sz="1800" dirty="0">
                <a:latin typeface="Arial" charset="0"/>
              </a:rPr>
              <a:t>)</a:t>
            </a:r>
          </a:p>
          <a:p>
            <a:pPr lvl="1" eaLnBrk="1" fontAlgn="auto" hangingPunct="1">
              <a:spcAft>
                <a:spcPts val="0"/>
              </a:spcAft>
              <a:buFont typeface="Wingdings" panose="05000000000000000000" pitchFamily="2" charset="2"/>
              <a:buChar char="Ø"/>
              <a:defRPr/>
            </a:pPr>
            <a:r>
              <a:rPr lang="en-US" sz="1800" dirty="0">
                <a:latin typeface="Arial" charset="0"/>
              </a:rPr>
              <a:t>LSTM model with univariate input data (close values) of past two weeks (</a:t>
            </a:r>
            <a:r>
              <a:rPr lang="en-US" sz="1800" dirty="0">
                <a:solidFill>
                  <a:srgbClr val="3366FF"/>
                </a:solidFill>
                <a:latin typeface="Arial" charset="0"/>
              </a:rPr>
              <a:t>LSTM -2</a:t>
            </a:r>
            <a:r>
              <a:rPr lang="en-US" sz="1800" dirty="0">
                <a:latin typeface="Arial" charset="0"/>
              </a:rPr>
              <a:t>)</a:t>
            </a:r>
          </a:p>
          <a:p>
            <a:pPr lvl="1" eaLnBrk="1" fontAlgn="auto" hangingPunct="1">
              <a:spcAft>
                <a:spcPts val="0"/>
              </a:spcAft>
              <a:buFont typeface="Wingdings" panose="05000000000000000000" pitchFamily="2" charset="2"/>
              <a:buChar char="Ø"/>
              <a:defRPr/>
            </a:pPr>
            <a:r>
              <a:rPr lang="en-US" sz="1800" dirty="0">
                <a:latin typeface="Arial" charset="0"/>
              </a:rPr>
              <a:t>LSTM model with all five variable  input data of past two weeks (</a:t>
            </a:r>
            <a:r>
              <a:rPr lang="en-US" sz="1800" dirty="0">
                <a:solidFill>
                  <a:srgbClr val="3366FF"/>
                </a:solidFill>
                <a:latin typeface="Arial" charset="0"/>
              </a:rPr>
              <a:t>LSTM -3</a:t>
            </a:r>
            <a:r>
              <a:rPr lang="en-US" sz="1800" dirty="0">
                <a:latin typeface="Arial" charset="0"/>
              </a:rPr>
              <a:t>)</a:t>
            </a:r>
            <a:endParaRPr lang="en-IN" sz="1800" dirty="0"/>
          </a:p>
        </p:txBody>
      </p:sp>
      <p:pic>
        <p:nvPicPr>
          <p:cNvPr id="3" name="Picture 2">
            <a:extLst>
              <a:ext uri="{FF2B5EF4-FFF2-40B4-BE49-F238E27FC236}">
                <a16:creationId xmlns:a16="http://schemas.microsoft.com/office/drawing/2014/main" id="{EA22AF71-8836-C393-A102-A7D08B353D0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159778"/>
            <a:ext cx="1340227" cy="589635"/>
          </a:xfrm>
          <a:prstGeom prst="rect">
            <a:avLst/>
          </a:prstGeom>
          <a:noFill/>
          <a:ln>
            <a:noFill/>
          </a:ln>
        </p:spPr>
      </p:pic>
    </p:spTree>
    <p:extLst>
      <p:ext uri="{BB962C8B-B14F-4D97-AF65-F5344CB8AC3E}">
        <p14:creationId xmlns:p14="http://schemas.microsoft.com/office/powerpoint/2010/main" val="3844003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1564402</TotalTime>
  <Words>3849</Words>
  <Application>Microsoft Office PowerPoint</Application>
  <PresentationFormat>On-screen Show (4:3)</PresentationFormat>
  <Paragraphs>1183</Paragraphs>
  <Slides>34</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Abadi MT Condensed Light</vt:lpstr>
      <vt:lpstr>Aparajita</vt:lpstr>
      <vt:lpstr>Arial</vt:lpstr>
      <vt:lpstr>Calibri</vt:lpstr>
      <vt:lpstr>Söhne</vt:lpstr>
      <vt:lpstr>Times New Roman</vt:lpstr>
      <vt:lpstr>Wingdings</vt:lpstr>
      <vt:lpstr>Office Theme</vt:lpstr>
      <vt:lpstr>Unraveling Stock Market Insights with Advanced Learning Models</vt:lpstr>
      <vt:lpstr>Objective of the Work </vt:lpstr>
      <vt:lpstr>PowerPoint Presentation</vt:lpstr>
      <vt:lpstr>Contributions</vt:lpstr>
      <vt:lpstr>Outline </vt:lpstr>
      <vt:lpstr>Related Work </vt:lpstr>
      <vt:lpstr>Methodology </vt:lpstr>
      <vt:lpstr>Methodology </vt:lpstr>
      <vt:lpstr>Deep Learning Models </vt:lpstr>
      <vt:lpstr>CNN Model -1  Univariate CNN model with past one week’s data</vt:lpstr>
      <vt:lpstr>Architecture of CNN Model -1</vt:lpstr>
      <vt:lpstr>CNN Model -2  Univariate CNN model with past two weeks’ data</vt:lpstr>
      <vt:lpstr>Architecture of CNN Model -2 </vt:lpstr>
      <vt:lpstr>CNN Model-3 Multivariate CNN model with past two weeks’ data</vt:lpstr>
      <vt:lpstr>Architecture of CNN Model-3 </vt:lpstr>
      <vt:lpstr>LSTM Model -1 Univariate  LSTM with past one weeks’ data </vt:lpstr>
      <vt:lpstr>Architecture of LSTM Model -1</vt:lpstr>
      <vt:lpstr>LSTM Model -2 Univariate LSTM with past two weeks’ data </vt:lpstr>
      <vt:lpstr>Architecture of LSTM Model -2</vt:lpstr>
      <vt:lpstr>LSTM Model -3 Multivariate LSTM with past two weeks’ data </vt:lpstr>
      <vt:lpstr>Architecture of LSTM Model #3</vt:lpstr>
      <vt:lpstr>Implementation </vt:lpstr>
      <vt:lpstr>Results : CNN Model #1 </vt:lpstr>
      <vt:lpstr>Results : CNN Model #2 </vt:lpstr>
      <vt:lpstr>Results : CNN Model -3 </vt:lpstr>
      <vt:lpstr>Results : LSTM Model -1 </vt:lpstr>
      <vt:lpstr>Results : LSTM Model -2 </vt:lpstr>
      <vt:lpstr>Results : LSTM Model -3 </vt:lpstr>
      <vt:lpstr>Daywise RMSE of the Models</vt:lpstr>
      <vt:lpstr>Top Models for NIFTY and S&amp;P Indices</vt:lpstr>
      <vt:lpstr>Observations on the Results</vt:lpstr>
      <vt:lpstr>Conclusion</vt:lpstr>
      <vt:lpstr>References</vt:lpstr>
      <vt:lpstr>THANK YOU  </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Algebraic Functions of Views for 3D Object Recognition</dc:title>
  <dc:creator>George Bebis</dc:creator>
  <cp:lastModifiedBy>Suyash maurya</cp:lastModifiedBy>
  <cp:revision>685</cp:revision>
  <cp:lastPrinted>2001-11-30T03:39:36Z</cp:lastPrinted>
  <dcterms:created xsi:type="dcterms:W3CDTF">2001-03-19T23:50:29Z</dcterms:created>
  <dcterms:modified xsi:type="dcterms:W3CDTF">2024-04-11T09:11:48Z</dcterms:modified>
</cp:coreProperties>
</file>